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64" r:id="rId5"/>
    <p:sldId id="262"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7EE"/>
    <a:srgbClr val="0E36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89" autoAdjust="0"/>
    <p:restoredTop sz="94660"/>
  </p:normalViewPr>
  <p:slideViewPr>
    <p:cSldViewPr snapToGrid="0">
      <p:cViewPr varScale="1">
        <p:scale>
          <a:sx n="80" d="100"/>
          <a:sy n="80" d="100"/>
        </p:scale>
        <p:origin x="348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32364-F04D-0341-84CB-18250E9DA8ED}" type="datetimeFigureOut">
              <a:rPr lang="en-US" smtClean="0"/>
              <a:t>7/28/2023</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C8B050-E549-E74E-B212-34FC1FE0BD84}" type="slidenum">
              <a:rPr lang="en-US" smtClean="0"/>
              <a:t>‹#›</a:t>
            </a:fld>
            <a:endParaRPr lang="en-US"/>
          </a:p>
        </p:txBody>
      </p:sp>
    </p:spTree>
    <p:extLst>
      <p:ext uri="{BB962C8B-B14F-4D97-AF65-F5344CB8AC3E}">
        <p14:creationId xmlns:p14="http://schemas.microsoft.com/office/powerpoint/2010/main" val="107357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C8B050-E549-E74E-B212-34FC1FE0BD84}" type="slidenum">
              <a:rPr lang="en-US" smtClean="0"/>
              <a:t>1</a:t>
            </a:fld>
            <a:endParaRPr lang="en-US"/>
          </a:p>
        </p:txBody>
      </p:sp>
    </p:spTree>
    <p:extLst>
      <p:ext uri="{BB962C8B-B14F-4D97-AF65-F5344CB8AC3E}">
        <p14:creationId xmlns:p14="http://schemas.microsoft.com/office/powerpoint/2010/main" val="193911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AF01A3-41CD-4C6D-A839-D385AC3DAC9B}" type="datetimeFigureOut">
              <a:rPr lang="en-GB" smtClean="0"/>
              <a:t>28/07/2023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6F89B3-53A5-4B23-9AB6-5F82C7E1BCCA}" type="slidenum">
              <a:rPr lang="en-GB" smtClean="0"/>
              <a:t>‹#›</a:t>
            </a:fld>
            <a:endParaRPr lang="en-GB"/>
          </a:p>
        </p:txBody>
      </p:sp>
    </p:spTree>
    <p:extLst>
      <p:ext uri="{BB962C8B-B14F-4D97-AF65-F5344CB8AC3E}">
        <p14:creationId xmlns:p14="http://schemas.microsoft.com/office/powerpoint/2010/main" val="2978385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AF01A3-41CD-4C6D-A839-D385AC3DAC9B}" type="datetimeFigureOut">
              <a:rPr lang="en-GB" smtClean="0"/>
              <a:t>28/07/2023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6F89B3-53A5-4B23-9AB6-5F82C7E1BCCA}" type="slidenum">
              <a:rPr lang="en-GB" smtClean="0"/>
              <a:t>‹#›</a:t>
            </a:fld>
            <a:endParaRPr lang="en-GB"/>
          </a:p>
        </p:txBody>
      </p:sp>
    </p:spTree>
    <p:extLst>
      <p:ext uri="{BB962C8B-B14F-4D97-AF65-F5344CB8AC3E}">
        <p14:creationId xmlns:p14="http://schemas.microsoft.com/office/powerpoint/2010/main" val="2192332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AF01A3-41CD-4C6D-A839-D385AC3DAC9B}" type="datetimeFigureOut">
              <a:rPr lang="en-GB" smtClean="0"/>
              <a:t>28/07/2023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6F89B3-53A5-4B23-9AB6-5F82C7E1BCCA}" type="slidenum">
              <a:rPr lang="en-GB" smtClean="0"/>
              <a:t>‹#›</a:t>
            </a:fld>
            <a:endParaRPr lang="en-GB"/>
          </a:p>
        </p:txBody>
      </p:sp>
    </p:spTree>
    <p:extLst>
      <p:ext uri="{BB962C8B-B14F-4D97-AF65-F5344CB8AC3E}">
        <p14:creationId xmlns:p14="http://schemas.microsoft.com/office/powerpoint/2010/main" val="4080930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AF01A3-41CD-4C6D-A839-D385AC3DAC9B}" type="datetimeFigureOut">
              <a:rPr lang="en-GB" smtClean="0"/>
              <a:t>28/07/2023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6F89B3-53A5-4B23-9AB6-5F82C7E1BCCA}" type="slidenum">
              <a:rPr lang="en-GB" smtClean="0"/>
              <a:t>‹#›</a:t>
            </a:fld>
            <a:endParaRPr lang="en-GB"/>
          </a:p>
        </p:txBody>
      </p:sp>
    </p:spTree>
    <p:extLst>
      <p:ext uri="{BB962C8B-B14F-4D97-AF65-F5344CB8AC3E}">
        <p14:creationId xmlns:p14="http://schemas.microsoft.com/office/powerpoint/2010/main" val="2435627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AF01A3-41CD-4C6D-A839-D385AC3DAC9B}" type="datetimeFigureOut">
              <a:rPr lang="en-GB" smtClean="0"/>
              <a:t>28/07/2023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6F89B3-53A5-4B23-9AB6-5F82C7E1BCCA}" type="slidenum">
              <a:rPr lang="en-GB" smtClean="0"/>
              <a:t>‹#›</a:t>
            </a:fld>
            <a:endParaRPr lang="en-GB"/>
          </a:p>
        </p:txBody>
      </p:sp>
    </p:spTree>
    <p:extLst>
      <p:ext uri="{BB962C8B-B14F-4D97-AF65-F5344CB8AC3E}">
        <p14:creationId xmlns:p14="http://schemas.microsoft.com/office/powerpoint/2010/main" val="2812304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AF01A3-41CD-4C6D-A839-D385AC3DAC9B}" type="datetimeFigureOut">
              <a:rPr lang="en-GB" smtClean="0"/>
              <a:t>28/07/2023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6F89B3-53A5-4B23-9AB6-5F82C7E1BCCA}" type="slidenum">
              <a:rPr lang="en-GB" smtClean="0"/>
              <a:t>‹#›</a:t>
            </a:fld>
            <a:endParaRPr lang="en-GB"/>
          </a:p>
        </p:txBody>
      </p:sp>
    </p:spTree>
    <p:extLst>
      <p:ext uri="{BB962C8B-B14F-4D97-AF65-F5344CB8AC3E}">
        <p14:creationId xmlns:p14="http://schemas.microsoft.com/office/powerpoint/2010/main" val="2512785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AF01A3-41CD-4C6D-A839-D385AC3DAC9B}" type="datetimeFigureOut">
              <a:rPr lang="en-GB" smtClean="0"/>
              <a:t>28/07/2023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6F89B3-53A5-4B23-9AB6-5F82C7E1BCCA}" type="slidenum">
              <a:rPr lang="en-GB" smtClean="0"/>
              <a:t>‹#›</a:t>
            </a:fld>
            <a:endParaRPr lang="en-GB"/>
          </a:p>
        </p:txBody>
      </p:sp>
    </p:spTree>
    <p:extLst>
      <p:ext uri="{BB962C8B-B14F-4D97-AF65-F5344CB8AC3E}">
        <p14:creationId xmlns:p14="http://schemas.microsoft.com/office/powerpoint/2010/main" val="1729048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AF01A3-41CD-4C6D-A839-D385AC3DAC9B}" type="datetimeFigureOut">
              <a:rPr lang="en-GB" smtClean="0"/>
              <a:t>28/07/2023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6F89B3-53A5-4B23-9AB6-5F82C7E1BCCA}" type="slidenum">
              <a:rPr lang="en-GB" smtClean="0"/>
              <a:t>‹#›</a:t>
            </a:fld>
            <a:endParaRPr lang="en-GB"/>
          </a:p>
        </p:txBody>
      </p:sp>
    </p:spTree>
    <p:extLst>
      <p:ext uri="{BB962C8B-B14F-4D97-AF65-F5344CB8AC3E}">
        <p14:creationId xmlns:p14="http://schemas.microsoft.com/office/powerpoint/2010/main" val="800018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F01A3-41CD-4C6D-A839-D385AC3DAC9B}" type="datetimeFigureOut">
              <a:rPr lang="en-GB" smtClean="0"/>
              <a:t>28/07/2023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6F89B3-53A5-4B23-9AB6-5F82C7E1BCCA}" type="slidenum">
              <a:rPr lang="en-GB" smtClean="0"/>
              <a:t>‹#›</a:t>
            </a:fld>
            <a:endParaRPr lang="en-GB"/>
          </a:p>
        </p:txBody>
      </p:sp>
    </p:spTree>
    <p:extLst>
      <p:ext uri="{BB962C8B-B14F-4D97-AF65-F5344CB8AC3E}">
        <p14:creationId xmlns:p14="http://schemas.microsoft.com/office/powerpoint/2010/main" val="2195556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2AF01A3-41CD-4C6D-A839-D385AC3DAC9B}" type="datetimeFigureOut">
              <a:rPr lang="en-GB" smtClean="0"/>
              <a:t>28/07/2023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6F89B3-53A5-4B23-9AB6-5F82C7E1BCCA}" type="slidenum">
              <a:rPr lang="en-GB" smtClean="0"/>
              <a:t>‹#›</a:t>
            </a:fld>
            <a:endParaRPr lang="en-GB"/>
          </a:p>
        </p:txBody>
      </p:sp>
    </p:spTree>
    <p:extLst>
      <p:ext uri="{BB962C8B-B14F-4D97-AF65-F5344CB8AC3E}">
        <p14:creationId xmlns:p14="http://schemas.microsoft.com/office/powerpoint/2010/main" val="1730903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2AF01A3-41CD-4C6D-A839-D385AC3DAC9B}" type="datetimeFigureOut">
              <a:rPr lang="en-GB" smtClean="0"/>
              <a:t>28/07/2023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6F89B3-53A5-4B23-9AB6-5F82C7E1BCCA}" type="slidenum">
              <a:rPr lang="en-GB" smtClean="0"/>
              <a:t>‹#›</a:t>
            </a:fld>
            <a:endParaRPr lang="en-GB"/>
          </a:p>
        </p:txBody>
      </p:sp>
    </p:spTree>
    <p:extLst>
      <p:ext uri="{BB962C8B-B14F-4D97-AF65-F5344CB8AC3E}">
        <p14:creationId xmlns:p14="http://schemas.microsoft.com/office/powerpoint/2010/main" val="2847164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2AF01A3-41CD-4C6D-A839-D385AC3DAC9B}" type="datetimeFigureOut">
              <a:rPr lang="en-GB" smtClean="0"/>
              <a:t>28/07/2023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B6F89B3-53A5-4B23-9AB6-5F82C7E1BCCA}" type="slidenum">
              <a:rPr lang="en-GB" smtClean="0"/>
              <a:t>‹#›</a:t>
            </a:fld>
            <a:endParaRPr lang="en-GB"/>
          </a:p>
        </p:txBody>
      </p:sp>
    </p:spTree>
    <p:extLst>
      <p:ext uri="{BB962C8B-B14F-4D97-AF65-F5344CB8AC3E}">
        <p14:creationId xmlns:p14="http://schemas.microsoft.com/office/powerpoint/2010/main" val="251404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085FBB6E-D55B-4A1F-80CF-5A8520538ABA}"/>
              </a:ext>
            </a:extLst>
          </p:cNvPr>
          <p:cNvPicPr>
            <a:picLocks noChangeAspect="1"/>
          </p:cNvPicPr>
          <p:nvPr/>
        </p:nvPicPr>
        <p:blipFill rotWithShape="1">
          <a:blip r:embed="rId3">
            <a:extLst>
              <a:ext uri="{28A0092B-C50C-407E-A947-70E740481C1C}">
                <a14:useLocalDpi xmlns:a14="http://schemas.microsoft.com/office/drawing/2010/main" val="0"/>
              </a:ext>
            </a:extLst>
          </a:blip>
          <a:srcRect r="2148"/>
          <a:stretch/>
        </p:blipFill>
        <p:spPr>
          <a:xfrm>
            <a:off x="19" y="10"/>
            <a:ext cx="7106173" cy="9905990"/>
          </a:xfrm>
          <a:prstGeom prst="rect">
            <a:avLst/>
          </a:prstGeom>
        </p:spPr>
      </p:pic>
      <p:pic>
        <p:nvPicPr>
          <p:cNvPr id="7" name="Picture 6">
            <a:extLst>
              <a:ext uri="{FF2B5EF4-FFF2-40B4-BE49-F238E27FC236}">
                <a16:creationId xmlns:a16="http://schemas.microsoft.com/office/drawing/2014/main" id="{7C920180-FCFA-48EE-AA75-AF35751F79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1433" y="571452"/>
            <a:ext cx="1405089" cy="356123"/>
          </a:xfrm>
          <a:prstGeom prst="rect">
            <a:avLst/>
          </a:prstGeom>
        </p:spPr>
      </p:pic>
      <p:sp>
        <p:nvSpPr>
          <p:cNvPr id="10" name="TextBox 9">
            <a:extLst>
              <a:ext uri="{FF2B5EF4-FFF2-40B4-BE49-F238E27FC236}">
                <a16:creationId xmlns:a16="http://schemas.microsoft.com/office/drawing/2014/main" id="{E6B48889-86BE-4BDD-98F2-1ECEE2B221D6}"/>
              </a:ext>
            </a:extLst>
          </p:cNvPr>
          <p:cNvSpPr txBox="1"/>
          <p:nvPr/>
        </p:nvSpPr>
        <p:spPr>
          <a:xfrm>
            <a:off x="309562" y="1209675"/>
            <a:ext cx="6238875" cy="1323439"/>
          </a:xfrm>
          <a:prstGeom prst="rect">
            <a:avLst/>
          </a:prstGeom>
          <a:noFill/>
        </p:spPr>
        <p:txBody>
          <a:bodyPr wrap="square" rtlCol="0">
            <a:spAutoFit/>
          </a:bodyPr>
          <a:lstStyle/>
          <a:p>
            <a:r>
              <a:rPr lang="en-GB" sz="4000" dirty="0">
                <a:solidFill>
                  <a:srgbClr val="0E3692"/>
                </a:solidFill>
                <a:latin typeface="Gill Sans MT Condensed" panose="020B0506020104020203" pitchFamily="34" charset="0"/>
              </a:rPr>
              <a:t>WELCOME TO SIR WILLIAM STANIER</a:t>
            </a:r>
          </a:p>
          <a:p>
            <a:r>
              <a:rPr lang="en-GB" sz="4000" dirty="0">
                <a:solidFill>
                  <a:srgbClr val="0E3692"/>
                </a:solidFill>
                <a:latin typeface="Gill Sans MT Condensed" panose="020B0506020104020203" pitchFamily="34" charset="0"/>
              </a:rPr>
              <a:t>NEW CATERING EXPERIENCE</a:t>
            </a:r>
          </a:p>
        </p:txBody>
      </p:sp>
      <p:sp>
        <p:nvSpPr>
          <p:cNvPr id="11" name="TextBox 10">
            <a:extLst>
              <a:ext uri="{FF2B5EF4-FFF2-40B4-BE49-F238E27FC236}">
                <a16:creationId xmlns:a16="http://schemas.microsoft.com/office/drawing/2014/main" id="{1E22E158-7A38-4ABA-B91A-12F25847619D}"/>
              </a:ext>
            </a:extLst>
          </p:cNvPr>
          <p:cNvSpPr txBox="1"/>
          <p:nvPr/>
        </p:nvSpPr>
        <p:spPr>
          <a:xfrm>
            <a:off x="433668" y="2462958"/>
            <a:ext cx="6238874" cy="5463034"/>
          </a:xfrm>
          <a:prstGeom prst="rect">
            <a:avLst/>
          </a:prstGeom>
          <a:noFill/>
        </p:spPr>
        <p:txBody>
          <a:bodyPr wrap="square" rtlCol="0">
            <a:spAutoFit/>
          </a:bodyPr>
          <a:lstStyle/>
          <a:p>
            <a:pPr algn="l"/>
            <a:r>
              <a:rPr lang="en-US" sz="1100" b="1" u="none" strike="noStrike" baseline="0" dirty="0">
                <a:latin typeface="Gotham-Book" pitchFamily="50" charset="0"/>
              </a:rPr>
              <a:t>We are delighted to introduce </a:t>
            </a:r>
            <a:r>
              <a:rPr lang="en-US" sz="1100" b="1" dirty="0">
                <a:latin typeface="Gotham-Book" pitchFamily="50" charset="0"/>
              </a:rPr>
              <a:t>ourselves as the new catering partner at Sir William </a:t>
            </a:r>
            <a:r>
              <a:rPr lang="en-US" sz="1100" b="1" dirty="0" err="1">
                <a:latin typeface="Gotham-Book" pitchFamily="50" charset="0"/>
              </a:rPr>
              <a:t>Stanier</a:t>
            </a:r>
            <a:r>
              <a:rPr lang="en-US" sz="1100" b="1" dirty="0">
                <a:latin typeface="Gotham-Book" pitchFamily="50" charset="0"/>
              </a:rPr>
              <a:t> School. We are excited to be working in collaboration with the brilliant team at the school to bring a fresh, new outlook to the catering experience.</a:t>
            </a:r>
            <a:endParaRPr lang="en-US" sz="1100" b="1" u="none" strike="noStrike" baseline="0" dirty="0">
              <a:latin typeface="Gotham-Book" pitchFamily="50" charset="0"/>
            </a:endParaRPr>
          </a:p>
          <a:p>
            <a:pPr algn="l"/>
            <a:endParaRPr lang="en-US" sz="1050" dirty="0">
              <a:latin typeface="Gotham-Book" pitchFamily="50" charset="0"/>
            </a:endParaRPr>
          </a:p>
          <a:p>
            <a:pPr algn="l"/>
            <a:r>
              <a:rPr lang="en-US" b="0" i="0" u="none" strike="noStrike" baseline="0" dirty="0">
                <a:solidFill>
                  <a:srgbClr val="0E3692"/>
                </a:solidFill>
                <a:latin typeface="Gill Sans Nova Cond" panose="020B0606020104020203" pitchFamily="34" charset="0"/>
              </a:rPr>
              <a:t>MORE THAN FOOD</a:t>
            </a:r>
          </a:p>
          <a:p>
            <a:pPr algn="l"/>
            <a:endParaRPr lang="en-GB" sz="400" b="0" i="0" u="none" strike="noStrike" baseline="0" dirty="0">
              <a:latin typeface="Gotham-Book" pitchFamily="50" charset="0"/>
            </a:endParaRPr>
          </a:p>
          <a:p>
            <a:pPr algn="l"/>
            <a:r>
              <a:rPr lang="en-US" sz="1050" dirty="0">
                <a:latin typeface="Gotham-Book" pitchFamily="50" charset="0"/>
              </a:rPr>
              <a:t>Whilst first and foremost, we are caterers, we believe that what we do is more than just food. We are in a unique position where we are able to nurture and educate through the food we serve. </a:t>
            </a:r>
            <a:endParaRPr lang="en-US" sz="1050" b="0" i="0" u="none" strike="noStrike" baseline="0" dirty="0">
              <a:latin typeface="Gotham-Book" pitchFamily="50" charset="0"/>
            </a:endParaRPr>
          </a:p>
          <a:p>
            <a:pPr algn="l"/>
            <a:endParaRPr lang="en-US" sz="800" b="0" i="0" u="none" strike="noStrike" baseline="0" dirty="0">
              <a:latin typeface="Gotham-Book" pitchFamily="50" charset="0"/>
            </a:endParaRPr>
          </a:p>
          <a:p>
            <a:pPr algn="l"/>
            <a:r>
              <a:rPr lang="en-US" sz="1050" b="0" i="0" u="none" strike="noStrike" baseline="0" dirty="0">
                <a:latin typeface="Gotham-Book" pitchFamily="50" charset="0"/>
              </a:rPr>
              <a:t>Forming healthy eating habits is a valuable part of your child’s education. 85% of our food is freshly prepared on site and is in line with the English   Government guidelines, ensuring that the students at </a:t>
            </a:r>
            <a:r>
              <a:rPr lang="en-US" sz="1050" dirty="0">
                <a:latin typeface="Gotham-Book" pitchFamily="50" charset="0"/>
              </a:rPr>
              <a:t>Sir William Stanier </a:t>
            </a:r>
            <a:r>
              <a:rPr lang="en-US" sz="1050" b="0" i="0" u="none" strike="noStrike" baseline="0" dirty="0">
                <a:latin typeface="Gotham-Book" pitchFamily="50" charset="0"/>
              </a:rPr>
              <a:t>School are </a:t>
            </a:r>
            <a:r>
              <a:rPr lang="en-US" sz="1050" b="0" i="0" u="none" strike="noStrike" baseline="0" dirty="0" err="1">
                <a:latin typeface="Gotham-Book" pitchFamily="50" charset="0"/>
              </a:rPr>
              <a:t>fuelled</a:t>
            </a:r>
            <a:r>
              <a:rPr lang="en-US" sz="1050" b="0" i="0" u="none" strike="noStrike" baseline="0" dirty="0">
                <a:latin typeface="Gotham-Book" pitchFamily="50" charset="0"/>
              </a:rPr>
              <a:t> by good food, enabling them to reach their full potential.</a:t>
            </a:r>
          </a:p>
          <a:p>
            <a:pPr algn="l"/>
            <a:endParaRPr lang="en-US" sz="800" b="0" i="0" u="none" strike="noStrike" baseline="0" dirty="0">
              <a:solidFill>
                <a:srgbClr val="0E3692"/>
              </a:solidFill>
              <a:latin typeface="Gill Sans Nova Cond" panose="020B0606020104020203" pitchFamily="34" charset="0"/>
            </a:endParaRPr>
          </a:p>
          <a:p>
            <a:pPr algn="l"/>
            <a:r>
              <a:rPr lang="en-US" b="0" i="0" u="none" strike="noStrike" baseline="0" dirty="0">
                <a:solidFill>
                  <a:srgbClr val="0E3692"/>
                </a:solidFill>
                <a:latin typeface="Gill Sans Nova Cond" panose="020B0606020104020203" pitchFamily="34" charset="0"/>
              </a:rPr>
              <a:t>INSIGHT &amp; INNOVATION</a:t>
            </a:r>
          </a:p>
          <a:p>
            <a:pPr algn="l"/>
            <a:endParaRPr lang="en-GB" sz="400" b="0" i="0" u="none" strike="noStrike" baseline="0" dirty="0">
              <a:latin typeface="Gotham-Book" pitchFamily="50" charset="0"/>
            </a:endParaRPr>
          </a:p>
          <a:p>
            <a:pPr algn="l"/>
            <a:r>
              <a:rPr lang="en-US" sz="1050" dirty="0">
                <a:latin typeface="Gotham-Book" pitchFamily="50" charset="0"/>
              </a:rPr>
              <a:t>The food that we serve is created with insight in mind and shaped by the latest food trends throughout the world. We create brands and dishes that rival the high street and whilst we do have traditional </a:t>
            </a:r>
            <a:r>
              <a:rPr lang="en-US" sz="1050" dirty="0" err="1">
                <a:latin typeface="Gotham-Book" pitchFamily="50" charset="0"/>
              </a:rPr>
              <a:t>favourites</a:t>
            </a:r>
            <a:r>
              <a:rPr lang="en-US" sz="1050" dirty="0">
                <a:latin typeface="Gotham-Book" pitchFamily="50" charset="0"/>
              </a:rPr>
              <a:t> on our menus, our street food and global cuisine prove extremely popular. </a:t>
            </a:r>
          </a:p>
          <a:p>
            <a:pPr algn="l"/>
            <a:endParaRPr lang="en-US" sz="800" dirty="0">
              <a:latin typeface="Gotham-Book" pitchFamily="50" charset="0"/>
            </a:endParaRPr>
          </a:p>
          <a:p>
            <a:pPr algn="l"/>
            <a:r>
              <a:rPr lang="en-US" sz="1050" dirty="0">
                <a:latin typeface="Gotham-Book" pitchFamily="50" charset="0"/>
              </a:rPr>
              <a:t>The food that we serve is ever evolving and is complimented by a calendar of events, filled with seasonal campaigns, theme days and new menu launches.</a:t>
            </a:r>
          </a:p>
          <a:p>
            <a:pPr algn="l"/>
            <a:endParaRPr lang="en-US" sz="800" b="0" i="0" u="none" strike="noStrike" baseline="0" dirty="0">
              <a:solidFill>
                <a:srgbClr val="0E3692"/>
              </a:solidFill>
              <a:latin typeface="Gill Sans Nova Cond" panose="020B0606020104020203" pitchFamily="34" charset="0"/>
            </a:endParaRPr>
          </a:p>
          <a:p>
            <a:pPr algn="l"/>
            <a:r>
              <a:rPr lang="en-US" b="0" i="0" u="none" strike="noStrike" baseline="0" dirty="0">
                <a:solidFill>
                  <a:srgbClr val="0E3692"/>
                </a:solidFill>
                <a:latin typeface="Gill Sans Nova Cond" panose="020B0606020104020203" pitchFamily="34" charset="0"/>
              </a:rPr>
              <a:t>A PARTNERSHIP</a:t>
            </a:r>
          </a:p>
          <a:p>
            <a:pPr algn="l"/>
            <a:endParaRPr lang="en-GB" sz="400" b="0" i="0" u="none" strike="noStrike" baseline="0" dirty="0">
              <a:latin typeface="Gotham-Book" pitchFamily="50" charset="0"/>
            </a:endParaRPr>
          </a:p>
          <a:p>
            <a:pPr algn="l"/>
            <a:r>
              <a:rPr lang="en-US" sz="1050" b="0" i="0" u="none" strike="noStrike" baseline="0" dirty="0">
                <a:latin typeface="Gotham-Book" pitchFamily="50" charset="0"/>
              </a:rPr>
              <a:t>Most importantly, we are here </a:t>
            </a:r>
            <a:r>
              <a:rPr lang="en-US" sz="1050" dirty="0">
                <a:latin typeface="Gotham-Book" pitchFamily="50" charset="0"/>
              </a:rPr>
              <a:t>as an extended part of the school’s family. If your child has any specific dietary requirements, or you just want to talk to us, our team will be more than happy to talk to you to answer any questions or queries that you may have.</a:t>
            </a:r>
            <a:endParaRPr lang="en-US" sz="1050" b="0" i="0" u="none" strike="noStrike" baseline="0" dirty="0">
              <a:latin typeface="Gotham-Book" pitchFamily="50" charset="0"/>
            </a:endParaRPr>
          </a:p>
          <a:p>
            <a:pPr algn="l"/>
            <a:endParaRPr lang="en-GB" sz="800" b="0" i="0" u="none" strike="noStrike" baseline="0" dirty="0">
              <a:latin typeface="Gotham-Book" pitchFamily="50" charset="0"/>
            </a:endParaRPr>
          </a:p>
          <a:p>
            <a:pPr algn="l"/>
            <a:r>
              <a:rPr lang="en-US" sz="1050" b="1" i="0" u="none" strike="noStrike" baseline="0" dirty="0">
                <a:latin typeface="Gotham-Book" pitchFamily="50" charset="0"/>
              </a:rPr>
              <a:t>Above all, we are here to ensure that the food we serve is tasty, the pupils are happy and that we make dining at Sir William </a:t>
            </a:r>
            <a:r>
              <a:rPr lang="en-US" sz="1050" b="1" i="0" u="none" strike="noStrike" baseline="0" dirty="0" err="1">
                <a:latin typeface="Gotham-Book" pitchFamily="50" charset="0"/>
              </a:rPr>
              <a:t>Stanier</a:t>
            </a:r>
            <a:r>
              <a:rPr lang="en-US" sz="1050" b="1" i="0" u="none" strike="noStrike" baseline="0" dirty="0">
                <a:latin typeface="Gotham-Book" pitchFamily="50" charset="0"/>
              </a:rPr>
              <a:t>  School as exciting and as fun as possible</a:t>
            </a:r>
            <a:r>
              <a:rPr lang="en-US" sz="1050" b="1" dirty="0">
                <a:latin typeface="Gotham-Book" pitchFamily="50" charset="0"/>
              </a:rPr>
              <a:t>!</a:t>
            </a:r>
            <a:endParaRPr lang="en-GB" sz="1050" b="1" dirty="0"/>
          </a:p>
        </p:txBody>
      </p:sp>
      <p:sp>
        <p:nvSpPr>
          <p:cNvPr id="12" name="TextBox 11">
            <a:extLst>
              <a:ext uri="{FF2B5EF4-FFF2-40B4-BE49-F238E27FC236}">
                <a16:creationId xmlns:a16="http://schemas.microsoft.com/office/drawing/2014/main" id="{884E7665-80B1-4747-9EA2-B8AFE58CA4A0}"/>
              </a:ext>
            </a:extLst>
          </p:cNvPr>
          <p:cNvSpPr txBox="1"/>
          <p:nvPr/>
        </p:nvSpPr>
        <p:spPr>
          <a:xfrm>
            <a:off x="1642480" y="7842260"/>
            <a:ext cx="3956954" cy="807913"/>
          </a:xfrm>
          <a:prstGeom prst="rect">
            <a:avLst/>
          </a:prstGeom>
          <a:noFill/>
        </p:spPr>
        <p:txBody>
          <a:bodyPr wrap="square" rtlCol="0">
            <a:spAutoFit/>
          </a:bodyPr>
          <a:lstStyle/>
          <a:p>
            <a:pPr algn="r"/>
            <a:r>
              <a:rPr lang="en-GB" sz="1050" dirty="0">
                <a:latin typeface="Gotham Book" pitchFamily="50" charset="0"/>
                <a:ea typeface="Microsoft JhengHei" panose="020B0604030504040204" pitchFamily="34" charset="-120"/>
                <a:cs typeface="Gotham Book" pitchFamily="50" charset="0"/>
              </a:rPr>
              <a:t>We can’t wait to get started</a:t>
            </a:r>
          </a:p>
          <a:p>
            <a:pPr algn="r"/>
            <a:endParaRPr lang="en-GB" sz="600" dirty="0">
              <a:latin typeface="Gotham Book" pitchFamily="50" charset="0"/>
              <a:ea typeface="Microsoft JhengHei" panose="020B0604030504040204" pitchFamily="34" charset="-120"/>
              <a:cs typeface="Gotham Book" pitchFamily="50" charset="0"/>
            </a:endParaRPr>
          </a:p>
          <a:p>
            <a:pPr algn="r"/>
            <a:r>
              <a:rPr lang="en-GB" sz="2800" dirty="0">
                <a:latin typeface="Golden Youth Script" panose="02000000000000000000" pitchFamily="2" charset="0"/>
              </a:rPr>
              <a:t>Gwen Davies </a:t>
            </a:r>
          </a:p>
        </p:txBody>
      </p:sp>
      <p:sp>
        <p:nvSpPr>
          <p:cNvPr id="14" name="TextBox 13">
            <a:extLst>
              <a:ext uri="{FF2B5EF4-FFF2-40B4-BE49-F238E27FC236}">
                <a16:creationId xmlns:a16="http://schemas.microsoft.com/office/drawing/2014/main" id="{E6BA575B-99E2-4B84-B6A8-351BE8A49A77}"/>
              </a:ext>
            </a:extLst>
          </p:cNvPr>
          <p:cNvSpPr txBox="1"/>
          <p:nvPr/>
        </p:nvSpPr>
        <p:spPr>
          <a:xfrm>
            <a:off x="1642480" y="8585589"/>
            <a:ext cx="3956954" cy="461665"/>
          </a:xfrm>
          <a:prstGeom prst="rect">
            <a:avLst/>
          </a:prstGeom>
          <a:noFill/>
        </p:spPr>
        <p:txBody>
          <a:bodyPr wrap="square" rtlCol="0">
            <a:spAutoFit/>
          </a:bodyPr>
          <a:lstStyle/>
          <a:p>
            <a:pPr algn="r"/>
            <a:r>
              <a:rPr lang="en-GB" sz="900" dirty="0">
                <a:latin typeface="Gotham Book" pitchFamily="50" charset="0"/>
                <a:ea typeface="Microsoft JhengHei" panose="020B0604030504040204" pitchFamily="34" charset="-120"/>
                <a:cs typeface="Gotham Book" pitchFamily="50" charset="0"/>
              </a:rPr>
              <a:t>Group Manager | Aramark</a:t>
            </a:r>
          </a:p>
          <a:p>
            <a:pPr algn="r"/>
            <a:r>
              <a:rPr lang="en-GB" sz="900" dirty="0" err="1">
                <a:latin typeface="Gotham Book" pitchFamily="50" charset="0"/>
                <a:ea typeface="Microsoft JhengHei" panose="020B0604030504040204" pitchFamily="34" charset="-120"/>
                <a:cs typeface="Gotham Book" pitchFamily="50" charset="0"/>
              </a:rPr>
              <a:t>davies-gwen@aramark.co.uk</a:t>
            </a:r>
            <a:endParaRPr lang="en-GB" sz="900" dirty="0">
              <a:latin typeface="Gotham Book" pitchFamily="50" charset="0"/>
              <a:ea typeface="Microsoft JhengHei" panose="020B0604030504040204" pitchFamily="34" charset="-120"/>
              <a:cs typeface="Gotham Book" pitchFamily="50" charset="0"/>
            </a:endParaRPr>
          </a:p>
          <a:p>
            <a:pPr algn="r"/>
            <a:endParaRPr lang="en-GB" sz="600" dirty="0">
              <a:latin typeface="Gotham Book" pitchFamily="50" charset="0"/>
              <a:ea typeface="Microsoft JhengHei" panose="020B0604030504040204" pitchFamily="34" charset="-120"/>
              <a:cs typeface="Gotham Book" pitchFamily="50" charset="0"/>
            </a:endParaRPr>
          </a:p>
        </p:txBody>
      </p:sp>
      <p:pic>
        <p:nvPicPr>
          <p:cNvPr id="13" name="Picture 12"/>
          <p:cNvPicPr/>
          <p:nvPr/>
        </p:nvPicPr>
        <p:blipFill>
          <a:blip r:embed="rId5">
            <a:extLst>
              <a:ext uri="{28A0092B-C50C-407E-A947-70E740481C1C}">
                <a14:useLocalDpi xmlns:a14="http://schemas.microsoft.com/office/drawing/2010/main" val="0"/>
              </a:ext>
            </a:extLst>
          </a:blip>
          <a:stretch>
            <a:fillRect/>
          </a:stretch>
        </p:blipFill>
        <p:spPr bwMode="auto">
          <a:xfrm>
            <a:off x="5757220" y="558757"/>
            <a:ext cx="660061" cy="626110"/>
          </a:xfrm>
          <a:prstGeom prst="rect">
            <a:avLst/>
          </a:prstGeom>
          <a:noFill/>
          <a:ln>
            <a:noFill/>
          </a:ln>
        </p:spPr>
      </p:pic>
    </p:spTree>
    <p:extLst>
      <p:ext uri="{BB962C8B-B14F-4D97-AF65-F5344CB8AC3E}">
        <p14:creationId xmlns:p14="http://schemas.microsoft.com/office/powerpoint/2010/main" val="494084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085FBB6E-D55B-4A1F-80CF-5A8520538ABA}"/>
              </a:ext>
            </a:extLst>
          </p:cNvPr>
          <p:cNvPicPr>
            <a:picLocks noChangeAspect="1"/>
          </p:cNvPicPr>
          <p:nvPr/>
        </p:nvPicPr>
        <p:blipFill rotWithShape="1">
          <a:blip r:embed="rId2">
            <a:extLst>
              <a:ext uri="{28A0092B-C50C-407E-A947-70E740481C1C}">
                <a14:useLocalDpi xmlns:a14="http://schemas.microsoft.com/office/drawing/2010/main" val="0"/>
              </a:ext>
            </a:extLst>
          </a:blip>
          <a:srcRect r="2148" b="21948"/>
          <a:stretch/>
        </p:blipFill>
        <p:spPr>
          <a:xfrm>
            <a:off x="0" y="248435"/>
            <a:ext cx="6857980" cy="9088571"/>
          </a:xfrm>
          <a:prstGeom prst="rect">
            <a:avLst/>
          </a:prstGeom>
        </p:spPr>
      </p:pic>
      <p:pic>
        <p:nvPicPr>
          <p:cNvPr id="7" name="Picture 6">
            <a:extLst>
              <a:ext uri="{FF2B5EF4-FFF2-40B4-BE49-F238E27FC236}">
                <a16:creationId xmlns:a16="http://schemas.microsoft.com/office/drawing/2014/main" id="{7C920180-FCFA-48EE-AA75-AF35751F79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1433" y="571452"/>
            <a:ext cx="1405089" cy="356123"/>
          </a:xfrm>
          <a:prstGeom prst="rect">
            <a:avLst/>
          </a:prstGeom>
        </p:spPr>
      </p:pic>
      <p:sp>
        <p:nvSpPr>
          <p:cNvPr id="10" name="TextBox 9">
            <a:extLst>
              <a:ext uri="{FF2B5EF4-FFF2-40B4-BE49-F238E27FC236}">
                <a16:creationId xmlns:a16="http://schemas.microsoft.com/office/drawing/2014/main" id="{E6B48889-86BE-4BDD-98F2-1ECEE2B221D6}"/>
              </a:ext>
            </a:extLst>
          </p:cNvPr>
          <p:cNvSpPr txBox="1"/>
          <p:nvPr/>
        </p:nvSpPr>
        <p:spPr>
          <a:xfrm>
            <a:off x="309572" y="1190743"/>
            <a:ext cx="6238875" cy="707886"/>
          </a:xfrm>
          <a:prstGeom prst="rect">
            <a:avLst/>
          </a:prstGeom>
          <a:noFill/>
        </p:spPr>
        <p:txBody>
          <a:bodyPr wrap="square" rtlCol="0">
            <a:spAutoFit/>
          </a:bodyPr>
          <a:lstStyle/>
          <a:p>
            <a:r>
              <a:rPr lang="en-GB" sz="4000" dirty="0">
                <a:solidFill>
                  <a:srgbClr val="0E3692"/>
                </a:solidFill>
                <a:latin typeface="Gill Sans MT Condensed" panose="020B0506020104020203" pitchFamily="34" charset="0"/>
              </a:rPr>
              <a:t>COMPANY THEME DAYS</a:t>
            </a:r>
          </a:p>
        </p:txBody>
      </p:sp>
      <p:pic>
        <p:nvPicPr>
          <p:cNvPr id="15" name="Picture 14" descr="Background pattern&#10;&#10;Description automatically generated">
            <a:extLst>
              <a:ext uri="{FF2B5EF4-FFF2-40B4-BE49-F238E27FC236}">
                <a16:creationId xmlns:a16="http://schemas.microsoft.com/office/drawing/2014/main" id="{6280746E-DFCF-4F18-A1F3-A85887BA2D16}"/>
              </a:ext>
            </a:extLst>
          </p:cNvPr>
          <p:cNvPicPr>
            <a:picLocks noChangeAspect="1"/>
          </p:cNvPicPr>
          <p:nvPr/>
        </p:nvPicPr>
        <p:blipFill rotWithShape="1">
          <a:blip r:embed="rId2">
            <a:extLst>
              <a:ext uri="{28A0092B-C50C-407E-A947-70E740481C1C}">
                <a14:useLocalDpi xmlns:a14="http://schemas.microsoft.com/office/drawing/2010/main" val="0"/>
              </a:ext>
            </a:extLst>
          </a:blip>
          <a:srcRect r="2148" b="91748"/>
          <a:stretch/>
        </p:blipFill>
        <p:spPr>
          <a:xfrm rot="10800000">
            <a:off x="20" y="9088581"/>
            <a:ext cx="6857980" cy="817408"/>
          </a:xfrm>
          <a:prstGeom prst="rect">
            <a:avLst/>
          </a:prstGeom>
        </p:spPr>
      </p:pic>
      <p:pic>
        <p:nvPicPr>
          <p:cNvPr id="16" name="Picture 15" descr="A picture containing tree, plastic&#10;&#10;Description automatically generated">
            <a:extLst>
              <a:ext uri="{FF2B5EF4-FFF2-40B4-BE49-F238E27FC236}">
                <a16:creationId xmlns:a16="http://schemas.microsoft.com/office/drawing/2014/main" id="{E5BF1DEB-4AEF-5A1F-EF0A-477CDDA3A9A8}"/>
              </a:ext>
            </a:extLst>
          </p:cNvPr>
          <p:cNvPicPr>
            <a:picLocks noChangeAspect="1"/>
          </p:cNvPicPr>
          <p:nvPr/>
        </p:nvPicPr>
        <p:blipFill>
          <a:blip r:embed="rId4"/>
          <a:stretch>
            <a:fillRect/>
          </a:stretch>
        </p:blipFill>
        <p:spPr>
          <a:xfrm>
            <a:off x="309572" y="1898303"/>
            <a:ext cx="1857376" cy="1449914"/>
          </a:xfrm>
          <a:prstGeom prst="rect">
            <a:avLst/>
          </a:prstGeom>
        </p:spPr>
      </p:pic>
      <p:pic>
        <p:nvPicPr>
          <p:cNvPr id="19" name="Picture 18" descr="A picture containing food, butter&#10;&#10;Description automatically generated">
            <a:extLst>
              <a:ext uri="{FF2B5EF4-FFF2-40B4-BE49-F238E27FC236}">
                <a16:creationId xmlns:a16="http://schemas.microsoft.com/office/drawing/2014/main" id="{36B96746-F557-FD62-9323-732E6289953F}"/>
              </a:ext>
            </a:extLst>
          </p:cNvPr>
          <p:cNvPicPr>
            <a:picLocks noChangeAspect="1"/>
          </p:cNvPicPr>
          <p:nvPr/>
        </p:nvPicPr>
        <p:blipFill>
          <a:blip r:embed="rId5"/>
          <a:stretch>
            <a:fillRect/>
          </a:stretch>
        </p:blipFill>
        <p:spPr>
          <a:xfrm>
            <a:off x="3911433" y="1898303"/>
            <a:ext cx="1853869" cy="1553041"/>
          </a:xfrm>
          <a:prstGeom prst="rect">
            <a:avLst/>
          </a:prstGeom>
        </p:spPr>
      </p:pic>
      <p:sp>
        <p:nvSpPr>
          <p:cNvPr id="2" name="Rectangle 1"/>
          <p:cNvSpPr/>
          <p:nvPr/>
        </p:nvSpPr>
        <p:spPr>
          <a:xfrm>
            <a:off x="2388278" y="1898303"/>
            <a:ext cx="1874339" cy="7817525"/>
          </a:xfrm>
          <a:prstGeom prst="rect">
            <a:avLst/>
          </a:prstGeom>
        </p:spPr>
        <p:txBody>
          <a:bodyPr wrap="square">
            <a:spAutoFit/>
          </a:bodyPr>
          <a:lstStyle/>
          <a:p>
            <a:pPr algn="ctr"/>
            <a:r>
              <a:rPr lang="en-GB" sz="2000" b="1" dirty="0"/>
              <a:t>Celebrating Summer </a:t>
            </a:r>
          </a:p>
          <a:p>
            <a:pPr algn="ctr"/>
            <a:endParaRPr lang="en-GB" sz="1200" dirty="0"/>
          </a:p>
          <a:p>
            <a:pPr marL="285750" indent="-285750">
              <a:buFont typeface="Arial" panose="020B0604020202020204" pitchFamily="34" charset="0"/>
              <a:buChar char="•"/>
            </a:pPr>
            <a:r>
              <a:rPr lang="en-GB" dirty="0"/>
              <a:t>Ice Creams, Lollies &amp; Shakes</a:t>
            </a:r>
          </a:p>
          <a:p>
            <a:endParaRPr lang="en-GB" dirty="0"/>
          </a:p>
          <a:p>
            <a:pPr marL="285750" indent="-285750">
              <a:buFont typeface="Arial" panose="020B0604020202020204" pitchFamily="34" charset="0"/>
              <a:buChar char="•"/>
            </a:pPr>
            <a:r>
              <a:rPr lang="en-GB" dirty="0"/>
              <a:t>Japan Theme day 8</a:t>
            </a:r>
            <a:r>
              <a:rPr lang="en-GB" baseline="30000" dirty="0"/>
              <a:t>th</a:t>
            </a:r>
            <a:r>
              <a:rPr lang="en-GB" dirty="0"/>
              <a:t> June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Simply Meal Deal </a:t>
            </a:r>
          </a:p>
          <a:p>
            <a:endParaRPr lang="en-GB" dirty="0"/>
          </a:p>
          <a:p>
            <a:pPr marL="285750" indent="-285750">
              <a:buFont typeface="Arial" panose="020B0604020202020204" pitchFamily="34" charset="0"/>
              <a:buChar char="•"/>
            </a:pPr>
            <a:r>
              <a:rPr lang="en-GB" dirty="0"/>
              <a:t>Food Waste Hero Recipes </a:t>
            </a:r>
          </a:p>
          <a:p>
            <a:endParaRPr lang="en-GB" dirty="0"/>
          </a:p>
          <a:p>
            <a:pPr marL="285750" indent="-285750">
              <a:buFont typeface="Arial" panose="020B0604020202020204" pitchFamily="34" charset="0"/>
              <a:buChar char="•"/>
            </a:pPr>
            <a:r>
              <a:rPr lang="en-GB" dirty="0"/>
              <a:t>National Picnic Week 19</a:t>
            </a:r>
            <a:r>
              <a:rPr lang="en-GB" baseline="30000" dirty="0"/>
              <a:t>th</a:t>
            </a:r>
            <a:r>
              <a:rPr lang="en-GB" dirty="0"/>
              <a:t> – 23</a:t>
            </a:r>
            <a:r>
              <a:rPr lang="en-GB" baseline="30000" dirty="0"/>
              <a:t>rd</a:t>
            </a:r>
            <a:r>
              <a:rPr lang="en-GB" dirty="0"/>
              <a:t> </a:t>
            </a:r>
          </a:p>
          <a:p>
            <a:endParaRPr lang="en-GB" dirty="0"/>
          </a:p>
          <a:p>
            <a:pPr marL="285750" indent="-285750">
              <a:buFont typeface="Arial" panose="020B0604020202020204" pitchFamily="34" charset="0"/>
              <a:buChar char="•"/>
            </a:pPr>
            <a:r>
              <a:rPr lang="en-GB" dirty="0"/>
              <a:t>Eat the Seasons </a:t>
            </a:r>
          </a:p>
          <a:p>
            <a:endParaRPr lang="en-GB" dirty="0"/>
          </a:p>
          <a:p>
            <a:pPr marL="285750" indent="-285750">
              <a:buFont typeface="Arial" panose="020B0604020202020204" pitchFamily="34" charset="0"/>
              <a:buChar char="•"/>
            </a:pPr>
            <a:r>
              <a:rPr lang="en-GB" dirty="0"/>
              <a:t>BBQ Theme Day 29</a:t>
            </a:r>
            <a:r>
              <a:rPr lang="en-GB" baseline="30000" dirty="0"/>
              <a:t>th</a:t>
            </a:r>
            <a:r>
              <a:rPr lang="en-GB" dirty="0"/>
              <a:t> June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Lunchtime Competitions </a:t>
            </a:r>
          </a:p>
        </p:txBody>
      </p:sp>
      <p:pic>
        <p:nvPicPr>
          <p:cNvPr id="20" name="Picture 19" descr="A picture containing text, outdoor&#10;&#10;Description automatically generated">
            <a:extLst>
              <a:ext uri="{FF2B5EF4-FFF2-40B4-BE49-F238E27FC236}">
                <a16:creationId xmlns:a16="http://schemas.microsoft.com/office/drawing/2014/main" id="{AE1E2881-CB55-C0B2-E577-BF5AC6B42091}"/>
              </a:ext>
            </a:extLst>
          </p:cNvPr>
          <p:cNvPicPr>
            <a:picLocks noChangeAspect="1"/>
          </p:cNvPicPr>
          <p:nvPr/>
        </p:nvPicPr>
        <p:blipFill>
          <a:blip r:embed="rId6"/>
          <a:stretch>
            <a:fillRect/>
          </a:stretch>
        </p:blipFill>
        <p:spPr>
          <a:xfrm>
            <a:off x="296065" y="3673611"/>
            <a:ext cx="1870883" cy="1119110"/>
          </a:xfrm>
          <a:prstGeom prst="rect">
            <a:avLst/>
          </a:prstGeom>
        </p:spPr>
      </p:pic>
      <p:pic>
        <p:nvPicPr>
          <p:cNvPr id="22" name="Picture 21" descr="Calendar&#10;&#10;Description automatically generated">
            <a:extLst>
              <a:ext uri="{FF2B5EF4-FFF2-40B4-BE49-F238E27FC236}">
                <a16:creationId xmlns:a16="http://schemas.microsoft.com/office/drawing/2014/main" id="{CD393FA5-AEE8-DF71-EA72-CDCED62A9285}"/>
              </a:ext>
            </a:extLst>
          </p:cNvPr>
          <p:cNvPicPr>
            <a:picLocks noChangeAspect="1"/>
          </p:cNvPicPr>
          <p:nvPr/>
        </p:nvPicPr>
        <p:blipFill>
          <a:blip r:embed="rId7"/>
          <a:stretch>
            <a:fillRect/>
          </a:stretch>
        </p:blipFill>
        <p:spPr>
          <a:xfrm>
            <a:off x="4368784" y="8090248"/>
            <a:ext cx="1896706" cy="872978"/>
          </a:xfrm>
          <a:prstGeom prst="rect">
            <a:avLst/>
          </a:prstGeom>
        </p:spPr>
      </p:pic>
      <p:pic>
        <p:nvPicPr>
          <p:cNvPr id="24" name="Picture 23">
            <a:extLst>
              <a:ext uri="{FF2B5EF4-FFF2-40B4-BE49-F238E27FC236}">
                <a16:creationId xmlns:a16="http://schemas.microsoft.com/office/drawing/2014/main" id="{E7A68660-BF23-7323-8E59-DA0B1D12EF3D}"/>
              </a:ext>
            </a:extLst>
          </p:cNvPr>
          <p:cNvPicPr>
            <a:picLocks noChangeAspect="1"/>
          </p:cNvPicPr>
          <p:nvPr/>
        </p:nvPicPr>
        <p:blipFill>
          <a:blip r:embed="rId8"/>
          <a:stretch>
            <a:fillRect/>
          </a:stretch>
        </p:blipFill>
        <p:spPr>
          <a:xfrm>
            <a:off x="455214" y="5337121"/>
            <a:ext cx="1877731" cy="1139276"/>
          </a:xfrm>
          <a:prstGeom prst="rect">
            <a:avLst/>
          </a:prstGeom>
        </p:spPr>
      </p:pic>
      <p:pic>
        <p:nvPicPr>
          <p:cNvPr id="25" name="Picture 24" descr="A picture containing diagram&#10;&#10;Description automatically generated">
            <a:extLst>
              <a:ext uri="{FF2B5EF4-FFF2-40B4-BE49-F238E27FC236}">
                <a16:creationId xmlns:a16="http://schemas.microsoft.com/office/drawing/2014/main" id="{7A7398EF-9913-132E-9ED2-47198213CE55}"/>
              </a:ext>
            </a:extLst>
          </p:cNvPr>
          <p:cNvPicPr>
            <a:picLocks noChangeAspect="1"/>
          </p:cNvPicPr>
          <p:nvPr/>
        </p:nvPicPr>
        <p:blipFill>
          <a:blip r:embed="rId9"/>
          <a:stretch>
            <a:fillRect/>
          </a:stretch>
        </p:blipFill>
        <p:spPr>
          <a:xfrm>
            <a:off x="4368784" y="6272586"/>
            <a:ext cx="1895476" cy="1107997"/>
          </a:xfrm>
          <a:prstGeom prst="rect">
            <a:avLst/>
          </a:prstGeom>
        </p:spPr>
      </p:pic>
      <p:pic>
        <p:nvPicPr>
          <p:cNvPr id="26" name="Picture 25" descr="A picture containing graphical user interface&#10;&#10;Description automatically generated">
            <a:extLst>
              <a:ext uri="{FF2B5EF4-FFF2-40B4-BE49-F238E27FC236}">
                <a16:creationId xmlns:a16="http://schemas.microsoft.com/office/drawing/2014/main" id="{C2AF10C6-6098-40BB-9022-131A7AC92D31}"/>
              </a:ext>
            </a:extLst>
          </p:cNvPr>
          <p:cNvPicPr>
            <a:picLocks noChangeAspect="1"/>
          </p:cNvPicPr>
          <p:nvPr/>
        </p:nvPicPr>
        <p:blipFill>
          <a:blip r:embed="rId10"/>
          <a:stretch>
            <a:fillRect/>
          </a:stretch>
        </p:blipFill>
        <p:spPr>
          <a:xfrm>
            <a:off x="441597" y="6961714"/>
            <a:ext cx="1796291" cy="1144383"/>
          </a:xfrm>
          <a:prstGeom prst="rect">
            <a:avLst/>
          </a:prstGeom>
        </p:spPr>
      </p:pic>
      <p:pic>
        <p:nvPicPr>
          <p:cNvPr id="27" name="Picture 26" descr="A picture containing graphical user interface&#10;&#10;Description automatically generated">
            <a:extLst>
              <a:ext uri="{FF2B5EF4-FFF2-40B4-BE49-F238E27FC236}">
                <a16:creationId xmlns:a16="http://schemas.microsoft.com/office/drawing/2014/main" id="{311E585B-4C98-479A-A92F-F122088DEB6E}"/>
              </a:ext>
            </a:extLst>
          </p:cNvPr>
          <p:cNvPicPr>
            <a:picLocks noChangeAspect="1"/>
          </p:cNvPicPr>
          <p:nvPr/>
        </p:nvPicPr>
        <p:blipFill>
          <a:blip r:embed="rId11"/>
          <a:stretch>
            <a:fillRect/>
          </a:stretch>
        </p:blipFill>
        <p:spPr>
          <a:xfrm>
            <a:off x="401873" y="8603264"/>
            <a:ext cx="1875740" cy="996910"/>
          </a:xfrm>
          <a:prstGeom prst="rect">
            <a:avLst/>
          </a:prstGeom>
        </p:spPr>
      </p:pic>
      <p:pic>
        <p:nvPicPr>
          <p:cNvPr id="17" name="Picture 16" descr="mage"/>
          <p:cNvPicPr/>
          <p:nvPr/>
        </p:nvPicPr>
        <p:blipFill>
          <a:blip r:embed="rId12">
            <a:extLst>
              <a:ext uri="{28A0092B-C50C-407E-A947-70E740481C1C}">
                <a14:useLocalDpi xmlns:a14="http://schemas.microsoft.com/office/drawing/2010/main" val="0"/>
              </a:ext>
            </a:extLst>
          </a:blip>
          <a:srcRect/>
          <a:stretch>
            <a:fillRect/>
          </a:stretch>
        </p:blipFill>
        <p:spPr bwMode="auto">
          <a:xfrm>
            <a:off x="5540673" y="674653"/>
            <a:ext cx="1093155" cy="626110"/>
          </a:xfrm>
          <a:prstGeom prst="rect">
            <a:avLst/>
          </a:prstGeom>
          <a:noFill/>
          <a:ln>
            <a:noFill/>
          </a:ln>
        </p:spPr>
      </p:pic>
      <p:pic>
        <p:nvPicPr>
          <p:cNvPr id="18" name="Picture 17">
            <a:extLst>
              <a:ext uri="{FF2B5EF4-FFF2-40B4-BE49-F238E27FC236}">
                <a16:creationId xmlns:a16="http://schemas.microsoft.com/office/drawing/2014/main" id="{4E26EB7E-3AB0-6B45-3930-3DEAEB5EC829}"/>
              </a:ext>
            </a:extLst>
          </p:cNvPr>
          <p:cNvPicPr/>
          <p:nvPr/>
        </p:nvPicPr>
        <p:blipFill>
          <a:blip r:embed="rId13"/>
          <a:stretch>
            <a:fillRect/>
          </a:stretch>
        </p:blipFill>
        <p:spPr>
          <a:xfrm>
            <a:off x="4413007" y="4477097"/>
            <a:ext cx="1851253" cy="1058545"/>
          </a:xfrm>
          <a:prstGeom prst="rect">
            <a:avLst/>
          </a:prstGeom>
        </p:spPr>
      </p:pic>
    </p:spTree>
    <p:extLst>
      <p:ext uri="{BB962C8B-B14F-4D97-AF65-F5344CB8AC3E}">
        <p14:creationId xmlns:p14="http://schemas.microsoft.com/office/powerpoint/2010/main" val="10321525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6437E4093889448F9F97C4C91F8A2D" ma:contentTypeVersion="12" ma:contentTypeDescription="Create a new document." ma:contentTypeScope="" ma:versionID="4bd35e2082677386d9b6f05f5a43b860">
  <xsd:schema xmlns:xsd="http://www.w3.org/2001/XMLSchema" xmlns:xs="http://www.w3.org/2001/XMLSchema" xmlns:p="http://schemas.microsoft.com/office/2006/metadata/properties" xmlns:ns3="a12cff45-8a63-4d27-96ec-078cdefd16e3" xmlns:ns4="4a2e5c01-d2be-4071-b066-6118ea66b4a5" targetNamespace="http://schemas.microsoft.com/office/2006/metadata/properties" ma:root="true" ma:fieldsID="2e557b21529903d9c323314ee556bb34" ns3:_="" ns4:_="">
    <xsd:import namespace="a12cff45-8a63-4d27-96ec-078cdefd16e3"/>
    <xsd:import namespace="4a2e5c01-d2be-4071-b066-6118ea66b4a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2cff45-8a63-4d27-96ec-078cdefd16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2e5c01-d2be-4071-b066-6118ea66b4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a12cff45-8a63-4d27-96ec-078cdefd16e3" xsi:nil="true"/>
  </documentManagement>
</p:properties>
</file>

<file path=customXml/itemProps1.xml><?xml version="1.0" encoding="utf-8"?>
<ds:datastoreItem xmlns:ds="http://schemas.openxmlformats.org/officeDocument/2006/customXml" ds:itemID="{7844D95C-E039-4908-B52D-02114E2535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2cff45-8a63-4d27-96ec-078cdefd16e3"/>
    <ds:schemaRef ds:uri="4a2e5c01-d2be-4071-b066-6118ea66b4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4C56BC-6453-4BF9-ABC5-482261532A1D}">
  <ds:schemaRefs>
    <ds:schemaRef ds:uri="http://schemas.microsoft.com/sharepoint/v3/contenttype/forms"/>
  </ds:schemaRefs>
</ds:datastoreItem>
</file>

<file path=customXml/itemProps3.xml><?xml version="1.0" encoding="utf-8"?>
<ds:datastoreItem xmlns:ds="http://schemas.openxmlformats.org/officeDocument/2006/customXml" ds:itemID="{6FB3F474-9B77-4D3F-B149-8E19416659C8}">
  <ds:schemaRefs>
    <ds:schemaRef ds:uri="http://purl.org/dc/dcmitype/"/>
    <ds:schemaRef ds:uri="http://schemas.microsoft.com/office/infopath/2007/PartnerControls"/>
    <ds:schemaRef ds:uri="a12cff45-8a63-4d27-96ec-078cdefd16e3"/>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4a2e5c01-d2be-4071-b066-6118ea66b4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391</Words>
  <Application>Microsoft Office PowerPoint</Application>
  <PresentationFormat>A4 Paper (210x297 mm)</PresentationFormat>
  <Paragraphs>45</Paragraphs>
  <Slides>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Microsoft JhengHei</vt:lpstr>
      <vt:lpstr>Arial</vt:lpstr>
      <vt:lpstr>Calibri</vt:lpstr>
      <vt:lpstr>Calibri Light</vt:lpstr>
      <vt:lpstr>Gill Sans MT Condensed</vt:lpstr>
      <vt:lpstr>Gill Sans Nova Cond</vt:lpstr>
      <vt:lpstr>Golden Youth Script</vt:lpstr>
      <vt:lpstr>Gotham Book</vt:lpstr>
      <vt:lpstr>Gotham-Book</vt:lpstr>
      <vt:lpstr>Office Theme</vt:lpstr>
      <vt:lpstr>PowerPoint Presentation</vt:lpstr>
      <vt:lpstr>PowerPoint Presentation</vt:lpstr>
    </vt:vector>
  </TitlesOfParts>
  <Company>Aramark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Pattison, Amy (UK)</dc:creator>
  <cp:lastModifiedBy>sarah.longden</cp:lastModifiedBy>
  <cp:revision>16</cp:revision>
  <dcterms:created xsi:type="dcterms:W3CDTF">2023-01-30T13:32:36Z</dcterms:created>
  <dcterms:modified xsi:type="dcterms:W3CDTF">2023-07-28T11:05:28Z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0x010100586437E4093889448F9F97C4C91F8A2D</vt:lpwstr>
  </property>
</Properties>
</file>