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sldIdLst>
    <p:sldId id="589" r:id="rId5"/>
    <p:sldId id="591" r:id="rId6"/>
    <p:sldId id="258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D5B"/>
    <a:srgbClr val="5B9BD5"/>
    <a:srgbClr val="FAFA62"/>
    <a:srgbClr val="F99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/>
    <p:restoredTop sz="95477"/>
  </p:normalViewPr>
  <p:slideViewPr>
    <p:cSldViewPr>
      <p:cViewPr varScale="1">
        <p:scale>
          <a:sx n="91" d="100"/>
          <a:sy n="91" d="100"/>
        </p:scale>
        <p:origin x="1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3DD3-37AC-49C2-8A4F-DB441C523A5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40218-EADC-4501-ABEF-C3D4444E0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800161-DD23-4F67-AFFD-137628B53D5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36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2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3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800161-DD23-4F67-AFFD-137628B53D5B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https://www.youtube.com/watch?v=f7Cpkup4g3I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https://www.youtube.com/watch?v=9A6XcFE4CL8</a:t>
            </a:r>
          </a:p>
        </p:txBody>
      </p:sp>
    </p:spTree>
    <p:extLst>
      <p:ext uri="{BB962C8B-B14F-4D97-AF65-F5344CB8AC3E}">
        <p14:creationId xmlns:p14="http://schemas.microsoft.com/office/powerpoint/2010/main" val="184698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 cap="flat">
            <a:headEnd type="none" w="med" len="med"/>
            <a:tailEnd type="none" w="med" len="med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056" tIns="45528" rIns="91056" bIns="45528"/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5766D-A815-491E-BEB4-594EEDC88DA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2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0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6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4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4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4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https://www.youtube.com/watch?v=9wuCkgL_44s&amp;feature=</a:t>
            </a:r>
            <a:r>
              <a:rPr lang="en-US" err="1"/>
              <a:t>emb_title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0218-EADC-4501-ABEF-C3D4444E05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3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0EB56-D853-46C7-B0CE-1F8B8721D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8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F5D8-4EF3-4190-B69A-3E47C8636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7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0F0B-7081-4E2C-82E3-28C0BE86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4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E9F4-9D53-434D-93BF-81904063C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54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B511-3CCE-43C2-82E2-98E2EBC51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6276-134A-46E8-B616-4C5F9EB70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5A02-0AE5-497A-B058-524D2CC5B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4762-C4E0-4EB8-95E5-03AA11932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EC60-6C5E-404F-94A6-05849B7B3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7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7B42-0DB3-46EC-8AA4-90C786805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36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E556-E818-44BE-8B49-C3785F2C3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1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A0B47B-7C8A-49D1-84B6-3ECD64043A58}" type="slidenum">
              <a:rPr lang="en-US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1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A6XcFE4CL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01625-E4DB-46C5-9115-067F2DD10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AA6E755-A2FA-44DE-9311-7A2F1D978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-76245"/>
            <a:ext cx="6858000" cy="1737147"/>
          </a:xfrm>
        </p:spPr>
        <p:txBody>
          <a:bodyPr/>
          <a:lstStyle/>
          <a:p>
            <a:r>
              <a:rPr lang="en-GB" altLang="en-US" sz="4800" u="sng" dirty="0">
                <a:solidFill>
                  <a:schemeClr val="bg1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Welcome to Drama</a:t>
            </a:r>
            <a:br>
              <a:rPr lang="en-GB" altLang="en-US" sz="3200" u="sng" dirty="0">
                <a:solidFill>
                  <a:srgbClr val="0070C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BDE20-4878-4C07-83FC-4629F5FDC0BB}"/>
              </a:ext>
            </a:extLst>
          </p:cNvPr>
          <p:cNvSpPr/>
          <p:nvPr/>
        </p:nvSpPr>
        <p:spPr>
          <a:xfrm>
            <a:off x="2771800" y="6021288"/>
            <a:ext cx="3852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u="sng" dirty="0">
                <a:solidFill>
                  <a:schemeClr val="bg1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6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0" y="36959"/>
            <a:ext cx="9168413" cy="200453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98" y="1273060"/>
            <a:ext cx="8868816" cy="136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b="1" u="sng" dirty="0">
                <a:highlight>
                  <a:srgbClr val="FFFF00"/>
                </a:highlight>
                <a:latin typeface="Bodoni MT" panose="02070603080606020203" pitchFamily="18" charset="0"/>
                <a:cs typeface="APPLE CHANCERY" panose="03020702040506060504" pitchFamily="66" charset="-79"/>
              </a:rPr>
              <a:t>What does your Pirate look like?  </a:t>
            </a:r>
            <a:endParaRPr lang="en-GB" sz="32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411760" y="-171400"/>
            <a:ext cx="3852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2050" name="Picture 2" descr="unnamed (3).jpg">
            <a:extLst>
              <a:ext uri="{FF2B5EF4-FFF2-40B4-BE49-F238E27FC236}">
                <a16:creationId xmlns:a16="http://schemas.microsoft.com/office/drawing/2014/main" id="{2721BF7D-1F89-4299-9019-BC1C871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7" y="4471121"/>
            <a:ext cx="4022204" cy="23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ith a 10+ age recommendation, Treasure Island is excellent family viewing ">
            <a:extLst>
              <a:ext uri="{FF2B5EF4-FFF2-40B4-BE49-F238E27FC236}">
                <a16:creationId xmlns:a16="http://schemas.microsoft.com/office/drawing/2014/main" id="{4729DDCB-5377-4C08-AB21-CA3ACEE0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27" y="2003316"/>
            <a:ext cx="4266935" cy="24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rate treasure history">
            <a:extLst>
              <a:ext uri="{FF2B5EF4-FFF2-40B4-BE49-F238E27FC236}">
                <a16:creationId xmlns:a16="http://schemas.microsoft.com/office/drawing/2014/main" id="{6F779F4A-6626-4420-9269-12DA1A45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471121"/>
            <a:ext cx="5172476" cy="23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2458F-C632-4C83-BAEC-283B4F168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289" y="1987314"/>
            <a:ext cx="4898321" cy="24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0" y="0"/>
            <a:ext cx="9168413" cy="6821041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2" y="790054"/>
            <a:ext cx="8868816" cy="712485"/>
          </a:xfrm>
          <a:prstGeom prst="rect">
            <a:avLst/>
          </a:prstGeom>
          <a:solidFill>
            <a:srgbClr val="D09D5B">
              <a:alpha val="54118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b="1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What does your Pirate look like?</a:t>
            </a:r>
            <a:endParaRPr lang="en-GB" sz="32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4604F0-1F26-4A3A-B764-FD82FCFD93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18751" r="57205" b="33719"/>
          <a:stretch/>
        </p:blipFill>
        <p:spPr bwMode="auto">
          <a:xfrm>
            <a:off x="2915816" y="2050733"/>
            <a:ext cx="3600400" cy="5068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900B5C-93AD-4221-90D0-7090E33864AC}"/>
              </a:ext>
            </a:extLst>
          </p:cNvPr>
          <p:cNvSpPr/>
          <p:nvPr/>
        </p:nvSpPr>
        <p:spPr>
          <a:xfrm>
            <a:off x="101775" y="2286163"/>
            <a:ext cx="2862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B48762-9094-4C86-A222-5031FFE766D9}"/>
              </a:ext>
            </a:extLst>
          </p:cNvPr>
          <p:cNvSpPr/>
          <p:nvPr/>
        </p:nvSpPr>
        <p:spPr>
          <a:xfrm>
            <a:off x="45652" y="2323112"/>
            <a:ext cx="2862064" cy="4154984"/>
          </a:xfrm>
          <a:prstGeom prst="rect">
            <a:avLst/>
          </a:prstGeom>
          <a:solidFill>
            <a:srgbClr val="D09D5B">
              <a:alpha val="58039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What costume would your deadly pirate wear. </a:t>
            </a:r>
            <a:endParaRPr lang="en-GB" sz="2400" dirty="0">
              <a:latin typeface="Bodoni MT" panose="02070603080606020203" pitchFamily="18" charset="0"/>
            </a:endParaRPr>
          </a:p>
          <a:p>
            <a:endParaRPr lang="en-GB" sz="24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r>
              <a:rPr lang="en-GB" sz="24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Is it a big red coat, do you have a hook for a hand? </a:t>
            </a:r>
          </a:p>
          <a:p>
            <a:endParaRPr lang="en-GB" sz="24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r>
              <a:rPr lang="en-GB" sz="24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Are you missing a eye? Are the clothes damaged? </a:t>
            </a:r>
            <a:endParaRPr lang="en-GB" sz="2400" dirty="0">
              <a:latin typeface="Bodoni MT" panose="020706030806060202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04C03D-B793-4C98-8741-39AB09A6F797}"/>
              </a:ext>
            </a:extLst>
          </p:cNvPr>
          <p:cNvCxnSpPr>
            <a:cxnSpLocks/>
          </p:cNvCxnSpPr>
          <p:nvPr/>
        </p:nvCxnSpPr>
        <p:spPr>
          <a:xfrm flipH="1">
            <a:off x="6516216" y="3313850"/>
            <a:ext cx="678213" cy="10037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DA4C79-792C-406E-88DA-2F478D9AB616}"/>
              </a:ext>
            </a:extLst>
          </p:cNvPr>
          <p:cNvSpPr/>
          <p:nvPr/>
        </p:nvSpPr>
        <p:spPr>
          <a:xfrm>
            <a:off x="7176516" y="2620098"/>
            <a:ext cx="1872208" cy="712485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F51BD-0D44-423E-A6F7-08668DF4AFEC}"/>
              </a:ext>
            </a:extLst>
          </p:cNvPr>
          <p:cNvSpPr txBox="1"/>
          <p:nvPr/>
        </p:nvSpPr>
        <p:spPr>
          <a:xfrm>
            <a:off x="7374449" y="266751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odoni MT" panose="02070603080606020203" pitchFamily="18" charset="0"/>
              </a:rPr>
              <a:t>Wooden hook for a hand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AD30E6-A04F-406D-B199-74452DCCC290}"/>
              </a:ext>
            </a:extLst>
          </p:cNvPr>
          <p:cNvCxnSpPr>
            <a:cxnSpLocks/>
          </p:cNvCxnSpPr>
          <p:nvPr/>
        </p:nvCxnSpPr>
        <p:spPr>
          <a:xfrm flipH="1">
            <a:off x="6516216" y="5584940"/>
            <a:ext cx="678213" cy="10037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53EFEF-86F3-4801-A3C5-FB63D07BF591}"/>
              </a:ext>
            </a:extLst>
          </p:cNvPr>
          <p:cNvSpPr/>
          <p:nvPr/>
        </p:nvSpPr>
        <p:spPr>
          <a:xfrm>
            <a:off x="7161311" y="4872455"/>
            <a:ext cx="1872208" cy="712485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F1CF9-D70B-41E3-8BEE-0AFC70D7B7DE}"/>
              </a:ext>
            </a:extLst>
          </p:cNvPr>
          <p:cNvSpPr/>
          <p:nvPr/>
        </p:nvSpPr>
        <p:spPr>
          <a:xfrm>
            <a:off x="7201881" y="4905531"/>
            <a:ext cx="185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Bodoni MT" panose="02070603080606020203" pitchFamily="18" charset="0"/>
              </a:rPr>
              <a:t>Big black metal boots</a:t>
            </a:r>
          </a:p>
        </p:txBody>
      </p:sp>
    </p:spTree>
    <p:extLst>
      <p:ext uri="{BB962C8B-B14F-4D97-AF65-F5344CB8AC3E}">
        <p14:creationId xmlns:p14="http://schemas.microsoft.com/office/powerpoint/2010/main" val="26858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9AA403-3D32-499F-B828-4C496DEAB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" y="22079"/>
            <a:ext cx="9144000" cy="68359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DFA6AC-4B23-1049-9C6C-6D1424CEAA6A}"/>
              </a:ext>
            </a:extLst>
          </p:cNvPr>
          <p:cNvSpPr/>
          <p:nvPr/>
        </p:nvSpPr>
        <p:spPr>
          <a:xfrm>
            <a:off x="79642" y="980728"/>
            <a:ext cx="86361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i="1" kern="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I want you to hop on one leg for 15 Seconds!</a:t>
            </a:r>
          </a:p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Hard isn’t it? </a:t>
            </a:r>
          </a:p>
          <a:p>
            <a:pPr algn="ctr">
              <a:defRPr/>
            </a:pPr>
            <a:endParaRPr lang="en-US" sz="3200" b="1" i="1" kern="0" dirty="0">
              <a:solidFill>
                <a:srgbClr val="FF0000"/>
              </a:solidFill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Try and walk around the space on the opposite leg, how does this affect your walk?</a:t>
            </a:r>
          </a:p>
          <a:p>
            <a:pPr algn="ctr">
              <a:defRPr/>
            </a:pPr>
            <a:endParaRPr lang="en-US" sz="3200" b="1" i="1" kern="0" dirty="0">
              <a:solidFill>
                <a:srgbClr val="FF0000"/>
              </a:solidFill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I now want you to give us your best pirate voice and say…</a:t>
            </a:r>
          </a:p>
          <a:p>
            <a:pPr algn="ctr">
              <a:defRPr/>
            </a:pPr>
            <a:endParaRPr lang="en-US" sz="3200" b="1" i="1" kern="0" dirty="0">
              <a:solidFill>
                <a:srgbClr val="FF0000"/>
              </a:solidFill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>
              <a:defRPr/>
            </a:pPr>
            <a:endParaRPr lang="en-US" sz="2800" b="1" i="1" kern="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>
              <a:defRPr/>
            </a:pPr>
            <a:endParaRPr lang="en-US" sz="2800" b="1" i="1" kern="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>
              <a:defRPr/>
            </a:pPr>
            <a:endParaRPr lang="en-US" sz="2800" b="1" i="1" kern="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>
              <a:defRPr/>
            </a:pPr>
            <a:endParaRPr lang="en-US" sz="2800" b="1" i="1" kern="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714CD29-2735-454F-A9F2-33712BD53E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25454" y="5190584"/>
            <a:ext cx="2892396" cy="1626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B64BF5-CCFA-4B85-A2D3-C5647DB119D6}"/>
              </a:ext>
            </a:extLst>
          </p:cNvPr>
          <p:cNvSpPr/>
          <p:nvPr/>
        </p:nvSpPr>
        <p:spPr>
          <a:xfrm>
            <a:off x="1871184" y="5561153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u="sng" kern="0" dirty="0">
                <a:solidFill>
                  <a:schemeClr val="bg1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“</a:t>
            </a:r>
            <a:r>
              <a:rPr lang="en-US" sz="3200" b="1" i="1" u="sng" kern="0" dirty="0" err="1">
                <a:solidFill>
                  <a:schemeClr val="bg1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Arr</a:t>
            </a:r>
            <a:r>
              <a:rPr lang="en-US" sz="3200" b="1" i="1" u="sng" kern="0" dirty="0">
                <a:solidFill>
                  <a:schemeClr val="bg1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 give me all your treasure” </a:t>
            </a:r>
          </a:p>
          <a:p>
            <a:pPr algn="ctr">
              <a:defRPr/>
            </a:pPr>
            <a:endParaRPr lang="en-US" i="1" u="sng" kern="0" dirty="0">
              <a:solidFill>
                <a:schemeClr val="bg1"/>
              </a:solidFill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CB2CEA-EB66-4521-9E07-B48454F22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65" y="53682"/>
            <a:ext cx="8496944" cy="731416"/>
          </a:xfrm>
        </p:spPr>
        <p:txBody>
          <a:bodyPr/>
          <a:lstStyle/>
          <a:p>
            <a:r>
              <a:rPr lang="en-GB" sz="5400" dirty="0">
                <a:latin typeface="Bodoni MT" panose="02070603080606020203" pitchFamily="18" charset="0"/>
              </a:rPr>
              <a:t>Welcome Young Pirates….</a:t>
            </a:r>
          </a:p>
        </p:txBody>
      </p:sp>
    </p:spTree>
    <p:extLst>
      <p:ext uri="{BB962C8B-B14F-4D97-AF65-F5344CB8AC3E}">
        <p14:creationId xmlns:p14="http://schemas.microsoft.com/office/powerpoint/2010/main" val="22557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 rot="5400000">
            <a:off x="4383882" y="-2626519"/>
            <a:ext cx="1085850" cy="84343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088" y="0"/>
            <a:ext cx="8316912" cy="1557338"/>
          </a:xfrm>
          <a:prstGeom prst="rect">
            <a:avLst/>
          </a:prstGeom>
          <a:solidFill>
            <a:srgbClr val="2E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404" name="Group 83"/>
          <p:cNvGrpSpPr>
            <a:grpSpLocks/>
          </p:cNvGrpSpPr>
          <p:nvPr/>
        </p:nvGrpSpPr>
        <p:grpSpPr bwMode="auto">
          <a:xfrm>
            <a:off x="4032329" y="977489"/>
            <a:ext cx="1103747" cy="36610"/>
            <a:chOff x="1775295" y="2020905"/>
            <a:chExt cx="3631535" cy="45719"/>
          </a:xfrm>
        </p:grpSpPr>
        <p:sp>
          <p:nvSpPr>
            <p:cNvPr id="26" name="Rectangle 25"/>
            <p:cNvSpPr/>
            <p:nvPr/>
          </p:nvSpPr>
          <p:spPr>
            <a:xfrm flipV="1">
              <a:off x="1775052" y="2021423"/>
              <a:ext cx="543210" cy="455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2391386" y="2021423"/>
              <a:ext cx="543210" cy="455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3028613" y="2021423"/>
              <a:ext cx="537988" cy="455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3639726" y="2021423"/>
              <a:ext cx="543210" cy="455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4261282" y="2021423"/>
              <a:ext cx="532764" cy="455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4861949" y="2021423"/>
              <a:ext cx="543210" cy="455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52400" y="0"/>
            <a:ext cx="674688" cy="6884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" y="0"/>
            <a:ext cx="709613" cy="6884988"/>
          </a:xfrm>
          <a:prstGeom prst="rect">
            <a:avLst/>
          </a:prstGeom>
          <a:solidFill>
            <a:srgbClr val="2E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 rot="-5400000">
            <a:off x="-2330450" y="3717031"/>
            <a:ext cx="532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Drama Faculty 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9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" y="123213"/>
            <a:ext cx="657150" cy="66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968375" y="1630363"/>
            <a:ext cx="3743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E2E2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LEARNING 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631" y="2751834"/>
            <a:ext cx="7872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To look at the story of Treasure Island</a:t>
            </a:r>
          </a:p>
          <a:p>
            <a:pPr marL="457200" indent="-457200">
              <a:buFontTx/>
              <a:buChar char="-"/>
            </a:pPr>
            <a:endParaRPr lang="en-GB" sz="32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marL="457200" indent="-457200">
              <a:buFontTx/>
              <a:buChar char="-"/>
            </a:pPr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To create a character and write a short pirate monologue</a:t>
            </a:r>
          </a:p>
          <a:p>
            <a:pPr marL="457200" indent="-457200">
              <a:buFontTx/>
              <a:buChar char="-"/>
            </a:pPr>
            <a:endParaRPr lang="en-GB" sz="32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marL="457200" lvl="0" indent="-457200">
              <a:buFontTx/>
              <a:buChar char="-"/>
            </a:pPr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To design a costume for a pirate</a:t>
            </a:r>
            <a:endParaRPr lang="en-GB" sz="3200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4" name="Graphic 3" descr="Skull with solid fill">
            <a:extLst>
              <a:ext uri="{FF2B5EF4-FFF2-40B4-BE49-F238E27FC236}">
                <a16:creationId xmlns:a16="http://schemas.microsoft.com/office/drawing/2014/main" id="{9E2F0B04-C35D-FB43-9E58-C4D08F768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2261" y="-337866"/>
            <a:ext cx="2249302" cy="22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5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-12207" y="-21335"/>
            <a:ext cx="9168413" cy="6890864"/>
          </a:xfrm>
          <a:prstGeom prst="rect">
            <a:avLst/>
          </a:prstGeom>
          <a:solidFill>
            <a:srgbClr val="D09D5B"/>
          </a:solidFill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1" y="1184814"/>
            <a:ext cx="8868816" cy="5615915"/>
          </a:xfrm>
          <a:prstGeom prst="rect">
            <a:avLst/>
          </a:prstGeom>
          <a:solidFill>
            <a:srgbClr val="D09D5B">
              <a:alpha val="54902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b="1" u="sng" dirty="0">
                <a:highlight>
                  <a:srgbClr val="FFFF00"/>
                </a:highlight>
                <a:latin typeface="Bodoni MT" panose="02070603080606020203" pitchFamily="18" charset="0"/>
                <a:cs typeface="APPLE CHANCERY" panose="03020702040506060504" pitchFamily="66" charset="-79"/>
              </a:rPr>
              <a:t>The Plot-  </a:t>
            </a:r>
          </a:p>
          <a:p>
            <a:pPr marL="0" indent="0" algn="ctr">
              <a:buNone/>
            </a:pPr>
            <a:r>
              <a:rPr lang="en-GB" sz="3200" b="1" i="1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Fifteen men on a dead man's chest...</a:t>
            </a:r>
          </a:p>
          <a:p>
            <a:pPr marL="0" indent="0" algn="ctr">
              <a:buNone/>
            </a:pPr>
            <a:endParaRPr lang="en-GB" sz="32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The story follows young Jim Hawkins who finds himself a treasure map. Yearning for adventure he decides to follow the map and find the treasure. He enlists the help of several local “sailors” to help obtain this treasure</a:t>
            </a:r>
          </a:p>
          <a:p>
            <a:pPr marL="0" indent="0" algn="ctr">
              <a:buNone/>
            </a:pPr>
            <a:endParaRPr lang="en-GB" sz="32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Or what he believes to be sailors……….</a:t>
            </a:r>
          </a:p>
          <a:p>
            <a:pPr marL="0" indent="0" algn="ctr">
              <a:buNone/>
            </a:pPr>
            <a:endParaRPr lang="en-GB" sz="2800" b="1" i="1" u="sng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ctr">
              <a:buNone/>
            </a:pPr>
            <a:r>
              <a:rPr lang="en-GB" sz="2800" b="1" i="1" u="sng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endParaRPr lang="en-GB" sz="3600" b="1" u="sng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699792" y="4719"/>
            <a:ext cx="3852208" cy="769441"/>
          </a:xfrm>
          <a:prstGeom prst="rect">
            <a:avLst/>
          </a:prstGeom>
          <a:solidFill>
            <a:srgbClr val="D09D5B">
              <a:alpha val="43137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62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0" y="1"/>
            <a:ext cx="91684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645896" y="232591"/>
            <a:ext cx="3852208" cy="769441"/>
          </a:xfrm>
          <a:prstGeom prst="rect">
            <a:avLst/>
          </a:prstGeom>
          <a:solidFill>
            <a:srgbClr val="D09D5B">
              <a:alpha val="47059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2050" name="Picture 2" descr="unnamed (3).jpg">
            <a:extLst>
              <a:ext uri="{FF2B5EF4-FFF2-40B4-BE49-F238E27FC236}">
                <a16:creationId xmlns:a16="http://schemas.microsoft.com/office/drawing/2014/main" id="{2721BF7D-1F89-4299-9019-BC1C871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62" y="3573016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C2F845-B6F1-49FA-9E88-461B9F6DE6F6}"/>
              </a:ext>
            </a:extLst>
          </p:cNvPr>
          <p:cNvSpPr/>
          <p:nvPr/>
        </p:nvSpPr>
        <p:spPr>
          <a:xfrm>
            <a:off x="107504" y="1018471"/>
            <a:ext cx="9144000" cy="2554545"/>
          </a:xfrm>
          <a:prstGeom prst="rect">
            <a:avLst/>
          </a:prstGeom>
          <a:solidFill>
            <a:srgbClr val="D09D5B">
              <a:alpha val="4705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3200" b="1" u="sng" dirty="0">
                <a:highlight>
                  <a:srgbClr val="FFFF00"/>
                </a:highlight>
                <a:latin typeface="Bodoni MT" panose="02070603080606020203" pitchFamily="18" charset="0"/>
                <a:cs typeface="APPLE CHANCERY" panose="03020702040506060504" pitchFamily="66" charset="-79"/>
              </a:rPr>
              <a:t>Characters-  </a:t>
            </a:r>
            <a:endParaRPr lang="en-GB" sz="24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/>
            <a:endParaRPr lang="en-GB" sz="32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/>
            <a:r>
              <a:rPr lang="en-GB" sz="32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This the crew of the Hispaniola to join their adventure you must first declare you alliance…..   </a:t>
            </a:r>
            <a:endParaRPr lang="en-GB" sz="4000" b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31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11435" y="6835"/>
            <a:ext cx="9168413" cy="686675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33" y="776551"/>
            <a:ext cx="8868816" cy="1365771"/>
          </a:xfrm>
          <a:prstGeom prst="rect">
            <a:avLst/>
          </a:prstGeom>
          <a:solidFill>
            <a:srgbClr val="D09D5B">
              <a:alpha val="45882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3200" b="1" dirty="0">
                <a:latin typeface="Bodoni MT" panose="02070603080606020203" pitchFamily="18" charset="0"/>
                <a:cs typeface="APPLE CHANCERY" panose="03020702040506060504" pitchFamily="66" charset="-79"/>
              </a:rPr>
              <a:t>You are going to make your oath to Jim as to why you should join his ship. Are you a pirate or are you just looking for adventure-  </a:t>
            </a:r>
            <a:endParaRPr lang="en-GB" sz="24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0A5A1FC7-2C62-4BD0-A556-0E30B68236B0}"/>
              </a:ext>
            </a:extLst>
          </p:cNvPr>
          <p:cNvSpPr/>
          <p:nvPr/>
        </p:nvSpPr>
        <p:spPr>
          <a:xfrm rot="5400000">
            <a:off x="1898027" y="466997"/>
            <a:ext cx="4699874" cy="784887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669538" y="18876"/>
            <a:ext cx="3852208" cy="769441"/>
          </a:xfrm>
          <a:prstGeom prst="rect">
            <a:avLst/>
          </a:prstGeom>
          <a:solidFill>
            <a:srgbClr val="D09D5B">
              <a:alpha val="4588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2F845-B6F1-49FA-9E88-461B9F6DE6F6}"/>
              </a:ext>
            </a:extLst>
          </p:cNvPr>
          <p:cNvSpPr/>
          <p:nvPr/>
        </p:nvSpPr>
        <p:spPr>
          <a:xfrm>
            <a:off x="1763688" y="2041496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I Oreo </a:t>
            </a:r>
            <a:r>
              <a:rPr lang="en-GB" sz="2800" b="1" i="1" dirty="0" err="1">
                <a:latin typeface="Bodoni MT" panose="02070603080606020203" pitchFamily="18" charset="0"/>
                <a:cs typeface="APPLE CHANCERY" panose="03020702040506060504" pitchFamily="66" charset="-79"/>
              </a:rPr>
              <a:t>Cheesedodger</a:t>
            </a:r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, Swear that I will be the most scariest and loyal shipmate you have ever seen. I am the best at fighting sea creatures and I have sword fighted the most deadliest pirates even Captain Jack Sparrow of the black Pearl. I will jump onto any ship and sweep any deck. My adventure awaits…….</a:t>
            </a:r>
            <a:endParaRPr lang="en-GB" sz="3600" b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20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0" y="36959"/>
            <a:ext cx="9168413" cy="6821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8BF2BC-0B5D-4819-8816-E5CDEF079CB1}"/>
              </a:ext>
            </a:extLst>
          </p:cNvPr>
          <p:cNvSpPr/>
          <p:nvPr/>
        </p:nvSpPr>
        <p:spPr>
          <a:xfrm>
            <a:off x="0" y="4735586"/>
            <a:ext cx="142190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Key Words: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Fighting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Cleaning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Video Games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Jumping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Football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Dancing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0A5A1FC7-2C62-4BD0-A556-0E30B68236B0}"/>
              </a:ext>
            </a:extLst>
          </p:cNvPr>
          <p:cNvSpPr/>
          <p:nvPr/>
        </p:nvSpPr>
        <p:spPr>
          <a:xfrm rot="5400000">
            <a:off x="1898027" y="466997"/>
            <a:ext cx="4699874" cy="7848872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00" y="746896"/>
            <a:ext cx="8868816" cy="995930"/>
          </a:xfrm>
          <a:prstGeom prst="rect">
            <a:avLst/>
          </a:prstGeom>
          <a:solidFill>
            <a:srgbClr val="D09D5B">
              <a:alpha val="47843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3200" b="1" dirty="0">
                <a:latin typeface="Bodoni MT" panose="02070603080606020203" pitchFamily="18" charset="0"/>
                <a:cs typeface="APPLE CHANCERY" panose="03020702040506060504" pitchFamily="66" charset="-79"/>
              </a:rPr>
              <a:t>You are going to make your oath to Jim as to why you should join his ship. Are you a pirate or are you just looking for adventure-  </a:t>
            </a:r>
            <a:endParaRPr lang="en-GB" sz="24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645896" y="116629"/>
            <a:ext cx="3852208" cy="769441"/>
          </a:xfrm>
          <a:prstGeom prst="rect">
            <a:avLst/>
          </a:prstGeom>
          <a:solidFill>
            <a:srgbClr val="D09D5B">
              <a:alpha val="47843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2F845-B6F1-49FA-9E88-461B9F6DE6F6}"/>
              </a:ext>
            </a:extLst>
          </p:cNvPr>
          <p:cNvSpPr/>
          <p:nvPr/>
        </p:nvSpPr>
        <p:spPr>
          <a:xfrm>
            <a:off x="1763688" y="2041496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I________, Swear that I will be the most _______shipmate you have ever seen. I am the best at _______________</a:t>
            </a:r>
          </a:p>
          <a:p>
            <a:pPr algn="ctr"/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____________ The most deadliest pirates are even _____ of me even Captain ________of the black Pearl. I will___________________. My adventure awaits…….</a:t>
            </a:r>
            <a:endParaRPr lang="en-GB" sz="3600" b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0E275-FD60-4C1A-A431-BA0228547E81}"/>
              </a:ext>
            </a:extLst>
          </p:cNvPr>
          <p:cNvSpPr/>
          <p:nvPr/>
        </p:nvSpPr>
        <p:spPr>
          <a:xfrm>
            <a:off x="7779711" y="2150200"/>
            <a:ext cx="128567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altLang="en-US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Key Words: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Dangerous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Brave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Bold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Scary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Funny</a:t>
            </a:r>
          </a:p>
          <a:p>
            <a:r>
              <a:rPr lang="en-GB" b="1" u="sng" dirty="0">
                <a:solidFill>
                  <a:srgbClr val="C00000"/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Kind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-20556" y="0"/>
            <a:ext cx="9168413" cy="6821041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251" y="965546"/>
            <a:ext cx="8868816" cy="1320780"/>
          </a:xfrm>
          <a:prstGeom prst="rect">
            <a:avLst/>
          </a:prstGeom>
          <a:solidFill>
            <a:srgbClr val="D09D5B">
              <a:alpha val="50196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b="1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What does your Pirate look like?  </a:t>
            </a:r>
            <a:endParaRPr lang="en-GB" sz="32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507798" y="18125"/>
            <a:ext cx="3852208" cy="769441"/>
          </a:xfrm>
          <a:prstGeom prst="rect">
            <a:avLst/>
          </a:prstGeom>
          <a:solidFill>
            <a:srgbClr val="D09D5B">
              <a:alpha val="50196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2050" name="Picture 2" descr="unnamed (3).jpg">
            <a:extLst>
              <a:ext uri="{FF2B5EF4-FFF2-40B4-BE49-F238E27FC236}">
                <a16:creationId xmlns:a16="http://schemas.microsoft.com/office/drawing/2014/main" id="{2721BF7D-1F89-4299-9019-BC1C871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8315"/>
            <a:ext cx="4445043" cy="26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C2F845-B6F1-49FA-9E88-461B9F6DE6F6}"/>
              </a:ext>
            </a:extLst>
          </p:cNvPr>
          <p:cNvSpPr/>
          <p:nvPr/>
        </p:nvSpPr>
        <p:spPr>
          <a:xfrm>
            <a:off x="0" y="1727791"/>
            <a:ext cx="9050797" cy="2246769"/>
          </a:xfrm>
          <a:prstGeom prst="rect">
            <a:avLst/>
          </a:prstGeom>
          <a:solidFill>
            <a:srgbClr val="D09D5B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You have been accepted onto the </a:t>
            </a:r>
            <a:r>
              <a:rPr lang="en-GB" sz="2800" b="1" i="1" dirty="0" err="1">
                <a:latin typeface="Bodoni MT" panose="02070603080606020203" pitchFamily="18" charset="0"/>
                <a:cs typeface="APPLE CHANCERY" panose="03020702040506060504" pitchFamily="66" charset="-79"/>
              </a:rPr>
              <a:t>Hispanolia</a:t>
            </a:r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 but what does your pirate wear….. </a:t>
            </a:r>
          </a:p>
          <a:p>
            <a:pPr algn="ctr"/>
            <a:endParaRPr lang="en-GB" sz="2800" b="1" i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  <a:p>
            <a:pPr algn="ctr"/>
            <a:r>
              <a:rPr lang="en-GB" sz="2800" b="1" i="1" dirty="0">
                <a:latin typeface="Bodoni MT" panose="02070603080606020203" pitchFamily="18" charset="0"/>
                <a:cs typeface="APPLE CHANCERY" panose="03020702040506060504" pitchFamily="66" charset="-79"/>
              </a:rPr>
              <a:t>Use the examples and design me what costume would your deadly pirate wear. </a:t>
            </a:r>
            <a:endParaRPr lang="en-GB" sz="3600" b="1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4B5972-5D0C-4F2A-8C86-AA7B59EFDDBC}"/>
              </a:ext>
            </a:extLst>
          </p:cNvPr>
          <p:cNvSpPr/>
          <p:nvPr/>
        </p:nvSpPr>
        <p:spPr>
          <a:xfrm>
            <a:off x="5738429" y="4882049"/>
            <a:ext cx="3312368" cy="1938992"/>
          </a:xfrm>
          <a:prstGeom prst="rect">
            <a:avLst/>
          </a:prstGeom>
          <a:solidFill>
            <a:srgbClr val="D09D5B">
              <a:alpha val="61176"/>
            </a:srgb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  <a:cs typeface="APPLE CHANCERY" panose="03020702040506060504" pitchFamily="66" charset="-79"/>
              </a:rPr>
              <a:t>Is it a big red coat, do you have a hook for a hand? Are you missing a eye? Are the clothes damaged? 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1A3CC-25C8-4C8E-AD82-B818B344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3" t="12575" r="13094" b="8832"/>
          <a:stretch/>
        </p:blipFill>
        <p:spPr>
          <a:xfrm>
            <a:off x="647" y="1"/>
            <a:ext cx="9168413" cy="685207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EB627FB-156B-F74C-B7B9-59E5D512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45" y="1021108"/>
            <a:ext cx="8868816" cy="1365771"/>
          </a:xfrm>
          <a:prstGeom prst="rect">
            <a:avLst/>
          </a:prstGeom>
          <a:solidFill>
            <a:srgbClr val="D09D5B">
              <a:alpha val="52157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altLang="en-US" sz="4000" b="1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What does your Pirate look like?  </a:t>
            </a:r>
            <a:endParaRPr lang="en-GB" sz="3200" b="1" i="1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BFA73-D8D8-40CE-81E2-41D782B85219}"/>
              </a:ext>
            </a:extLst>
          </p:cNvPr>
          <p:cNvSpPr/>
          <p:nvPr/>
        </p:nvSpPr>
        <p:spPr>
          <a:xfrm>
            <a:off x="2483768" y="-12104"/>
            <a:ext cx="3852208" cy="769441"/>
          </a:xfrm>
          <a:prstGeom prst="rect">
            <a:avLst/>
          </a:prstGeom>
          <a:solidFill>
            <a:srgbClr val="D09D5B">
              <a:alpha val="52157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4400" u="sng" dirty="0">
                <a:latin typeface="Bodoni MT" panose="02070603080606020203" pitchFamily="18" charset="0"/>
                <a:cs typeface="Apple Chancery" panose="03020702040506060504" pitchFamily="66" charset="-79"/>
              </a:rPr>
              <a:t>Treasure Island</a:t>
            </a:r>
            <a:endParaRPr lang="en-GB" sz="2800" u="sng" dirty="0">
              <a:latin typeface="Bodoni MT" panose="02070603080606020203" pitchFamily="18" charset="0"/>
              <a:cs typeface="Apple Chancery" panose="03020702040506060504" pitchFamily="66" charset="-79"/>
            </a:endParaRPr>
          </a:p>
        </p:txBody>
      </p:sp>
      <p:pic>
        <p:nvPicPr>
          <p:cNvPr id="2050" name="Picture 2" descr="unnamed (3).jpg">
            <a:extLst>
              <a:ext uri="{FF2B5EF4-FFF2-40B4-BE49-F238E27FC236}">
                <a16:creationId xmlns:a16="http://schemas.microsoft.com/office/drawing/2014/main" id="{2721BF7D-1F89-4299-9019-BC1C8715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7" y="4471121"/>
            <a:ext cx="4022204" cy="23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ith a 10+ age recommendation, Treasure Island is excellent family viewing ">
            <a:extLst>
              <a:ext uri="{FF2B5EF4-FFF2-40B4-BE49-F238E27FC236}">
                <a16:creationId xmlns:a16="http://schemas.microsoft.com/office/drawing/2014/main" id="{4729DDCB-5377-4C08-AB21-CA3ACEE0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27" y="2003316"/>
            <a:ext cx="4266935" cy="24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rate treasure history">
            <a:extLst>
              <a:ext uri="{FF2B5EF4-FFF2-40B4-BE49-F238E27FC236}">
                <a16:creationId xmlns:a16="http://schemas.microsoft.com/office/drawing/2014/main" id="{6F779F4A-6626-4420-9269-12DA1A45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471121"/>
            <a:ext cx="5172476" cy="23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2458F-C632-4C83-BAEC-283B4F168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289" y="1987314"/>
            <a:ext cx="4898321" cy="24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 7- Pantomime " id="{3A0BD0BC-E19B-6C45-9174-6B1FF649193E}" vid="{B245156C-8C48-134E-BA6A-89BD8511FD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2522b3e-28a0-4319-a97e-c1292c3183da">
      <Terms xmlns="http://schemas.microsoft.com/office/infopath/2007/PartnerControls"/>
    </lcf76f155ced4ddcb4097134ff3c332f>
    <TaxCatchAll xmlns="5437e4df-7c89-42f2-89a2-165d3eb45ea0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B73E75EC9E645A680726602D4EE5B" ma:contentTypeVersion="18" ma:contentTypeDescription="Create a new document." ma:contentTypeScope="" ma:versionID="9c7749b5a7ee1f57a9c0b064a9b7ea57">
  <xsd:schema xmlns:xsd="http://www.w3.org/2001/XMLSchema" xmlns:xs="http://www.w3.org/2001/XMLSchema" xmlns:p="http://schemas.microsoft.com/office/2006/metadata/properties" xmlns:ns1="http://schemas.microsoft.com/sharepoint/v3" xmlns:ns2="62522b3e-28a0-4319-a97e-c1292c3183da" xmlns:ns3="5437e4df-7c89-42f2-89a2-165d3eb45ea0" targetNamespace="http://schemas.microsoft.com/office/2006/metadata/properties" ma:root="true" ma:fieldsID="c797315c9379cd931ef7bfb84e738c0b" ns1:_="" ns2:_="" ns3:_="">
    <xsd:import namespace="http://schemas.microsoft.com/sharepoint/v3"/>
    <xsd:import namespace="62522b3e-28a0-4319-a97e-c1292c3183da"/>
    <xsd:import namespace="5437e4df-7c89-42f2-89a2-165d3eb45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22b3e-28a0-4319-a97e-c1292c3183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77ef278-3cd8-4b02-b007-74f83121f4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e4df-7c89-42f2-89a2-165d3eb45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93f6d4-47f9-4810-b28b-0bdb4ed8341e}" ma:internalName="TaxCatchAll" ma:showField="CatchAllData" ma:web="5437e4df-7c89-42f2-89a2-165d3eb45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34EA9-CF5D-4577-86B9-272F888FA87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62522b3e-28a0-4319-a97e-c1292c3183da"/>
    <ds:schemaRef ds:uri="http://schemas.microsoft.com/office/2006/documentManagement/types"/>
    <ds:schemaRef ds:uri="http://schemas.openxmlformats.org/package/2006/metadata/core-properties"/>
    <ds:schemaRef ds:uri="5437e4df-7c89-42f2-89a2-165d3eb45ea0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C2AEE6-98CE-4DB2-9211-2D70AFA44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522b3e-28a0-4319-a97e-c1292c3183da"/>
    <ds:schemaRef ds:uri="5437e4df-7c89-42f2-89a2-165d3eb45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C7C01-0B23-4B26-B1BA-50D85AD7A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2404</TotalTime>
  <Words>705</Words>
  <Application>Microsoft Office PowerPoint</Application>
  <PresentationFormat>On-screen Show (4:3)</PresentationFormat>
  <Paragraphs>94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Apple Chancery</vt:lpstr>
      <vt:lpstr>Arial</vt:lpstr>
      <vt:lpstr>Bodoni MT</vt:lpstr>
      <vt:lpstr>Calibri</vt:lpstr>
      <vt:lpstr>Calibri Light</vt:lpstr>
      <vt:lpstr>1_Office Theme</vt:lpstr>
      <vt:lpstr>Welcome to Drama </vt:lpstr>
      <vt:lpstr>Welcome Young Pirates….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Year 7 Date:  Treasure Island</dc:title>
  <dc:creator>Ryan Lewis</dc:creator>
  <cp:lastModifiedBy>Mrs Bartlett</cp:lastModifiedBy>
  <cp:revision>41</cp:revision>
  <cp:lastPrinted>2023-06-29T09:26:37Z</cp:lastPrinted>
  <dcterms:created xsi:type="dcterms:W3CDTF">2022-02-17T09:53:15Z</dcterms:created>
  <dcterms:modified xsi:type="dcterms:W3CDTF">2023-06-29T09:40:53Z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0x010100DDEB73E75EC9E645A680726602D4EE5B</vt:lpwstr>
  </property>
</Properties>
</file>