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8" r:id="rId3"/>
    <p:sldId id="269" r:id="rId4"/>
    <p:sldId id="276" r:id="rId5"/>
    <p:sldId id="270" r:id="rId6"/>
    <p:sldId id="271" r:id="rId7"/>
    <p:sldId id="277" r:id="rId8"/>
    <p:sldId id="278" r:id="rId9"/>
    <p:sldId id="272" r:id="rId10"/>
    <p:sldId id="273" r:id="rId11"/>
    <p:sldId id="274" r:id="rId12"/>
    <p:sldId id="279"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BPreplay" panose="02000503000000020004" charset="0"/>
      <p:regular r:id="rId20"/>
      <p:bold r:id="rId21"/>
      <p:italic r:id="rId22"/>
      <p:boldItalic r:id="rId23"/>
    </p:embeddedFont>
    <p:embeddedFont>
      <p:font typeface="Sassoon Infant Rg" panose="02000503030000020003" charset="0"/>
      <p:regular r:id="rId24"/>
      <p:bold r:id="rId25"/>
    </p:embeddedFont>
    <p:embeddedFont>
      <p:font typeface="Sassoon Infant Md" panose="02000603050000020003" charset="0"/>
      <p:regular r:id="rId2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ACDDFC"/>
    <a:srgbClr val="21A6F9"/>
    <a:srgbClr val="1C1C1C"/>
    <a:srgbClr val="2898A8"/>
    <a:srgbClr val="FEFBDA"/>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p:cViewPr varScale="1">
        <p:scale>
          <a:sx n="70" d="100"/>
          <a:sy n="70" d="100"/>
        </p:scale>
        <p:origin x="-1200" y="-96"/>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8238E5-5013-47F1-A986-F74C98870352}" type="datetimeFigureOut">
              <a:rPr lang="en-GB"/>
              <a:pPr>
                <a:defRPr/>
              </a:pPr>
              <a:t>04/05/2017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DC3BBC7-7F50-4F7E-A63A-550F5510EDCC}" type="slidenum">
              <a:rPr lang="en-GB"/>
              <a:pPr>
                <a:defRPr/>
              </a:pPr>
              <a:t>‹#›</a:t>
            </a:fld>
            <a:endParaRPr lang="en-GB"/>
          </a:p>
        </p:txBody>
      </p:sp>
    </p:spTree>
    <p:extLst>
      <p:ext uri="{BB962C8B-B14F-4D97-AF65-F5344CB8AC3E}">
        <p14:creationId xmlns:p14="http://schemas.microsoft.com/office/powerpoint/2010/main" val="377976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4F508E-5548-472F-BFE6-89DBE17FB1D5}" type="datetimeFigureOut">
              <a:rPr lang="en-GB"/>
              <a:pPr>
                <a:defRPr/>
              </a:pPr>
              <a:t>04/05/2017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19C63C7-2E04-4973-8E2D-A9307C9FE86A}" type="slidenum">
              <a:rPr lang="en-GB"/>
              <a:pPr>
                <a:defRPr/>
              </a:pPr>
              <a:t>‹#›</a:t>
            </a:fld>
            <a:endParaRPr lang="en-GB"/>
          </a:p>
        </p:txBody>
      </p:sp>
    </p:spTree>
    <p:extLst>
      <p:ext uri="{BB962C8B-B14F-4D97-AF65-F5344CB8AC3E}">
        <p14:creationId xmlns:p14="http://schemas.microsoft.com/office/powerpoint/2010/main" val="4959651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5"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6" name="Rectangle 6"/>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7" name="Rectangle 8"/>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rgbClr val="FFFFFF"/>
              </a:solidFill>
            </a:endParaRPr>
          </a:p>
        </p:txBody>
      </p:sp>
      <p:sp>
        <p:nvSpPr>
          <p:cNvPr id="9" name="Rectangle 10"/>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0" name="Rectangle 22"/>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11" name="Rectangle 23"/>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srgbClr val="FFFFFF"/>
              </a:solidFill>
            </a:endParaRPr>
          </a:p>
        </p:txBody>
      </p:sp>
      <p:sp>
        <p:nvSpPr>
          <p:cNvPr id="12" name="Rectangle 24"/>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4"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sp>
        <p:nvSpPr>
          <p:cNvPr id="5"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sp>
        <p:nvSpPr>
          <p:cNvPr id="6"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smtClean="0"/>
              <a:t>Success Criteria</a:t>
            </a:r>
            <a:endParaRPr lang="en-US" sz="3600" dirty="0"/>
          </a:p>
        </p:txBody>
      </p:sp>
      <p:sp>
        <p:nvSpPr>
          <p:cNvPr id="7"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smtClean="0"/>
              <a:t>Aim</a:t>
            </a:r>
            <a:endParaRPr lang="en-US" sz="3600" dirty="0"/>
          </a:p>
        </p:txBody>
      </p:sp>
      <p:sp>
        <p:nvSpPr>
          <p:cNvPr id="8"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pPr fontAlgn="auto">
              <a:spcAft>
                <a:spcPts val="0"/>
              </a:spcAft>
              <a:defRPr/>
            </a:pPr>
            <a:r>
              <a:rPr lang="en-GB" dirty="0" smtClean="0"/>
              <a:t>Statement 2</a:t>
            </a:r>
          </a:p>
          <a:p>
            <a:pPr lvl="1" fontAlgn="auto">
              <a:spcAft>
                <a:spcPts val="0"/>
              </a:spcAft>
              <a:defRPr/>
            </a:pPr>
            <a:r>
              <a:rPr lang="en-GB" dirty="0" smtClean="0"/>
              <a:t>Sub statement</a:t>
            </a:r>
            <a:endParaRPr lang="en-GB"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78A94078-7876-45D0-AD6E-94ADEFAD85FF}" type="datetimeFigureOut">
              <a:rPr lang="en-GB"/>
              <a:pPr>
                <a:defRPr/>
              </a:pPr>
              <a:t>04/05/2017</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7A92C5C-CE51-4343-8CC9-B085EE760C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5"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5"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6" name="Rectangle 6"/>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grpSp>
        <p:nvGrpSpPr>
          <p:cNvPr id="7" name="Group 1"/>
          <p:cNvGrpSpPr>
            <a:grpSpLocks/>
          </p:cNvGrpSpPr>
          <p:nvPr userDrawn="1"/>
        </p:nvGrpSpPr>
        <p:grpSpPr bwMode="auto">
          <a:xfrm>
            <a:off x="4002088" y="1722438"/>
            <a:ext cx="4189412" cy="4162425"/>
            <a:chOff x="4002736" y="1701428"/>
            <a:chExt cx="4189074" cy="4163173"/>
          </a:xfrm>
        </p:grpSpPr>
        <p:sp>
          <p:nvSpPr>
            <p:cNvPr id="9" name="Oval 8"/>
            <p:cNvSpPr/>
            <p:nvPr userDrawn="1"/>
          </p:nvSpPr>
          <p:spPr bwMode="auto">
            <a:xfrm>
              <a:off x="4002736" y="1734771"/>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Insert text or illustrations here.</a:t>
              </a:r>
            </a:p>
          </p:txBody>
        </p:sp>
        <p:sp>
          <p:nvSpPr>
            <p:cNvPr id="10" name="Oval 10"/>
            <p:cNvSpPr/>
            <p:nvPr userDrawn="1"/>
          </p:nvSpPr>
          <p:spPr bwMode="auto">
            <a:xfrm>
              <a:off x="6193309" y="1701428"/>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Insert text or illustrations here.</a:t>
              </a:r>
            </a:p>
          </p:txBody>
        </p:sp>
        <p:sp>
          <p:nvSpPr>
            <p:cNvPr id="11" name="Oval 11"/>
            <p:cNvSpPr/>
            <p:nvPr userDrawn="1"/>
          </p:nvSpPr>
          <p:spPr bwMode="auto">
            <a:xfrm>
              <a:off x="6193309" y="3860816"/>
              <a:ext cx="1996914"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Insert text or illustrations here.</a:t>
              </a:r>
            </a:p>
          </p:txBody>
        </p:sp>
        <p:sp>
          <p:nvSpPr>
            <p:cNvPr id="12" name="Oval 12"/>
            <p:cNvSpPr/>
            <p:nvPr userDrawn="1"/>
          </p:nvSpPr>
          <p:spPr bwMode="auto">
            <a:xfrm>
              <a:off x="4002736" y="3865579"/>
              <a:ext cx="1998501" cy="199902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dirty="0">
                  <a:solidFill>
                    <a:schemeClr val="tx1"/>
                  </a:solidFill>
                </a:rPr>
                <a:t>Insert text or illustrations here.</a:t>
              </a: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4"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5" name="Rectangle 5"/>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dirty="0">
                <a:solidFill>
                  <a:schemeClr val="tx1"/>
                </a:solidFill>
              </a:rPr>
              <a:t>Insert text or illustrations here.</a:t>
            </a:r>
          </a:p>
        </p:txBody>
      </p:sp>
      <p:sp>
        <p:nvSpPr>
          <p:cNvPr id="6" name="Rectangle 8"/>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dirty="0">
                <a:solidFill>
                  <a:schemeClr val="tx1"/>
                </a:solidFill>
              </a:rPr>
              <a:t>Insert text or illustrations here.</a:t>
            </a:r>
          </a:p>
        </p:txBody>
      </p:sp>
      <p:sp>
        <p:nvSpPr>
          <p:cNvPr id="7" name="Rectangle 10"/>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dirty="0">
                <a:solidFill>
                  <a:schemeClr val="tx1"/>
                </a:solidFill>
              </a:rPr>
              <a:t>Insert text or illustrations here.</a:t>
            </a:r>
          </a:p>
        </p:txBody>
      </p:sp>
      <p:sp>
        <p:nvSpPr>
          <p:cNvPr id="9" name="Rectangle 11"/>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dirty="0">
                <a:solidFill>
                  <a:schemeClr val="tx1"/>
                </a:solidFill>
              </a:rPr>
              <a:t>Insert text or illustrations here.</a:t>
            </a:r>
          </a:p>
        </p:txBody>
      </p:sp>
      <p:sp>
        <p:nvSpPr>
          <p:cNvPr id="10" name="Rectangle 12"/>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dirty="0">
                <a:solidFill>
                  <a:schemeClr val="tx1"/>
                </a:solidFill>
              </a:rPr>
              <a:t>Insert text or illustrations here.</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4"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5" name="Rectangle 6"/>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6"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7" name="Rectangle 10"/>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4"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5" name="Rectangle 5"/>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6" name="Rectangle 6"/>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7" name="Rectangle 11"/>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9" name="Rectangle 12"/>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4"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5" name="Rectangle 5"/>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6"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7" name="Rectangle 8"/>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9" name="Rectangle 10"/>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pic>
        <p:nvPicPr>
          <p:cNvPr id="6"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7"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3" name="Content Placeholder 2"/>
          <p:cNvSpPr>
            <a:spLocks noGrp="1"/>
          </p:cNvSpPr>
          <p:nvPr>
            <p:ph idx="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0"/>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50" dirty="0"/>
              <a:t> </a:t>
            </a:r>
          </a:p>
        </p:txBody>
      </p:sp>
      <p:sp>
        <p:nvSpPr>
          <p:cNvPr id="5" name="Rounded Rectangle 17"/>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6" name="Rounded Rectangle 18"/>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7" name="Rounded Rectangle 19"/>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pic>
        <p:nvPicPr>
          <p:cNvPr id="9" name="Picture 14"/>
          <p:cNvPicPr>
            <a:picLocks noChangeAspect="1"/>
          </p:cNvPicPr>
          <p:nvPr userDrawn="1"/>
        </p:nvPicPr>
        <p:blipFill>
          <a:blip r:embed="rId2"/>
          <a:srcRect/>
          <a:stretch>
            <a:fillRect/>
          </a:stretch>
        </p:blipFill>
        <p:spPr bwMode="auto">
          <a:xfrm>
            <a:off x="8486775" y="6700838"/>
            <a:ext cx="585788" cy="85725"/>
          </a:xfrm>
          <a:prstGeom prst="rect">
            <a:avLst/>
          </a:prstGeom>
          <a:noFill/>
          <a:ln w="9525">
            <a:noFill/>
            <a:miter lim="800000"/>
            <a:headEnd/>
            <a:tailEnd/>
          </a:ln>
        </p:spPr>
      </p:pic>
      <p:sp>
        <p:nvSpPr>
          <p:cNvPr id="10" name="Rounded Rectangle 5"/>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11" name="Rounded Rectangle 8"/>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12" name="Rounded Rectangle 10"/>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Insert text or illustrations here.</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w="25400">
            <a:noFill/>
            <a:round/>
            <a:headEnd/>
            <a:tailEnd/>
          </a:ln>
        </p:spPr>
        <p:txBody>
          <a:bodyPr vert="horz" wrap="square" lIns="252000" tIns="252000" rIns="252000" bIns="252000" numCol="1" anchor="ctr" anchorCtr="1"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w="25400">
            <a:noFill/>
            <a:round/>
            <a:headEnd/>
            <a:tailEnd/>
          </a:ln>
        </p:spPr>
        <p:txBody>
          <a:bodyPr vert="horz" wrap="square" lIns="252000" tIns="252000" rIns="252000" bIns="252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a:defRPr>
      </a:lvl2pPr>
      <a:lvl3pPr algn="l" rtl="0" fontAlgn="base">
        <a:lnSpc>
          <a:spcPct val="90000"/>
        </a:lnSpc>
        <a:spcBef>
          <a:spcPct val="0"/>
        </a:spcBef>
        <a:spcAft>
          <a:spcPct val="0"/>
        </a:spcAft>
        <a:defRPr sz="4000">
          <a:solidFill>
            <a:srgbClr val="1C1C1C"/>
          </a:solidFill>
          <a:latin typeface="Sassoon Infant Md"/>
        </a:defRPr>
      </a:lvl3pPr>
      <a:lvl4pPr algn="l" rtl="0" fontAlgn="base">
        <a:lnSpc>
          <a:spcPct val="90000"/>
        </a:lnSpc>
        <a:spcBef>
          <a:spcPct val="0"/>
        </a:spcBef>
        <a:spcAft>
          <a:spcPct val="0"/>
        </a:spcAft>
        <a:defRPr sz="4000">
          <a:solidFill>
            <a:srgbClr val="1C1C1C"/>
          </a:solidFill>
          <a:latin typeface="Sassoon Infant Md"/>
        </a:defRPr>
      </a:lvl4pPr>
      <a:lvl5pPr algn="l" rtl="0" fontAlgn="base">
        <a:lnSpc>
          <a:spcPct val="90000"/>
        </a:lnSpc>
        <a:spcBef>
          <a:spcPct val="0"/>
        </a:spcBef>
        <a:spcAft>
          <a:spcPct val="0"/>
        </a:spcAft>
        <a:defRPr sz="4000">
          <a:solidFill>
            <a:srgbClr val="1C1C1C"/>
          </a:solidFill>
          <a:latin typeface="Sassoon Infant Md"/>
        </a:defRPr>
      </a:lvl5pPr>
      <a:lvl6pPr marL="457200" algn="l" rtl="0" fontAlgn="base">
        <a:lnSpc>
          <a:spcPct val="90000"/>
        </a:lnSpc>
        <a:spcBef>
          <a:spcPct val="0"/>
        </a:spcBef>
        <a:spcAft>
          <a:spcPct val="0"/>
        </a:spcAft>
        <a:defRPr sz="4000">
          <a:solidFill>
            <a:srgbClr val="1C1C1C"/>
          </a:solidFill>
          <a:latin typeface="Sassoon Infant Md"/>
        </a:defRPr>
      </a:lvl6pPr>
      <a:lvl7pPr marL="914400" algn="l" rtl="0" fontAlgn="base">
        <a:lnSpc>
          <a:spcPct val="90000"/>
        </a:lnSpc>
        <a:spcBef>
          <a:spcPct val="0"/>
        </a:spcBef>
        <a:spcAft>
          <a:spcPct val="0"/>
        </a:spcAft>
        <a:defRPr sz="4000">
          <a:solidFill>
            <a:srgbClr val="1C1C1C"/>
          </a:solidFill>
          <a:latin typeface="Sassoon Infant Md"/>
        </a:defRPr>
      </a:lvl7pPr>
      <a:lvl8pPr marL="1371600" algn="l" rtl="0" fontAlgn="base">
        <a:lnSpc>
          <a:spcPct val="90000"/>
        </a:lnSpc>
        <a:spcBef>
          <a:spcPct val="0"/>
        </a:spcBef>
        <a:spcAft>
          <a:spcPct val="0"/>
        </a:spcAft>
        <a:defRPr sz="4000">
          <a:solidFill>
            <a:srgbClr val="1C1C1C"/>
          </a:solidFill>
          <a:latin typeface="Sassoon Infant Md"/>
        </a:defRPr>
      </a:lvl8pPr>
      <a:lvl9pPr marL="1828800" algn="l" rtl="0" fontAlgn="base">
        <a:lnSpc>
          <a:spcPct val="90000"/>
        </a:lnSpc>
        <a:spcBef>
          <a:spcPct val="0"/>
        </a:spcBef>
        <a:spcAft>
          <a:spcPct val="0"/>
        </a:spcAft>
        <a:defRPr sz="4000">
          <a:solidFill>
            <a:srgbClr val="1C1C1C"/>
          </a:solidFill>
          <a:latin typeface="Sassoon Infant Md"/>
        </a:defRPr>
      </a:lvl9pPr>
    </p:titleStyle>
    <p:bodyStyle>
      <a:lvl1pPr marL="228600" indent="-228600" algn="l" rtl="0" fontAlgn="base">
        <a:lnSpc>
          <a:spcPct val="90000"/>
        </a:lnSpc>
        <a:spcBef>
          <a:spcPts val="1000"/>
        </a:spcBef>
        <a:spcAft>
          <a:spcPct val="0"/>
        </a:spcAft>
        <a:buFont typeface="Arial" charset="0"/>
        <a:buChar char="•"/>
        <a:defRPr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rtl="0" fontAlgn="base">
        <a:lnSpc>
          <a:spcPct val="90000"/>
        </a:lnSpc>
        <a:spcBef>
          <a:spcPts val="500"/>
        </a:spcBef>
        <a:spcAft>
          <a:spcPct val="0"/>
        </a:spcAft>
        <a:buFont typeface="Arial"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rtl="0" fontAlgn="base">
        <a:lnSpc>
          <a:spcPct val="90000"/>
        </a:lnSpc>
        <a:spcBef>
          <a:spcPts val="500"/>
        </a:spcBef>
        <a:spcAft>
          <a:spcPct val="0"/>
        </a:spcAft>
        <a:buFont typeface="Arial"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rtl="0" fontAlgn="base">
        <a:lnSpc>
          <a:spcPct val="90000"/>
        </a:lnSpc>
        <a:spcBef>
          <a:spcPts val="500"/>
        </a:spcBef>
        <a:spcAft>
          <a:spcPct val="0"/>
        </a:spcAft>
        <a:buFont typeface="Arial"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rtl="0" fontAlgn="base">
        <a:lnSpc>
          <a:spcPct val="90000"/>
        </a:lnSpc>
        <a:spcBef>
          <a:spcPts val="500"/>
        </a:spcBef>
        <a:spcAft>
          <a:spcPct val="0"/>
        </a:spcAft>
        <a:buFont typeface="Arial"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14338" y="2408238"/>
            <a:ext cx="8315325" cy="1279525"/>
          </a:xfrm>
          <a:prstGeom prst="rect">
            <a:avLst/>
          </a:prstGeom>
          <a:noFill/>
          <a:ln w="38100" algn="ctr">
            <a:solidFill>
              <a:srgbClr val="008000"/>
            </a:solidFill>
            <a:miter lim="800000"/>
            <a:headEnd/>
            <a:tailEnd/>
          </a:ln>
        </p:spPr>
        <p:txBody>
          <a:bodyPr tIns="288000" anchor="ctr"/>
          <a:lstStyle/>
          <a:p>
            <a:pPr algn="ctr"/>
            <a:r>
              <a:rPr lang="en-GB" altLang="en-US" sz="5000" b="1">
                <a:solidFill>
                  <a:srgbClr val="008000"/>
                </a:solidFill>
                <a:latin typeface="BPreplay"/>
              </a:rPr>
              <a:t>Phonics Screening Check</a:t>
            </a:r>
          </a:p>
          <a:p>
            <a:pPr algn="ctr"/>
            <a:endParaRPr lang="en-GB">
              <a:solidFill>
                <a:schemeClr val="bg1"/>
              </a:solidFill>
              <a:latin typeface="Sassoon Infant Rg" charset="0"/>
            </a:endParaRPr>
          </a:p>
        </p:txBody>
      </p:sp>
      <p:sp>
        <p:nvSpPr>
          <p:cNvPr id="17412" name="Rectangle 2"/>
          <p:cNvSpPr>
            <a:spLocks noChangeArrowheads="1"/>
          </p:cNvSpPr>
          <p:nvPr/>
        </p:nvSpPr>
        <p:spPr bwMode="auto">
          <a:xfrm>
            <a:off x="2603500" y="4256088"/>
            <a:ext cx="3938588" cy="579437"/>
          </a:xfrm>
          <a:prstGeom prst="rect">
            <a:avLst/>
          </a:prstGeom>
          <a:noFill/>
          <a:ln w="9525">
            <a:noFill/>
            <a:miter lim="800000"/>
            <a:headEnd/>
            <a:tailEnd/>
          </a:ln>
        </p:spPr>
        <p:txBody>
          <a:bodyPr wrap="none">
            <a:spAutoFit/>
          </a:bodyPr>
          <a:lstStyle/>
          <a:p>
            <a:pPr algn="ctr"/>
            <a:r>
              <a:rPr lang="en-GB" altLang="en-US" sz="3200">
                <a:solidFill>
                  <a:srgbClr val="008000"/>
                </a:solidFill>
                <a:latin typeface="BPreplay"/>
              </a:rPr>
              <a:t>A Guide for Parents</a:t>
            </a:r>
          </a:p>
        </p:txBody>
      </p:sp>
      <p:sp>
        <p:nvSpPr>
          <p:cNvPr id="7" name="Rectangle 2"/>
          <p:cNvSpPr>
            <a:spLocks noChangeArrowheads="1"/>
          </p:cNvSpPr>
          <p:nvPr/>
        </p:nvSpPr>
        <p:spPr bwMode="auto">
          <a:xfrm>
            <a:off x="2992438" y="1335088"/>
            <a:ext cx="3160712" cy="914400"/>
          </a:xfrm>
          <a:prstGeom prst="rect">
            <a:avLst/>
          </a:prstGeom>
          <a:noFill/>
          <a:ln>
            <a:noFill/>
          </a:ln>
          <a:extLst/>
        </p:spPr>
        <p:txBody>
          <a:bodyPr wrap="none">
            <a:spAutoFit/>
          </a:bodyPr>
          <a:lstStyle/>
          <a:p>
            <a:pPr algn="ctr"/>
            <a:r>
              <a:rPr lang="en-GB" altLang="en-US" sz="5400">
                <a:solidFill>
                  <a:srgbClr val="008000"/>
                </a:solidFill>
                <a:latin typeface="BPreplay"/>
              </a:rPr>
              <a:t>Year One</a:t>
            </a:r>
          </a:p>
        </p:txBody>
      </p:sp>
      <p:pic>
        <p:nvPicPr>
          <p:cNvPr id="17414" name="Picture 10"/>
          <p:cNvPicPr>
            <a:picLocks noChangeAspect="1"/>
          </p:cNvPicPr>
          <p:nvPr/>
        </p:nvPicPr>
        <p:blipFill>
          <a:blip r:embed="rId2"/>
          <a:srcRect/>
          <a:stretch>
            <a:fillRect/>
          </a:stretch>
        </p:blipFill>
        <p:spPr bwMode="auto">
          <a:xfrm>
            <a:off x="7269163" y="3530600"/>
            <a:ext cx="1398587" cy="3101975"/>
          </a:xfrm>
          <a:prstGeom prst="rect">
            <a:avLst/>
          </a:prstGeom>
          <a:noFill/>
          <a:ln w="9525">
            <a:noFill/>
            <a:miter lim="800000"/>
            <a:headEnd/>
            <a:tailEnd/>
          </a:ln>
        </p:spPr>
      </p:pic>
      <p:sp>
        <p:nvSpPr>
          <p:cNvPr id="17415" name="Rectangle 7"/>
          <p:cNvSpPr>
            <a:spLocks noChangeArrowheads="1"/>
          </p:cNvSpPr>
          <p:nvPr/>
        </p:nvSpPr>
        <p:spPr bwMode="auto">
          <a:xfrm>
            <a:off x="488950" y="4816475"/>
            <a:ext cx="1997075" cy="1765300"/>
          </a:xfrm>
          <a:prstGeom prst="rect">
            <a:avLst/>
          </a:prstGeom>
          <a:noFill/>
          <a:ln w="9525">
            <a:noFill/>
            <a:miter lim="800000"/>
            <a:headEnd/>
            <a:tailEnd/>
          </a:ln>
          <a:effectLst/>
        </p:spPr>
        <p:txBody>
          <a:bodyPr wrap="none" anchor="ctr"/>
          <a:lstStyle/>
          <a:p>
            <a:pPr algn="ctr"/>
            <a:endParaRPr lang="en-GB"/>
          </a:p>
        </p:txBody>
      </p:sp>
      <p:pic>
        <p:nvPicPr>
          <p:cNvPr id="17416" name="Picture 8" descr="New logo owls"/>
          <p:cNvPicPr>
            <a:picLocks noChangeAspect="1" noChangeArrowheads="1"/>
          </p:cNvPicPr>
          <p:nvPr/>
        </p:nvPicPr>
        <p:blipFill>
          <a:blip r:embed="rId3"/>
          <a:srcRect/>
          <a:stretch>
            <a:fillRect/>
          </a:stretch>
        </p:blipFill>
        <p:spPr bwMode="auto">
          <a:xfrm>
            <a:off x="361950" y="4565650"/>
            <a:ext cx="2001838" cy="2057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fontAlgn="auto">
              <a:spcBef>
                <a:spcPts val="0"/>
              </a:spcBef>
              <a:spcAft>
                <a:spcPts val="0"/>
              </a:spcAf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6045200"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How Are the Results Used?</a:t>
            </a:r>
          </a:p>
        </p:txBody>
      </p:sp>
      <p:pic>
        <p:nvPicPr>
          <p:cNvPr id="3" name="Picture 2"/>
          <p:cNvPicPr>
            <a:picLocks noChangeAspect="1"/>
          </p:cNvPicPr>
          <p:nvPr/>
        </p:nvPicPr>
        <p:blipFill>
          <a:blip r:embed="rId3" cstate="print">
            <a:duotone>
              <a:schemeClr val="accent6">
                <a:shade val="45000"/>
                <a:satMod val="135000"/>
              </a:schemeClr>
              <a:prstClr val="white"/>
            </a:duotone>
            <a:extLst/>
          </a:blip>
          <a:stretch>
            <a:fillRect/>
          </a:stretch>
        </p:blipFill>
        <p:spPr>
          <a:xfrm>
            <a:off x="3510086" y="2929467"/>
            <a:ext cx="2123828" cy="2667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3538" y="331788"/>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p>
          <a:p>
            <a:pPr marL="285750" indent="-192088" algn="just" fontAlgn="auto">
              <a:spcBef>
                <a:spcPts val="0"/>
              </a:spcBef>
              <a:spcAft>
                <a:spcPts val="0"/>
              </a:spcAf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child.</a:t>
            </a:r>
          </a:p>
          <a:p>
            <a:pPr marL="285750" indent="-192088" algn="just" fontAlgn="auto">
              <a:spcBef>
                <a:spcPts val="0"/>
              </a:spcBef>
              <a:spcAft>
                <a:spcPts val="0"/>
              </a:spcAf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p>
          <a:p>
            <a:pPr marL="285750" indent="-192088" algn="just" fontAlgn="auto">
              <a:spcBef>
                <a:spcPts val="0"/>
              </a:spcBef>
              <a:spcAft>
                <a:spcPts val="0"/>
              </a:spcAf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fontAlgn="auto">
              <a:spcBef>
                <a:spcPts val="0"/>
              </a:spcBef>
              <a:spcAft>
                <a:spcPts val="0"/>
              </a:spcAf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p>
          <a:p>
            <a:pPr marL="285750" indent="-192088" algn="just" fontAlgn="auto">
              <a:spcBef>
                <a:spcPts val="0"/>
              </a:spcBef>
              <a:spcAft>
                <a:spcPts val="0"/>
              </a:spcAf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fontAlgn="auto">
              <a:spcBef>
                <a:spcPts val="0"/>
              </a:spcBef>
              <a:spcAft>
                <a:spcPts val="0"/>
              </a:spcAf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7591425"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How Can I Help My Child at 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4338" y="2408238"/>
            <a:ext cx="8315325" cy="1279525"/>
          </a:xfrm>
          <a:prstGeom prst="rect">
            <a:avLst/>
          </a:prstGeom>
          <a:noFill/>
          <a:ln w="38100" algn="ctr">
            <a:solidFill>
              <a:srgbClr val="008000"/>
            </a:solidFill>
            <a:miter lim="800000"/>
            <a:headEnd/>
            <a:tailEnd/>
          </a:ln>
        </p:spPr>
        <p:txBody>
          <a:bodyPr tIns="288000" anchor="ctr"/>
          <a:lstStyle/>
          <a:p>
            <a:pPr algn="ctr"/>
            <a:r>
              <a:rPr lang="en-GB" altLang="en-US" sz="5000" b="1">
                <a:solidFill>
                  <a:schemeClr val="bg1"/>
                </a:solidFill>
                <a:latin typeface="BPreplay"/>
              </a:rPr>
              <a:t>Any questions?</a:t>
            </a:r>
          </a:p>
          <a:p>
            <a:pPr algn="ctr"/>
            <a:endParaRPr lang="en-GB">
              <a:solidFill>
                <a:schemeClr val="bg1"/>
              </a:solidFill>
              <a:latin typeface="Sassoon Infant Rg" charset="0"/>
            </a:endParaRPr>
          </a:p>
        </p:txBody>
      </p:sp>
      <p:sp>
        <p:nvSpPr>
          <p:cNvPr id="41987" name="Rectangle 2"/>
          <p:cNvSpPr>
            <a:spLocks noChangeArrowheads="1"/>
          </p:cNvSpPr>
          <p:nvPr/>
        </p:nvSpPr>
        <p:spPr bwMode="auto">
          <a:xfrm>
            <a:off x="2603500" y="4256088"/>
            <a:ext cx="3938588" cy="579437"/>
          </a:xfrm>
          <a:prstGeom prst="rect">
            <a:avLst/>
          </a:prstGeom>
          <a:noFill/>
          <a:ln w="9525">
            <a:noFill/>
            <a:miter lim="800000"/>
            <a:headEnd/>
            <a:tailEnd/>
          </a:ln>
        </p:spPr>
        <p:txBody>
          <a:bodyPr wrap="none">
            <a:spAutoFit/>
          </a:bodyPr>
          <a:lstStyle/>
          <a:p>
            <a:pPr algn="ctr"/>
            <a:r>
              <a:rPr lang="en-GB" altLang="en-US" sz="3200">
                <a:solidFill>
                  <a:srgbClr val="008000"/>
                </a:solidFill>
                <a:latin typeface="BPreplay"/>
              </a:rPr>
              <a:t>A Guide for Parents</a:t>
            </a:r>
          </a:p>
        </p:txBody>
      </p:sp>
      <p:sp>
        <p:nvSpPr>
          <p:cNvPr id="7" name="Rectangle 2"/>
          <p:cNvSpPr>
            <a:spLocks noChangeArrowheads="1"/>
          </p:cNvSpPr>
          <p:nvPr/>
        </p:nvSpPr>
        <p:spPr bwMode="auto">
          <a:xfrm>
            <a:off x="2992438" y="1335088"/>
            <a:ext cx="3160712" cy="914400"/>
          </a:xfrm>
          <a:prstGeom prst="rect">
            <a:avLst/>
          </a:prstGeom>
          <a:noFill/>
          <a:ln>
            <a:noFill/>
          </a:ln>
          <a:extLst/>
        </p:spPr>
        <p:txBody>
          <a:bodyPr wrap="none">
            <a:spAutoFit/>
          </a:bodyPr>
          <a:lstStyle/>
          <a:p>
            <a:pPr algn="ctr"/>
            <a:r>
              <a:rPr lang="en-GB" altLang="en-US" sz="5400">
                <a:solidFill>
                  <a:srgbClr val="008000"/>
                </a:solidFill>
                <a:latin typeface="BPreplay"/>
              </a:rPr>
              <a:t>Year One</a:t>
            </a:r>
          </a:p>
        </p:txBody>
      </p:sp>
      <p:sp>
        <p:nvSpPr>
          <p:cNvPr id="41990" name="Rectangle 6"/>
          <p:cNvSpPr>
            <a:spLocks noChangeArrowheads="1"/>
          </p:cNvSpPr>
          <p:nvPr/>
        </p:nvSpPr>
        <p:spPr bwMode="auto">
          <a:xfrm>
            <a:off x="488950" y="4816475"/>
            <a:ext cx="1997075" cy="1765300"/>
          </a:xfrm>
          <a:prstGeom prst="rect">
            <a:avLst/>
          </a:prstGeom>
          <a:noFill/>
          <a:ln w="9525">
            <a:noFill/>
            <a:miter lim="800000"/>
            <a:headEnd/>
            <a:tailEnd/>
          </a:ln>
          <a:effectLst/>
        </p:spPr>
        <p:txBody>
          <a:bodyPr wrap="none"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Rectangle 3"/>
          <p:cNvSpPr>
            <a:spLocks noChangeArrowheads="1"/>
          </p:cNvSpPr>
          <p:nvPr/>
        </p:nvSpPr>
        <p:spPr bwMode="auto">
          <a:xfrm>
            <a:off x="407988" y="401638"/>
            <a:ext cx="2143125" cy="641350"/>
          </a:xfrm>
          <a:prstGeom prst="rect">
            <a:avLst/>
          </a:prstGeom>
          <a:noFill/>
          <a:ln w="38100">
            <a:noFill/>
            <a:prstDash val="dash"/>
            <a:miter lim="800000"/>
            <a:headEnd/>
            <a:tailEnd/>
          </a:ln>
          <a:extLst/>
        </p:spPr>
        <p:txBody>
          <a:bodyPr wrap="none">
            <a:spAutoFit/>
          </a:bodyPr>
          <a:lstStyle/>
          <a:p>
            <a:r>
              <a:rPr lang="en-GB" altLang="en-US" sz="3600" b="1">
                <a:solidFill>
                  <a:schemeClr val="bg1"/>
                </a:solidFill>
                <a:latin typeface="BPreplay"/>
              </a:rPr>
              <a:t>Chapters</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2" name="Rectangle 1">
            <a:hlinkClick r:id="rId2" action="ppaction://hlinksldjump"/>
          </p:cNvPr>
          <p:cNvSpPr>
            <a:spLocks noChangeArrowheads="1"/>
          </p:cNvSpPr>
          <p:nvPr/>
        </p:nvSpPr>
        <p:spPr bwMode="auto">
          <a:xfrm>
            <a:off x="355600" y="1193800"/>
            <a:ext cx="2705100" cy="1422400"/>
          </a:xfrm>
          <a:prstGeom prst="rect">
            <a:avLst/>
          </a:prstGeom>
          <a:solidFill>
            <a:srgbClr val="008000"/>
          </a:solidFill>
          <a:ln w="28575" algn="ctr">
            <a:solidFill>
              <a:schemeClr val="bg1"/>
            </a:solidFill>
            <a:miter lim="800000"/>
            <a:headEnd/>
            <a:tailEnd/>
          </a:ln>
        </p:spPr>
        <p:txBody>
          <a:bodyPr lIns="108000" tIns="288000" rIns="108000" bIns="108000"/>
          <a:lstStyle/>
          <a:p>
            <a:pPr algn="ctr"/>
            <a:r>
              <a:rPr lang="en-GB" sz="2400" b="1">
                <a:solidFill>
                  <a:schemeClr val="bg1"/>
                </a:solidFill>
                <a:latin typeface="BPreplay"/>
              </a:rPr>
              <a:t>1</a:t>
            </a:r>
          </a:p>
          <a:p>
            <a:pPr algn="ctr"/>
            <a:r>
              <a:rPr lang="en-GB" sz="2000">
                <a:solidFill>
                  <a:schemeClr val="bg1"/>
                </a:solidFill>
                <a:latin typeface="BPreplay"/>
              </a:rPr>
              <a:t>What is Phonics?</a:t>
            </a:r>
          </a:p>
        </p:txBody>
      </p:sp>
      <p:sp>
        <p:nvSpPr>
          <p:cNvPr id="14" name="Rectangle 13">
            <a:hlinkClick r:id="rId3" action="ppaction://hlinksldjump"/>
          </p:cNvPr>
          <p:cNvSpPr>
            <a:spLocks noChangeArrowheads="1"/>
          </p:cNvSpPr>
          <p:nvPr/>
        </p:nvSpPr>
        <p:spPr bwMode="auto">
          <a:xfrm>
            <a:off x="3217863" y="1193800"/>
            <a:ext cx="2706687" cy="1422400"/>
          </a:xfrm>
          <a:prstGeom prst="rect">
            <a:avLst/>
          </a:prstGeom>
          <a:solidFill>
            <a:srgbClr val="008000"/>
          </a:solidFill>
          <a:ln w="28575" algn="ctr">
            <a:solidFill>
              <a:schemeClr val="bg1"/>
            </a:solidFill>
            <a:miter lim="800000"/>
            <a:headEnd/>
            <a:tailEnd/>
          </a:ln>
        </p:spPr>
        <p:txBody>
          <a:bodyPr lIns="108000" tIns="288000" rIns="108000" bIns="108000"/>
          <a:lstStyle/>
          <a:p>
            <a:pPr algn="ctr"/>
            <a:r>
              <a:rPr lang="en-GB" sz="2400" b="1">
                <a:solidFill>
                  <a:schemeClr val="bg1"/>
                </a:solidFill>
                <a:latin typeface="BPreplay"/>
              </a:rPr>
              <a:t>2</a:t>
            </a:r>
          </a:p>
          <a:p>
            <a:pPr algn="ctr"/>
            <a:r>
              <a:rPr lang="en-GB" sz="2000">
                <a:solidFill>
                  <a:schemeClr val="bg1"/>
                </a:solidFill>
                <a:latin typeface="BPreplay"/>
              </a:rPr>
              <a:t>What is the Phonics Screening Check?</a:t>
            </a:r>
          </a:p>
        </p:txBody>
      </p:sp>
      <p:sp>
        <p:nvSpPr>
          <p:cNvPr id="15" name="Rectangle 14">
            <a:hlinkClick r:id="rId4" action="ppaction://hlinksldjump"/>
          </p:cNvPr>
          <p:cNvSpPr>
            <a:spLocks noChangeArrowheads="1"/>
          </p:cNvSpPr>
          <p:nvPr/>
        </p:nvSpPr>
        <p:spPr bwMode="auto">
          <a:xfrm>
            <a:off x="6081713" y="1193800"/>
            <a:ext cx="2705100" cy="1435100"/>
          </a:xfrm>
          <a:prstGeom prst="rect">
            <a:avLst/>
          </a:prstGeom>
          <a:solidFill>
            <a:srgbClr val="008000"/>
          </a:solidFill>
          <a:ln w="28575" algn="ctr">
            <a:solidFill>
              <a:schemeClr val="bg1"/>
            </a:solidFill>
            <a:miter lim="800000"/>
            <a:headEnd/>
            <a:tailEnd/>
          </a:ln>
        </p:spPr>
        <p:txBody>
          <a:bodyPr lIns="108000" tIns="288000" rIns="36000" bIns="144000">
            <a:spAutoFit/>
          </a:bodyPr>
          <a:lstStyle/>
          <a:p>
            <a:pPr algn="ctr"/>
            <a:r>
              <a:rPr lang="en-GB" sz="2400" b="1">
                <a:solidFill>
                  <a:schemeClr val="bg1"/>
                </a:solidFill>
                <a:latin typeface="BPreplay"/>
              </a:rPr>
              <a:t>3</a:t>
            </a:r>
          </a:p>
          <a:p>
            <a:pPr algn="ctr"/>
            <a:r>
              <a:rPr lang="en-GB" sz="2000">
                <a:solidFill>
                  <a:schemeClr val="bg1"/>
                </a:solidFill>
                <a:latin typeface="BPreplay"/>
              </a:rPr>
              <a:t>What Happens During the Screening?</a:t>
            </a:r>
          </a:p>
        </p:txBody>
      </p:sp>
      <p:sp>
        <p:nvSpPr>
          <p:cNvPr id="24" name="Rectangle 23">
            <a:hlinkClick r:id="rId5" action="ppaction://hlinksldjump"/>
          </p:cNvPr>
          <p:cNvSpPr>
            <a:spLocks noChangeArrowheads="1"/>
          </p:cNvSpPr>
          <p:nvPr/>
        </p:nvSpPr>
        <p:spPr bwMode="auto">
          <a:xfrm>
            <a:off x="358775" y="2781300"/>
            <a:ext cx="2705100" cy="1422400"/>
          </a:xfrm>
          <a:prstGeom prst="rect">
            <a:avLst/>
          </a:prstGeom>
          <a:solidFill>
            <a:srgbClr val="008000"/>
          </a:solidFill>
          <a:ln w="28575" algn="ctr">
            <a:solidFill>
              <a:schemeClr val="bg1"/>
            </a:solidFill>
            <a:miter lim="800000"/>
            <a:headEnd/>
            <a:tailEnd/>
          </a:ln>
        </p:spPr>
        <p:txBody>
          <a:bodyPr lIns="108000" tIns="288000" rIns="108000" bIns="108000"/>
          <a:lstStyle/>
          <a:p>
            <a:pPr algn="ctr"/>
            <a:r>
              <a:rPr lang="en-GB" sz="2400" b="1">
                <a:solidFill>
                  <a:schemeClr val="bg1"/>
                </a:solidFill>
                <a:latin typeface="BPreplay"/>
              </a:rPr>
              <a:t>4</a:t>
            </a:r>
          </a:p>
          <a:p>
            <a:pPr algn="ctr"/>
            <a:r>
              <a:rPr lang="en-GB" sz="2000">
                <a:solidFill>
                  <a:schemeClr val="bg1"/>
                </a:solidFill>
                <a:latin typeface="BPreplay"/>
              </a:rPr>
              <a:t>Pseudo Words (Nonsense words)</a:t>
            </a:r>
          </a:p>
        </p:txBody>
      </p:sp>
      <p:sp>
        <p:nvSpPr>
          <p:cNvPr id="25" name="Rectangle 24">
            <a:hlinkClick r:id="rId6" action="ppaction://hlinksldjump"/>
          </p:cNvPr>
          <p:cNvSpPr>
            <a:spLocks noChangeArrowheads="1"/>
          </p:cNvSpPr>
          <p:nvPr/>
        </p:nvSpPr>
        <p:spPr bwMode="auto">
          <a:xfrm>
            <a:off x="3221038" y="2781300"/>
            <a:ext cx="2705100" cy="1422400"/>
          </a:xfrm>
          <a:prstGeom prst="rect">
            <a:avLst/>
          </a:prstGeom>
          <a:solidFill>
            <a:srgbClr val="008000"/>
          </a:solidFill>
          <a:ln w="28575" algn="ctr">
            <a:solidFill>
              <a:schemeClr val="bg1"/>
            </a:solidFill>
            <a:miter lim="800000"/>
            <a:headEnd/>
            <a:tailEnd/>
          </a:ln>
        </p:spPr>
        <p:txBody>
          <a:bodyPr lIns="108000" tIns="288000" rIns="108000" bIns="108000"/>
          <a:lstStyle/>
          <a:p>
            <a:pPr algn="ctr"/>
            <a:r>
              <a:rPr lang="en-GB" sz="2400" b="1">
                <a:solidFill>
                  <a:schemeClr val="bg1"/>
                </a:solidFill>
                <a:latin typeface="BPreplay"/>
              </a:rPr>
              <a:t>5</a:t>
            </a:r>
          </a:p>
          <a:p>
            <a:pPr algn="ctr"/>
            <a:r>
              <a:rPr lang="en-GB" sz="2000">
                <a:solidFill>
                  <a:schemeClr val="bg1"/>
                </a:solidFill>
                <a:latin typeface="BPreplay"/>
              </a:rPr>
              <a:t>Reporting to Parents</a:t>
            </a:r>
          </a:p>
        </p:txBody>
      </p:sp>
      <p:sp>
        <p:nvSpPr>
          <p:cNvPr id="26" name="Rectangle 25">
            <a:hlinkClick r:id="rId7" action="ppaction://hlinksldjump"/>
          </p:cNvPr>
          <p:cNvSpPr>
            <a:spLocks noChangeArrowheads="1"/>
          </p:cNvSpPr>
          <p:nvPr/>
        </p:nvSpPr>
        <p:spPr bwMode="auto">
          <a:xfrm>
            <a:off x="6083300" y="2781300"/>
            <a:ext cx="2706688" cy="1422400"/>
          </a:xfrm>
          <a:prstGeom prst="rect">
            <a:avLst/>
          </a:prstGeom>
          <a:solidFill>
            <a:srgbClr val="008000"/>
          </a:solidFill>
          <a:ln w="28575" algn="ctr">
            <a:solidFill>
              <a:schemeClr val="bg1"/>
            </a:solidFill>
            <a:miter lim="800000"/>
            <a:headEnd/>
            <a:tailEnd/>
          </a:ln>
        </p:spPr>
        <p:txBody>
          <a:bodyPr lIns="108000" tIns="288000" rIns="108000" bIns="108000"/>
          <a:lstStyle/>
          <a:p>
            <a:pPr algn="ctr"/>
            <a:r>
              <a:rPr lang="en-GB" sz="2400" b="1">
                <a:solidFill>
                  <a:schemeClr val="bg1"/>
                </a:solidFill>
                <a:latin typeface="BPreplay"/>
              </a:rPr>
              <a:t>6</a:t>
            </a:r>
          </a:p>
          <a:p>
            <a:pPr algn="ctr"/>
            <a:r>
              <a:rPr lang="en-GB" sz="2000">
                <a:solidFill>
                  <a:schemeClr val="bg1"/>
                </a:solidFill>
                <a:latin typeface="BPreplay"/>
              </a:rPr>
              <a:t>How Are the Results Used?</a:t>
            </a:r>
          </a:p>
        </p:txBody>
      </p:sp>
      <p:sp>
        <p:nvSpPr>
          <p:cNvPr id="27" name="Rectangle 26">
            <a:hlinkClick r:id="rId8" action="ppaction://hlinksldjump"/>
          </p:cNvPr>
          <p:cNvSpPr>
            <a:spLocks noChangeArrowheads="1"/>
          </p:cNvSpPr>
          <p:nvPr/>
        </p:nvSpPr>
        <p:spPr bwMode="auto">
          <a:xfrm>
            <a:off x="3219450" y="4368800"/>
            <a:ext cx="2705100" cy="1422400"/>
          </a:xfrm>
          <a:prstGeom prst="rect">
            <a:avLst/>
          </a:prstGeom>
          <a:solidFill>
            <a:srgbClr val="008000"/>
          </a:solidFill>
          <a:ln w="28575" algn="ctr">
            <a:solidFill>
              <a:schemeClr val="bg1"/>
            </a:solidFill>
            <a:miter lim="800000"/>
            <a:headEnd/>
            <a:tailEnd/>
          </a:ln>
        </p:spPr>
        <p:txBody>
          <a:bodyPr lIns="108000" tIns="108000" rIns="108000" bIns="108000" anchor="ctr"/>
          <a:lstStyle/>
          <a:p>
            <a:pPr algn="ctr"/>
            <a:r>
              <a:rPr lang="en-GB" sz="2400" b="1">
                <a:solidFill>
                  <a:schemeClr val="bg1"/>
                </a:solidFill>
                <a:latin typeface="BPreplay"/>
              </a:rPr>
              <a:t>7</a:t>
            </a:r>
          </a:p>
          <a:p>
            <a:pPr algn="ctr"/>
            <a:r>
              <a:rPr lang="en-GB" sz="2000">
                <a:solidFill>
                  <a:schemeClr val="bg1"/>
                </a:solidFill>
                <a:latin typeface="BPreplay"/>
              </a:rPr>
              <a:t>How Can I Help My Child at Home?</a:t>
            </a:r>
          </a:p>
        </p:txBody>
      </p:sp>
      <p:pic>
        <p:nvPicPr>
          <p:cNvPr id="18444" name="Picture 14"/>
          <p:cNvPicPr>
            <a:picLocks noChangeAspect="1"/>
          </p:cNvPicPr>
          <p:nvPr/>
        </p:nvPicPr>
        <p:blipFill>
          <a:blip r:embed="rId9"/>
          <a:srcRect/>
          <a:stretch>
            <a:fillRect/>
          </a:stretch>
        </p:blipFill>
        <p:spPr bwMode="auto">
          <a:xfrm>
            <a:off x="61913" y="6716713"/>
            <a:ext cx="582612" cy="8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r>
              <a:rPr lang="en-GB">
                <a:solidFill>
                  <a:schemeClr val="tx1"/>
                </a:solidFill>
                <a:latin typeface="BPreplay"/>
                <a:cs typeface="Arial" charset="0"/>
              </a:rPr>
              <a:t>Children begin to learn phonics (sounds) in early years, both nursery and reception. Once children begin learning sounds, these sounds are used orally to identify and make words. They will then begin to learn the letters which make each of the sounds and these are used to read and spell words.</a:t>
            </a:r>
          </a:p>
          <a:p>
            <a:pPr algn="just"/>
            <a:endParaRPr lang="en-GB">
              <a:solidFill>
                <a:schemeClr val="tx1"/>
              </a:solidFill>
              <a:latin typeface="BPreplay"/>
              <a:cs typeface="Arial" charset="0"/>
            </a:endParaRPr>
          </a:p>
        </p:txBody>
      </p:sp>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3719512"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What is Phonics?</a:t>
            </a:r>
          </a:p>
        </p:txBody>
      </p:sp>
      <p:pic>
        <p:nvPicPr>
          <p:cNvPr id="19464" name="Picture 2"/>
          <p:cNvPicPr>
            <a:picLocks noChangeAspect="1"/>
          </p:cNvPicPr>
          <p:nvPr/>
        </p:nvPicPr>
        <p:blipFill>
          <a:blip r:embed="rId3"/>
          <a:srcRect/>
          <a:stretch>
            <a:fillRect/>
          </a:stretch>
        </p:blipFill>
        <p:spPr bwMode="auto">
          <a:xfrm>
            <a:off x="274638" y="4089400"/>
            <a:ext cx="1782762"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r>
              <a:rPr lang="en-GB">
                <a:solidFill>
                  <a:srgbClr val="1A1616"/>
                </a:solidFill>
                <a:latin typeface="BPreplay"/>
                <a:cs typeface="Arial"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p>
          <a:p>
            <a:pPr algn="just"/>
            <a:endParaRPr lang="en-GB">
              <a:solidFill>
                <a:srgbClr val="1A1616"/>
              </a:solidFill>
              <a:latin typeface="BPreplay"/>
              <a:cs typeface="Arial" charset="0"/>
            </a:endParaRPr>
          </a:p>
          <a:p>
            <a:pPr algn="just"/>
            <a:r>
              <a:rPr lang="en-GB">
                <a:solidFill>
                  <a:srgbClr val="1A1616"/>
                </a:solidFill>
                <a:latin typeface="BPreplay"/>
                <a:cs typeface="Arial" charset="0"/>
              </a:rPr>
              <a:t>Headteachers decide whether it is appropriate for each of their pupils to take the phonics screening check. The phonics screening check is designed to confirm whether individual children have learnt phonic decoding and blending skills to an appropriate standard.</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8375650" cy="641350"/>
          </a:xfrm>
          <a:prstGeom prst="rect">
            <a:avLst/>
          </a:prstGeom>
          <a:noFill/>
          <a:ln w="38100">
            <a:noFill/>
            <a:prstDash val="dash"/>
            <a:miter lim="800000"/>
            <a:headEnd/>
            <a:tailEnd/>
          </a:ln>
          <a:extLst/>
        </p:spPr>
        <p:txBody>
          <a:bodyPr>
            <a:spAutoFit/>
          </a:bodyPr>
          <a:lstStyle/>
          <a:p>
            <a:pPr algn="ctr"/>
            <a:r>
              <a:rPr lang="en-GB" altLang="en-US" sz="3600">
                <a:solidFill>
                  <a:schemeClr val="bg1"/>
                </a:solidFill>
                <a:latin typeface="BPreplay"/>
              </a:rPr>
              <a:t>What is the Phonics Screening Check?</a:t>
            </a:r>
          </a:p>
        </p:txBody>
      </p:sp>
      <p:pic>
        <p:nvPicPr>
          <p:cNvPr id="20488" name="Picture 3"/>
          <p:cNvPicPr>
            <a:picLocks noChangeAspect="1"/>
          </p:cNvPicPr>
          <p:nvPr/>
        </p:nvPicPr>
        <p:blipFill>
          <a:blip r:embed="rId3"/>
          <a:srcRect/>
          <a:stretch>
            <a:fillRect/>
          </a:stretch>
        </p:blipFill>
        <p:spPr bwMode="auto">
          <a:xfrm>
            <a:off x="222250" y="4133850"/>
            <a:ext cx="1809750" cy="246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fontAlgn="auto">
              <a:spcBef>
                <a:spcPts val="0"/>
              </a:spcBef>
              <a:spcAft>
                <a:spcPts val="0"/>
              </a:spcAft>
              <a:defRPr/>
            </a:pPr>
            <a:r>
              <a:rPr lang="en-GB" dirty="0">
                <a:solidFill>
                  <a:schemeClr val="bg2">
                    <a:lumMod val="10000"/>
                  </a:schemeClr>
                </a:solidFill>
                <a:latin typeface="BPreplay" panose="02000503000000020004" pitchFamily="50" charset="0"/>
              </a:rPr>
              <a:t>The test contains 40 words. Each child will sit one-to-one 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6875462"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What Happens During the Test?</a:t>
            </a:r>
          </a:p>
        </p:txBody>
      </p:sp>
      <p:pic>
        <p:nvPicPr>
          <p:cNvPr id="3" name="Picture 2"/>
          <p:cNvPicPr>
            <a:picLocks noChangeAspect="1"/>
          </p:cNvPicPr>
          <p:nvPr/>
        </p:nvPicPr>
        <p:blipFill>
          <a:blip r:embed="rId3"/>
          <a:srcRect/>
          <a:stretch>
            <a:fillRect/>
          </a:stretch>
        </p:blipFill>
        <p:spPr bwMode="auto">
          <a:xfrm>
            <a:off x="2693988" y="3513138"/>
            <a:ext cx="3756025" cy="1927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fontAlgn="auto">
              <a:spcBef>
                <a:spcPts val="0"/>
              </a:spcBef>
              <a:spcAft>
                <a:spcPts val="0"/>
              </a:spcAf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7270750"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Pseudo Words (Nonsense Words)</a:t>
            </a:r>
          </a:p>
        </p:txBody>
      </p:sp>
      <p:grpSp>
        <p:nvGrpSpPr>
          <p:cNvPr id="6" name="Group 5"/>
          <p:cNvGrpSpPr>
            <a:grpSpLocks/>
          </p:cNvGrpSpPr>
          <p:nvPr/>
        </p:nvGrpSpPr>
        <p:grpSpPr bwMode="auto">
          <a:xfrm>
            <a:off x="3471863" y="3195638"/>
            <a:ext cx="2200275" cy="2925762"/>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538" name="Picture 2"/>
            <p:cNvPicPr>
              <a:picLocks noChangeAspect="1"/>
            </p:cNvPicPr>
            <p:nvPr/>
          </p:nvPicPr>
          <p:blipFill>
            <a:blip r:embed="rId3"/>
            <a:srcRect/>
            <a:stretch>
              <a:fillRect/>
            </a:stretch>
          </p:blipFill>
          <p:spPr bwMode="auto">
            <a:xfrm>
              <a:off x="1531504" y="3484033"/>
              <a:ext cx="1448637" cy="2197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a:srcRect/>
          <a:stretch>
            <a:fillRect/>
          </a:stretch>
        </p:blipFill>
        <p:spPr bwMode="auto">
          <a:xfrm>
            <a:off x="231775" y="288925"/>
            <a:ext cx="4302125" cy="6313488"/>
          </a:xfrm>
          <a:prstGeom prst="rect">
            <a:avLst/>
          </a:prstGeom>
          <a:noFill/>
        </p:spPr>
      </p:pic>
      <p:pic>
        <p:nvPicPr>
          <p:cNvPr id="39941" name="Picture 5"/>
          <p:cNvPicPr>
            <a:picLocks noChangeAspect="1" noChangeArrowheads="1"/>
          </p:cNvPicPr>
          <p:nvPr/>
        </p:nvPicPr>
        <p:blipFill>
          <a:blip r:embed="rId3"/>
          <a:srcRect/>
          <a:stretch>
            <a:fillRect/>
          </a:stretch>
        </p:blipFill>
        <p:spPr bwMode="auto">
          <a:xfrm>
            <a:off x="4625975" y="322263"/>
            <a:ext cx="4349750" cy="6305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srcRect/>
          <a:stretch>
            <a:fillRect/>
          </a:stretch>
        </p:blipFill>
        <p:spPr bwMode="auto">
          <a:xfrm>
            <a:off x="247650" y="274638"/>
            <a:ext cx="4248150" cy="6321425"/>
          </a:xfrm>
          <a:prstGeom prst="rect">
            <a:avLst/>
          </a:prstGeom>
          <a:noFill/>
        </p:spPr>
      </p:pic>
      <p:pic>
        <p:nvPicPr>
          <p:cNvPr id="40965" name="Picture 5"/>
          <p:cNvPicPr>
            <a:picLocks noChangeAspect="1" noChangeArrowheads="1"/>
          </p:cNvPicPr>
          <p:nvPr/>
        </p:nvPicPr>
        <p:blipFill>
          <a:blip r:embed="rId3"/>
          <a:srcRect/>
          <a:stretch>
            <a:fillRect/>
          </a:stretch>
        </p:blipFill>
        <p:spPr bwMode="auto">
          <a:xfrm>
            <a:off x="4598988" y="300038"/>
            <a:ext cx="4384675" cy="62706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Rectangle 1"/>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fontAlgn="auto">
              <a:spcBef>
                <a:spcPts val="0"/>
              </a:spcBef>
              <a:spcAft>
                <a:spcPts val="0"/>
              </a:spcAf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a:spLocks noChangeArrowheads="1"/>
          </p:cNvSpPr>
          <p:nvPr/>
        </p:nvSpPr>
        <p:spPr bwMode="auto">
          <a:xfrm>
            <a:off x="8226425" y="5930900"/>
            <a:ext cx="755650" cy="757238"/>
          </a:xfrm>
          <a:prstGeom prst="ellipse">
            <a:avLst/>
          </a:prstGeom>
          <a:solidFill>
            <a:srgbClr val="33CC33"/>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next page</a:t>
            </a:r>
          </a:p>
        </p:txBody>
      </p:sp>
      <p:sp>
        <p:nvSpPr>
          <p:cNvPr id="12" name="Oval 11">
            <a:hlinkClick r:id="rId2" action="ppaction://hlinksldjump"/>
          </p:cNvPr>
          <p:cNvSpPr>
            <a:spLocks noChangeArrowheads="1"/>
          </p:cNvSpPr>
          <p:nvPr/>
        </p:nvSpPr>
        <p:spPr bwMode="auto">
          <a:xfrm>
            <a:off x="8226425" y="5065713"/>
            <a:ext cx="755650" cy="757237"/>
          </a:xfrm>
          <a:prstGeom prst="ellipse">
            <a:avLst/>
          </a:prstGeom>
          <a:solidFill>
            <a:srgbClr val="008000"/>
          </a:solidFill>
          <a:ln w="28575" algn="ctr">
            <a:solidFill>
              <a:schemeClr val="bg1"/>
            </a:solidFill>
            <a:miter lim="800000"/>
            <a:headEnd/>
            <a:tailEnd/>
          </a:ln>
        </p:spPr>
        <p:txBody>
          <a:bodyPr lIns="0" tIns="0" rIns="0" bIns="0" anchor="ctr"/>
          <a:lstStyle/>
          <a:p>
            <a:pPr algn="ctr" fontAlgn="auto">
              <a:spcBef>
                <a:spcPts val="0"/>
              </a:spcBef>
              <a:spcAft>
                <a:spcPts val="0"/>
              </a:spcAft>
              <a:defRPr/>
            </a:pPr>
            <a:r>
              <a:rPr lang="en-GB" sz="1000" dirty="0">
                <a:solidFill>
                  <a:schemeClr val="bg1"/>
                </a:solidFill>
                <a:latin typeface="BPreplay" panose="02000503000000020004" pitchFamily="50" charset="0"/>
                <a:cs typeface="+mn-cs"/>
              </a:rPr>
              <a:t>chapter</a:t>
            </a:r>
          </a:p>
          <a:p>
            <a:pPr algn="ctr" fontAlgn="auto">
              <a:spcBef>
                <a:spcPts val="0"/>
              </a:spcBef>
              <a:spcAft>
                <a:spcPts val="0"/>
              </a:spcAft>
              <a:defRPr/>
            </a:pPr>
            <a:r>
              <a:rPr lang="en-GB" sz="1000" dirty="0">
                <a:solidFill>
                  <a:schemeClr val="bg1"/>
                </a:solidFill>
                <a:latin typeface="BPreplay" panose="02000503000000020004" pitchFamily="50" charset="0"/>
                <a:cs typeface="+mn-cs"/>
              </a:rPr>
              <a:t>menu</a:t>
            </a:r>
          </a:p>
        </p:txBody>
      </p:sp>
      <p:sp>
        <p:nvSpPr>
          <p:cNvPr id="14" name="Rectangle 3"/>
          <p:cNvSpPr>
            <a:spLocks noChangeArrowheads="1"/>
          </p:cNvSpPr>
          <p:nvPr/>
        </p:nvSpPr>
        <p:spPr bwMode="auto">
          <a:xfrm>
            <a:off x="407988" y="401638"/>
            <a:ext cx="4783137" cy="641350"/>
          </a:xfrm>
          <a:prstGeom prst="rect">
            <a:avLst/>
          </a:prstGeom>
          <a:noFill/>
          <a:ln w="38100">
            <a:noFill/>
            <a:prstDash val="dash"/>
            <a:miter lim="800000"/>
            <a:headEnd/>
            <a:tailEnd/>
          </a:ln>
          <a:extLst/>
        </p:spPr>
        <p:txBody>
          <a:bodyPr wrap="none">
            <a:spAutoFit/>
          </a:bodyPr>
          <a:lstStyle/>
          <a:p>
            <a:r>
              <a:rPr lang="en-GB" altLang="en-US" sz="3600">
                <a:solidFill>
                  <a:schemeClr val="bg1"/>
                </a:solidFill>
                <a:latin typeface="BPreplay"/>
              </a:rPr>
              <a:t>Reporting to Parents</a:t>
            </a:r>
            <a:r>
              <a:rPr lang="en-GB" altLang="en-US" sz="3600">
                <a:solidFill>
                  <a:srgbClr val="954EBE"/>
                </a:solidFill>
                <a:latin typeface="BPreplay"/>
              </a:rPr>
              <a:t> </a:t>
            </a:r>
          </a:p>
        </p:txBody>
      </p:sp>
      <p:grpSp>
        <p:nvGrpSpPr>
          <p:cNvPr id="6" name="Group 5"/>
          <p:cNvGrpSpPr>
            <a:grpSpLocks/>
          </p:cNvGrpSpPr>
          <p:nvPr/>
        </p:nvGrpSpPr>
        <p:grpSpPr bwMode="auto">
          <a:xfrm>
            <a:off x="2224088" y="3090863"/>
            <a:ext cx="4695825" cy="2949575"/>
            <a:chOff x="2165556" y="2861733"/>
            <a:chExt cx="5260097" cy="3306232"/>
          </a:xfrm>
        </p:grpSpPr>
        <p:pic>
          <p:nvPicPr>
            <p:cNvPr id="23561" name="Picture 2"/>
            <p:cNvPicPr>
              <a:picLocks noChangeAspect="1"/>
            </p:cNvPicPr>
            <p:nvPr/>
          </p:nvPicPr>
          <p:blipFill>
            <a:blip r:embed="rId3"/>
            <a:srcRect/>
            <a:stretch>
              <a:fillRect/>
            </a:stretch>
          </p:blipFill>
          <p:spPr bwMode="auto">
            <a:xfrm>
              <a:off x="3037484" y="3840874"/>
              <a:ext cx="3075450" cy="2327091"/>
            </a:xfrm>
            <a:prstGeom prst="rect">
              <a:avLst/>
            </a:prstGeom>
            <a:noFill/>
            <a:ln w="9525">
              <a:noFill/>
              <a:miter lim="800000"/>
              <a:headEnd/>
              <a:tailEnd/>
            </a:ln>
          </p:spPr>
        </p:pic>
        <p:sp>
          <p:nvSpPr>
            <p:cNvPr id="5" name="Oval Callout 4"/>
            <p:cNvSpPr/>
            <p:nvPr/>
          </p:nvSpPr>
          <p:spPr>
            <a:xfrm>
              <a:off x="4258569" y="2861733"/>
              <a:ext cx="830449" cy="55875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Callout 12"/>
            <p:cNvSpPr/>
            <p:nvPr/>
          </p:nvSpPr>
          <p:spPr>
            <a:xfrm rot="19671663">
              <a:off x="2787947" y="3434718"/>
              <a:ext cx="830447" cy="55875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Callout 14"/>
            <p:cNvSpPr/>
            <p:nvPr/>
          </p:nvSpPr>
          <p:spPr>
            <a:xfrm rot="16975681">
              <a:off x="2029241" y="4656503"/>
              <a:ext cx="831006" cy="558374"/>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Callout 15"/>
            <p:cNvSpPr/>
            <p:nvPr/>
          </p:nvSpPr>
          <p:spPr>
            <a:xfrm rot="1928337" flipH="1">
              <a:off x="5978148" y="3276346"/>
              <a:ext cx="828670" cy="55875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Callout 16"/>
            <p:cNvSpPr/>
            <p:nvPr/>
          </p:nvSpPr>
          <p:spPr>
            <a:xfrm rot="4624319" flipH="1">
              <a:off x="6731852" y="4815765"/>
              <a:ext cx="829227" cy="558374"/>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623</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BPreplay</vt:lpstr>
      <vt:lpstr>Sassoon Infant Rg</vt:lpstr>
      <vt:lpstr>Sassoon Infant Md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%username%</cp:lastModifiedBy>
  <cp:revision>127</cp:revision>
  <dcterms:created xsi:type="dcterms:W3CDTF">2014-10-01T16:09:27Z</dcterms:created>
  <dcterms:modified xsi:type="dcterms:W3CDTF">2017-05-04T11:12:54Z</dcterms:modified>
</cp:coreProperties>
</file>