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4" d="100"/>
          <a:sy n="94" d="100"/>
        </p:scale>
        <p:origin x="1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feskill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dofe.org/do/section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ofe.org/wp-content/uploads/2019/05/programme_ideas_-_skills.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ZqTs4uVDN8&amp;list=PLJwqW7XmD1vnXnlH6xkD6fs4OjtwTgXZi&amp;index=10" TargetMode="External"/><Relationship Id="rId7" Type="http://schemas.openxmlformats.org/officeDocument/2006/relationships/hyperlink" Target="https://www.youtube.com/watch?v=nbvvLiPBvbY&amp;t=10s" TargetMode="External"/><Relationship Id="rId2" Type="http://schemas.openxmlformats.org/officeDocument/2006/relationships/hyperlink" Target="https://www.youtube.com/watch?v=QAvghDt7Z70&amp;list=PLJwqW7XmD1vnXnlH6xkD6fs4OjtwTgXZi&amp;index=8"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AI-generated content may be incorrect.">
            <a:extLst>
              <a:ext uri="{FF2B5EF4-FFF2-40B4-BE49-F238E27FC236}">
                <a16:creationId xmlns:a16="http://schemas.microsoft.com/office/drawing/2014/main" id="{3B90BB07-4834-D1D3-1859-7FD3E7215C7A}"/>
              </a:ext>
            </a:extLst>
          </p:cNvPr>
          <p:cNvPicPr>
            <a:picLocks noChangeAspect="1"/>
          </p:cNvPicPr>
          <p:nvPr/>
        </p:nvPicPr>
        <p:blipFill>
          <a:blip r:embed="rId2"/>
          <a:srcRect t="4128" b="4129"/>
          <a:stretch>
            <a:fillRect/>
          </a:stretch>
        </p:blipFill>
        <p:spPr>
          <a:xfrm>
            <a:off x="20" y="24789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7"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9" name="Group 28">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30" name="Freeform: Shape 29">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838199" y="1120676"/>
            <a:ext cx="9628838" cy="2308324"/>
          </a:xfrm>
        </p:spPr>
        <p:txBody>
          <a:bodyPr vert="horz" lIns="91440" tIns="45720" rIns="91440" bIns="45720" rtlCol="0">
            <a:normAutofit fontScale="90000"/>
          </a:bodyPr>
          <a:lstStyle/>
          <a:p>
            <a:pPr algn="l"/>
            <a:r>
              <a:rPr lang="en-US" sz="7200" dirty="0">
                <a:solidFill>
                  <a:srgbClr val="FFFFFF"/>
                </a:solidFill>
                <a:latin typeface="Comic Sans MS"/>
              </a:rPr>
              <a:t>Duke of Edinburgh Scheme Volunteering Scheme</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8AB084-8BBD-0CE4-2F57-3F029F56E884}"/>
              </a:ext>
            </a:extLst>
          </p:cNvPr>
          <p:cNvSpPr>
            <a:spLocks noGrp="1"/>
          </p:cNvSpPr>
          <p:nvPr>
            <p:ph type="title"/>
          </p:nvPr>
        </p:nvSpPr>
        <p:spPr>
          <a:xfrm>
            <a:off x="804672" y="435727"/>
            <a:ext cx="4766330" cy="1068460"/>
          </a:xfrm>
        </p:spPr>
        <p:txBody>
          <a:bodyPr>
            <a:normAutofit/>
          </a:bodyPr>
          <a:lstStyle/>
          <a:p>
            <a:r>
              <a:rPr lang="en-US" sz="3600">
                <a:solidFill>
                  <a:schemeClr val="tx2"/>
                </a:solidFill>
                <a:latin typeface="Comic Sans MS"/>
              </a:rPr>
              <a:t>Opportunities</a:t>
            </a:r>
          </a:p>
        </p:txBody>
      </p:sp>
      <p:sp>
        <p:nvSpPr>
          <p:cNvPr id="3" name="Content Placeholder 2">
            <a:extLst>
              <a:ext uri="{FF2B5EF4-FFF2-40B4-BE49-F238E27FC236}">
                <a16:creationId xmlns:a16="http://schemas.microsoft.com/office/drawing/2014/main" id="{65682FAD-1F58-7390-15EF-282D35B01739}"/>
              </a:ext>
            </a:extLst>
          </p:cNvPr>
          <p:cNvSpPr>
            <a:spLocks noGrp="1"/>
          </p:cNvSpPr>
          <p:nvPr>
            <p:ph idx="1"/>
          </p:nvPr>
        </p:nvSpPr>
        <p:spPr>
          <a:xfrm>
            <a:off x="804672" y="1393443"/>
            <a:ext cx="4765949" cy="4381716"/>
          </a:xfrm>
        </p:spPr>
        <p:txBody>
          <a:bodyPr vert="horz" lIns="91440" tIns="45720" rIns="91440" bIns="45720" rtlCol="0" anchor="t">
            <a:noAutofit/>
          </a:bodyPr>
          <a:lstStyle/>
          <a:p>
            <a:r>
              <a:rPr lang="en-US" sz="1200" dirty="0">
                <a:solidFill>
                  <a:schemeClr val="tx2"/>
                </a:solidFill>
                <a:latin typeface="Comic Sans MS"/>
              </a:rPr>
              <a:t>The Duke of Edinburgh Award Scheme challenges young people aged 14 to 25 throughout the world to serve others, acquire new skills, experience adventure, and make new friends. The Duke of Edinburgh Award is a nationally </a:t>
            </a:r>
            <a:r>
              <a:rPr lang="en-US" sz="1200" err="1">
                <a:solidFill>
                  <a:schemeClr val="tx2"/>
                </a:solidFill>
                <a:latin typeface="Comic Sans MS"/>
              </a:rPr>
              <a:t>recognised</a:t>
            </a:r>
            <a:r>
              <a:rPr lang="en-US" sz="1200" dirty="0">
                <a:solidFill>
                  <a:schemeClr val="tx2"/>
                </a:solidFill>
                <a:latin typeface="Comic Sans MS"/>
              </a:rPr>
              <a:t> student qualification. The DofE Award can give you the edge when you apply for college, university or a </a:t>
            </a:r>
            <a:r>
              <a:rPr lang="en-US" sz="1200" dirty="0">
                <a:solidFill>
                  <a:schemeClr val="tx2"/>
                </a:solidFill>
                <a:latin typeface="Comic Sans MS"/>
                <a:hlinkClick r:id="rId2">
                  <a:extLst>
                    <a:ext uri="{A12FA001-AC4F-418D-AE19-62706E023703}">
                      <ahyp:hlinkClr xmlns:ahyp="http://schemas.microsoft.com/office/drawing/2018/hyperlinkcolor" val="tx"/>
                    </a:ext>
                  </a:extLst>
                </a:hlinkClick>
              </a:rPr>
              <a:t>job.</a:t>
            </a:r>
            <a:endParaRPr lang="en-US" sz="1200" dirty="0">
              <a:solidFill>
                <a:schemeClr val="tx2"/>
              </a:solidFill>
              <a:latin typeface="Comic Sans MS"/>
            </a:endParaRPr>
          </a:p>
          <a:p>
            <a:r>
              <a:rPr lang="en-US" sz="1200" dirty="0">
                <a:solidFill>
                  <a:schemeClr val="tx2"/>
                </a:solidFill>
                <a:latin typeface="Comic Sans MS"/>
              </a:rPr>
              <a:t>For the young people that take part in D of E, the benefits of achieving a DofE Award are endless.</a:t>
            </a:r>
          </a:p>
          <a:p>
            <a:r>
              <a:rPr lang="en-US" sz="1200" dirty="0">
                <a:solidFill>
                  <a:schemeClr val="tx2"/>
                </a:solidFill>
                <a:latin typeface="Comic Sans MS"/>
              </a:rPr>
              <a:t>It’s difficult to list them all here… but it’s about having fun, how pushing yourself to do new things will help you to grow in confidence, improving resilience and developing useful life skills. </a:t>
            </a:r>
          </a:p>
          <a:p>
            <a:r>
              <a:rPr lang="en-US" sz="1200" dirty="0">
                <a:solidFill>
                  <a:schemeClr val="tx2"/>
                </a:solidFill>
                <a:latin typeface="Comic Sans MS"/>
              </a:rPr>
              <a:t>The DofE is about helping young people along the path to a productive and prosperous future. </a:t>
            </a:r>
          </a:p>
          <a:p>
            <a:r>
              <a:rPr lang="en-US" sz="1200" dirty="0">
                <a:solidFill>
                  <a:schemeClr val="tx2"/>
                </a:solidFill>
                <a:latin typeface="Comic Sans MS"/>
              </a:rPr>
              <a:t>Students at SSA participating in DofE can expect to gain valuable experience of working with others both through voluntary work and through teamwork. Students can build their self-confidence by setting individual goals. They will go exploring, discover new things about the world around them, and hopefully also discover something new about themselves. It’s all about setting personal challenges and pushing personal boundaries.</a:t>
            </a:r>
          </a:p>
          <a:p>
            <a:r>
              <a:rPr lang="en-US" sz="1200" dirty="0">
                <a:solidFill>
                  <a:schemeClr val="tx2"/>
                </a:solidFill>
                <a:latin typeface="Comic Sans MS"/>
              </a:rPr>
              <a:t>This will involve them helping the community/environment, becoming fitter, developing new skills, planning, training for and completing an expedition. </a:t>
            </a:r>
            <a:endParaRPr lang="en-US" sz="1200" dirty="0">
              <a:solidFill>
                <a:schemeClr val="tx2"/>
              </a:solidFill>
            </a:endParaRPr>
          </a:p>
          <a:p>
            <a:endParaRPr lang="en-US" sz="900">
              <a:solidFill>
                <a:schemeClr val="tx2"/>
              </a:solidFill>
            </a:endParaRPr>
          </a:p>
        </p:txBody>
      </p:sp>
      <p:grpSp>
        <p:nvGrpSpPr>
          <p:cNvPr id="38" name="Group 3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9" name="Freeform: Shape 3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oup of people in green shirts&#10;&#10;AI-generated content may be incorrect.">
            <a:extLst>
              <a:ext uri="{FF2B5EF4-FFF2-40B4-BE49-F238E27FC236}">
                <a16:creationId xmlns:a16="http://schemas.microsoft.com/office/drawing/2014/main" id="{6F2B932C-8B2A-7EB2-ED60-3974B7BF9211}"/>
              </a:ext>
            </a:extLst>
          </p:cNvPr>
          <p:cNvPicPr>
            <a:picLocks noChangeAspect="1"/>
          </p:cNvPicPr>
          <p:nvPr/>
        </p:nvPicPr>
        <p:blipFill>
          <a:blip r:embed="rId3"/>
          <a:srcRect l="21090" r="15916" b="-3"/>
          <a:stretch>
            <a:fillRect/>
          </a:stretch>
        </p:blipFill>
        <p:spPr>
          <a:xfrm>
            <a:off x="7708392" y="1737983"/>
            <a:ext cx="4142232" cy="4305577"/>
          </a:xfrm>
          <a:prstGeom prst="rect">
            <a:avLst/>
          </a:prstGeom>
        </p:spPr>
      </p:pic>
    </p:spTree>
    <p:extLst>
      <p:ext uri="{BB962C8B-B14F-4D97-AF65-F5344CB8AC3E}">
        <p14:creationId xmlns:p14="http://schemas.microsoft.com/office/powerpoint/2010/main" val="148075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3" name="Freeform: Shape 12">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19" name="Freeform: Shape 18">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FDA22D2-B8BD-7452-56D0-621401E7CFEC}"/>
              </a:ext>
            </a:extLst>
          </p:cNvPr>
          <p:cNvSpPr>
            <a:spLocks noGrp="1"/>
          </p:cNvSpPr>
          <p:nvPr>
            <p:ph type="title"/>
          </p:nvPr>
        </p:nvSpPr>
        <p:spPr>
          <a:xfrm>
            <a:off x="804672" y="896900"/>
            <a:ext cx="5145024" cy="1454051"/>
          </a:xfrm>
        </p:spPr>
        <p:txBody>
          <a:bodyPr anchor="b">
            <a:normAutofit/>
          </a:bodyPr>
          <a:lstStyle/>
          <a:p>
            <a:r>
              <a:rPr lang="en-US" sz="3600" dirty="0">
                <a:solidFill>
                  <a:schemeClr val="tx2"/>
                </a:solidFill>
                <a:latin typeface="Comic Sans MS"/>
              </a:rPr>
              <a:t>South Shore Academy</a:t>
            </a:r>
          </a:p>
        </p:txBody>
      </p:sp>
      <p:pic>
        <p:nvPicPr>
          <p:cNvPr id="4" name="Picture 3" descr="A group of people standing in a room&#10;&#10;AI-generated content may be incorrect.">
            <a:extLst>
              <a:ext uri="{FF2B5EF4-FFF2-40B4-BE49-F238E27FC236}">
                <a16:creationId xmlns:a16="http://schemas.microsoft.com/office/drawing/2014/main" id="{8B2533C6-C151-555F-40C4-681B037DA4E5}"/>
              </a:ext>
            </a:extLst>
          </p:cNvPr>
          <p:cNvPicPr>
            <a:picLocks noChangeAspect="1"/>
          </p:cNvPicPr>
          <p:nvPr/>
        </p:nvPicPr>
        <p:blipFill>
          <a:blip r:embed="rId2"/>
          <a:stretch>
            <a:fillRect/>
          </a:stretch>
        </p:blipFill>
        <p:spPr>
          <a:xfrm>
            <a:off x="6218456" y="268595"/>
            <a:ext cx="2590166" cy="1723494"/>
          </a:xfrm>
          <a:prstGeom prst="rect">
            <a:avLst/>
          </a:prstGeom>
        </p:spPr>
      </p:pic>
      <p:sp>
        <p:nvSpPr>
          <p:cNvPr id="3" name="Content Placeholder 2">
            <a:extLst>
              <a:ext uri="{FF2B5EF4-FFF2-40B4-BE49-F238E27FC236}">
                <a16:creationId xmlns:a16="http://schemas.microsoft.com/office/drawing/2014/main" id="{46F3E57C-5F01-4E53-A412-76763FC2AEB7}"/>
              </a:ext>
            </a:extLst>
          </p:cNvPr>
          <p:cNvSpPr>
            <a:spLocks noGrp="1"/>
          </p:cNvSpPr>
          <p:nvPr>
            <p:ph idx="1"/>
          </p:nvPr>
        </p:nvSpPr>
        <p:spPr>
          <a:xfrm>
            <a:off x="804672" y="2421682"/>
            <a:ext cx="4553909" cy="3639289"/>
          </a:xfrm>
        </p:spPr>
        <p:txBody>
          <a:bodyPr vert="horz" lIns="91440" tIns="45720" rIns="91440" bIns="45720" rtlCol="0" anchor="ctr">
            <a:normAutofit/>
          </a:bodyPr>
          <a:lstStyle/>
          <a:p>
            <a:r>
              <a:rPr lang="en-US" sz="1400" dirty="0">
                <a:latin typeface="Comic Sans MS"/>
              </a:rPr>
              <a:t>At SSA we ensure that any young person can do their DofE award regardless of ability, gender, background, or location. We work closely with the D of E Award and bid for funding throughout the year, that allows our young people to participate for free, ensuring inclusion and achievement for all. We were </a:t>
            </a:r>
            <a:r>
              <a:rPr lang="en-US" sz="1400" dirty="0" err="1">
                <a:latin typeface="Comic Sans MS"/>
              </a:rPr>
              <a:t>honoured</a:t>
            </a:r>
            <a:r>
              <a:rPr lang="en-US" sz="1400" dirty="0">
                <a:latin typeface="Comic Sans MS"/>
              </a:rPr>
              <a:t> to host HRH Prince Edward Duke of Edinburgh, who came to see first hand the fantastic award scheme we have here at SSA</a:t>
            </a:r>
          </a:p>
          <a:p>
            <a:r>
              <a:rPr lang="en-US" sz="1400" dirty="0">
                <a:latin typeface="Comic Sans MS"/>
              </a:rPr>
              <a:t>We hold our own Independent Operating Authority License and are also a </a:t>
            </a:r>
            <a:r>
              <a:rPr lang="en-US" sz="1400" dirty="0" err="1">
                <a:latin typeface="Comic Sans MS"/>
              </a:rPr>
              <a:t>recognised</a:t>
            </a:r>
            <a:r>
              <a:rPr lang="en-US" sz="1400" dirty="0">
                <a:latin typeface="Comic Sans MS"/>
              </a:rPr>
              <a:t> Directly </a:t>
            </a:r>
            <a:r>
              <a:rPr lang="en-US" sz="1400" dirty="0" err="1">
                <a:latin typeface="Comic Sans MS"/>
              </a:rPr>
              <a:t>Licenced</a:t>
            </a:r>
            <a:r>
              <a:rPr lang="en-US" sz="1400" dirty="0">
                <a:latin typeface="Comic Sans MS"/>
              </a:rPr>
              <a:t> Centre. </a:t>
            </a:r>
          </a:p>
          <a:p>
            <a:r>
              <a:rPr lang="en-US" sz="1400" dirty="0">
                <a:latin typeface="Comic Sans MS"/>
              </a:rPr>
              <a:t>Achieving the award isn’t a competition or about being first, it’s about finding the right path for themselves as an individual</a:t>
            </a:r>
            <a:r>
              <a:rPr lang="en-US" sz="1100" dirty="0">
                <a:latin typeface="Comic Sans MS"/>
              </a:rPr>
              <a:t>. </a:t>
            </a:r>
            <a:endParaRPr lang="en-US" sz="1500" dirty="0">
              <a:latin typeface="Comic Sans MS"/>
            </a:endParaRPr>
          </a:p>
          <a:p>
            <a:endParaRPr lang="en-US" sz="1500" dirty="0">
              <a:latin typeface="Comic Sans MS"/>
            </a:endParaRPr>
          </a:p>
        </p:txBody>
      </p:sp>
      <p:pic>
        <p:nvPicPr>
          <p:cNvPr id="5" name="Picture 4" descr="A group of people standing in a line&#10;&#10;AI-generated content may be incorrect.">
            <a:extLst>
              <a:ext uri="{FF2B5EF4-FFF2-40B4-BE49-F238E27FC236}">
                <a16:creationId xmlns:a16="http://schemas.microsoft.com/office/drawing/2014/main" id="{11BB2F3A-096E-B675-68CD-3597B446FC99}"/>
              </a:ext>
            </a:extLst>
          </p:cNvPr>
          <p:cNvPicPr>
            <a:picLocks noChangeAspect="1"/>
          </p:cNvPicPr>
          <p:nvPr/>
        </p:nvPicPr>
        <p:blipFill>
          <a:blip r:embed="rId3"/>
          <a:stretch>
            <a:fillRect/>
          </a:stretch>
        </p:blipFill>
        <p:spPr>
          <a:xfrm>
            <a:off x="9195955" y="3904049"/>
            <a:ext cx="2871905" cy="1914603"/>
          </a:xfrm>
          <a:prstGeom prst="rect">
            <a:avLst/>
          </a:prstGeom>
        </p:spPr>
      </p:pic>
    </p:spTree>
    <p:extLst>
      <p:ext uri="{BB962C8B-B14F-4D97-AF65-F5344CB8AC3E}">
        <p14:creationId xmlns:p14="http://schemas.microsoft.com/office/powerpoint/2010/main" val="389827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ED131-88EB-BFA4-B612-376426C64EBF}"/>
              </a:ext>
            </a:extLst>
          </p:cNvPr>
          <p:cNvSpPr>
            <a:spLocks noGrp="1"/>
          </p:cNvSpPr>
          <p:nvPr>
            <p:ph type="title"/>
          </p:nvPr>
        </p:nvSpPr>
        <p:spPr>
          <a:xfrm>
            <a:off x="6738267" y="818302"/>
            <a:ext cx="4333814" cy="1454051"/>
          </a:xfrm>
        </p:spPr>
        <p:txBody>
          <a:bodyPr anchor="b">
            <a:normAutofit/>
          </a:bodyPr>
          <a:lstStyle/>
          <a:p>
            <a:r>
              <a:rPr lang="en-US" sz="3600">
                <a:solidFill>
                  <a:schemeClr val="tx2"/>
                </a:solidFill>
                <a:latin typeface="Comic Sans MS"/>
              </a:rPr>
              <a:t>Enrolment for the Bronze Award </a:t>
            </a:r>
          </a:p>
        </p:txBody>
      </p:sp>
      <p:pic>
        <p:nvPicPr>
          <p:cNvPr id="5" name="Picture 4" descr="A group of people standing in a line&#10;&#10;AI-generated content may be incorrect.">
            <a:extLst>
              <a:ext uri="{FF2B5EF4-FFF2-40B4-BE49-F238E27FC236}">
                <a16:creationId xmlns:a16="http://schemas.microsoft.com/office/drawing/2014/main" id="{8968DC38-ACA8-A918-A8BA-0BC40040136E}"/>
              </a:ext>
            </a:extLst>
          </p:cNvPr>
          <p:cNvPicPr>
            <a:picLocks noChangeAspect="1"/>
          </p:cNvPicPr>
          <p:nvPr/>
        </p:nvPicPr>
        <p:blipFill>
          <a:blip r:embed="rId2">
            <a:alphaModFix/>
          </a:blip>
          <a:srcRect r="2" b="95"/>
          <a:stretch>
            <a:fillRect/>
          </a:stretch>
        </p:blipFill>
        <p:spPr>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4" name="Picture 3" descr="A person in a library looking at a book shelf&#10;&#10;AI-generated content may be incorrect.">
            <a:extLst>
              <a:ext uri="{FF2B5EF4-FFF2-40B4-BE49-F238E27FC236}">
                <a16:creationId xmlns:a16="http://schemas.microsoft.com/office/drawing/2014/main" id="{1772F236-4317-56FA-BC2F-4C92D891CA5A}"/>
              </a:ext>
            </a:extLst>
          </p:cNvPr>
          <p:cNvPicPr>
            <a:picLocks noChangeAspect="1"/>
          </p:cNvPicPr>
          <p:nvPr/>
        </p:nvPicPr>
        <p:blipFill>
          <a:blip r:embed="rId3">
            <a:alphaModFix/>
          </a:blip>
          <a:srcRect t="9697" r="-1" b="4555"/>
          <a:stretch>
            <a:fillRect/>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13" name="Group 12">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14" name="Freeform: Shape 13">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person wearing an apron and standing next to a person wearing a purple shirt&#10;&#10;AI-generated content may be incorrect.">
            <a:extLst>
              <a:ext uri="{FF2B5EF4-FFF2-40B4-BE49-F238E27FC236}">
                <a16:creationId xmlns:a16="http://schemas.microsoft.com/office/drawing/2014/main" id="{48A46326-1577-A9D7-793A-AA14B34FDA82}"/>
              </a:ext>
            </a:extLst>
          </p:cNvPr>
          <p:cNvPicPr>
            <a:picLocks noChangeAspect="1"/>
          </p:cNvPicPr>
          <p:nvPr/>
        </p:nvPicPr>
        <p:blipFill>
          <a:blip r:embed="rId4">
            <a:alphaModFix/>
          </a:blip>
          <a:srcRect t="9998" r="2" b="15729"/>
          <a:stretch>
            <a:fillRect/>
          </a:stretch>
        </p:blipFill>
        <p:spPr>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19"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0" name="Freeform: Shape 19">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2" name="Freeform: Shape 21">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25" name="Freeform: Shape 24">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Freeform: Shape 26">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16B59D5F-F0F2-485D-AFC5-66A19CAF1A75}"/>
              </a:ext>
            </a:extLst>
          </p:cNvPr>
          <p:cNvSpPr>
            <a:spLocks noGrp="1"/>
          </p:cNvSpPr>
          <p:nvPr>
            <p:ph idx="1"/>
          </p:nvPr>
        </p:nvSpPr>
        <p:spPr>
          <a:xfrm>
            <a:off x="6734684" y="2437029"/>
            <a:ext cx="4333468" cy="3639289"/>
          </a:xfrm>
        </p:spPr>
        <p:txBody>
          <a:bodyPr vert="horz" lIns="91440" tIns="45720" rIns="91440" bIns="45720" rtlCol="0" anchor="ctr">
            <a:normAutofit/>
          </a:bodyPr>
          <a:lstStyle/>
          <a:p>
            <a:r>
              <a:rPr lang="en-US" sz="1300" dirty="0">
                <a:solidFill>
                  <a:schemeClr val="tx2"/>
                </a:solidFill>
                <a:latin typeface="Comic Sans MS"/>
              </a:rPr>
              <a:t>Here at South shore Academy, we invite students in Year 10, to </a:t>
            </a:r>
            <a:r>
              <a:rPr lang="en-US" sz="1300" dirty="0" err="1">
                <a:solidFill>
                  <a:schemeClr val="tx2"/>
                </a:solidFill>
                <a:latin typeface="Comic Sans MS"/>
              </a:rPr>
              <a:t>enrol</a:t>
            </a:r>
            <a:r>
              <a:rPr lang="en-US" sz="1300" dirty="0">
                <a:solidFill>
                  <a:schemeClr val="tx2"/>
                </a:solidFill>
                <a:latin typeface="Comic Sans MS"/>
              </a:rPr>
              <a:t> on the Bronze Award.</a:t>
            </a:r>
          </a:p>
          <a:p>
            <a:r>
              <a:rPr lang="en-US" sz="1300" dirty="0">
                <a:solidFill>
                  <a:schemeClr val="tx2"/>
                </a:solidFill>
                <a:latin typeface="Comic Sans MS"/>
              </a:rPr>
              <a:t>There are </a:t>
            </a:r>
            <a:r>
              <a:rPr lang="en-US" sz="1300" dirty="0">
                <a:solidFill>
                  <a:schemeClr val="tx2"/>
                </a:solidFill>
                <a:latin typeface="Comic Sans MS"/>
                <a:hlinkClick r:id="rId5"/>
              </a:rPr>
              <a:t>four sections</a:t>
            </a:r>
            <a:r>
              <a:rPr lang="en-US" sz="1300" dirty="0">
                <a:solidFill>
                  <a:schemeClr val="tx2"/>
                </a:solidFill>
                <a:latin typeface="Comic Sans MS"/>
              </a:rPr>
              <a:t> to complete for this Award level. These are:</a:t>
            </a:r>
          </a:p>
          <a:p>
            <a:endParaRPr lang="en-US" sz="1300" dirty="0">
              <a:solidFill>
                <a:schemeClr val="tx2"/>
              </a:solidFill>
              <a:latin typeface="Comic Sans MS"/>
            </a:endParaRPr>
          </a:p>
          <a:p>
            <a:r>
              <a:rPr lang="en-US" sz="1300" b="1" u="sng" dirty="0">
                <a:solidFill>
                  <a:schemeClr val="tx2"/>
                </a:solidFill>
                <a:latin typeface="Comic Sans MS"/>
              </a:rPr>
              <a:t>Volunteering</a:t>
            </a:r>
            <a:r>
              <a:rPr lang="en-US" sz="1300" dirty="0">
                <a:solidFill>
                  <a:schemeClr val="tx2"/>
                </a:solidFill>
                <a:latin typeface="Comic Sans MS"/>
              </a:rPr>
              <a:t> – all students must volunteer for a minimum of 3 months; at least an hour a week in something that involves helping others. We have good relationships with our feeder primary schools and students will support these primaries in their afterschool club delivery of their extra-curricular </a:t>
            </a:r>
            <a:r>
              <a:rPr lang="en-US" sz="1300" dirty="0" err="1">
                <a:solidFill>
                  <a:schemeClr val="tx2"/>
                </a:solidFill>
                <a:latin typeface="Comic Sans MS"/>
              </a:rPr>
              <a:t>programme</a:t>
            </a:r>
            <a:r>
              <a:rPr lang="en-US" sz="1300" dirty="0">
                <a:solidFill>
                  <a:schemeClr val="tx2"/>
                </a:solidFill>
                <a:latin typeface="Comic Sans MS"/>
              </a:rPr>
              <a:t>. This can involve helping in sports clubs, drama, </a:t>
            </a:r>
            <a:r>
              <a:rPr lang="en-US" sz="1300" dirty="0" err="1">
                <a:solidFill>
                  <a:schemeClr val="tx2"/>
                </a:solidFill>
                <a:latin typeface="Comic Sans MS"/>
              </a:rPr>
              <a:t>lexonics</a:t>
            </a:r>
            <a:r>
              <a:rPr lang="en-US" sz="1300" dirty="0">
                <a:solidFill>
                  <a:schemeClr val="tx2"/>
                </a:solidFill>
                <a:latin typeface="Comic Sans MS"/>
              </a:rPr>
              <a:t> and all number of different activities. We also have an amazing library within the school who run events and recruit student librarians that help to facilitate the running of it.</a:t>
            </a:r>
            <a:endParaRPr lang="en-US" sz="1300" dirty="0">
              <a:solidFill>
                <a:schemeClr val="tx2"/>
              </a:solidFill>
            </a:endParaRPr>
          </a:p>
          <a:p>
            <a:pPr lvl="1">
              <a:buFont typeface="Courier New" panose="020B0604020202020204" pitchFamily="34" charset="0"/>
              <a:buChar char="o"/>
            </a:pPr>
            <a:endParaRPr lang="en-US" sz="1300" dirty="0">
              <a:solidFill>
                <a:schemeClr val="tx2"/>
              </a:solidFill>
            </a:endParaRPr>
          </a:p>
        </p:txBody>
      </p:sp>
    </p:spTree>
    <p:extLst>
      <p:ext uri="{BB962C8B-B14F-4D97-AF65-F5344CB8AC3E}">
        <p14:creationId xmlns:p14="http://schemas.microsoft.com/office/powerpoint/2010/main" val="190901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4E8E-9AB5-6197-B3E3-BA94D60FC599}"/>
              </a:ext>
            </a:extLst>
          </p:cNvPr>
          <p:cNvSpPr>
            <a:spLocks noGrp="1"/>
          </p:cNvSpPr>
          <p:nvPr>
            <p:ph type="title"/>
          </p:nvPr>
        </p:nvSpPr>
        <p:spPr/>
        <p:txBody>
          <a:bodyPr/>
          <a:lstStyle/>
          <a:p>
            <a:r>
              <a:rPr lang="en-US" dirty="0">
                <a:latin typeface="Comic Sans MS"/>
              </a:rPr>
              <a:t>Enrolment for the Bronze Award </a:t>
            </a:r>
            <a:endParaRPr lang="en-GB" dirty="0"/>
          </a:p>
        </p:txBody>
      </p:sp>
      <p:sp>
        <p:nvSpPr>
          <p:cNvPr id="3" name="Content Placeholder 2">
            <a:extLst>
              <a:ext uri="{FF2B5EF4-FFF2-40B4-BE49-F238E27FC236}">
                <a16:creationId xmlns:a16="http://schemas.microsoft.com/office/drawing/2014/main" id="{CDA6C8B1-4BF8-BAE3-0CF1-B955218BA26C}"/>
              </a:ext>
            </a:extLst>
          </p:cNvPr>
          <p:cNvSpPr>
            <a:spLocks noGrp="1"/>
          </p:cNvSpPr>
          <p:nvPr>
            <p:ph idx="1"/>
          </p:nvPr>
        </p:nvSpPr>
        <p:spPr/>
        <p:txBody>
          <a:bodyPr>
            <a:normAutofit/>
          </a:bodyPr>
          <a:lstStyle/>
          <a:p>
            <a:pPr marL="0" indent="0">
              <a:buNone/>
            </a:pPr>
            <a:r>
              <a:rPr lang="en-US" sz="1200" b="1" u="sng" dirty="0">
                <a:latin typeface="Comic Sans MS" panose="030F0702030302020204" pitchFamily="66" charset="0"/>
                <a:ea typeface="Calibri" panose="020F0502020204030204" pitchFamily="34" charset="0"/>
                <a:cs typeface="Calibri" panose="020F0502020204030204" pitchFamily="34" charset="0"/>
              </a:rPr>
              <a:t>Skill Section</a:t>
            </a:r>
            <a:r>
              <a:rPr lang="en-US" sz="1200" dirty="0">
                <a:latin typeface="Comic Sans MS" panose="030F0702030302020204" pitchFamily="66" charset="0"/>
                <a:ea typeface="Calibri" panose="020F0502020204030204" pitchFamily="34" charset="0"/>
                <a:cs typeface="Calibri" panose="020F0502020204030204" pitchFamily="34" charset="0"/>
              </a:rPr>
              <a:t> – students must commit to learning a new skill. This must again be for a minimum of 3 months for 1 hour a week. Here is a link to some ideas for the skill section </a:t>
            </a:r>
            <a:r>
              <a:rPr lang="en-US" sz="1200" dirty="0">
                <a:latin typeface="Comic Sans MS" panose="030F0702030302020204" pitchFamily="66"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programme_ideas_-_skills.pdf (dofe.org)</a:t>
            </a:r>
          </a:p>
          <a:p>
            <a:pPr marL="0" indent="0">
              <a:buNone/>
            </a:pPr>
            <a:r>
              <a:rPr lang="en-US" sz="1200" b="1" u="sng" dirty="0">
                <a:latin typeface="Comic Sans MS" panose="030F0702030302020204" pitchFamily="66" charset="0"/>
                <a:ea typeface="Calibri" panose="020F0502020204030204" pitchFamily="34" charset="0"/>
                <a:cs typeface="Calibri" panose="020F0502020204030204" pitchFamily="34" charset="0"/>
              </a:rPr>
              <a:t>Physical</a:t>
            </a:r>
            <a:r>
              <a:rPr lang="en-US" sz="1200" dirty="0">
                <a:latin typeface="Comic Sans MS" panose="030F0702030302020204" pitchFamily="66" charset="0"/>
                <a:ea typeface="Calibri" panose="020F0502020204030204" pitchFamily="34" charset="0"/>
                <a:cs typeface="Calibri" panose="020F0502020204030204" pitchFamily="34" charset="0"/>
              </a:rPr>
              <a:t> – In this section students have committed to 6 months of physical activity. Here at Southshore we run a Wednesday Afterschool D of E Physical night, where students attend and take part in a range of physical activities from Trampolining, Dodgeball and Football. We also have great links within the Blackpool Active community that allow our participants use of the Palatine Sports Centre gym facility.</a:t>
            </a:r>
          </a:p>
          <a:p>
            <a:pPr marL="0" indent="0">
              <a:buNone/>
            </a:pPr>
            <a:r>
              <a:rPr lang="en-US" sz="1200" b="1" u="sng" dirty="0">
                <a:latin typeface="Comic Sans MS" panose="030F0702030302020204" pitchFamily="66" charset="0"/>
              </a:rPr>
              <a:t>Expedition</a:t>
            </a:r>
            <a:r>
              <a:rPr lang="en-US" sz="1200" dirty="0">
                <a:latin typeface="Comic Sans MS" panose="030F0702030302020204" pitchFamily="66" charset="0"/>
              </a:rPr>
              <a:t> – This always seems to be the most exciting section, where students must spend a few days away camping. They are partly supervised but must remain self-sufficient throughout the weekend.</a:t>
            </a:r>
          </a:p>
          <a:p>
            <a:pPr marL="0" indent="0">
              <a:buNone/>
            </a:pPr>
            <a:endParaRPr lang="en-US" sz="1200" dirty="0">
              <a:latin typeface="Comic Sans MS" panose="030F0702030302020204" pitchFamily="66" charset="0"/>
              <a:ea typeface="Calibri" panose="020F0502020204030204" pitchFamily="34" charset="0"/>
              <a:cs typeface="Calibri" panose="020F0502020204030204" pitchFamily="34" charset="0"/>
            </a:endParaRPr>
          </a:p>
          <a:p>
            <a:endParaRPr lang="en-US" dirty="0">
              <a:hlinkClick r:id="rId2">
                <a:extLst>
                  <a:ext uri="{A12FA001-AC4F-418D-AE19-62706E023703}">
                    <ahyp:hlinkClr xmlns:ahyp="http://schemas.microsoft.com/office/drawing/2018/hyperlinkcolor" val="tx"/>
                  </a:ext>
                </a:extLst>
              </a:hlinkClick>
            </a:endParaRPr>
          </a:p>
          <a:p>
            <a:endParaRPr lang="en-GB" dirty="0"/>
          </a:p>
        </p:txBody>
      </p:sp>
      <p:pic>
        <p:nvPicPr>
          <p:cNvPr id="4" name="Picture 3" descr="A group of board games&#10;&#10;AI-generated content may be incorrect.">
            <a:extLst>
              <a:ext uri="{FF2B5EF4-FFF2-40B4-BE49-F238E27FC236}">
                <a16:creationId xmlns:a16="http://schemas.microsoft.com/office/drawing/2014/main" id="{74333B5E-647B-DEE9-7AFB-568B7C107529}"/>
              </a:ext>
            </a:extLst>
          </p:cNvPr>
          <p:cNvPicPr>
            <a:picLocks noChangeAspect="1"/>
          </p:cNvPicPr>
          <p:nvPr/>
        </p:nvPicPr>
        <p:blipFill>
          <a:blip r:embed="rId3"/>
          <a:srcRect l="4424" r="20854" b="-2"/>
          <a:stretch>
            <a:fillRect/>
          </a:stretch>
        </p:blipFill>
        <p:spPr>
          <a:xfrm flipH="1">
            <a:off x="1099375" y="3769360"/>
            <a:ext cx="1880821" cy="189055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5" name="Picture 4" descr="A group of people sitting on a stone ledge&#10;&#10;AI-generated content may be incorrect.">
            <a:extLst>
              <a:ext uri="{FF2B5EF4-FFF2-40B4-BE49-F238E27FC236}">
                <a16:creationId xmlns:a16="http://schemas.microsoft.com/office/drawing/2014/main" id="{5E39FDC7-4586-B74C-5AAB-EA6C969E5706}"/>
              </a:ext>
            </a:extLst>
          </p:cNvPr>
          <p:cNvPicPr>
            <a:picLocks noChangeAspect="1"/>
          </p:cNvPicPr>
          <p:nvPr/>
        </p:nvPicPr>
        <p:blipFill>
          <a:blip r:embed="rId4"/>
          <a:srcRect l="17323" r="16306" b="-1"/>
          <a:stretch>
            <a:fillRect/>
          </a:stretch>
        </p:blipFill>
        <p:spPr>
          <a:xfrm>
            <a:off x="3750662" y="3628843"/>
            <a:ext cx="3474639" cy="2683057"/>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6" name="Picture 5" descr="A person playing drums in a room&#10;&#10;AI-generated content may be incorrect.">
            <a:extLst>
              <a:ext uri="{FF2B5EF4-FFF2-40B4-BE49-F238E27FC236}">
                <a16:creationId xmlns:a16="http://schemas.microsoft.com/office/drawing/2014/main" id="{F5A0E190-6A72-BC12-A924-285B7DC101CF}"/>
              </a:ext>
            </a:extLst>
          </p:cNvPr>
          <p:cNvPicPr>
            <a:picLocks noChangeAspect="1"/>
          </p:cNvPicPr>
          <p:nvPr/>
        </p:nvPicPr>
        <p:blipFill>
          <a:blip r:embed="rId5"/>
          <a:srcRect l="8115" r="3" b="3"/>
          <a:stretch>
            <a:fillRect/>
          </a:stretch>
        </p:blipFill>
        <p:spPr>
          <a:xfrm>
            <a:off x="7497347" y="3472469"/>
            <a:ext cx="3190973" cy="2704494"/>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spTree>
    <p:extLst>
      <p:ext uri="{BB962C8B-B14F-4D97-AF65-F5344CB8AC3E}">
        <p14:creationId xmlns:p14="http://schemas.microsoft.com/office/powerpoint/2010/main" val="353711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A6859B-2F72-A075-6868-D3ACB96228CE}"/>
              </a:ext>
            </a:extLst>
          </p:cNvPr>
          <p:cNvSpPr>
            <a:spLocks noGrp="1"/>
          </p:cNvSpPr>
          <p:nvPr>
            <p:ph idx="1"/>
          </p:nvPr>
        </p:nvSpPr>
        <p:spPr>
          <a:xfrm>
            <a:off x="838200" y="625215"/>
            <a:ext cx="7812066" cy="5551748"/>
          </a:xfrm>
        </p:spPr>
        <p:txBody>
          <a:bodyPr vert="horz" lIns="91440" tIns="45720" rIns="91440" bIns="45720" rtlCol="0" anchor="t">
            <a:normAutofit/>
          </a:bodyPr>
          <a:lstStyle/>
          <a:p>
            <a:r>
              <a:rPr lang="en-US" sz="1400" dirty="0">
                <a:latin typeface="Comic Sans MS"/>
              </a:rPr>
              <a:t>DofE paperwork and enrolment is dealt with by the DofE Manager in school, Miss Leach. She will monitor the progress through each section and will be available for support and queries. Her base is down in the PE Department. The award verifier in school is Miss Cheston. She will check and verify all awards to make sure all requirements have been met so that the certificate and badge can be presented to the participant.</a:t>
            </a:r>
            <a:endParaRPr lang="en-US" sz="1400" dirty="0"/>
          </a:p>
          <a:p>
            <a:r>
              <a:rPr lang="en-US" sz="1400" dirty="0">
                <a:latin typeface="Comic Sans MS"/>
              </a:rPr>
              <a:t>Check out a few of the dofe videos below for more information. The videos are of our ex-students who completed the Duke of Edinburgh programme whilst at South shore Academy</a:t>
            </a:r>
            <a:endParaRPr lang="en-US" sz="1400">
              <a:latin typeface="Comic Sans MS"/>
            </a:endParaRPr>
          </a:p>
          <a:p>
            <a:pPr marL="0" indent="0">
              <a:buNone/>
            </a:pPr>
            <a:r>
              <a:rPr lang="en-US" sz="1400" dirty="0">
                <a:latin typeface="Comic Sans MS"/>
                <a:hlinkClick r:id="rId2"/>
              </a:rPr>
              <a:t>People like YOUth: Alicia (youtube.com)</a:t>
            </a:r>
            <a:endParaRPr lang="en-US" sz="1400" dirty="0">
              <a:latin typeface="Comic Sans MS"/>
            </a:endParaRPr>
          </a:p>
          <a:p>
            <a:pPr marL="0" indent="0">
              <a:buNone/>
            </a:pPr>
            <a:r>
              <a:rPr lang="en-US" sz="1400" dirty="0">
                <a:latin typeface="Comic Sans MS"/>
                <a:hlinkClick r:id="rId3"/>
              </a:rPr>
              <a:t>People like YOUth: Corron (youtube.com)</a:t>
            </a:r>
            <a:endParaRPr lang="en-US" sz="1400"/>
          </a:p>
          <a:p>
            <a:endParaRPr lang="en-US" dirty="0"/>
          </a:p>
        </p:txBody>
      </p:sp>
      <p:pic>
        <p:nvPicPr>
          <p:cNvPr id="4" name="Picture 3">
            <a:extLst>
              <a:ext uri="{FF2B5EF4-FFF2-40B4-BE49-F238E27FC236}">
                <a16:creationId xmlns:a16="http://schemas.microsoft.com/office/drawing/2014/main" id="{74EEA79F-587E-0046-96F5-2EAFD766C7EC}"/>
              </a:ext>
            </a:extLst>
          </p:cNvPr>
          <p:cNvPicPr>
            <a:picLocks noChangeAspect="1"/>
          </p:cNvPicPr>
          <p:nvPr/>
        </p:nvPicPr>
        <p:blipFill>
          <a:blip r:embed="rId4"/>
          <a:stretch>
            <a:fillRect/>
          </a:stretch>
        </p:blipFill>
        <p:spPr>
          <a:xfrm>
            <a:off x="8797250" y="795402"/>
            <a:ext cx="2238375" cy="1676400"/>
          </a:xfrm>
          <a:prstGeom prst="rect">
            <a:avLst/>
          </a:prstGeom>
        </p:spPr>
      </p:pic>
      <p:pic>
        <p:nvPicPr>
          <p:cNvPr id="5" name="Picture 4">
            <a:extLst>
              <a:ext uri="{FF2B5EF4-FFF2-40B4-BE49-F238E27FC236}">
                <a16:creationId xmlns:a16="http://schemas.microsoft.com/office/drawing/2014/main" id="{9BC4F3C6-9033-AA4F-17B0-6C9C0EFE8C3B}"/>
              </a:ext>
            </a:extLst>
          </p:cNvPr>
          <p:cNvPicPr>
            <a:picLocks noChangeAspect="1"/>
          </p:cNvPicPr>
          <p:nvPr/>
        </p:nvPicPr>
        <p:blipFill>
          <a:blip r:embed="rId5"/>
          <a:stretch>
            <a:fillRect/>
          </a:stretch>
        </p:blipFill>
        <p:spPr>
          <a:xfrm>
            <a:off x="1031961" y="3199486"/>
            <a:ext cx="4355665" cy="2181355"/>
          </a:xfrm>
          <a:prstGeom prst="rect">
            <a:avLst/>
          </a:prstGeom>
        </p:spPr>
      </p:pic>
      <p:pic>
        <p:nvPicPr>
          <p:cNvPr id="6" name="Picture 5">
            <a:extLst>
              <a:ext uri="{FF2B5EF4-FFF2-40B4-BE49-F238E27FC236}">
                <a16:creationId xmlns:a16="http://schemas.microsoft.com/office/drawing/2014/main" id="{FC8D6015-0AB0-1858-544C-8FE606D5F258}"/>
              </a:ext>
            </a:extLst>
          </p:cNvPr>
          <p:cNvPicPr>
            <a:picLocks noChangeAspect="1"/>
          </p:cNvPicPr>
          <p:nvPr/>
        </p:nvPicPr>
        <p:blipFill>
          <a:blip r:embed="rId6"/>
          <a:stretch>
            <a:fillRect/>
          </a:stretch>
        </p:blipFill>
        <p:spPr>
          <a:xfrm>
            <a:off x="6097305" y="3195637"/>
            <a:ext cx="4475446" cy="2168179"/>
          </a:xfrm>
          <a:prstGeom prst="rect">
            <a:avLst/>
          </a:prstGeom>
        </p:spPr>
      </p:pic>
      <p:sp>
        <p:nvSpPr>
          <p:cNvPr id="7" name="TextBox 6">
            <a:extLst>
              <a:ext uri="{FF2B5EF4-FFF2-40B4-BE49-F238E27FC236}">
                <a16:creationId xmlns:a16="http://schemas.microsoft.com/office/drawing/2014/main" id="{8FF2A70E-8BEF-320F-6428-C945BE7D4252}"/>
              </a:ext>
            </a:extLst>
          </p:cNvPr>
          <p:cNvSpPr txBox="1"/>
          <p:nvPr/>
        </p:nvSpPr>
        <p:spPr>
          <a:xfrm rot="-10800000" flipV="1">
            <a:off x="1070976" y="5299076"/>
            <a:ext cx="9361116"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omic Sans MS"/>
            </a:endParaRPr>
          </a:p>
          <a:p>
            <a:r>
              <a:rPr lang="en-US" sz="1400" dirty="0">
                <a:latin typeface="Comic Sans MS"/>
              </a:rPr>
              <a:t>This video link introduces the D of E Managers in the area and our very own SSA Manager, Miss Leach and her role at the school.</a:t>
            </a:r>
          </a:p>
          <a:p>
            <a:r>
              <a:rPr lang="en-US" sz="1400" dirty="0">
                <a:latin typeface="Comic Sans MS"/>
                <a:hlinkClick r:id="rId7"/>
              </a:rPr>
              <a:t>Introducing our DofE Leaders (youtube.com)</a:t>
            </a:r>
          </a:p>
        </p:txBody>
      </p:sp>
    </p:spTree>
    <p:extLst>
      <p:ext uri="{BB962C8B-B14F-4D97-AF65-F5344CB8AC3E}">
        <p14:creationId xmlns:p14="http://schemas.microsoft.com/office/powerpoint/2010/main" val="439882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Comic Sans MS</vt:lpstr>
      <vt:lpstr>Courier New</vt:lpstr>
      <vt:lpstr>office theme</vt:lpstr>
      <vt:lpstr>Duke of Edinburgh Scheme Volunteering Scheme</vt:lpstr>
      <vt:lpstr>Opportunities</vt:lpstr>
      <vt:lpstr>South Shore Academy</vt:lpstr>
      <vt:lpstr>Enrolment for the Bronze Award </vt:lpstr>
      <vt:lpstr>Enrolment for the Bronze Award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Horabin</dc:creator>
  <cp:lastModifiedBy>Jane Horabin</cp:lastModifiedBy>
  <cp:revision>166</cp:revision>
  <dcterms:created xsi:type="dcterms:W3CDTF">2025-09-22T10:58:01Z</dcterms:created>
  <dcterms:modified xsi:type="dcterms:W3CDTF">2025-09-26T09:20:55Z</dcterms:modified>
</cp:coreProperties>
</file>