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15BDBD-2500-E1C6-9D64-A8414EB3CA57}" v="787" dt="2021-02-26T09:44:27.947"/>
    <p1510:client id="{2C22EAB7-BCB1-C0C4-FF7F-281ADF703F26}" v="70" dt="2021-01-07T13:47:07.116"/>
    <p1510:client id="{3F1AFC80-EA55-2B19-61E5-1103E75A3FC7}" v="408" dt="2021-10-31T14:39:58.153"/>
    <p1510:client id="{B8A1D615-A173-40F8-D498-785FF886C851}" v="301" dt="2021-01-08T15:23:12.648"/>
    <p1510:client id="{D1D4B75E-1B88-CD60-28F9-74231CD33DA6}" v="336" dt="2021-01-11T08:48:56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nille Melbourne" userId="S::tmelbourne.210@spa-education.org::a3c1a6de-581a-4b2a-bb53-7fa1fa9a936a" providerId="AD" clId="Web-{3F1AFC80-EA55-2B19-61E5-1103E75A3FC7}"/>
    <pc:docChg chg="modSld">
      <pc:chgData name="Tenille Melbourne" userId="S::tmelbourne.210@spa-education.org::a3c1a6de-581a-4b2a-bb53-7fa1fa9a936a" providerId="AD" clId="Web-{3F1AFC80-EA55-2B19-61E5-1103E75A3FC7}" dt="2021-10-31T14:39:58.153" v="405" actId="20577"/>
      <pc:docMkLst>
        <pc:docMk/>
      </pc:docMkLst>
      <pc:sldChg chg="modSp">
        <pc:chgData name="Tenille Melbourne" userId="S::tmelbourne.210@spa-education.org::a3c1a6de-581a-4b2a-bb53-7fa1fa9a936a" providerId="AD" clId="Web-{3F1AFC80-EA55-2B19-61E5-1103E75A3FC7}" dt="2021-10-31T14:39:58.153" v="405" actId="20577"/>
        <pc:sldMkLst>
          <pc:docMk/>
          <pc:sldMk cId="1914456933" sldId="256"/>
        </pc:sldMkLst>
        <pc:spChg chg="mod">
          <ac:chgData name="Tenille Melbourne" userId="S::tmelbourne.210@spa-education.org::a3c1a6de-581a-4b2a-bb53-7fa1fa9a936a" providerId="AD" clId="Web-{3F1AFC80-EA55-2B19-61E5-1103E75A3FC7}" dt="2021-10-31T14:34:40.208" v="174" actId="20577"/>
          <ac:spMkLst>
            <pc:docMk/>
            <pc:sldMk cId="1914456933" sldId="256"/>
            <ac:spMk id="3" creationId="{B8B1E177-85AE-40EA-B710-77EEA01D0B29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29:01.169" v="17" actId="20577"/>
          <ac:spMkLst>
            <pc:docMk/>
            <pc:sldMk cId="1914456933" sldId="256"/>
            <ac:spMk id="4" creationId="{00000000-0000-0000-0000-000000000000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32:13.001" v="107" actId="20577"/>
          <ac:spMkLst>
            <pc:docMk/>
            <pc:sldMk cId="1914456933" sldId="256"/>
            <ac:spMk id="30" creationId="{BA8C3835-4C95-40EF-9297-F6151F6F3229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37:34.400" v="326" actId="20577"/>
          <ac:spMkLst>
            <pc:docMk/>
            <pc:sldMk cId="1914456933" sldId="256"/>
            <ac:spMk id="32" creationId="{F1169087-3789-42CB-A399-B1FA0ABA8C3C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39:58.153" v="405" actId="20577"/>
          <ac:spMkLst>
            <pc:docMk/>
            <pc:sldMk cId="1914456933" sldId="256"/>
            <ac:spMk id="36" creationId="{46F21E14-3284-4C9F-B85A-DB13850382CF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32:59.471" v="152" actId="14100"/>
          <ac:spMkLst>
            <pc:docMk/>
            <pc:sldMk cId="1914456933" sldId="256"/>
            <ac:spMk id="38" creationId="{9C5AD58C-8435-4C2E-84EB-18002A7D15DB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29:57.545" v="71" actId="14100"/>
          <ac:spMkLst>
            <pc:docMk/>
            <pc:sldMk cId="1914456933" sldId="256"/>
            <ac:spMk id="39" creationId="{C7124A2A-E0F2-46D2-9811-28560DA6A33B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30:24.983" v="73" actId="20577"/>
          <ac:spMkLst>
            <pc:docMk/>
            <pc:sldMk cId="1914456933" sldId="256"/>
            <ac:spMk id="41" creationId="{845FCF8F-DADC-4741-8E2F-3A2A57ECC373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34:53.833" v="199" actId="20577"/>
          <ac:spMkLst>
            <pc:docMk/>
            <pc:sldMk cId="1914456933" sldId="256"/>
            <ac:spMk id="42" creationId="{00000000-0000-0000-0000-000000000000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30:52.593" v="85" actId="14100"/>
          <ac:spMkLst>
            <pc:docMk/>
            <pc:sldMk cId="1914456933" sldId="256"/>
            <ac:spMk id="51" creationId="{5EFB0B6A-CB70-4F3C-BFD7-1E053AAF74F4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39:30.262" v="388" actId="20577"/>
          <ac:spMkLst>
            <pc:docMk/>
            <pc:sldMk cId="1914456933" sldId="256"/>
            <ac:spMk id="52" creationId="{123218F8-07FD-474D-9738-46E130510FEE}"/>
          </ac:spMkLst>
        </pc:spChg>
        <pc:spChg chg="mod">
          <ac:chgData name="Tenille Melbourne" userId="S::tmelbourne.210@spa-education.org::a3c1a6de-581a-4b2a-bb53-7fa1fa9a936a" providerId="AD" clId="Web-{3F1AFC80-EA55-2B19-61E5-1103E75A3FC7}" dt="2021-10-31T14:36:05.866" v="275" actId="20577"/>
          <ac:spMkLst>
            <pc:docMk/>
            <pc:sldMk cId="1914456933" sldId="256"/>
            <ac:spMk id="53" creationId="{37F4D914-E43D-4499-9458-88D231399CA6}"/>
          </ac:spMkLst>
        </pc:spChg>
      </pc:sldChg>
    </pc:docChg>
  </pc:docChgLst>
  <pc:docChgLst>
    <pc:chgData name="Tenille Melbourne" userId="S::tmelbourne.210@spa-education.org::a3c1a6de-581a-4b2a-bb53-7fa1fa9a936a" providerId="AD" clId="Web-{1315BDBD-2500-E1C6-9D64-A8414EB3CA57}"/>
    <pc:docChg chg="modSld">
      <pc:chgData name="Tenille Melbourne" userId="S::tmelbourne.210@spa-education.org::a3c1a6de-581a-4b2a-bb53-7fa1fa9a936a" providerId="AD" clId="Web-{1315BDBD-2500-E1C6-9D64-A8414EB3CA57}" dt="2021-02-26T09:44:27.603" v="777" actId="20577"/>
      <pc:docMkLst>
        <pc:docMk/>
      </pc:docMkLst>
      <pc:sldChg chg="modSp">
        <pc:chgData name="Tenille Melbourne" userId="S::tmelbourne.210@spa-education.org::a3c1a6de-581a-4b2a-bb53-7fa1fa9a936a" providerId="AD" clId="Web-{1315BDBD-2500-E1C6-9D64-A8414EB3CA57}" dt="2021-02-26T09:44:27.603" v="777" actId="20577"/>
        <pc:sldMkLst>
          <pc:docMk/>
          <pc:sldMk cId="1914456933" sldId="256"/>
        </pc:sldMkLst>
        <pc:spChg chg="mod">
          <ac:chgData name="Tenille Melbourne" userId="S::tmelbourne.210@spa-education.org::a3c1a6de-581a-4b2a-bb53-7fa1fa9a936a" providerId="AD" clId="Web-{1315BDBD-2500-E1C6-9D64-A8414EB3CA57}" dt="2021-02-26T09:44:27.603" v="777" actId="20577"/>
          <ac:spMkLst>
            <pc:docMk/>
            <pc:sldMk cId="1914456933" sldId="256"/>
            <ac:spMk id="3" creationId="{B8B1E177-85AE-40EA-B710-77EEA01D0B29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19:41.606" v="4" actId="20577"/>
          <ac:spMkLst>
            <pc:docMk/>
            <pc:sldMk cId="1914456933" sldId="256"/>
            <ac:spMk id="4" creationId="{00000000-0000-0000-0000-000000000000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43:18.539" v="739" actId="1076"/>
          <ac:spMkLst>
            <pc:docMk/>
            <pc:sldMk cId="1914456933" sldId="256"/>
            <ac:spMk id="30" creationId="{BA8C3835-4C95-40EF-9297-F6151F6F3229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35:52.109" v="482" actId="20577"/>
          <ac:spMkLst>
            <pc:docMk/>
            <pc:sldMk cId="1914456933" sldId="256"/>
            <ac:spMk id="32" creationId="{F1169087-3789-42CB-A399-B1FA0ABA8C3C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35:54.905" v="483" actId="1076"/>
          <ac:spMkLst>
            <pc:docMk/>
            <pc:sldMk cId="1914456933" sldId="256"/>
            <ac:spMk id="35" creationId="{93ABD781-7F8C-4B64-9BE6-A6BABFE4A839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40:21.286" v="612" actId="20577"/>
          <ac:spMkLst>
            <pc:docMk/>
            <pc:sldMk cId="1914456933" sldId="256"/>
            <ac:spMk id="36" creationId="{46F21E14-3284-4C9F-B85A-DB13850382CF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25:21.784" v="196" actId="20577"/>
          <ac:spMkLst>
            <pc:docMk/>
            <pc:sldMk cId="1914456933" sldId="256"/>
            <ac:spMk id="38" creationId="{9C5AD58C-8435-4C2E-84EB-18002A7D15DB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25:51.769" v="202" actId="1076"/>
          <ac:spMkLst>
            <pc:docMk/>
            <pc:sldMk cId="1914456933" sldId="256"/>
            <ac:spMk id="39" creationId="{C7124A2A-E0F2-46D2-9811-28560DA6A33B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43:15.992" v="738" actId="1076"/>
          <ac:spMkLst>
            <pc:docMk/>
            <pc:sldMk cId="1914456933" sldId="256"/>
            <ac:spMk id="42" creationId="{00000000-0000-0000-0000-000000000000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27:00.364" v="215" actId="20577"/>
          <ac:spMkLst>
            <pc:docMk/>
            <pc:sldMk cId="1914456933" sldId="256"/>
            <ac:spMk id="51" creationId="{5EFB0B6A-CB70-4F3C-BFD7-1E053AAF74F4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43:10.492" v="737" actId="1076"/>
          <ac:spMkLst>
            <pc:docMk/>
            <pc:sldMk cId="1914456933" sldId="256"/>
            <ac:spMk id="52" creationId="{123218F8-07FD-474D-9738-46E130510FEE}"/>
          </ac:spMkLst>
        </pc:spChg>
        <pc:spChg chg="mod">
          <ac:chgData name="Tenille Melbourne" userId="S::tmelbourne.210@spa-education.org::a3c1a6de-581a-4b2a-bb53-7fa1fa9a936a" providerId="AD" clId="Web-{1315BDBD-2500-E1C6-9D64-A8414EB3CA57}" dt="2021-02-26T09:43:30.992" v="741" actId="14100"/>
          <ac:spMkLst>
            <pc:docMk/>
            <pc:sldMk cId="1914456933" sldId="256"/>
            <ac:spMk id="53" creationId="{37F4D914-E43D-4499-9458-88D231399C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86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47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63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96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25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62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0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9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BFFC2-9676-400B-836B-37E04FD95D72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30B9D-39B4-4CB7-8A36-E8FD4690F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9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32367" y="2547257"/>
            <a:ext cx="2031274" cy="19558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cs typeface="Calibri"/>
              </a:rPr>
              <a:t>Learning Together, Growing Together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37567" y="3298432"/>
            <a:ext cx="22206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/>
          </a:p>
          <a:p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6104384" y="2128784"/>
            <a:ext cx="956875" cy="92508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English</a:t>
            </a:r>
          </a:p>
        </p:txBody>
      </p:sp>
      <p:sp>
        <p:nvSpPr>
          <p:cNvPr id="11" name="Oval 10"/>
          <p:cNvSpPr/>
          <p:nvPr/>
        </p:nvSpPr>
        <p:spPr>
          <a:xfrm>
            <a:off x="6349371" y="3103579"/>
            <a:ext cx="956876" cy="9682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Maths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857360" y="162083"/>
            <a:ext cx="2050869" cy="1218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Key Stage 2</a:t>
            </a:r>
          </a:p>
          <a:p>
            <a:pPr algn="ctr"/>
            <a:r>
              <a:rPr lang="en-GB" dirty="0"/>
              <a:t>Autumn 1, 2021</a:t>
            </a:r>
            <a:endParaRPr lang="en-GB" dirty="0">
              <a:cs typeface="Calibri"/>
            </a:endParaRPr>
          </a:p>
        </p:txBody>
      </p:sp>
      <p:sp>
        <p:nvSpPr>
          <p:cNvPr id="45" name="Right Arrow 44"/>
          <p:cNvSpPr/>
          <p:nvPr/>
        </p:nvSpPr>
        <p:spPr>
          <a:xfrm rot="21000000">
            <a:off x="7354601" y="2266836"/>
            <a:ext cx="362500" cy="27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588877">
            <a:off x="7375575" y="3925449"/>
            <a:ext cx="362500" cy="27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47"/>
          <p:cNvSpPr/>
          <p:nvPr/>
        </p:nvSpPr>
        <p:spPr>
          <a:xfrm rot="9360000">
            <a:off x="3508784" y="4954571"/>
            <a:ext cx="434389" cy="273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Arrow 48"/>
          <p:cNvSpPr/>
          <p:nvPr/>
        </p:nvSpPr>
        <p:spPr>
          <a:xfrm rot="13020000">
            <a:off x="3199118" y="2222386"/>
            <a:ext cx="362500" cy="27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B1E177-85AE-40EA-B710-77EEA01D0B29}"/>
              </a:ext>
            </a:extLst>
          </p:cNvPr>
          <p:cNvSpPr/>
          <p:nvPr/>
        </p:nvSpPr>
        <p:spPr>
          <a:xfrm>
            <a:off x="7839642" y="3471319"/>
            <a:ext cx="4036299" cy="15621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000" b="1" dirty="0">
                <a:cs typeface="Calibri" panose="020F0502020204030204"/>
              </a:rPr>
              <a:t>Number</a:t>
            </a:r>
            <a:endParaRPr lang="en-GB" sz="1000" dirty="0">
              <a:ea typeface="+mn-lt"/>
              <a:cs typeface="+mn-lt"/>
            </a:endParaRP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Develop confidence in rote counting and exploring numbers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Develop their understanding of numbers, their value and their sequence in a consecutive order. </a:t>
            </a:r>
            <a:endParaRPr lang="en-GB" sz="1000">
              <a:ea typeface="+mn-lt"/>
              <a:cs typeface="+mn-lt"/>
            </a:endParaRP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Develop their understanding of numerals linked with quantities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Develop their understanding of the order of numbers in order to form and create a number line </a:t>
            </a:r>
            <a:endParaRPr lang="en-GB" sz="1000">
              <a:ea typeface="+mn-lt"/>
              <a:cs typeface="+mn-lt"/>
            </a:endParaRP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identify the biggest and smallest numbers and groups.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Use and apply their maths skills </a:t>
            </a:r>
            <a:endParaRPr lang="en-GB" sz="1000">
              <a:cs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8C3835-4C95-40EF-9297-F6151F6F3229}"/>
              </a:ext>
            </a:extLst>
          </p:cNvPr>
          <p:cNvSpPr/>
          <p:nvPr/>
        </p:nvSpPr>
        <p:spPr>
          <a:xfrm>
            <a:off x="7776872" y="1522822"/>
            <a:ext cx="3335544" cy="18978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000" b="1" dirty="0">
                <a:cs typeface="Calibri" panose="020F0502020204030204"/>
              </a:rPr>
              <a:t>Reading: </a:t>
            </a:r>
            <a:r>
              <a:rPr lang="en-GB" sz="1000" dirty="0">
                <a:cs typeface="Calibri" panose="020F0502020204030204"/>
              </a:rPr>
              <a:t>sight words, phonics, comprehension, reading scheme</a:t>
            </a:r>
            <a:endParaRPr lang="en-GB" sz="1000" b="1" dirty="0">
              <a:cs typeface="Calibri" panose="020F0502020204030204"/>
            </a:endParaRPr>
          </a:p>
          <a:p>
            <a:endParaRPr lang="en-GB" sz="1000" b="1" dirty="0">
              <a:cs typeface="Calibri" panose="020F0502020204030204"/>
            </a:endParaRPr>
          </a:p>
          <a:p>
            <a:r>
              <a:rPr lang="en-GB" sz="1000" b="1" dirty="0">
                <a:cs typeface="Calibri" panose="020F0502020204030204"/>
              </a:rPr>
              <a:t>The Promise </a:t>
            </a:r>
          </a:p>
          <a:p>
            <a:pPr>
              <a:buFont typeface="Symbol" panose="020B0604020202020204" pitchFamily="34" charset="0"/>
              <a:buChar char="•"/>
            </a:pPr>
            <a:r>
              <a:rPr lang="en-GB" sz="1000" dirty="0">
                <a:ea typeface="+mn-lt"/>
                <a:cs typeface="+mn-lt"/>
              </a:rPr>
              <a:t>Poetry</a:t>
            </a:r>
          </a:p>
          <a:p>
            <a:pPr>
              <a:buFont typeface="Symbol" panose="020B0604020202020204" pitchFamily="34" charset="0"/>
              <a:buChar char="•"/>
            </a:pPr>
            <a:r>
              <a:rPr lang="en-GB" sz="1000" dirty="0">
                <a:ea typeface="+mn-lt"/>
                <a:cs typeface="+mn-lt"/>
              </a:rPr>
              <a:t>Elements of a story including character, setting, plot </a:t>
            </a:r>
          </a:p>
          <a:p>
            <a:pPr>
              <a:buFont typeface="Symbol" panose="020B0604020202020204" pitchFamily="34" charset="0"/>
              <a:buChar char="•"/>
            </a:pPr>
            <a:r>
              <a:rPr lang="en-GB" sz="1000" dirty="0">
                <a:ea typeface="+mn-lt"/>
                <a:cs typeface="+mn-lt"/>
              </a:rPr>
              <a:t>Research </a:t>
            </a:r>
          </a:p>
          <a:p>
            <a:pPr>
              <a:buFont typeface="Symbol" panose="020B0604020202020204" pitchFamily="34" charset="0"/>
              <a:buChar char="•"/>
            </a:pPr>
            <a:r>
              <a:rPr lang="en-GB" sz="1000" dirty="0">
                <a:ea typeface="+mn-lt"/>
                <a:cs typeface="+mn-lt"/>
              </a:rPr>
              <a:t>Articles and non-fiction texts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1169087-3789-42CB-A399-B1FA0ABA8C3C}"/>
              </a:ext>
            </a:extLst>
          </p:cNvPr>
          <p:cNvSpPr/>
          <p:nvPr/>
        </p:nvSpPr>
        <p:spPr>
          <a:xfrm>
            <a:off x="3380656" y="296711"/>
            <a:ext cx="2228490" cy="10805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000" b="1" dirty="0">
                <a:cs typeface="Calibri" panose="020F0502020204030204"/>
              </a:rPr>
              <a:t>Basketball 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cs typeface="Calibri" panose="020F0502020204030204"/>
              </a:rPr>
              <a:t>Experience the game of basketball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cs typeface="Calibri" panose="020F0502020204030204"/>
              </a:rPr>
              <a:t>Control a ball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cs typeface="Calibri" panose="020F0502020204030204"/>
              </a:rPr>
              <a:t>Stop with a ball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cs typeface="Calibri" panose="020F0502020204030204"/>
              </a:rPr>
              <a:t>Move with a ball </a:t>
            </a:r>
          </a:p>
          <a:p>
            <a:pPr marL="171450" indent="-171450">
              <a:buFont typeface="Arial"/>
              <a:buChar char="•"/>
            </a:pPr>
            <a:endParaRPr lang="en-GB" sz="1000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endParaRPr lang="en-GB" sz="1000" dirty="0">
              <a:cs typeface="Calibri" panose="020F050202020403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6F21E14-3284-4C9F-B85A-DB13850382CF}"/>
              </a:ext>
            </a:extLst>
          </p:cNvPr>
          <p:cNvSpPr/>
          <p:nvPr/>
        </p:nvSpPr>
        <p:spPr>
          <a:xfrm>
            <a:off x="258387" y="2696972"/>
            <a:ext cx="2659810" cy="21855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000" b="1" dirty="0">
                <a:cs typeface="Calibri" panose="020F0502020204030204"/>
              </a:rPr>
              <a:t>Growing as Friends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ea typeface="+mn-lt"/>
                <a:cs typeface="+mn-lt"/>
              </a:rPr>
              <a:t>Friendship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ea typeface="+mn-lt"/>
                <a:cs typeface="+mn-lt"/>
              </a:rPr>
              <a:t>Working together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Resolving conflict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Managing feelings </a:t>
            </a:r>
          </a:p>
          <a:p>
            <a:endParaRPr lang="en-GB" sz="1000" dirty="0">
              <a:ea typeface="+mn-lt"/>
              <a:cs typeface="+mn-lt"/>
            </a:endParaRPr>
          </a:p>
          <a:p>
            <a:r>
              <a:rPr lang="en-GB" sz="1000" b="1" dirty="0">
                <a:ea typeface="+mn-lt"/>
                <a:cs typeface="+mn-lt"/>
              </a:rPr>
              <a:t>Learning Together through engaging interaction</a:t>
            </a:r>
            <a:endParaRPr lang="en-GB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Meaningful interactions with adults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Finding enjoyment in interactions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Spontaneously communicate within and about interactions </a:t>
            </a:r>
          </a:p>
          <a:p>
            <a:endParaRPr lang="en-GB" sz="1000" b="1" dirty="0">
              <a:cs typeface="Calibri" panose="020F0502020204030204"/>
            </a:endParaRPr>
          </a:p>
        </p:txBody>
      </p:sp>
      <p:sp>
        <p:nvSpPr>
          <p:cNvPr id="43" name="Right Arrow 46">
            <a:extLst>
              <a:ext uri="{FF2B5EF4-FFF2-40B4-BE49-F238E27FC236}">
                <a16:creationId xmlns:a16="http://schemas.microsoft.com/office/drawing/2014/main" id="{D8C77CC7-057C-409C-8AA9-77810B5F5780}"/>
              </a:ext>
            </a:extLst>
          </p:cNvPr>
          <p:cNvSpPr/>
          <p:nvPr/>
        </p:nvSpPr>
        <p:spPr>
          <a:xfrm rot="2280000">
            <a:off x="6814857" y="5032506"/>
            <a:ext cx="362500" cy="27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EFB0B6A-CB70-4F3C-BFD7-1E053AAF74F4}"/>
              </a:ext>
            </a:extLst>
          </p:cNvPr>
          <p:cNvSpPr/>
          <p:nvPr/>
        </p:nvSpPr>
        <p:spPr>
          <a:xfrm>
            <a:off x="529103" y="432528"/>
            <a:ext cx="2622627" cy="19266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000" b="1" dirty="0">
                <a:cs typeface="Calibri" panose="020F0502020204030204"/>
              </a:rPr>
              <a:t>What is a Computer? </a:t>
            </a:r>
          </a:p>
          <a:p>
            <a:pPr marL="285750" indent="-285750">
              <a:buFont typeface="Symbol"/>
              <a:buChar char="•"/>
            </a:pPr>
            <a:r>
              <a:rPr lang="en-GB" sz="1000" dirty="0">
                <a:ea typeface="+mn-lt"/>
                <a:cs typeface="+mn-lt"/>
              </a:rPr>
              <a:t>To use technology safely and respectfully, </a:t>
            </a:r>
          </a:p>
          <a:p>
            <a:pPr marL="285750" indent="-285750">
              <a:buFont typeface="Symbol"/>
              <a:buChar char="•"/>
            </a:pPr>
            <a:r>
              <a:rPr lang="en-GB" sz="1000" dirty="0">
                <a:ea typeface="+mn-lt"/>
                <a:cs typeface="+mn-lt"/>
              </a:rPr>
              <a:t>To keep personal information private. </a:t>
            </a:r>
          </a:p>
          <a:p>
            <a:pPr marL="285750" indent="-285750">
              <a:buFont typeface="Symbol"/>
              <a:buChar char="•"/>
            </a:pPr>
            <a:r>
              <a:rPr lang="en-GB" sz="1000" dirty="0">
                <a:ea typeface="+mn-lt"/>
                <a:cs typeface="+mn-lt"/>
              </a:rPr>
              <a:t>To identify where to go for help and support when they have concerns about content or contact on the internet or other online technologies.</a:t>
            </a:r>
          </a:p>
          <a:p>
            <a:pPr marL="285750" indent="-285750">
              <a:buFont typeface="Symbol"/>
              <a:buChar char="•"/>
            </a:pPr>
            <a:r>
              <a:rPr lang="en-GB" sz="1000" dirty="0">
                <a:ea typeface="+mn-lt"/>
                <a:cs typeface="+mn-lt"/>
              </a:rPr>
              <a:t>To Explore Technology in their school</a:t>
            </a:r>
          </a:p>
          <a:p>
            <a:endParaRPr lang="en-GB" sz="1000" b="1" dirty="0">
              <a:ea typeface="+mn-lt"/>
              <a:cs typeface="+mn-lt"/>
            </a:endParaRPr>
          </a:p>
          <a:p>
            <a:pPr>
              <a:buFont typeface="Symbol"/>
              <a:buChar char="•"/>
            </a:pPr>
            <a:endParaRPr lang="en-GB" sz="1000" dirty="0">
              <a:ea typeface="+mn-lt"/>
              <a:cs typeface="+mn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23218F8-07FD-474D-9738-46E130510FEE}"/>
              </a:ext>
            </a:extLst>
          </p:cNvPr>
          <p:cNvSpPr/>
          <p:nvPr/>
        </p:nvSpPr>
        <p:spPr>
          <a:xfrm>
            <a:off x="705350" y="5034176"/>
            <a:ext cx="2208784" cy="175787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000" b="1" dirty="0">
                <a:cs typeface="Calibri" panose="020F0502020204030204"/>
              </a:rPr>
              <a:t>The Human Body</a:t>
            </a:r>
            <a:endParaRPr lang="en-GB" sz="1000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Use a range of scientific and sensory resources to explore their understanding of their bodies 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Perform simple tests to explore and compare </a:t>
            </a:r>
            <a:endParaRPr lang="en-GB" sz="1000">
              <a:ea typeface="+mn-lt"/>
              <a:cs typeface="+mn-lt"/>
            </a:endParaRP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Identify simple changes over time</a:t>
            </a:r>
            <a:endParaRPr lang="en-GB" sz="1000">
              <a:cs typeface="Calibri" panose="020F0502020204030204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3D42E78-553F-44B8-AB2F-DE1818600729}"/>
              </a:ext>
            </a:extLst>
          </p:cNvPr>
          <p:cNvSpPr/>
          <p:nvPr/>
        </p:nvSpPr>
        <p:spPr>
          <a:xfrm>
            <a:off x="5975560" y="4066861"/>
            <a:ext cx="956876" cy="9682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Calibri"/>
              </a:rPr>
              <a:t>Humanities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648CDDF-47D2-4943-8B6B-9D1A7A1EAB37}"/>
              </a:ext>
            </a:extLst>
          </p:cNvPr>
          <p:cNvSpPr/>
          <p:nvPr/>
        </p:nvSpPr>
        <p:spPr>
          <a:xfrm>
            <a:off x="5026653" y="4512560"/>
            <a:ext cx="956876" cy="9682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Calibri"/>
              </a:rPr>
              <a:t>Art and Design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5618858-CA71-49DF-AFAE-F7202A90D80D}"/>
              </a:ext>
            </a:extLst>
          </p:cNvPr>
          <p:cNvSpPr/>
          <p:nvPr/>
        </p:nvSpPr>
        <p:spPr>
          <a:xfrm>
            <a:off x="3977106" y="4340032"/>
            <a:ext cx="956876" cy="9682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Calibri"/>
              </a:rPr>
              <a:t>Science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762F814-D285-489A-8196-D6C386967EB8}"/>
              </a:ext>
            </a:extLst>
          </p:cNvPr>
          <p:cNvSpPr/>
          <p:nvPr/>
        </p:nvSpPr>
        <p:spPr>
          <a:xfrm>
            <a:off x="4063370" y="1694597"/>
            <a:ext cx="956876" cy="9682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Calibri"/>
              </a:rPr>
              <a:t>PE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E6600D4-587B-4033-A5B3-4FB7E4E78333}"/>
              </a:ext>
            </a:extLst>
          </p:cNvPr>
          <p:cNvSpPr/>
          <p:nvPr/>
        </p:nvSpPr>
        <p:spPr>
          <a:xfrm>
            <a:off x="3315749" y="3520522"/>
            <a:ext cx="956876" cy="9682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Calibri"/>
              </a:rPr>
              <a:t>PSHE/ </a:t>
            </a:r>
            <a:r>
              <a:rPr lang="en-GB" sz="800" dirty="0" err="1">
                <a:cs typeface="Calibri"/>
              </a:rPr>
              <a:t>SoCo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5AD58C-8435-4C2E-84EB-18002A7D15DB}"/>
              </a:ext>
            </a:extLst>
          </p:cNvPr>
          <p:cNvSpPr/>
          <p:nvPr/>
        </p:nvSpPr>
        <p:spPr>
          <a:xfrm>
            <a:off x="7420695" y="5170908"/>
            <a:ext cx="4669168" cy="13855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000" b="1" dirty="0">
                <a:cs typeface="Calibri" panose="020F0502020204030204"/>
              </a:rPr>
              <a:t>Geography – Gardens around the World and Black History Month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· Learn about four gardens located around the world (England, France, America and Japan) – identify features, describe features, locate on a map. 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Learn about different types of flowers and garden features in a variety of gardens. 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Learn about three significant individuals linking to Black History Month (William Brown, Claudia Jones and Joe Clough). 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ea typeface="+mn-lt"/>
                <a:cs typeface="+mn-lt"/>
              </a:rPr>
              <a:t>Learn about the significance of these individuals and engage in developing respect for diversity in our community and world.</a:t>
            </a:r>
            <a:endParaRPr lang="en-GB" sz="10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en-GB" sz="1000" dirty="0">
              <a:cs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7124A2A-E0F2-46D2-9811-28560DA6A33B}"/>
              </a:ext>
            </a:extLst>
          </p:cNvPr>
          <p:cNvSpPr/>
          <p:nvPr/>
        </p:nvSpPr>
        <p:spPr>
          <a:xfrm>
            <a:off x="3043038" y="5524813"/>
            <a:ext cx="4281598" cy="126426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000" b="1" dirty="0">
                <a:cs typeface="Calibri" panose="020F0502020204030204"/>
              </a:rPr>
              <a:t>Famous Flowers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>
                <a:cs typeface="Calibri" panose="020F0502020204030204"/>
              </a:rPr>
              <a:t>Develop understanding of health and safety when using art equipment</a:t>
            </a:r>
          </a:p>
          <a:p>
            <a:pPr>
              <a:buFont typeface="Calibri"/>
              <a:buChar char="•"/>
            </a:pPr>
            <a:r>
              <a:rPr lang="en-GB" sz="1000" dirty="0">
                <a:ea typeface="+mn-lt"/>
                <a:cs typeface="+mn-lt"/>
              </a:rPr>
              <a:t>Observe and recreate famous floral artworks by artists such as Monet and Van Gogh. </a:t>
            </a:r>
          </a:p>
          <a:p>
            <a:pPr>
              <a:buFont typeface="Calibri"/>
              <a:buChar char="•"/>
            </a:pPr>
            <a:r>
              <a:rPr lang="en-GB" sz="1000" dirty="0">
                <a:ea typeface="+mn-lt"/>
                <a:cs typeface="+mn-lt"/>
              </a:rPr>
              <a:t>Use and expand upon their knowledge of shape and colour by matching, identifying, and creating these through different mediums.</a:t>
            </a:r>
          </a:p>
          <a:p>
            <a:pPr>
              <a:buFont typeface="Calibri"/>
              <a:buChar char="•"/>
            </a:pPr>
            <a:r>
              <a:rPr lang="en-GB" sz="1000" dirty="0">
                <a:ea typeface="+mn-lt"/>
                <a:cs typeface="+mn-lt"/>
              </a:rPr>
              <a:t>Experiment with new art techniques.</a:t>
            </a:r>
          </a:p>
          <a:p>
            <a:pPr marL="171450" indent="-171450">
              <a:buFont typeface="Arial"/>
              <a:buChar char="•"/>
            </a:pPr>
            <a:endParaRPr lang="en-GB" sz="1000" dirty="0">
              <a:cs typeface="Calibri" panose="020F0502020204030204"/>
            </a:endParaRPr>
          </a:p>
        </p:txBody>
      </p:sp>
      <p:sp>
        <p:nvSpPr>
          <p:cNvPr id="40" name="Right Arrow 46">
            <a:extLst>
              <a:ext uri="{FF2B5EF4-FFF2-40B4-BE49-F238E27FC236}">
                <a16:creationId xmlns:a16="http://schemas.microsoft.com/office/drawing/2014/main" id="{1A6FC58C-9DA6-413B-AB58-F92CE9D59D7F}"/>
              </a:ext>
            </a:extLst>
          </p:cNvPr>
          <p:cNvSpPr/>
          <p:nvPr/>
        </p:nvSpPr>
        <p:spPr>
          <a:xfrm rot="5220000">
            <a:off x="5405875" y="5521336"/>
            <a:ext cx="362500" cy="27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45FCF8F-DADC-4741-8E2F-3A2A57ECC373}"/>
              </a:ext>
            </a:extLst>
          </p:cNvPr>
          <p:cNvSpPr/>
          <p:nvPr/>
        </p:nvSpPr>
        <p:spPr>
          <a:xfrm>
            <a:off x="3344501" y="2470974"/>
            <a:ext cx="956876" cy="9682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>
                <a:cs typeface="Calibri"/>
              </a:rPr>
              <a:t>Computing</a:t>
            </a:r>
          </a:p>
        </p:txBody>
      </p:sp>
      <p:sp>
        <p:nvSpPr>
          <p:cNvPr id="54" name="Right Arrow 47">
            <a:extLst>
              <a:ext uri="{FF2B5EF4-FFF2-40B4-BE49-F238E27FC236}">
                <a16:creationId xmlns:a16="http://schemas.microsoft.com/office/drawing/2014/main" id="{C5E59D8E-C253-47AC-B314-CA2F191AE875}"/>
              </a:ext>
            </a:extLst>
          </p:cNvPr>
          <p:cNvSpPr/>
          <p:nvPr/>
        </p:nvSpPr>
        <p:spPr>
          <a:xfrm rot="10680000">
            <a:off x="3005576" y="3861891"/>
            <a:ext cx="434389" cy="273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49">
            <a:extLst>
              <a:ext uri="{FF2B5EF4-FFF2-40B4-BE49-F238E27FC236}">
                <a16:creationId xmlns:a16="http://schemas.microsoft.com/office/drawing/2014/main" id="{93ABD781-7F8C-4B64-9BE6-A6BABFE4A839}"/>
              </a:ext>
            </a:extLst>
          </p:cNvPr>
          <p:cNvSpPr/>
          <p:nvPr/>
        </p:nvSpPr>
        <p:spPr>
          <a:xfrm rot="16080000">
            <a:off x="4230814" y="1480878"/>
            <a:ext cx="362500" cy="27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EDA0EB1-A527-47F0-8578-C81F260874AE}"/>
              </a:ext>
            </a:extLst>
          </p:cNvPr>
          <p:cNvSpPr/>
          <p:nvPr/>
        </p:nvSpPr>
        <p:spPr>
          <a:xfrm>
            <a:off x="5191101" y="1619629"/>
            <a:ext cx="956875" cy="92508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Music</a:t>
            </a:r>
          </a:p>
        </p:txBody>
      </p:sp>
      <p:sp>
        <p:nvSpPr>
          <p:cNvPr id="46" name="Right Arrow 44">
            <a:extLst>
              <a:ext uri="{FF2B5EF4-FFF2-40B4-BE49-F238E27FC236}">
                <a16:creationId xmlns:a16="http://schemas.microsoft.com/office/drawing/2014/main" id="{88499D4B-80A0-443C-9A6B-9FCFD6033E4D}"/>
              </a:ext>
            </a:extLst>
          </p:cNvPr>
          <p:cNvSpPr/>
          <p:nvPr/>
        </p:nvSpPr>
        <p:spPr>
          <a:xfrm rot="19631211">
            <a:off x="6082392" y="1518063"/>
            <a:ext cx="362500" cy="273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7F4D914-E43D-4499-9458-88D231399CA6}"/>
              </a:ext>
            </a:extLst>
          </p:cNvPr>
          <p:cNvSpPr/>
          <p:nvPr/>
        </p:nvSpPr>
        <p:spPr>
          <a:xfrm>
            <a:off x="6263641" y="108215"/>
            <a:ext cx="3292662" cy="1279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000" b="1" dirty="0">
                <a:cs typeface="Calibri" panose="020F0502020204030204"/>
              </a:rPr>
              <a:t>Friendship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Learn the "Friendship Song"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Play instruments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Appraise performances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Requesting and turn taking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cs typeface="Calibri" panose="020F0502020204030204"/>
              </a:rPr>
              <a:t>Comment and express opinions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1445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76077a4-14d9-4eea-bfbf-179e8b5bdcef">
      <UserInfo>
        <DisplayName>S Lea</DisplayName>
        <AccountId>24</AccountId>
        <AccountType/>
      </UserInfo>
      <UserInfo>
        <DisplayName>Nusrat Raja</DisplayName>
        <AccountId>35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549F603CEDB84590530BCAB104145A" ma:contentTypeVersion="13" ma:contentTypeDescription="Create a new document." ma:contentTypeScope="" ma:versionID="ff0ab7b053049cf9f46d3598b82858d3">
  <xsd:schema xmlns:xsd="http://www.w3.org/2001/XMLSchema" xmlns:xs="http://www.w3.org/2001/XMLSchema" xmlns:p="http://schemas.microsoft.com/office/2006/metadata/properties" xmlns:ns2="3a7a59a8-5446-4d01-9f00-9900ada9bce1" xmlns:ns3="076077a4-14d9-4eea-bfbf-179e8b5bdcef" targetNamespace="http://schemas.microsoft.com/office/2006/metadata/properties" ma:root="true" ma:fieldsID="47ab4fe3412e0bde3b192c80d34ab319" ns2:_="" ns3:_="">
    <xsd:import namespace="3a7a59a8-5446-4d01-9f00-9900ada9bce1"/>
    <xsd:import namespace="076077a4-14d9-4eea-bfbf-179e8b5bdc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a59a8-5446-4d01-9f00-9900ada9bc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077a4-14d9-4eea-bfbf-179e8b5bdc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1D50F4-F893-48B9-B69B-01D46A77080C}">
  <ds:schemaRefs>
    <ds:schemaRef ds:uri="3a7a59a8-5446-4d01-9f00-9900ada9bce1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076077a4-14d9-4eea-bfbf-179e8b5bdcef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0A1A790-C4A8-4ED3-A16F-C5964F0BDD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F1F541-C3E1-4AE2-849F-3DAAE4E06E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a59a8-5446-4d01-9f00-9900ada9bce1"/>
    <ds:schemaRef ds:uri="076077a4-14d9-4eea-bfbf-179e8b5bdc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260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 Melbourne</dc:creator>
  <cp:lastModifiedBy>Tennille Melbourne</cp:lastModifiedBy>
  <cp:revision>581</cp:revision>
  <dcterms:created xsi:type="dcterms:W3CDTF">2020-05-22T14:00:30Z</dcterms:created>
  <dcterms:modified xsi:type="dcterms:W3CDTF">2021-10-31T14:39:58Z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0x010100A7549F603CEDB84590530BCAB104145A</vt:lpwstr>
  </property>
  <property fmtid="{D5CDD505-2E9C-101B-9397-08002B2CF9AE}" pid="3" name="Order">
    <vt:r8>9443200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