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56" r:id="rId2"/>
    <p:sldId id="284" r:id="rId3"/>
    <p:sldId id="305" r:id="rId4"/>
    <p:sldId id="306" r:id="rId5"/>
    <p:sldId id="279" r:id="rId6"/>
    <p:sldId id="307" r:id="rId7"/>
    <p:sldId id="285" r:id="rId8"/>
    <p:sldId id="302" r:id="rId9"/>
    <p:sldId id="297" r:id="rId10"/>
    <p:sldId id="308" r:id="rId11"/>
    <p:sldId id="303" r:id="rId12"/>
    <p:sldId id="261" r:id="rId13"/>
    <p:sldId id="317" r:id="rId14"/>
    <p:sldId id="309" r:id="rId15"/>
    <p:sldId id="310" r:id="rId16"/>
    <p:sldId id="318" r:id="rId17"/>
    <p:sldId id="262" r:id="rId18"/>
    <p:sldId id="312" r:id="rId19"/>
    <p:sldId id="269" r:id="rId20"/>
    <p:sldId id="282" r:id="rId21"/>
    <p:sldId id="291" r:id="rId22"/>
    <p:sldId id="314" r:id="rId23"/>
    <p:sldId id="277" r:id="rId24"/>
    <p:sldId id="316" r:id="rId25"/>
    <p:sldId id="315" r:id="rId2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yan Patel" initials="N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0" autoAdjust="0"/>
    <p:restoredTop sz="94660"/>
  </p:normalViewPr>
  <p:slideViewPr>
    <p:cSldViewPr snapToGrid="0">
      <p:cViewPr varScale="1">
        <p:scale>
          <a:sx n="69" d="100"/>
          <a:sy n="69" d="100"/>
        </p:scale>
        <p:origin x="8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E0D4779-68AA-486A-A9B7-40C042AD0914}"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00E911-A4C5-45CE-BBAD-9436DB320080}" type="slidenum">
              <a:rPr lang="en-US" smtClean="0"/>
              <a:pPr>
                <a:defRPr/>
              </a:pPr>
              <a:t>‹#›</a:t>
            </a:fld>
            <a:endParaRPr lang="en-US"/>
          </a:p>
        </p:txBody>
      </p:sp>
    </p:spTree>
    <p:extLst>
      <p:ext uri="{BB962C8B-B14F-4D97-AF65-F5344CB8AC3E}">
        <p14:creationId xmlns:p14="http://schemas.microsoft.com/office/powerpoint/2010/main" val="226982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314877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461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204467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021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1EF4947-ED25-4604-A949-E254750A5945}"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1336780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537880F-07B5-46A5-8519-89FEABF11A25}"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2BD44B-5CE1-4FD3-BB04-B6583EE9A6A8}" type="slidenum">
              <a:rPr lang="en-US" smtClean="0"/>
              <a:pPr>
                <a:defRPr/>
              </a:pPr>
              <a:t>‹#›</a:t>
            </a:fld>
            <a:endParaRPr lang="en-US"/>
          </a:p>
        </p:txBody>
      </p:sp>
    </p:spTree>
    <p:extLst>
      <p:ext uri="{BB962C8B-B14F-4D97-AF65-F5344CB8AC3E}">
        <p14:creationId xmlns:p14="http://schemas.microsoft.com/office/powerpoint/2010/main" val="193134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B4FD11-D691-4594-8558-BDC05004262E}"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981C4B-7359-4E10-90E4-660D73D960B4}" type="slidenum">
              <a:rPr lang="en-US" smtClean="0"/>
              <a:pPr>
                <a:defRPr/>
              </a:pPr>
              <a:t>‹#›</a:t>
            </a:fld>
            <a:endParaRPr lang="en-US"/>
          </a:p>
        </p:txBody>
      </p:sp>
    </p:spTree>
    <p:extLst>
      <p:ext uri="{BB962C8B-B14F-4D97-AF65-F5344CB8AC3E}">
        <p14:creationId xmlns:p14="http://schemas.microsoft.com/office/powerpoint/2010/main" val="256473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3737FE4-0F66-426C-BEC7-0B52EBD7DEDB}"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44541A-1B83-411D-A5FD-CFE82C8CFB93}" type="slidenum">
              <a:rPr lang="en-US" smtClean="0"/>
              <a:pPr>
                <a:defRPr/>
              </a:pPr>
              <a:t>‹#›</a:t>
            </a:fld>
            <a:endParaRPr lang="en-US"/>
          </a:p>
        </p:txBody>
      </p:sp>
    </p:spTree>
    <p:extLst>
      <p:ext uri="{BB962C8B-B14F-4D97-AF65-F5344CB8AC3E}">
        <p14:creationId xmlns:p14="http://schemas.microsoft.com/office/powerpoint/2010/main" val="395225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3CDD77F-C330-4964-8992-089E3B545507}" type="datetimeFigureOut">
              <a:rPr lang="en-US" smtClean="0"/>
              <a:pPr>
                <a:defRPr/>
              </a:pPr>
              <a:t>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76BD54-CAEA-4269-A4DB-59C01C6E16D8}" type="slidenum">
              <a:rPr lang="en-US" smtClean="0"/>
              <a:pPr>
                <a:defRPr/>
              </a:pPr>
              <a:t>‹#›</a:t>
            </a:fld>
            <a:endParaRPr lang="en-US"/>
          </a:p>
        </p:txBody>
      </p:sp>
    </p:spTree>
    <p:extLst>
      <p:ext uri="{BB962C8B-B14F-4D97-AF65-F5344CB8AC3E}">
        <p14:creationId xmlns:p14="http://schemas.microsoft.com/office/powerpoint/2010/main" val="366666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1495AFB-64E7-4F89-9D3C-520371268545}" type="datetimeFigureOut">
              <a:rPr lang="en-US" smtClean="0"/>
              <a:pPr>
                <a:defRPr/>
              </a:pPr>
              <a:t>2/5/2026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072A1E-D28A-4F13-9962-925A8A03A61B}" type="slidenum">
              <a:rPr lang="en-US" smtClean="0"/>
              <a:pPr>
                <a:defRPr/>
              </a:pPr>
              <a:t>‹#›</a:t>
            </a:fld>
            <a:endParaRPr lang="en-US"/>
          </a:p>
        </p:txBody>
      </p:sp>
    </p:spTree>
    <p:extLst>
      <p:ext uri="{BB962C8B-B14F-4D97-AF65-F5344CB8AC3E}">
        <p14:creationId xmlns:p14="http://schemas.microsoft.com/office/powerpoint/2010/main" val="308492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4054DD8-B290-4222-AB0D-46C1CF4B5F43}" type="datetimeFigureOut">
              <a:rPr lang="en-US" smtClean="0"/>
              <a:pPr>
                <a:defRPr/>
              </a:pPr>
              <a:t>2/5/2026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E921207-3F56-4CF9-B34E-098D67757429}" type="slidenum">
              <a:rPr lang="en-US" smtClean="0"/>
              <a:pPr>
                <a:defRPr/>
              </a:pPr>
              <a:t>‹#›</a:t>
            </a:fld>
            <a:endParaRPr lang="en-US"/>
          </a:p>
        </p:txBody>
      </p:sp>
    </p:spTree>
    <p:extLst>
      <p:ext uri="{BB962C8B-B14F-4D97-AF65-F5344CB8AC3E}">
        <p14:creationId xmlns:p14="http://schemas.microsoft.com/office/powerpoint/2010/main" val="86942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0B84A78-9BAD-489A-9840-96965C2B0497}" type="datetimeFigureOut">
              <a:rPr lang="en-US" smtClean="0"/>
              <a:pPr>
                <a:defRPr/>
              </a:pPr>
              <a:t>2/5/2026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EBB8BA-EEC8-4F05-90A1-4FAC28C41D7F}" type="slidenum">
              <a:rPr lang="en-US" smtClean="0"/>
              <a:pPr>
                <a:defRPr/>
              </a:pPr>
              <a:t>‹#›</a:t>
            </a:fld>
            <a:endParaRPr lang="en-US"/>
          </a:p>
        </p:txBody>
      </p:sp>
    </p:spTree>
    <p:extLst>
      <p:ext uri="{BB962C8B-B14F-4D97-AF65-F5344CB8AC3E}">
        <p14:creationId xmlns:p14="http://schemas.microsoft.com/office/powerpoint/2010/main" val="11005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102690-C7E9-4264-B33C-095B027E9F90}" type="datetimeFigureOut">
              <a:rPr lang="en-US" smtClean="0"/>
              <a:pPr>
                <a:defRPr/>
              </a:pPr>
              <a:t>2/5/2026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10EEC4-A652-44DB-9F4A-89821764BAE5}" type="slidenum">
              <a:rPr lang="en-US" smtClean="0"/>
              <a:pPr>
                <a:defRPr/>
              </a:pPr>
              <a:t>‹#›</a:t>
            </a:fld>
            <a:endParaRPr lang="en-US"/>
          </a:p>
        </p:txBody>
      </p:sp>
    </p:spTree>
    <p:extLst>
      <p:ext uri="{BB962C8B-B14F-4D97-AF65-F5344CB8AC3E}">
        <p14:creationId xmlns:p14="http://schemas.microsoft.com/office/powerpoint/2010/main" val="371869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F4B941E-4D2E-409D-8C2A-31CADA027ED8}" type="datetimeFigureOut">
              <a:rPr lang="en-US" smtClean="0"/>
              <a:pPr>
                <a:defRPr/>
              </a:pPr>
              <a:t>2/5/2026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AA36D-3973-4B98-A944-3164B65E8528}" type="slidenum">
              <a:rPr lang="en-US" smtClean="0"/>
              <a:pPr>
                <a:defRPr/>
              </a:pPr>
              <a:t>‹#›</a:t>
            </a:fld>
            <a:endParaRPr lang="en-US"/>
          </a:p>
        </p:txBody>
      </p:sp>
    </p:spTree>
    <p:extLst>
      <p:ext uri="{BB962C8B-B14F-4D97-AF65-F5344CB8AC3E}">
        <p14:creationId xmlns:p14="http://schemas.microsoft.com/office/powerpoint/2010/main" val="32288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DE725CA-9408-496F-9164-A325C56312A7}" type="datetimeFigureOut">
              <a:rPr lang="en-US" smtClean="0"/>
              <a:pPr>
                <a:defRPr/>
              </a:pPr>
              <a:t>2/5/2026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43D93E3-D0F6-4D8C-8487-28EAF7F9C7E7}" type="slidenum">
              <a:rPr lang="en-US" smtClean="0"/>
              <a:pPr>
                <a:defRPr/>
              </a:pPr>
              <a:t>‹#›</a:t>
            </a:fld>
            <a:endParaRPr lang="en-US"/>
          </a:p>
        </p:txBody>
      </p:sp>
    </p:spTree>
    <p:extLst>
      <p:ext uri="{BB962C8B-B14F-4D97-AF65-F5344CB8AC3E}">
        <p14:creationId xmlns:p14="http://schemas.microsoft.com/office/powerpoint/2010/main" val="244213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1EF4947-ED25-4604-A949-E254750A5945}" type="datetimeFigureOut">
              <a:rPr lang="en-US" smtClean="0"/>
              <a:pPr>
                <a:defRPr/>
              </a:pPr>
              <a:t>2/5/2026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37952388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localofferbirmingham.co.uk/home/parents-and-care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birminghamsendiass.co.uk/" TargetMode="External"/><Relationship Id="rId7" Type="http://schemas.openxmlformats.org/officeDocument/2006/relationships/image" Target="../media/image32.png"/><Relationship Id="rId2" Type="http://schemas.openxmlformats.org/officeDocument/2006/relationships/hyperlink" Target="https://www.birmingham.gov.uk/downloads/download/498/sendiass_impartiality_policy_statement"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hyperlink" Target="mailto:sendiass@birmingham.gov.uk"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enco@stjonmon.bham.sch.uk"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ocalofferbirmingham.co.uk/wp-content/uploads/2024/04/Ordinarily-Available-Guidanc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481915" y="630196"/>
            <a:ext cx="11405286" cy="5759672"/>
          </a:xfrm>
        </p:spPr>
        <p:txBody>
          <a:bodyPr>
            <a:normAutofit fontScale="90000"/>
          </a:bodyPr>
          <a:lstStyle/>
          <a:p>
            <a:pPr algn="ctr" eaLnBrk="1" hangingPunct="1"/>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dirty="0">
                <a:solidFill>
                  <a:srgbClr val="00B0F0"/>
                </a:solidFill>
              </a:rPr>
              <a:t/>
            </a:r>
            <a:br>
              <a:rPr lang="en-GB" dirty="0">
                <a:solidFill>
                  <a:srgbClr val="00B0F0"/>
                </a:solidFill>
              </a:rPr>
            </a:br>
            <a:r>
              <a:rPr lang="en-GB" sz="4800" dirty="0">
                <a:solidFill>
                  <a:schemeClr val="accent2">
                    <a:lumMod val="50000"/>
                  </a:schemeClr>
                </a:solidFill>
              </a:rPr>
              <a:t>SS John and Monica’s Catholic Primary School</a:t>
            </a:r>
            <a:br>
              <a:rPr lang="en-GB" sz="4800" dirty="0">
                <a:solidFill>
                  <a:schemeClr val="accent2">
                    <a:lumMod val="50000"/>
                  </a:schemeClr>
                </a:solidFill>
              </a:rPr>
            </a:br>
            <a:r>
              <a:rPr lang="en-GB" sz="4800" dirty="0">
                <a:solidFill>
                  <a:schemeClr val="accent2">
                    <a:lumMod val="50000"/>
                  </a:schemeClr>
                </a:solidFill>
              </a:rPr>
              <a:t/>
            </a:r>
            <a:br>
              <a:rPr lang="en-GB" sz="4800" dirty="0">
                <a:solidFill>
                  <a:schemeClr val="accent2">
                    <a:lumMod val="50000"/>
                  </a:schemeClr>
                </a:solidFill>
              </a:rPr>
            </a:br>
            <a:r>
              <a:rPr lang="en-GB" sz="4800" dirty="0">
                <a:solidFill>
                  <a:schemeClr val="accent2">
                    <a:lumMod val="50000"/>
                  </a:schemeClr>
                </a:solidFill>
              </a:rPr>
              <a:t> </a:t>
            </a:r>
            <a:br>
              <a:rPr lang="en-GB" sz="4800" dirty="0">
                <a:solidFill>
                  <a:schemeClr val="accent2">
                    <a:lumMod val="50000"/>
                  </a:schemeClr>
                </a:solidFill>
              </a:rPr>
            </a:br>
            <a:r>
              <a:rPr lang="en-GB" sz="4800" dirty="0">
                <a:solidFill>
                  <a:schemeClr val="accent2">
                    <a:lumMod val="50000"/>
                  </a:schemeClr>
                </a:solidFill>
              </a:rPr>
              <a:t/>
            </a:r>
            <a:br>
              <a:rPr lang="en-GB" sz="4800" dirty="0">
                <a:solidFill>
                  <a:schemeClr val="accent2">
                    <a:lumMod val="50000"/>
                  </a:schemeClr>
                </a:solidFill>
              </a:rPr>
            </a:br>
            <a:r>
              <a:rPr lang="en-GB" sz="3600" dirty="0">
                <a:solidFill>
                  <a:schemeClr val="accent2">
                    <a:lumMod val="50000"/>
                  </a:schemeClr>
                </a:solidFill>
              </a:rPr>
              <a:t>SEND School Information Report for Parents and </a:t>
            </a:r>
            <a:r>
              <a:rPr lang="en-GB" sz="3600" dirty="0" smtClean="0">
                <a:solidFill>
                  <a:schemeClr val="accent2">
                    <a:lumMod val="50000"/>
                  </a:schemeClr>
                </a:solidFill>
              </a:rPr>
              <a:t>Carers</a:t>
            </a:r>
            <a:r>
              <a:rPr lang="en-GB" sz="4800" dirty="0">
                <a:solidFill>
                  <a:schemeClr val="accent2">
                    <a:lumMod val="50000"/>
                  </a:schemeClr>
                </a:solidFill>
              </a:rPr>
              <a:t/>
            </a:r>
            <a:br>
              <a:rPr lang="en-GB" sz="4800" dirty="0">
                <a:solidFill>
                  <a:schemeClr val="accent2">
                    <a:lumMod val="50000"/>
                  </a:schemeClr>
                </a:solidFill>
              </a:rPr>
            </a:br>
            <a:r>
              <a:rPr lang="en-GB" sz="4000" dirty="0">
                <a:solidFill>
                  <a:schemeClr val="accent2">
                    <a:lumMod val="50000"/>
                  </a:schemeClr>
                </a:solidFill>
              </a:rPr>
              <a:t/>
            </a:r>
            <a:br>
              <a:rPr lang="en-GB" sz="4000" dirty="0">
                <a:solidFill>
                  <a:schemeClr val="accent2">
                    <a:lumMod val="50000"/>
                  </a:schemeClr>
                </a:solidFill>
              </a:rPr>
            </a:br>
            <a:r>
              <a:rPr lang="en-GB" sz="4000" dirty="0" smtClean="0">
                <a:solidFill>
                  <a:schemeClr val="accent2">
                    <a:lumMod val="50000"/>
                  </a:schemeClr>
                </a:solidFill>
              </a:rPr>
              <a:t>Revised: January 2025</a:t>
            </a:r>
            <a:r>
              <a:rPr lang="en-GB" sz="4000" dirty="0">
                <a:solidFill>
                  <a:schemeClr val="accent2">
                    <a:lumMod val="50000"/>
                  </a:schemeClr>
                </a:solidFill>
              </a:rPr>
              <a:t/>
            </a:r>
            <a:br>
              <a:rPr lang="en-GB" sz="4000" dirty="0">
                <a:solidFill>
                  <a:schemeClr val="accent2">
                    <a:lumMod val="50000"/>
                  </a:schemeClr>
                </a:solidFill>
              </a:rPr>
            </a:br>
            <a:r>
              <a:rPr lang="en-GB" sz="4000" dirty="0">
                <a:solidFill>
                  <a:schemeClr val="accent2">
                    <a:lumMod val="50000"/>
                  </a:schemeClr>
                </a:solidFill>
              </a:rPr>
              <a:t>Next update: </a:t>
            </a:r>
            <a:r>
              <a:rPr lang="en-GB" sz="4000" dirty="0" smtClean="0">
                <a:solidFill>
                  <a:schemeClr val="accent2">
                    <a:lumMod val="50000"/>
                  </a:schemeClr>
                </a:solidFill>
              </a:rPr>
              <a:t>January 2026</a:t>
            </a:r>
            <a:endParaRPr lang="en-GB" sz="4800" dirty="0">
              <a:solidFill>
                <a:schemeClr val="accent2">
                  <a:lumMod val="50000"/>
                </a:schemeClr>
              </a:solidFill>
            </a:endParaRPr>
          </a:p>
        </p:txBody>
      </p:sp>
      <p:pic>
        <p:nvPicPr>
          <p:cNvPr id="2" name="Picture 1">
            <a:extLst>
              <a:ext uri="{FF2B5EF4-FFF2-40B4-BE49-F238E27FC236}">
                <a16:creationId xmlns:a16="http://schemas.microsoft.com/office/drawing/2014/main" id="{4AF8CC4D-C61A-AC44-8847-136AC170C266}"/>
              </a:ext>
            </a:extLst>
          </p:cNvPr>
          <p:cNvPicPr>
            <a:picLocks noChangeAspect="1"/>
          </p:cNvPicPr>
          <p:nvPr/>
        </p:nvPicPr>
        <p:blipFill>
          <a:blip r:embed="rId2"/>
          <a:stretch>
            <a:fillRect/>
          </a:stretch>
        </p:blipFill>
        <p:spPr>
          <a:xfrm>
            <a:off x="5113636" y="2446636"/>
            <a:ext cx="1610155" cy="16101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43" y="131928"/>
            <a:ext cx="8412075" cy="5660571"/>
          </a:xfrm>
        </p:spPr>
        <p:txBody>
          <a:bodyPr>
            <a:normAutofit fontScale="90000"/>
          </a:bodyPr>
          <a:lstStyle/>
          <a:p>
            <a:r>
              <a:rPr lang="en-GB" b="1" dirty="0" smtClean="0">
                <a:solidFill>
                  <a:schemeClr val="tx1"/>
                </a:solidFill>
              </a:rPr>
              <a:t>ELSA</a:t>
            </a:r>
            <a:r>
              <a:rPr lang="en-GB" sz="3100" dirty="0" smtClean="0">
                <a:solidFill>
                  <a:schemeClr val="tx1"/>
                </a:solidFill>
              </a:rPr>
              <a:t/>
            </a:r>
            <a:br>
              <a:rPr lang="en-GB" sz="3100" dirty="0" smtClean="0">
                <a:solidFill>
                  <a:schemeClr val="tx1"/>
                </a:solidFill>
              </a:rPr>
            </a:br>
            <a:r>
              <a:rPr lang="en-GB" sz="3100" dirty="0" smtClean="0">
                <a:solidFill>
                  <a:schemeClr val="tx1"/>
                </a:solidFill>
              </a:rPr>
              <a:t/>
            </a:r>
            <a:br>
              <a:rPr lang="en-GB" sz="3100" dirty="0" smtClean="0">
                <a:solidFill>
                  <a:schemeClr val="tx1"/>
                </a:solidFill>
              </a:rPr>
            </a:br>
            <a:r>
              <a:rPr lang="en-GB" sz="3100" dirty="0" smtClean="0">
                <a:solidFill>
                  <a:schemeClr val="tx1"/>
                </a:solidFill>
              </a:rPr>
              <a:t>At SS John and Monica’s, we are proud to be an ELSA school.</a:t>
            </a:r>
            <a:br>
              <a:rPr lang="en-GB" sz="3100" dirty="0" smtClean="0">
                <a:solidFill>
                  <a:schemeClr val="tx1"/>
                </a:solidFill>
              </a:rPr>
            </a:br>
            <a:r>
              <a:rPr lang="en-GB" sz="3100" dirty="0">
                <a:solidFill>
                  <a:schemeClr val="tx1"/>
                </a:solidFill>
              </a:rPr>
              <a:t/>
            </a:r>
            <a:br>
              <a:rPr lang="en-GB" sz="3100" dirty="0">
                <a:solidFill>
                  <a:schemeClr val="tx1"/>
                </a:solidFill>
              </a:rPr>
            </a:br>
            <a:r>
              <a:rPr lang="en-GB" sz="3100" dirty="0" smtClean="0">
                <a:solidFill>
                  <a:schemeClr val="tx1"/>
                </a:solidFill>
              </a:rPr>
              <a:t>ELSA means Emotional Literacy Support Assistant. </a:t>
            </a:r>
            <a:br>
              <a:rPr lang="en-GB" sz="3100" dirty="0" smtClean="0">
                <a:solidFill>
                  <a:schemeClr val="tx1"/>
                </a:solidFill>
              </a:rPr>
            </a:br>
            <a:r>
              <a:rPr lang="en-GB" sz="3100" dirty="0">
                <a:solidFill>
                  <a:schemeClr val="tx1"/>
                </a:solidFill>
              </a:rPr>
              <a:t/>
            </a:r>
            <a:br>
              <a:rPr lang="en-GB" sz="3100" dirty="0">
                <a:solidFill>
                  <a:schemeClr val="tx1"/>
                </a:solidFill>
              </a:rPr>
            </a:br>
            <a:r>
              <a:rPr lang="en-GB" sz="3100" dirty="0" smtClean="0">
                <a:solidFill>
                  <a:schemeClr val="tx1"/>
                </a:solidFill>
              </a:rPr>
              <a:t>Our ELSA is Mrs Ali and she works with children who need additional support with emotional issues. All ELSAs are supervised by Birmingham Educational Psychology Service.</a:t>
            </a:r>
            <a:br>
              <a:rPr lang="en-GB" sz="3100" dirty="0" smtClean="0">
                <a:solidFill>
                  <a:schemeClr val="tx1"/>
                </a:solidFill>
              </a:rPr>
            </a:br>
            <a:r>
              <a:rPr lang="en-GB" sz="3100" dirty="0">
                <a:solidFill>
                  <a:schemeClr val="tx1"/>
                </a:solidFill>
              </a:rPr>
              <a:t/>
            </a:r>
            <a:br>
              <a:rPr lang="en-GB" sz="3100" dirty="0">
                <a:solidFill>
                  <a:schemeClr val="tx1"/>
                </a:solidFill>
              </a:rPr>
            </a:br>
            <a:r>
              <a:rPr lang="en-GB" sz="3100" dirty="0" smtClean="0">
                <a:solidFill>
                  <a:schemeClr val="tx1"/>
                </a:solidFill>
              </a:rPr>
              <a:t>To access support for your child, please speak to your child’s class teacher about your concern.</a:t>
            </a: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75728" y="1184800"/>
            <a:ext cx="3910084" cy="2932563"/>
          </a:xfrm>
          <a:prstGeom prst="rect">
            <a:avLst/>
          </a:prstGeom>
        </p:spPr>
      </p:pic>
      <p:pic>
        <p:nvPicPr>
          <p:cNvPr id="4" name="Picture 3"/>
          <p:cNvPicPr>
            <a:picLocks noChangeAspect="1"/>
          </p:cNvPicPr>
          <p:nvPr/>
        </p:nvPicPr>
        <p:blipFill>
          <a:blip r:embed="rId3"/>
          <a:stretch>
            <a:fillRect/>
          </a:stretch>
        </p:blipFill>
        <p:spPr>
          <a:xfrm>
            <a:off x="8964489" y="5241926"/>
            <a:ext cx="2768292" cy="820808"/>
          </a:xfrm>
          <a:prstGeom prst="rect">
            <a:avLst/>
          </a:prstGeom>
        </p:spPr>
      </p:pic>
    </p:spTree>
    <p:extLst>
      <p:ext uri="{BB962C8B-B14F-4D97-AF65-F5344CB8AC3E}">
        <p14:creationId xmlns:p14="http://schemas.microsoft.com/office/powerpoint/2010/main" val="7062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45C88B-F280-5042-A207-1044B6FB65B8}"/>
              </a:ext>
            </a:extLst>
          </p:cNvPr>
          <p:cNvSpPr/>
          <p:nvPr/>
        </p:nvSpPr>
        <p:spPr>
          <a:xfrm>
            <a:off x="218365" y="409976"/>
            <a:ext cx="11709778" cy="1354217"/>
          </a:xfrm>
          <a:prstGeom prst="rect">
            <a:avLst/>
          </a:prstGeom>
        </p:spPr>
        <p:txBody>
          <a:bodyPr wrap="square">
            <a:spAutoFit/>
          </a:bodyPr>
          <a:lstStyle/>
          <a:p>
            <a:pPr marL="285750" indent="-285750">
              <a:buFont typeface="Wingdings" pitchFamily="2" charset="2"/>
              <a:buChar char="Ø"/>
            </a:pPr>
            <a:endParaRPr lang="en-GB" dirty="0">
              <a:solidFill>
                <a:schemeClr val="accent2">
                  <a:lumMod val="50000"/>
                </a:schemeClr>
              </a:solidFill>
            </a:endParaRPr>
          </a:p>
          <a:p>
            <a:r>
              <a:rPr lang="en-GB" sz="3200" b="1" dirty="0" smtClean="0">
                <a:solidFill>
                  <a:schemeClr val="accent2">
                    <a:lumMod val="50000"/>
                  </a:schemeClr>
                </a:solidFill>
                <a:latin typeface="+mj-lt"/>
              </a:rPr>
              <a:t>What happens if my child still has difficulties, even after intervention?</a:t>
            </a:r>
          </a:p>
        </p:txBody>
      </p:sp>
      <p:pic>
        <p:nvPicPr>
          <p:cNvPr id="3" name="Picture 2">
            <a:extLst>
              <a:ext uri="{FF2B5EF4-FFF2-40B4-BE49-F238E27FC236}">
                <a16:creationId xmlns:a16="http://schemas.microsoft.com/office/drawing/2014/main" id="{1DBA35A1-94D6-1F48-A45A-6E62D0434DEA}"/>
              </a:ext>
            </a:extLst>
          </p:cNvPr>
          <p:cNvPicPr>
            <a:picLocks noChangeAspect="1"/>
          </p:cNvPicPr>
          <p:nvPr/>
        </p:nvPicPr>
        <p:blipFill>
          <a:blip r:embed="rId2"/>
          <a:stretch>
            <a:fillRect/>
          </a:stretch>
        </p:blipFill>
        <p:spPr>
          <a:xfrm rot="21138909">
            <a:off x="5333910" y="1817989"/>
            <a:ext cx="5420989" cy="4073857"/>
          </a:xfrm>
          <a:prstGeom prst="rect">
            <a:avLst/>
          </a:prstGeom>
        </p:spPr>
      </p:pic>
      <p:sp>
        <p:nvSpPr>
          <p:cNvPr id="4" name="TextBox 3"/>
          <p:cNvSpPr txBox="1"/>
          <p:nvPr/>
        </p:nvSpPr>
        <p:spPr>
          <a:xfrm>
            <a:off x="341194" y="2210937"/>
            <a:ext cx="4053385" cy="4339650"/>
          </a:xfrm>
          <a:prstGeom prst="rect">
            <a:avLst/>
          </a:prstGeom>
          <a:noFill/>
        </p:spPr>
        <p:txBody>
          <a:bodyPr wrap="square" rtlCol="0">
            <a:spAutoFit/>
          </a:bodyPr>
          <a:lstStyle/>
          <a:p>
            <a:endParaRPr lang="en-GB" dirty="0">
              <a:solidFill>
                <a:schemeClr val="accent2">
                  <a:lumMod val="50000"/>
                </a:schemeClr>
              </a:solidFill>
            </a:endParaRPr>
          </a:p>
          <a:p>
            <a:r>
              <a:rPr lang="en-GB" sz="2400" dirty="0">
                <a:solidFill>
                  <a:schemeClr val="accent2">
                    <a:lumMod val="50000"/>
                  </a:schemeClr>
                </a:solidFill>
                <a:latin typeface="+mj-lt"/>
              </a:rPr>
              <a:t>If, despite a period of intervention, concerns about your child continue, then they may be placed on the SEND register. </a:t>
            </a:r>
            <a:endParaRPr lang="en-GB" sz="2400" dirty="0" smtClean="0">
              <a:solidFill>
                <a:schemeClr val="accent2">
                  <a:lumMod val="50000"/>
                </a:schemeClr>
              </a:solidFill>
              <a:latin typeface="+mj-lt"/>
            </a:endParaRPr>
          </a:p>
          <a:p>
            <a:endParaRPr lang="en-GB" sz="2400" dirty="0">
              <a:solidFill>
                <a:schemeClr val="accent2">
                  <a:lumMod val="50000"/>
                </a:schemeClr>
              </a:solidFill>
              <a:latin typeface="+mj-lt"/>
            </a:endParaRPr>
          </a:p>
          <a:p>
            <a:r>
              <a:rPr lang="en-GB" sz="2400" dirty="0" smtClean="0">
                <a:solidFill>
                  <a:schemeClr val="accent2">
                    <a:lumMod val="50000"/>
                  </a:schemeClr>
                </a:solidFill>
                <a:latin typeface="+mj-lt"/>
              </a:rPr>
              <a:t>The </a:t>
            </a:r>
            <a:r>
              <a:rPr lang="en-GB" sz="2400" dirty="0">
                <a:solidFill>
                  <a:schemeClr val="accent2">
                    <a:lumMod val="50000"/>
                  </a:schemeClr>
                </a:solidFill>
                <a:latin typeface="+mj-lt"/>
              </a:rPr>
              <a:t>SENCO maintains and monitors this list to make sure children on this register get the right support.</a:t>
            </a:r>
          </a:p>
          <a:p>
            <a:endParaRPr lang="en-GB" dirty="0">
              <a:solidFill>
                <a:schemeClr val="accent2">
                  <a:lumMod val="50000"/>
                </a:schemeClr>
              </a:solidFill>
            </a:endParaRPr>
          </a:p>
        </p:txBody>
      </p:sp>
    </p:spTree>
    <p:extLst>
      <p:ext uri="{BB962C8B-B14F-4D97-AF65-F5344CB8AC3E}">
        <p14:creationId xmlns:p14="http://schemas.microsoft.com/office/powerpoint/2010/main" val="2612438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109182" y="97299"/>
            <a:ext cx="7823254" cy="7386638"/>
          </a:xfrm>
          <a:prstGeom prst="rect">
            <a:avLst/>
          </a:prstGeom>
          <a:noFill/>
          <a:ln w="9525">
            <a:noFill/>
            <a:miter lim="800000"/>
            <a:headEnd/>
            <a:tailEnd/>
          </a:ln>
        </p:spPr>
        <p:txBody>
          <a:bodyPr wrap="square">
            <a:spAutoFit/>
          </a:bodyPr>
          <a:lstStyle/>
          <a:p>
            <a:r>
              <a:rPr lang="en-GB" sz="3200" b="1" dirty="0" smtClean="0">
                <a:solidFill>
                  <a:schemeClr val="accent2">
                    <a:lumMod val="50000"/>
                  </a:schemeClr>
                </a:solidFill>
                <a:latin typeface="+mj-lt"/>
                <a:cs typeface="Arial" panose="020B0604020202020204" pitchFamily="34" charset="0"/>
              </a:rPr>
              <a:t>How do we teach children with SEND?</a:t>
            </a:r>
            <a:endParaRPr lang="en-GB" sz="3200" b="1" dirty="0">
              <a:solidFill>
                <a:schemeClr val="accent2">
                  <a:lumMod val="50000"/>
                </a:schemeClr>
              </a:solidFill>
              <a:latin typeface="+mj-lt"/>
              <a:cs typeface="Arial" panose="020B0604020202020204" pitchFamily="34" charset="0"/>
            </a:endParaRPr>
          </a:p>
          <a:p>
            <a:endParaRPr lang="en-GB" sz="2400" dirty="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We are an inclusive school. Wherever possible, children are taught alongside their peers in their classroom in flexible teaching groups.</a:t>
            </a:r>
          </a:p>
          <a:p>
            <a:endParaRPr lang="en-GB" sz="2200" dirty="0" smtClean="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All work in class </a:t>
            </a:r>
            <a:r>
              <a:rPr lang="en-GB" sz="2200" dirty="0">
                <a:solidFill>
                  <a:schemeClr val="accent2">
                    <a:lumMod val="50000"/>
                  </a:schemeClr>
                </a:solidFill>
                <a:latin typeface="+mj-lt"/>
                <a:cs typeface="Arial" panose="020B0604020202020204" pitchFamily="34" charset="0"/>
              </a:rPr>
              <a:t>is pitched at an appropriate level so that all children are able to access according to their specific needs. This may </a:t>
            </a:r>
            <a:r>
              <a:rPr lang="en-GB" sz="2200" dirty="0" smtClean="0">
                <a:solidFill>
                  <a:schemeClr val="accent2">
                    <a:lumMod val="50000"/>
                  </a:schemeClr>
                </a:solidFill>
                <a:latin typeface="+mj-lt"/>
                <a:cs typeface="Arial" panose="020B0604020202020204" pitchFamily="34" charset="0"/>
              </a:rPr>
              <a:t>mean adapting the task, </a:t>
            </a:r>
            <a:r>
              <a:rPr lang="en-GB" sz="2200" dirty="0">
                <a:solidFill>
                  <a:schemeClr val="accent2">
                    <a:lumMod val="50000"/>
                  </a:schemeClr>
                </a:solidFill>
                <a:latin typeface="+mj-lt"/>
                <a:cs typeface="Arial" panose="020B0604020202020204" pitchFamily="34" charset="0"/>
              </a:rPr>
              <a:t>extra resources, pre-teaching, extra modelling and </a:t>
            </a:r>
            <a:r>
              <a:rPr lang="en-GB" sz="2200" dirty="0" smtClean="0">
                <a:solidFill>
                  <a:schemeClr val="accent2">
                    <a:lumMod val="50000"/>
                  </a:schemeClr>
                </a:solidFill>
                <a:latin typeface="+mj-lt"/>
                <a:cs typeface="Arial" panose="020B0604020202020204" pitchFamily="34" charset="0"/>
              </a:rPr>
              <a:t>scaffolding to support. </a:t>
            </a:r>
          </a:p>
          <a:p>
            <a:endParaRPr lang="en-GB" sz="2200" dirty="0" smtClean="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Teachers plan high-quality teaching to meet the needs of a diverse group of learners in class. Where necessary, this is complemented by additional interventions in small groups or one-to-one with an additional adult.</a:t>
            </a:r>
          </a:p>
          <a:p>
            <a:endParaRPr lang="en-GB" sz="2200" dirty="0">
              <a:solidFill>
                <a:schemeClr val="accent2">
                  <a:lumMod val="50000"/>
                </a:schemeClr>
              </a:solidFill>
              <a:latin typeface="+mj-lt"/>
              <a:cs typeface="Arial" panose="020B0604020202020204" pitchFamily="34" charset="0"/>
            </a:endParaRPr>
          </a:p>
          <a:p>
            <a:r>
              <a:rPr lang="en-GB" sz="2200" dirty="0" smtClean="0">
                <a:solidFill>
                  <a:schemeClr val="accent2">
                    <a:lumMod val="50000"/>
                  </a:schemeClr>
                </a:solidFill>
                <a:latin typeface="+mj-lt"/>
                <a:cs typeface="Arial" panose="020B0604020202020204" pitchFamily="34" charset="0"/>
              </a:rPr>
              <a:t>High quality teaching is monitored by the SENCO and Senior Leadership Team.</a:t>
            </a:r>
          </a:p>
          <a:p>
            <a:endParaRPr lang="en-GB" sz="2400" dirty="0">
              <a:solidFill>
                <a:schemeClr val="accent2">
                  <a:lumMod val="50000"/>
                </a:schemeClr>
              </a:solidFill>
              <a:latin typeface="+mj-lt"/>
              <a:cs typeface="Arial" panose="020B0604020202020204" pitchFamily="34" charset="0"/>
            </a:endParaRPr>
          </a:p>
          <a:p>
            <a:endParaRPr lang="en-GB" sz="2400" dirty="0" smtClean="0">
              <a:solidFill>
                <a:schemeClr val="accent2">
                  <a:lumMod val="50000"/>
                </a:schemeClr>
              </a:solidFill>
              <a:latin typeface="+mj-lt"/>
              <a:cs typeface="Arial" panose="020B0604020202020204" pitchFamily="34" charset="0"/>
            </a:endParaRPr>
          </a:p>
          <a:p>
            <a:endParaRPr lang="en-GB" sz="2000" dirty="0" smtClean="0">
              <a:solidFill>
                <a:schemeClr val="accent2">
                  <a:lumMod val="50000"/>
                </a:schemeClr>
              </a:solidFill>
              <a:latin typeface="Arial" panose="020B0604020202020204" pitchFamily="34" charset="0"/>
              <a:cs typeface="Arial" panose="020B0604020202020204" pitchFamily="34" charset="0"/>
            </a:endParaRPr>
          </a:p>
          <a:p>
            <a:endParaRPr lang="en-GB" sz="2000" dirty="0" smtClean="0">
              <a:solidFill>
                <a:schemeClr val="accent2">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109181" y="6088559"/>
            <a:ext cx="11341288" cy="769441"/>
          </a:xfrm>
          <a:prstGeom prst="rect">
            <a:avLst/>
          </a:prstGeom>
          <a:noFill/>
        </p:spPr>
        <p:txBody>
          <a:bodyPr wrap="square" rtlCol="0">
            <a:spAutoFit/>
          </a:bodyPr>
          <a:lstStyle/>
          <a:p>
            <a:r>
              <a:rPr lang="en-GB" sz="2200" dirty="0">
                <a:solidFill>
                  <a:schemeClr val="accent2">
                    <a:lumMod val="50000"/>
                  </a:schemeClr>
                </a:solidFill>
                <a:latin typeface="+mj-lt"/>
                <a:cs typeface="Arial" panose="020B0604020202020204" pitchFamily="34" charset="0"/>
              </a:rPr>
              <a:t>Some children may require more personalised curriculums which will be agreed with the SENCO, parents, teachers and outside agencies. </a:t>
            </a:r>
          </a:p>
        </p:txBody>
      </p:sp>
      <p:pic>
        <p:nvPicPr>
          <p:cNvPr id="5" name="Picture 4"/>
          <p:cNvPicPr>
            <a:picLocks noChangeAspect="1"/>
          </p:cNvPicPr>
          <p:nvPr/>
        </p:nvPicPr>
        <p:blipFill>
          <a:blip r:embed="rId2"/>
          <a:stretch>
            <a:fillRect/>
          </a:stretch>
        </p:blipFill>
        <p:spPr>
          <a:xfrm>
            <a:off x="7932435" y="940124"/>
            <a:ext cx="4149596" cy="2334148"/>
          </a:xfrm>
          <a:prstGeom prst="rect">
            <a:avLst/>
          </a:prstGeom>
        </p:spPr>
      </p:pic>
      <p:sp>
        <p:nvSpPr>
          <p:cNvPr id="6" name="TextBox 5"/>
          <p:cNvSpPr txBox="1"/>
          <p:nvPr/>
        </p:nvSpPr>
        <p:spPr>
          <a:xfrm>
            <a:off x="8215951" y="3405897"/>
            <a:ext cx="4053385" cy="523220"/>
          </a:xfrm>
          <a:prstGeom prst="rect">
            <a:avLst/>
          </a:prstGeom>
          <a:noFill/>
        </p:spPr>
        <p:txBody>
          <a:bodyPr wrap="square" rtlCol="0">
            <a:spAutoFit/>
          </a:bodyPr>
          <a:lstStyle/>
          <a:p>
            <a:r>
              <a:rPr lang="en-GB" sz="1400" dirty="0" smtClean="0">
                <a:solidFill>
                  <a:schemeClr val="accent2">
                    <a:lumMod val="50000"/>
                  </a:schemeClr>
                </a:solidFill>
                <a:latin typeface="+mn-lt"/>
              </a:rPr>
              <a:t>We use the EEF ‘Five-a-day’ guidance and the key principles are used to plan lessons for all pupils.</a:t>
            </a:r>
            <a:endParaRPr lang="en-GB" sz="1400" dirty="0">
              <a:solidFill>
                <a:schemeClr val="accent2">
                  <a:lumMod val="50000"/>
                </a:schemeClr>
              </a:solidFill>
              <a:latin typeface="+mn-lt"/>
            </a:endParaRPr>
          </a:p>
        </p:txBody>
      </p:sp>
    </p:spTree>
    <p:extLst>
      <p:ext uri="{BB962C8B-B14F-4D97-AF65-F5344CB8AC3E}">
        <p14:creationId xmlns:p14="http://schemas.microsoft.com/office/powerpoint/2010/main" val="3439044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82" y="119255"/>
            <a:ext cx="11941791" cy="553998"/>
          </a:xfrm>
          <a:prstGeom prst="rect">
            <a:avLst/>
          </a:prstGeom>
          <a:noFill/>
        </p:spPr>
        <p:txBody>
          <a:bodyPr wrap="square" rtlCol="0">
            <a:spAutoFit/>
          </a:bodyPr>
          <a:lstStyle/>
          <a:p>
            <a:r>
              <a:rPr lang="en-GB" sz="3000" b="1" dirty="0" smtClean="0">
                <a:solidFill>
                  <a:schemeClr val="accent2">
                    <a:lumMod val="50000"/>
                  </a:schemeClr>
                </a:solidFill>
                <a:latin typeface="+mj-lt"/>
              </a:rPr>
              <a:t>What interventions do we offer to provide targeted or specialist support?</a:t>
            </a:r>
            <a:endParaRPr lang="en-GB" sz="3000" b="1" dirty="0">
              <a:solidFill>
                <a:schemeClr val="accent2">
                  <a:lumMod val="50000"/>
                </a:schemeClr>
              </a:solidFill>
              <a:latin typeface="+mj-lt"/>
            </a:endParaRPr>
          </a:p>
        </p:txBody>
      </p:sp>
      <p:sp>
        <p:nvSpPr>
          <p:cNvPr id="5" name="TextBox 4"/>
          <p:cNvSpPr txBox="1"/>
          <p:nvPr/>
        </p:nvSpPr>
        <p:spPr>
          <a:xfrm>
            <a:off x="0" y="791570"/>
            <a:ext cx="11941791"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accent2">
                    <a:lumMod val="50000"/>
                  </a:schemeClr>
                </a:solidFill>
                <a:latin typeface="+mj-lt"/>
              </a:rPr>
              <a:t>Interventions </a:t>
            </a:r>
            <a:r>
              <a:rPr lang="en-GB" sz="2400" dirty="0">
                <a:solidFill>
                  <a:schemeClr val="accent2">
                    <a:lumMod val="50000"/>
                  </a:schemeClr>
                </a:solidFill>
                <a:latin typeface="+mj-lt"/>
              </a:rPr>
              <a:t>for small groups or individual children for </a:t>
            </a:r>
            <a:r>
              <a:rPr lang="en-GB" sz="2400" dirty="0" smtClean="0">
                <a:solidFill>
                  <a:schemeClr val="accent2">
                    <a:lumMod val="50000"/>
                  </a:schemeClr>
                </a:solidFill>
                <a:latin typeface="+mj-lt"/>
              </a:rPr>
              <a:t>additional English and/or </a:t>
            </a:r>
            <a:r>
              <a:rPr lang="en-GB" sz="2400" dirty="0">
                <a:solidFill>
                  <a:schemeClr val="accent2">
                    <a:lumMod val="50000"/>
                  </a:schemeClr>
                </a:solidFill>
                <a:latin typeface="+mj-lt"/>
              </a:rPr>
              <a:t>Maths support by </a:t>
            </a:r>
            <a:r>
              <a:rPr lang="en-GB" sz="2400" dirty="0" smtClean="0">
                <a:solidFill>
                  <a:schemeClr val="accent2">
                    <a:lumMod val="50000"/>
                  </a:schemeClr>
                </a:solidFill>
                <a:latin typeface="+mj-lt"/>
              </a:rPr>
              <a:t>Learning Support Assistants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Attendance </a:t>
            </a:r>
            <a:r>
              <a:rPr lang="en-GB" sz="2400" dirty="0">
                <a:solidFill>
                  <a:schemeClr val="accent2">
                    <a:lumMod val="50000"/>
                  </a:schemeClr>
                </a:solidFill>
                <a:latin typeface="+mj-lt"/>
              </a:rPr>
              <a:t>and family support officers who with the families of persistent absentees offer support and </a:t>
            </a:r>
            <a:r>
              <a:rPr lang="en-GB" sz="2400" dirty="0" smtClean="0">
                <a:solidFill>
                  <a:schemeClr val="accent2">
                    <a:lumMod val="50000"/>
                  </a:schemeClr>
                </a:solidFill>
                <a:latin typeface="+mj-lt"/>
              </a:rPr>
              <a:t>guidance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err="1">
                <a:solidFill>
                  <a:schemeClr val="accent2">
                    <a:lumMod val="50000"/>
                  </a:schemeClr>
                </a:solidFill>
                <a:latin typeface="+mj-lt"/>
              </a:rPr>
              <a:t>Wellcomm</a:t>
            </a:r>
            <a:r>
              <a:rPr lang="en-GB" sz="2400" dirty="0">
                <a:solidFill>
                  <a:schemeClr val="accent2">
                    <a:lumMod val="50000"/>
                  </a:schemeClr>
                </a:solidFill>
                <a:latin typeface="+mj-lt"/>
              </a:rPr>
              <a:t> Assessment to focus on Speech and Language Development, and subsequent implementation of support &amp; strategies as </a:t>
            </a:r>
            <a:r>
              <a:rPr lang="en-GB" sz="2400" dirty="0" smtClean="0">
                <a:solidFill>
                  <a:schemeClr val="accent2">
                    <a:lumMod val="50000"/>
                  </a:schemeClr>
                </a:solidFill>
                <a:latin typeface="+mj-lt"/>
              </a:rPr>
              <a:t>required</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NESSY Program for KS2 pupils </a:t>
            </a:r>
            <a:r>
              <a:rPr lang="en-GB" sz="2400" dirty="0" smtClean="0">
                <a:solidFill>
                  <a:schemeClr val="accent2">
                    <a:lumMod val="50000"/>
                  </a:schemeClr>
                </a:solidFill>
                <a:latin typeface="+mj-lt"/>
              </a:rPr>
              <a:t>with dyslexia traits or diagnosis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Phonics booster Groups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1:1 daily </a:t>
            </a:r>
            <a:r>
              <a:rPr lang="en-GB" sz="2400" dirty="0">
                <a:solidFill>
                  <a:schemeClr val="accent2">
                    <a:lumMod val="50000"/>
                  </a:schemeClr>
                </a:solidFill>
                <a:latin typeface="+mj-lt"/>
              </a:rPr>
              <a:t>reading </a:t>
            </a:r>
            <a:r>
              <a:rPr lang="en-GB" sz="2400" dirty="0" smtClean="0">
                <a:solidFill>
                  <a:schemeClr val="accent2">
                    <a:lumMod val="50000"/>
                  </a:schemeClr>
                </a:solidFill>
                <a:latin typeface="+mj-lt"/>
              </a:rPr>
              <a:t>support</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Precision </a:t>
            </a:r>
            <a:r>
              <a:rPr lang="en-GB" sz="2400" dirty="0" smtClean="0">
                <a:solidFill>
                  <a:schemeClr val="accent2">
                    <a:lumMod val="50000"/>
                  </a:schemeClr>
                </a:solidFill>
                <a:latin typeface="+mj-lt"/>
              </a:rPr>
              <a:t>Teaching of basic skills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Support for children with EAL status </a:t>
            </a:r>
            <a:endParaRPr lang="en-GB" sz="2400" dirty="0" smtClean="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ELSA (Emotional Literacy Support Assistant) </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Gross </a:t>
            </a:r>
            <a:r>
              <a:rPr lang="en-GB" sz="2400" dirty="0">
                <a:solidFill>
                  <a:schemeClr val="accent2">
                    <a:lumMod val="50000"/>
                  </a:schemeClr>
                </a:solidFill>
                <a:latin typeface="+mj-lt"/>
              </a:rPr>
              <a:t>and fine motor skills </a:t>
            </a:r>
            <a:r>
              <a:rPr lang="en-GB" sz="2400" dirty="0" smtClean="0">
                <a:solidFill>
                  <a:schemeClr val="accent2">
                    <a:lumMod val="50000"/>
                  </a:schemeClr>
                </a:solidFill>
                <a:latin typeface="+mj-lt"/>
              </a:rPr>
              <a:t>interventions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smtClean="0">
                <a:solidFill>
                  <a:schemeClr val="accent2">
                    <a:lumMod val="50000"/>
                  </a:schemeClr>
                </a:solidFill>
                <a:latin typeface="+mj-lt"/>
              </a:rPr>
              <a:t>Attention Autism group run by the CAT team</a:t>
            </a:r>
          </a:p>
          <a:p>
            <a:pPr marL="285750" indent="-285750">
              <a:buFont typeface="Arial" panose="020B0604020202020204" pitchFamily="34" charset="0"/>
              <a:buChar char="•"/>
            </a:pPr>
            <a:r>
              <a:rPr lang="en-GB" sz="2400" dirty="0" smtClean="0">
                <a:solidFill>
                  <a:schemeClr val="accent2">
                    <a:lumMod val="50000"/>
                  </a:schemeClr>
                </a:solidFill>
                <a:latin typeface="+mj-lt"/>
              </a:rPr>
              <a:t>Speech and language interventions</a:t>
            </a:r>
          </a:p>
          <a:p>
            <a:pPr marL="285750" indent="-285750">
              <a:buFont typeface="Arial" panose="020B0604020202020204" pitchFamily="34" charset="0"/>
              <a:buChar char="•"/>
            </a:pPr>
            <a:r>
              <a:rPr lang="en-GB" sz="2400" dirty="0" smtClean="0">
                <a:solidFill>
                  <a:schemeClr val="accent2">
                    <a:lumMod val="50000"/>
                  </a:schemeClr>
                </a:solidFill>
                <a:latin typeface="+mj-lt"/>
              </a:rPr>
              <a:t>Sensory circuits</a:t>
            </a:r>
            <a:endParaRPr lang="en-GB" sz="2400" dirty="0">
              <a:solidFill>
                <a:schemeClr val="accent2">
                  <a:lumMod val="50000"/>
                </a:schemeClr>
              </a:solidFill>
              <a:latin typeface="+mj-lt"/>
            </a:endParaRPr>
          </a:p>
        </p:txBody>
      </p:sp>
      <p:sp>
        <p:nvSpPr>
          <p:cNvPr id="6" name="TextBox 5"/>
          <p:cNvSpPr txBox="1"/>
          <p:nvPr/>
        </p:nvSpPr>
        <p:spPr>
          <a:xfrm>
            <a:off x="6032310" y="3495679"/>
            <a:ext cx="615969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accent2">
                    <a:lumMod val="50000"/>
                  </a:schemeClr>
                </a:solidFill>
                <a:latin typeface="+mj-lt"/>
              </a:rPr>
              <a:t>Play </a:t>
            </a:r>
            <a:r>
              <a:rPr lang="en-GB" sz="2400" dirty="0">
                <a:solidFill>
                  <a:schemeClr val="accent2">
                    <a:lumMod val="50000"/>
                  </a:schemeClr>
                </a:solidFill>
                <a:latin typeface="+mj-lt"/>
              </a:rPr>
              <a:t>Therapy</a:t>
            </a:r>
          </a:p>
          <a:p>
            <a:pPr marL="285750" indent="-285750">
              <a:buFont typeface="Arial" panose="020B0604020202020204" pitchFamily="34" charset="0"/>
              <a:buChar char="•"/>
            </a:pPr>
            <a:r>
              <a:rPr lang="en-GB" sz="2400" dirty="0" smtClean="0">
                <a:solidFill>
                  <a:schemeClr val="accent2">
                    <a:lumMod val="50000"/>
                  </a:schemeClr>
                </a:solidFill>
                <a:latin typeface="+mj-lt"/>
              </a:rPr>
              <a:t>Doodle Maths</a:t>
            </a:r>
          </a:p>
          <a:p>
            <a:pPr marL="285750" indent="-285750">
              <a:buFont typeface="Arial" panose="020B0604020202020204" pitchFamily="34" charset="0"/>
              <a:buChar char="•"/>
            </a:pPr>
            <a:r>
              <a:rPr lang="en-GB" sz="2400" dirty="0" smtClean="0">
                <a:solidFill>
                  <a:schemeClr val="accent2">
                    <a:lumMod val="50000"/>
                  </a:schemeClr>
                </a:solidFill>
                <a:latin typeface="+mj-lt"/>
              </a:rPr>
              <a:t>Typing skills to enable writing on a keyboard</a:t>
            </a:r>
          </a:p>
          <a:p>
            <a:pPr marL="285750" indent="-285750">
              <a:buFont typeface="Arial" panose="020B0604020202020204" pitchFamily="34" charset="0"/>
              <a:buChar char="•"/>
            </a:pPr>
            <a:r>
              <a:rPr lang="en-GB" sz="2400" dirty="0" smtClean="0">
                <a:solidFill>
                  <a:schemeClr val="accent2">
                    <a:lumMod val="50000"/>
                  </a:schemeClr>
                </a:solidFill>
                <a:latin typeface="+mj-lt"/>
              </a:rPr>
              <a:t>Provision of specific resources and equipment</a:t>
            </a:r>
          </a:p>
          <a:p>
            <a:pPr marL="285750" indent="-285750">
              <a:buFont typeface="Arial" panose="020B0604020202020204" pitchFamily="34" charset="0"/>
              <a:buChar char="•"/>
            </a:pPr>
            <a:r>
              <a:rPr lang="en-GB" sz="2400" dirty="0" smtClean="0">
                <a:solidFill>
                  <a:schemeClr val="accent2">
                    <a:lumMod val="50000"/>
                  </a:schemeClr>
                </a:solidFill>
                <a:latin typeface="+mj-lt"/>
              </a:rPr>
              <a:t>Colourful semantics for sentence structure</a:t>
            </a:r>
          </a:p>
          <a:p>
            <a:pPr marL="285750" indent="-285750">
              <a:buFont typeface="Arial" panose="020B0604020202020204" pitchFamily="34" charset="0"/>
              <a:buChar char="•"/>
            </a:pPr>
            <a:r>
              <a:rPr lang="en-GB" sz="2400" dirty="0" smtClean="0">
                <a:solidFill>
                  <a:schemeClr val="accent2">
                    <a:lumMod val="50000"/>
                  </a:schemeClr>
                </a:solidFill>
                <a:latin typeface="+mj-lt"/>
              </a:rPr>
              <a:t>Toe by Toe/Stride Ahead reading intervention</a:t>
            </a:r>
          </a:p>
          <a:p>
            <a:pPr marL="285750" indent="-285750">
              <a:buFont typeface="Arial" panose="020B0604020202020204" pitchFamily="34" charset="0"/>
              <a:buChar char="•"/>
            </a:pPr>
            <a:r>
              <a:rPr lang="en-GB" sz="2400" dirty="0" smtClean="0">
                <a:solidFill>
                  <a:schemeClr val="accent2">
                    <a:lumMod val="50000"/>
                  </a:schemeClr>
                </a:solidFill>
                <a:latin typeface="+mj-lt"/>
              </a:rPr>
              <a:t>Plus 1/The Power of 2 Maths intervention</a:t>
            </a:r>
          </a:p>
          <a:p>
            <a:pPr marL="285750" indent="-285750">
              <a:buFont typeface="Arial" panose="020B0604020202020204" pitchFamily="34" charset="0"/>
              <a:buChar char="•"/>
            </a:pPr>
            <a:r>
              <a:rPr lang="en-GB" sz="2400" dirty="0" smtClean="0">
                <a:solidFill>
                  <a:schemeClr val="accent2">
                    <a:lumMod val="50000"/>
                  </a:schemeClr>
                </a:solidFill>
                <a:latin typeface="+mj-lt"/>
              </a:rPr>
              <a:t>Social skills group work</a:t>
            </a:r>
            <a:endParaRPr lang="en-GB" sz="2400" dirty="0">
              <a:solidFill>
                <a:schemeClr val="accent2">
                  <a:lumMod val="50000"/>
                </a:schemeClr>
              </a:solidFill>
              <a:latin typeface="+mj-lt"/>
            </a:endParaRPr>
          </a:p>
        </p:txBody>
      </p:sp>
      <p:pic>
        <p:nvPicPr>
          <p:cNvPr id="8" name="Picture 7"/>
          <p:cNvPicPr>
            <a:picLocks noChangeAspect="1"/>
          </p:cNvPicPr>
          <p:nvPr/>
        </p:nvPicPr>
        <p:blipFill>
          <a:blip r:embed="rId2"/>
          <a:stretch>
            <a:fillRect/>
          </a:stretch>
        </p:blipFill>
        <p:spPr>
          <a:xfrm>
            <a:off x="8280763" y="2980166"/>
            <a:ext cx="3770210" cy="794392"/>
          </a:xfrm>
          <a:prstGeom prst="rect">
            <a:avLst/>
          </a:prstGeom>
        </p:spPr>
      </p:pic>
    </p:spTree>
    <p:extLst>
      <p:ext uri="{BB962C8B-B14F-4D97-AF65-F5344CB8AC3E}">
        <p14:creationId xmlns:p14="http://schemas.microsoft.com/office/powerpoint/2010/main" val="2877662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570949"/>
            <a:ext cx="5759356" cy="4693374"/>
          </a:xfrm>
        </p:spPr>
        <p:txBody>
          <a:bodyPr>
            <a:normAutofit fontScale="90000"/>
          </a:bodyPr>
          <a:lstStyle/>
          <a:p>
            <a:r>
              <a:rPr lang="en-GB" sz="2700" dirty="0" smtClean="0">
                <a:solidFill>
                  <a:schemeClr val="accent2">
                    <a:lumMod val="50000"/>
                  </a:schemeClr>
                </a:solidFill>
              </a:rPr>
              <a:t>We use a range of strategies to ensure that we offer an inclusive approach to learning which allows all learners to access the curriculum. </a:t>
            </a:r>
            <a:br>
              <a:rPr lang="en-GB" sz="2700" dirty="0" smtClean="0">
                <a:solidFill>
                  <a:schemeClr val="accent2">
                    <a:lumMod val="50000"/>
                  </a:schemeClr>
                </a:solidFill>
              </a:rPr>
            </a:br>
            <a:r>
              <a:rPr lang="en-GB" sz="2700" dirty="0">
                <a:solidFill>
                  <a:schemeClr val="accent2">
                    <a:lumMod val="50000"/>
                  </a:schemeClr>
                </a:solidFill>
              </a:rPr>
              <a:t/>
            </a:r>
            <a:br>
              <a:rPr lang="en-GB" sz="2700" dirty="0">
                <a:solidFill>
                  <a:schemeClr val="accent2">
                    <a:lumMod val="50000"/>
                  </a:schemeClr>
                </a:solidFill>
              </a:rPr>
            </a:br>
            <a:r>
              <a:rPr lang="en-GB" sz="2700" dirty="0" smtClean="0">
                <a:solidFill>
                  <a:schemeClr val="accent2">
                    <a:lumMod val="50000"/>
                  </a:schemeClr>
                </a:solidFill>
              </a:rPr>
              <a:t>Where external agencies are involved, we will seek their recommendations in this area.</a:t>
            </a:r>
            <a:br>
              <a:rPr lang="en-GB" sz="2700" dirty="0" smtClean="0">
                <a:solidFill>
                  <a:schemeClr val="accent2">
                    <a:lumMod val="50000"/>
                  </a:schemeClr>
                </a:solidFill>
              </a:rPr>
            </a:br>
            <a:r>
              <a:rPr lang="en-GB" sz="2700" dirty="0">
                <a:solidFill>
                  <a:schemeClr val="accent2">
                    <a:lumMod val="50000"/>
                  </a:schemeClr>
                </a:solidFill>
              </a:rPr>
              <a:t/>
            </a:r>
            <a:br>
              <a:rPr lang="en-GB" sz="2700" dirty="0">
                <a:solidFill>
                  <a:schemeClr val="accent2">
                    <a:lumMod val="50000"/>
                  </a:schemeClr>
                </a:solidFill>
              </a:rPr>
            </a:br>
            <a:r>
              <a:rPr lang="en-GB" sz="2700" dirty="0" smtClean="0">
                <a:solidFill>
                  <a:schemeClr val="accent2">
                    <a:lumMod val="50000"/>
                  </a:schemeClr>
                </a:solidFill>
              </a:rPr>
              <a:t>Some of these adjustments may include:</a:t>
            </a:r>
            <a:r>
              <a:rPr lang="en-GB" sz="2700" dirty="0" smtClean="0">
                <a:solidFill>
                  <a:schemeClr val="tx1"/>
                </a:solidFill>
              </a:rPr>
              <a:t/>
            </a:r>
            <a:br>
              <a:rPr lang="en-GB" sz="2700" dirty="0" smtClean="0">
                <a:solidFill>
                  <a:schemeClr val="tx1"/>
                </a:solidFill>
              </a:rPr>
            </a:br>
            <a:r>
              <a:rPr lang="en-GB" sz="2700" dirty="0">
                <a:solidFill>
                  <a:schemeClr val="tx1"/>
                </a:solidFill>
              </a:rPr>
              <a:t/>
            </a:r>
            <a:br>
              <a:rPr lang="en-GB" sz="2700" dirty="0">
                <a:solidFill>
                  <a:schemeClr val="tx1"/>
                </a:solidFill>
              </a:rPr>
            </a:br>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p:txBody>
      </p:sp>
      <p:pic>
        <p:nvPicPr>
          <p:cNvPr id="4" name="Picture 3"/>
          <p:cNvPicPr>
            <a:picLocks noChangeAspect="1"/>
          </p:cNvPicPr>
          <p:nvPr/>
        </p:nvPicPr>
        <p:blipFill rotWithShape="1">
          <a:blip r:embed="rId2"/>
          <a:srcRect b="2285"/>
          <a:stretch/>
        </p:blipFill>
        <p:spPr>
          <a:xfrm>
            <a:off x="6960359" y="163773"/>
            <a:ext cx="4365984" cy="3226091"/>
          </a:xfrm>
          <a:prstGeom prst="rect">
            <a:avLst/>
          </a:prstGeom>
        </p:spPr>
      </p:pic>
      <p:sp>
        <p:nvSpPr>
          <p:cNvPr id="3" name="TextBox 2"/>
          <p:cNvSpPr txBox="1"/>
          <p:nvPr/>
        </p:nvSpPr>
        <p:spPr>
          <a:xfrm>
            <a:off x="177421" y="163773"/>
            <a:ext cx="6469040" cy="1077218"/>
          </a:xfrm>
          <a:prstGeom prst="rect">
            <a:avLst/>
          </a:prstGeom>
          <a:noFill/>
        </p:spPr>
        <p:txBody>
          <a:bodyPr wrap="square" rtlCol="0">
            <a:spAutoFit/>
          </a:bodyPr>
          <a:lstStyle/>
          <a:p>
            <a:r>
              <a:rPr lang="en-GB" sz="3200" b="1" dirty="0">
                <a:solidFill>
                  <a:schemeClr val="accent2">
                    <a:lumMod val="50000"/>
                  </a:schemeClr>
                </a:solidFill>
                <a:latin typeface="+mj-lt"/>
              </a:rPr>
              <a:t>How do we adapt the curriculum for children with SEND?</a:t>
            </a:r>
          </a:p>
        </p:txBody>
      </p:sp>
      <p:sp>
        <p:nvSpPr>
          <p:cNvPr id="5" name="Right Arrow 4"/>
          <p:cNvSpPr/>
          <p:nvPr/>
        </p:nvSpPr>
        <p:spPr>
          <a:xfrm rot="20508749">
            <a:off x="5378417" y="4374770"/>
            <a:ext cx="623710" cy="31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6996550" y="3389864"/>
            <a:ext cx="4329793" cy="3411578"/>
          </a:xfrm>
          <a:prstGeom prst="rect">
            <a:avLst/>
          </a:prstGeom>
        </p:spPr>
      </p:pic>
    </p:spTree>
    <p:extLst>
      <p:ext uri="{BB962C8B-B14F-4D97-AF65-F5344CB8AC3E}">
        <p14:creationId xmlns:p14="http://schemas.microsoft.com/office/powerpoint/2010/main" val="2656804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0376" y="973865"/>
            <a:ext cx="10710893" cy="5601533"/>
          </a:xfrm>
          <a:prstGeom prst="rect">
            <a:avLst/>
          </a:prstGeom>
          <a:noFill/>
        </p:spPr>
        <p:txBody>
          <a:bodyPr wrap="square" rtlCol="0">
            <a:spAutoFit/>
          </a:bodyPr>
          <a:lstStyle/>
          <a:p>
            <a:r>
              <a:rPr lang="en-GB" sz="2000" dirty="0">
                <a:solidFill>
                  <a:schemeClr val="accent2">
                    <a:lumMod val="50000"/>
                  </a:schemeClr>
                </a:solidFill>
              </a:rPr>
              <a:t>We continuously monitor our provision to check the impact of what we are doing.</a:t>
            </a:r>
            <a:br>
              <a:rPr lang="en-GB" sz="2000" dirty="0">
                <a:solidFill>
                  <a:schemeClr val="accent2">
                    <a:lumMod val="50000"/>
                  </a:schemeClr>
                </a:solidFill>
              </a:rPr>
            </a:br>
            <a:r>
              <a:rPr lang="en-GB" sz="2000" dirty="0">
                <a:solidFill>
                  <a:schemeClr val="accent2">
                    <a:lumMod val="50000"/>
                  </a:schemeClr>
                </a:solidFill>
              </a:rPr>
              <a:t/>
            </a:r>
            <a:br>
              <a:rPr lang="en-GB" sz="2000" dirty="0">
                <a:solidFill>
                  <a:schemeClr val="accent2">
                    <a:lumMod val="50000"/>
                  </a:schemeClr>
                </a:solidFill>
              </a:rPr>
            </a:br>
            <a:r>
              <a:rPr lang="en-GB" sz="2000" dirty="0">
                <a:solidFill>
                  <a:schemeClr val="accent2">
                    <a:lumMod val="50000"/>
                  </a:schemeClr>
                </a:solidFill>
              </a:rPr>
              <a:t>We do this through</a:t>
            </a:r>
            <a:r>
              <a:rPr lang="en-GB" sz="2000" dirty="0" smtClean="0">
                <a:solidFill>
                  <a:schemeClr val="accent2">
                    <a:lumMod val="50000"/>
                  </a:schemeClr>
                </a:solidFill>
              </a:rPr>
              <a:t>: </a:t>
            </a:r>
          </a:p>
          <a:p>
            <a:endParaRPr lang="en-GB" sz="2000" dirty="0">
              <a:solidFill>
                <a:schemeClr val="accent2">
                  <a:lumMod val="50000"/>
                </a:schemeClr>
              </a:solidFill>
            </a:endParaRPr>
          </a:p>
          <a:p>
            <a:pPr marL="285750" indent="-285750">
              <a:buFont typeface="Arial" panose="020B0604020202020204" pitchFamily="34" charset="0"/>
              <a:buChar char="•"/>
            </a:pPr>
            <a:r>
              <a:rPr lang="en-GB" sz="2000" dirty="0" smtClean="0">
                <a:solidFill>
                  <a:schemeClr val="accent2">
                    <a:lumMod val="50000"/>
                  </a:schemeClr>
                </a:solidFill>
              </a:rPr>
              <a:t>Regular progress meetings involving class teachers, SENCO and Senior Management</a:t>
            </a:r>
          </a:p>
          <a:p>
            <a:pPr marL="285750" indent="-285750">
              <a:buFont typeface="Arial" panose="020B0604020202020204" pitchFamily="34" charset="0"/>
              <a:buChar char="•"/>
            </a:pPr>
            <a:r>
              <a:rPr lang="en-GB" sz="2000" dirty="0" smtClean="0">
                <a:solidFill>
                  <a:schemeClr val="accent2">
                    <a:lumMod val="50000"/>
                  </a:schemeClr>
                </a:solidFill>
              </a:rPr>
              <a:t>Continuous Professional Development for staff in meetings where we share good practice and receive training</a:t>
            </a:r>
          </a:p>
          <a:p>
            <a:pPr marL="285750" indent="-285750">
              <a:buFont typeface="Arial" panose="020B0604020202020204" pitchFamily="34" charset="0"/>
              <a:buChar char="•"/>
            </a:pPr>
            <a:r>
              <a:rPr lang="en-GB" sz="2000" dirty="0" smtClean="0">
                <a:solidFill>
                  <a:schemeClr val="accent2">
                    <a:lumMod val="50000"/>
                  </a:schemeClr>
                </a:solidFill>
              </a:rPr>
              <a:t>Reviewing progress with parents three times per year</a:t>
            </a:r>
          </a:p>
          <a:p>
            <a:pPr marL="285750" indent="-285750">
              <a:buFont typeface="Arial" panose="020B0604020202020204" pitchFamily="34" charset="0"/>
              <a:buChar char="•"/>
            </a:pPr>
            <a:r>
              <a:rPr lang="en-GB" sz="2000" dirty="0" smtClean="0">
                <a:solidFill>
                  <a:schemeClr val="accent2">
                    <a:lumMod val="50000"/>
                  </a:schemeClr>
                </a:solidFill>
              </a:rPr>
              <a:t>Seeking parent voice</a:t>
            </a:r>
          </a:p>
          <a:p>
            <a:pPr marL="285750" indent="-285750">
              <a:buFont typeface="Arial" panose="020B0604020202020204" pitchFamily="34" charset="0"/>
              <a:buChar char="•"/>
            </a:pPr>
            <a:r>
              <a:rPr lang="en-GB" sz="2000" dirty="0" smtClean="0">
                <a:solidFill>
                  <a:schemeClr val="accent2">
                    <a:lumMod val="50000"/>
                  </a:schemeClr>
                </a:solidFill>
              </a:rPr>
              <a:t>Seeking pupil voice</a:t>
            </a:r>
          </a:p>
          <a:p>
            <a:pPr marL="285750" indent="-285750">
              <a:buFont typeface="Arial" panose="020B0604020202020204" pitchFamily="34" charset="0"/>
              <a:buChar char="•"/>
            </a:pPr>
            <a:r>
              <a:rPr lang="en-GB" sz="2000" dirty="0" smtClean="0">
                <a:solidFill>
                  <a:schemeClr val="accent2">
                    <a:lumMod val="50000"/>
                  </a:schemeClr>
                </a:solidFill>
              </a:rPr>
              <a:t>Keeping and monitoring useful data to check the progress of learners with SEND</a:t>
            </a:r>
          </a:p>
          <a:p>
            <a:pPr marL="285750" indent="-285750">
              <a:buFont typeface="Arial" panose="020B0604020202020204" pitchFamily="34" charset="0"/>
              <a:buChar char="•"/>
            </a:pPr>
            <a:r>
              <a:rPr lang="en-GB" sz="2000" dirty="0" smtClean="0">
                <a:solidFill>
                  <a:schemeClr val="accent2">
                    <a:lumMod val="50000"/>
                  </a:schemeClr>
                </a:solidFill>
              </a:rPr>
              <a:t>Talking to children to gain their voice about the support they are getting</a:t>
            </a:r>
          </a:p>
          <a:p>
            <a:pPr marL="285750" indent="-285750">
              <a:buFont typeface="Arial" panose="020B0604020202020204" pitchFamily="34" charset="0"/>
              <a:buChar char="•"/>
            </a:pPr>
            <a:r>
              <a:rPr lang="en-GB" sz="2000" dirty="0" smtClean="0">
                <a:solidFill>
                  <a:schemeClr val="accent2">
                    <a:lumMod val="50000"/>
                  </a:schemeClr>
                </a:solidFill>
              </a:rPr>
              <a:t>Monitoring by the SENCO</a:t>
            </a:r>
          </a:p>
          <a:p>
            <a:pPr marL="285750" indent="-285750">
              <a:buFont typeface="Arial" panose="020B0604020202020204" pitchFamily="34" charset="0"/>
              <a:buChar char="•"/>
            </a:pPr>
            <a:r>
              <a:rPr lang="en-GB" sz="2000" dirty="0" smtClean="0">
                <a:solidFill>
                  <a:schemeClr val="accent2">
                    <a:lumMod val="50000"/>
                  </a:schemeClr>
                </a:solidFill>
              </a:rPr>
              <a:t>‘Book Scrutiny’ work by subject leaders to evaluate the children’s work</a:t>
            </a:r>
          </a:p>
          <a:p>
            <a:pPr marL="285750" indent="-285750">
              <a:buFont typeface="Arial" panose="020B0604020202020204" pitchFamily="34" charset="0"/>
              <a:buChar char="•"/>
            </a:pPr>
            <a:r>
              <a:rPr lang="en-GB" sz="2000" dirty="0" smtClean="0">
                <a:solidFill>
                  <a:schemeClr val="accent2">
                    <a:lumMod val="50000"/>
                  </a:schemeClr>
                </a:solidFill>
              </a:rPr>
              <a:t>Online tracking of targets to measure progress</a:t>
            </a:r>
          </a:p>
          <a:p>
            <a:pPr marL="285750" indent="-285750">
              <a:buFont typeface="Arial" panose="020B0604020202020204" pitchFamily="34" charset="0"/>
              <a:buChar char="•"/>
            </a:pPr>
            <a:r>
              <a:rPr lang="en-GB" sz="2000" dirty="0" smtClean="0">
                <a:solidFill>
                  <a:schemeClr val="accent2">
                    <a:lumMod val="50000"/>
                  </a:schemeClr>
                </a:solidFill>
              </a:rPr>
              <a:t>Annual reviews for children with an Education Health and Care Plan (EHCP)</a:t>
            </a:r>
          </a:p>
          <a:p>
            <a:pPr marL="285750" indent="-285750">
              <a:buFont typeface="Arial" panose="020B0604020202020204" pitchFamily="34" charset="0"/>
              <a:buChar char="•"/>
            </a:pPr>
            <a:r>
              <a:rPr lang="en-GB" sz="2000" dirty="0" smtClean="0">
                <a:solidFill>
                  <a:schemeClr val="accent2">
                    <a:lumMod val="50000"/>
                  </a:schemeClr>
                </a:solidFill>
              </a:rPr>
              <a:t>Annual reviews for children with a SEND Support Provision Plan (SSPP)</a:t>
            </a:r>
          </a:p>
          <a:p>
            <a:pPr marL="285750" indent="-285750">
              <a:buFont typeface="Arial" panose="020B0604020202020204" pitchFamily="34" charset="0"/>
              <a:buChar char="•"/>
            </a:pPr>
            <a:endParaRPr lang="en-GB" dirty="0"/>
          </a:p>
        </p:txBody>
      </p:sp>
      <p:sp>
        <p:nvSpPr>
          <p:cNvPr id="2" name="TextBox 1"/>
          <p:cNvSpPr txBox="1"/>
          <p:nvPr/>
        </p:nvSpPr>
        <p:spPr>
          <a:xfrm>
            <a:off x="0" y="163773"/>
            <a:ext cx="12050973" cy="584775"/>
          </a:xfrm>
          <a:prstGeom prst="rect">
            <a:avLst/>
          </a:prstGeom>
          <a:noFill/>
        </p:spPr>
        <p:txBody>
          <a:bodyPr wrap="square" rtlCol="0">
            <a:spAutoFit/>
          </a:bodyPr>
          <a:lstStyle/>
          <a:p>
            <a:r>
              <a:rPr lang="en-GB" sz="3200" b="1" dirty="0">
                <a:solidFill>
                  <a:schemeClr val="accent2">
                    <a:lumMod val="50000"/>
                  </a:schemeClr>
                </a:solidFill>
                <a:latin typeface="+mn-lt"/>
              </a:rPr>
              <a:t>How do we evaluate provision to check what we are doing is working? </a:t>
            </a:r>
            <a:endParaRPr lang="en-GB" sz="3200" dirty="0">
              <a:latin typeface="+mn-lt"/>
            </a:endParaRPr>
          </a:p>
        </p:txBody>
      </p:sp>
      <p:pic>
        <p:nvPicPr>
          <p:cNvPr id="3" name="Picture 2"/>
          <p:cNvPicPr>
            <a:picLocks noChangeAspect="1"/>
          </p:cNvPicPr>
          <p:nvPr/>
        </p:nvPicPr>
        <p:blipFill>
          <a:blip r:embed="rId2"/>
          <a:stretch>
            <a:fillRect/>
          </a:stretch>
        </p:blipFill>
        <p:spPr>
          <a:xfrm>
            <a:off x="9990233" y="748548"/>
            <a:ext cx="1596717" cy="1314943"/>
          </a:xfrm>
          <a:prstGeom prst="rect">
            <a:avLst/>
          </a:prstGeom>
        </p:spPr>
      </p:pic>
    </p:spTree>
    <p:extLst>
      <p:ext uri="{BB962C8B-B14F-4D97-AF65-F5344CB8AC3E}">
        <p14:creationId xmlns:p14="http://schemas.microsoft.com/office/powerpoint/2010/main" val="283404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4" y="174171"/>
            <a:ext cx="11625943" cy="584775"/>
          </a:xfrm>
          <a:prstGeom prst="rect">
            <a:avLst/>
          </a:prstGeom>
          <a:noFill/>
        </p:spPr>
        <p:txBody>
          <a:bodyPr wrap="square" rtlCol="0">
            <a:spAutoFit/>
          </a:bodyPr>
          <a:lstStyle/>
          <a:p>
            <a:r>
              <a:rPr lang="en-GB" sz="3200" b="1" dirty="0" smtClean="0">
                <a:solidFill>
                  <a:schemeClr val="accent2">
                    <a:lumMod val="50000"/>
                  </a:schemeClr>
                </a:solidFill>
                <a:latin typeface="+mj-lt"/>
              </a:rPr>
              <a:t>How are staff trained to meet SEND?</a:t>
            </a:r>
            <a:endParaRPr lang="en-GB" sz="3200" b="1" dirty="0">
              <a:solidFill>
                <a:schemeClr val="accent2">
                  <a:lumMod val="50000"/>
                </a:schemeClr>
              </a:solidFill>
              <a:latin typeface="+mj-lt"/>
            </a:endParaRPr>
          </a:p>
        </p:txBody>
      </p:sp>
      <p:sp>
        <p:nvSpPr>
          <p:cNvPr id="4" name="TextBox 3"/>
          <p:cNvSpPr txBox="1"/>
          <p:nvPr/>
        </p:nvSpPr>
        <p:spPr>
          <a:xfrm>
            <a:off x="95534" y="758946"/>
            <a:ext cx="7778573" cy="5847755"/>
          </a:xfrm>
          <a:prstGeom prst="rect">
            <a:avLst/>
          </a:prstGeom>
          <a:noFill/>
        </p:spPr>
        <p:txBody>
          <a:bodyPr wrap="square" rtlCol="0">
            <a:spAutoFit/>
          </a:bodyPr>
          <a:lstStyle/>
          <a:p>
            <a:r>
              <a:rPr lang="en-GB" sz="2200" dirty="0">
                <a:solidFill>
                  <a:schemeClr val="accent2">
                    <a:lumMod val="50000"/>
                  </a:schemeClr>
                </a:solidFill>
                <a:latin typeface="+mj-lt"/>
              </a:rPr>
              <a:t>At </a:t>
            </a:r>
            <a:r>
              <a:rPr lang="en-GB" sz="2200" dirty="0" smtClean="0">
                <a:solidFill>
                  <a:schemeClr val="accent2">
                    <a:lumMod val="50000"/>
                  </a:schemeClr>
                </a:solidFill>
                <a:latin typeface="+mj-lt"/>
              </a:rPr>
              <a:t>SS John and Monica’s, </a:t>
            </a:r>
            <a:r>
              <a:rPr lang="en-GB" sz="2200" dirty="0">
                <a:solidFill>
                  <a:schemeClr val="accent2">
                    <a:lumMod val="50000"/>
                  </a:schemeClr>
                </a:solidFill>
                <a:latin typeface="+mj-lt"/>
              </a:rPr>
              <a:t>we believe in professional development and aim to ensure all our staff have the understanding they need to enable them to support your child.</a:t>
            </a:r>
          </a:p>
          <a:p>
            <a:r>
              <a:rPr lang="en-GB" sz="2200" dirty="0">
                <a:solidFill>
                  <a:schemeClr val="accent2">
                    <a:lumMod val="50000"/>
                  </a:schemeClr>
                </a:solidFill>
                <a:latin typeface="+mj-lt"/>
              </a:rPr>
              <a:t> </a:t>
            </a:r>
          </a:p>
          <a:p>
            <a:r>
              <a:rPr lang="en-GB" sz="2200" dirty="0">
                <a:solidFill>
                  <a:schemeClr val="accent2">
                    <a:lumMod val="50000"/>
                  </a:schemeClr>
                </a:solidFill>
                <a:latin typeface="+mj-lt"/>
              </a:rPr>
              <a:t>When a new member of staff joins the school, we ensure they understand the systems within the school and they are given information about the children they are working with.</a:t>
            </a:r>
          </a:p>
          <a:p>
            <a:r>
              <a:rPr lang="en-GB" sz="2200" dirty="0">
                <a:solidFill>
                  <a:schemeClr val="accent2">
                    <a:lumMod val="50000"/>
                  </a:schemeClr>
                </a:solidFill>
                <a:latin typeface="+mj-lt"/>
              </a:rPr>
              <a:t> </a:t>
            </a:r>
          </a:p>
          <a:p>
            <a:r>
              <a:rPr lang="en-GB" sz="2200" dirty="0">
                <a:solidFill>
                  <a:schemeClr val="accent2">
                    <a:lumMod val="50000"/>
                  </a:schemeClr>
                </a:solidFill>
                <a:latin typeface="+mj-lt"/>
              </a:rPr>
              <a:t>The senior leadership team within the school are constantly moderating needs within the school and, where an area of concern is highlighted, whole school training </a:t>
            </a:r>
            <a:r>
              <a:rPr lang="en-GB" sz="2200" dirty="0" smtClean="0">
                <a:solidFill>
                  <a:schemeClr val="accent2">
                    <a:lumMod val="50000"/>
                  </a:schemeClr>
                </a:solidFill>
                <a:latin typeface="+mj-lt"/>
              </a:rPr>
              <a:t>can </a:t>
            </a:r>
            <a:r>
              <a:rPr lang="en-GB" sz="2200" dirty="0">
                <a:solidFill>
                  <a:schemeClr val="accent2">
                    <a:lumMod val="50000"/>
                  </a:schemeClr>
                </a:solidFill>
                <a:latin typeface="+mj-lt"/>
              </a:rPr>
              <a:t>be organised to ensure all staff understand specific learning difficulties and appropriate teaching or support strategies that could be utilised.</a:t>
            </a:r>
          </a:p>
          <a:p>
            <a:r>
              <a:rPr lang="en-GB" sz="2200" dirty="0">
                <a:solidFill>
                  <a:schemeClr val="accent2">
                    <a:lumMod val="50000"/>
                  </a:schemeClr>
                </a:solidFill>
                <a:latin typeface="+mj-lt"/>
              </a:rPr>
              <a:t> </a:t>
            </a:r>
          </a:p>
          <a:p>
            <a:r>
              <a:rPr lang="en-GB" sz="2200" dirty="0">
                <a:solidFill>
                  <a:schemeClr val="accent2">
                    <a:lumMod val="50000"/>
                  </a:schemeClr>
                </a:solidFill>
                <a:latin typeface="+mj-lt"/>
              </a:rPr>
              <a:t>Some of our staff have completed training in the following areas.  When staff go on a course, they have an opportunity to give feedback to the rest of the staff during staff meeting sessions.</a:t>
            </a:r>
          </a:p>
        </p:txBody>
      </p:sp>
      <p:pic>
        <p:nvPicPr>
          <p:cNvPr id="5" name="Picture 4"/>
          <p:cNvPicPr>
            <a:picLocks noChangeAspect="1"/>
          </p:cNvPicPr>
          <p:nvPr/>
        </p:nvPicPr>
        <p:blipFill>
          <a:blip r:embed="rId2"/>
          <a:stretch>
            <a:fillRect/>
          </a:stretch>
        </p:blipFill>
        <p:spPr>
          <a:xfrm>
            <a:off x="7874108" y="758946"/>
            <a:ext cx="4248150" cy="5762625"/>
          </a:xfrm>
          <a:prstGeom prst="rect">
            <a:avLst/>
          </a:prstGeom>
        </p:spPr>
      </p:pic>
    </p:spTree>
    <p:extLst>
      <p:ext uri="{BB962C8B-B14F-4D97-AF65-F5344CB8AC3E}">
        <p14:creationId xmlns:p14="http://schemas.microsoft.com/office/powerpoint/2010/main" val="151801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69246" y="-36195"/>
            <a:ext cx="12122754" cy="6647974"/>
          </a:xfrm>
          <a:prstGeom prst="rect">
            <a:avLst/>
          </a:prstGeom>
          <a:noFill/>
          <a:ln w="9525">
            <a:noFill/>
            <a:miter lim="800000"/>
            <a:headEnd/>
            <a:tailEnd/>
          </a:ln>
        </p:spPr>
        <p:txBody>
          <a:bodyPr wrap="square">
            <a:spAutoFit/>
          </a:bodyPr>
          <a:lstStyle/>
          <a:p>
            <a:r>
              <a:rPr lang="en-GB" sz="3200" b="1" dirty="0">
                <a:solidFill>
                  <a:schemeClr val="accent2">
                    <a:lumMod val="50000"/>
                  </a:schemeClr>
                </a:solidFill>
                <a:latin typeface="+mn-lt"/>
                <a:cs typeface="Arial" panose="020B0604020202020204" pitchFamily="34" charset="0"/>
              </a:rPr>
              <a:t>How will I know how my child is doing and how will you </a:t>
            </a:r>
            <a:endParaRPr lang="en-GB" sz="3200" b="1" dirty="0" smtClean="0">
              <a:solidFill>
                <a:schemeClr val="accent2">
                  <a:lumMod val="50000"/>
                </a:schemeClr>
              </a:solidFill>
              <a:latin typeface="+mn-lt"/>
              <a:cs typeface="Arial" panose="020B0604020202020204" pitchFamily="34" charset="0"/>
            </a:endParaRPr>
          </a:p>
          <a:p>
            <a:r>
              <a:rPr lang="en-GB" sz="3200" b="1" dirty="0" smtClean="0">
                <a:solidFill>
                  <a:schemeClr val="accent2">
                    <a:lumMod val="50000"/>
                  </a:schemeClr>
                </a:solidFill>
                <a:latin typeface="+mn-lt"/>
                <a:cs typeface="Arial" panose="020B0604020202020204" pitchFamily="34" charset="0"/>
              </a:rPr>
              <a:t>help </a:t>
            </a:r>
            <a:r>
              <a:rPr lang="en-GB" sz="3200" b="1" dirty="0">
                <a:solidFill>
                  <a:schemeClr val="accent2">
                    <a:lumMod val="50000"/>
                  </a:schemeClr>
                </a:solidFill>
                <a:latin typeface="+mn-lt"/>
                <a:cs typeface="Arial" panose="020B0604020202020204" pitchFamily="34" charset="0"/>
              </a:rPr>
              <a:t>me to support my child’s learning? </a:t>
            </a:r>
          </a:p>
          <a:p>
            <a:endParaRPr lang="en-GB" sz="2000" b="1" dirty="0">
              <a:solidFill>
                <a:schemeClr val="accent2">
                  <a:lumMod val="50000"/>
                </a:schemeClr>
              </a:solidFill>
              <a:latin typeface="+mn-lt"/>
              <a:cs typeface="Arial" panose="020B0604020202020204" pitchFamily="34" charset="0"/>
            </a:endParaRPr>
          </a:p>
          <a:p>
            <a:r>
              <a:rPr lang="en-GB" sz="1900" dirty="0" smtClean="0">
                <a:solidFill>
                  <a:schemeClr val="accent2">
                    <a:lumMod val="50000"/>
                  </a:schemeClr>
                </a:solidFill>
                <a:latin typeface="+mj-lt"/>
                <a:cs typeface="Arial" panose="020B0604020202020204" pitchFamily="34" charset="0"/>
              </a:rPr>
              <a:t>We</a:t>
            </a:r>
            <a:r>
              <a:rPr lang="en-GB" sz="1900" dirty="0" smtClean="0">
                <a:solidFill>
                  <a:schemeClr val="accent2">
                    <a:lumMod val="50000"/>
                  </a:schemeClr>
                </a:solidFill>
                <a:latin typeface="+mj-lt"/>
              </a:rPr>
              <a:t> </a:t>
            </a:r>
            <a:r>
              <a:rPr lang="en-GB" sz="1900" dirty="0">
                <a:solidFill>
                  <a:schemeClr val="accent2">
                    <a:lumMod val="50000"/>
                  </a:schemeClr>
                </a:solidFill>
                <a:latin typeface="+mj-lt"/>
              </a:rPr>
              <a:t>work closely with parents and carers and recognise they have much to contribute to our support for children with SEND</a:t>
            </a:r>
            <a:r>
              <a:rPr lang="en-GB" sz="1900" dirty="0" smtClean="0">
                <a:solidFill>
                  <a:schemeClr val="accent2">
                    <a:lumMod val="50000"/>
                  </a:schemeClr>
                </a:solidFill>
                <a:latin typeface="+mj-lt"/>
              </a:rPr>
              <a:t>. We will always arrange to meet with you </a:t>
            </a:r>
            <a:r>
              <a:rPr lang="en-GB" sz="1900" dirty="0" smtClean="0">
                <a:solidFill>
                  <a:schemeClr val="accent2">
                    <a:lumMod val="50000"/>
                  </a:schemeClr>
                </a:solidFill>
                <a:latin typeface="+mj-lt"/>
                <a:cs typeface="Arial" panose="020B0604020202020204" pitchFamily="34" charset="0"/>
              </a:rPr>
              <a:t>and </a:t>
            </a:r>
            <a:r>
              <a:rPr lang="en-GB" sz="1900" dirty="0">
                <a:solidFill>
                  <a:schemeClr val="accent2">
                    <a:lumMod val="50000"/>
                  </a:schemeClr>
                </a:solidFill>
                <a:latin typeface="+mj-lt"/>
                <a:cs typeface="Arial" panose="020B0604020202020204" pitchFamily="34" charset="0"/>
              </a:rPr>
              <a:t>discuss how your child is getting on. We can also offer advice and practical ways you can help your child at home. </a:t>
            </a:r>
            <a:r>
              <a:rPr lang="en-GB" sz="1900" dirty="0" smtClean="0">
                <a:solidFill>
                  <a:schemeClr val="accent2">
                    <a:lumMod val="50000"/>
                  </a:schemeClr>
                </a:solidFill>
                <a:latin typeface="+mj-lt"/>
                <a:cs typeface="Arial" panose="020B0604020202020204" pitchFamily="34" charset="0"/>
              </a:rPr>
              <a:t>We </a:t>
            </a:r>
            <a:r>
              <a:rPr lang="en-GB" sz="1900" dirty="0">
                <a:solidFill>
                  <a:schemeClr val="accent2">
                    <a:lumMod val="50000"/>
                  </a:schemeClr>
                </a:solidFill>
                <a:latin typeface="+mj-lt"/>
                <a:cs typeface="Arial" panose="020B0604020202020204" pitchFamily="34" charset="0"/>
              </a:rPr>
              <a:t>believe that your child’s education should be a partnership between home and school, therefore we aim to keep communication channels open and communicate regularly, especially if your child has complex needs.</a:t>
            </a:r>
          </a:p>
          <a:p>
            <a:endParaRPr lang="en-GB" sz="1900" dirty="0">
              <a:solidFill>
                <a:schemeClr val="accent2">
                  <a:lumMod val="50000"/>
                </a:schemeClr>
              </a:solidFill>
              <a:latin typeface="+mj-lt"/>
              <a:cs typeface="Arial" panose="020B0604020202020204" pitchFamily="34" charset="0"/>
            </a:endParaRPr>
          </a:p>
          <a:p>
            <a:r>
              <a:rPr lang="en-GB" sz="1900" dirty="0">
                <a:solidFill>
                  <a:schemeClr val="accent2">
                    <a:lumMod val="50000"/>
                  </a:schemeClr>
                </a:solidFill>
                <a:latin typeface="+mj-lt"/>
                <a:cs typeface="Arial" panose="020B0604020202020204" pitchFamily="34" charset="0"/>
              </a:rPr>
              <a:t>You will be invited in to school on a termly basis for a </a:t>
            </a:r>
            <a:r>
              <a:rPr lang="en-GB" sz="1900" dirty="0" smtClean="0">
                <a:solidFill>
                  <a:schemeClr val="accent2">
                    <a:lumMod val="50000"/>
                  </a:schemeClr>
                </a:solidFill>
                <a:latin typeface="+mj-lt"/>
                <a:cs typeface="Arial" panose="020B0604020202020204" pitchFamily="34" charset="0"/>
              </a:rPr>
              <a:t>review </a:t>
            </a:r>
            <a:r>
              <a:rPr lang="en-GB" sz="1900" dirty="0">
                <a:solidFill>
                  <a:schemeClr val="accent2">
                    <a:lumMod val="50000"/>
                  </a:schemeClr>
                </a:solidFill>
                <a:latin typeface="+mj-lt"/>
                <a:cs typeface="Arial" panose="020B0604020202020204" pitchFamily="34" charset="0"/>
              </a:rPr>
              <a:t>meeting where we will discuss the needs and progress of your child. These meetings ensure that everyone develops a good understanding of the pupil’s areas of strength and difficulty,  parents concerns are taken into account and that everyone understands the agreed outcomes and next steps for the pupil. </a:t>
            </a:r>
            <a:endParaRPr lang="en-GB" sz="1900" dirty="0" smtClean="0">
              <a:solidFill>
                <a:schemeClr val="accent2">
                  <a:lumMod val="50000"/>
                </a:schemeClr>
              </a:solidFill>
              <a:latin typeface="+mj-lt"/>
              <a:cs typeface="Arial" panose="020B0604020202020204" pitchFamily="34" charset="0"/>
            </a:endParaRPr>
          </a:p>
          <a:p>
            <a:pPr marL="342900" indent="-342900">
              <a:buFont typeface="Arial" panose="020B0604020202020204" pitchFamily="34" charset="0"/>
              <a:buChar char="•"/>
            </a:pPr>
            <a:endParaRPr lang="en-GB" sz="1900" dirty="0">
              <a:solidFill>
                <a:schemeClr val="accent2">
                  <a:lumMod val="50000"/>
                </a:schemeClr>
              </a:solidFill>
              <a:latin typeface="+mj-lt"/>
              <a:cs typeface="Arial" panose="020B0604020202020204" pitchFamily="34" charset="0"/>
            </a:endParaRPr>
          </a:p>
          <a:p>
            <a:r>
              <a:rPr lang="en-GB" sz="1900" dirty="0">
                <a:solidFill>
                  <a:schemeClr val="accent2">
                    <a:lumMod val="50000"/>
                  </a:schemeClr>
                </a:solidFill>
                <a:latin typeface="+mj-lt"/>
                <a:cs typeface="Arial" panose="020B0604020202020204" pitchFamily="34" charset="0"/>
              </a:rPr>
              <a:t>Any reports from outside agencies will be sent home and you will be invited into school to discuss these reports</a:t>
            </a:r>
            <a:r>
              <a:rPr lang="en-GB" sz="1900" dirty="0" smtClean="0">
                <a:solidFill>
                  <a:schemeClr val="accent2">
                    <a:lumMod val="50000"/>
                  </a:schemeClr>
                </a:solidFill>
                <a:latin typeface="+mj-lt"/>
                <a:cs typeface="Arial" panose="020B0604020202020204" pitchFamily="34" charset="0"/>
              </a:rPr>
              <a:t>.</a:t>
            </a:r>
          </a:p>
          <a:p>
            <a:endParaRPr lang="en-GB" sz="1900" dirty="0">
              <a:solidFill>
                <a:schemeClr val="accent2">
                  <a:lumMod val="50000"/>
                </a:schemeClr>
              </a:solidFill>
              <a:latin typeface="+mj-lt"/>
              <a:cs typeface="Arial" panose="020B0604020202020204" pitchFamily="34" charset="0"/>
            </a:endParaRPr>
          </a:p>
          <a:p>
            <a:r>
              <a:rPr lang="en-GB" sz="1900" dirty="0">
                <a:solidFill>
                  <a:schemeClr val="accent2">
                    <a:lumMod val="50000"/>
                  </a:schemeClr>
                </a:solidFill>
                <a:latin typeface="+mj-lt"/>
              </a:rPr>
              <a:t>For children who have an </a:t>
            </a:r>
            <a:r>
              <a:rPr lang="en-GB" sz="1900" dirty="0" smtClean="0">
                <a:solidFill>
                  <a:schemeClr val="accent2">
                    <a:lumMod val="50000"/>
                  </a:schemeClr>
                </a:solidFill>
                <a:latin typeface="+mj-lt"/>
              </a:rPr>
              <a:t>Education</a:t>
            </a:r>
            <a:r>
              <a:rPr lang="en-GB" sz="1900" dirty="0">
                <a:solidFill>
                  <a:schemeClr val="accent2">
                    <a:lumMod val="50000"/>
                  </a:schemeClr>
                </a:solidFill>
                <a:latin typeface="+mj-lt"/>
              </a:rPr>
              <a:t>, Health and Care Plan </a:t>
            </a:r>
            <a:r>
              <a:rPr lang="en-GB" sz="1900" dirty="0" smtClean="0">
                <a:solidFill>
                  <a:schemeClr val="accent2">
                    <a:lumMod val="50000"/>
                  </a:schemeClr>
                </a:solidFill>
                <a:latin typeface="+mj-lt"/>
              </a:rPr>
              <a:t>(EHCP) or </a:t>
            </a:r>
            <a:r>
              <a:rPr lang="en-GB" sz="1900" dirty="0">
                <a:solidFill>
                  <a:schemeClr val="accent2">
                    <a:lumMod val="50000"/>
                  </a:schemeClr>
                </a:solidFill>
                <a:latin typeface="+mj-lt"/>
              </a:rPr>
              <a:t>require specialist support (over and above what is </a:t>
            </a:r>
            <a:r>
              <a:rPr lang="en-GB" sz="1900" dirty="0" smtClean="0">
                <a:solidFill>
                  <a:schemeClr val="accent2">
                    <a:lumMod val="50000"/>
                  </a:schemeClr>
                </a:solidFill>
                <a:latin typeface="+mj-lt"/>
              </a:rPr>
              <a:t>ordinarily </a:t>
            </a:r>
            <a:r>
              <a:rPr lang="en-GB" sz="1900" dirty="0">
                <a:solidFill>
                  <a:schemeClr val="accent2">
                    <a:lumMod val="50000"/>
                  </a:schemeClr>
                </a:solidFill>
                <a:latin typeface="+mj-lt"/>
              </a:rPr>
              <a:t>available), we will invite you in for further meetings in the year. These meetings celebrate your </a:t>
            </a:r>
            <a:r>
              <a:rPr lang="en-GB" sz="1900" dirty="0" smtClean="0">
                <a:solidFill>
                  <a:schemeClr val="accent2">
                    <a:lumMod val="50000"/>
                  </a:schemeClr>
                </a:solidFill>
                <a:latin typeface="+mj-lt"/>
              </a:rPr>
              <a:t>child’s learning</a:t>
            </a:r>
            <a:r>
              <a:rPr lang="en-GB" sz="1900" dirty="0">
                <a:solidFill>
                  <a:schemeClr val="accent2">
                    <a:lumMod val="50000"/>
                  </a:schemeClr>
                </a:solidFill>
                <a:latin typeface="+mj-lt"/>
              </a:rPr>
              <a:t>, look at the progress they have made against the targets set, create new targets, and discuss the next </a:t>
            </a:r>
            <a:r>
              <a:rPr lang="en-GB" sz="1900" dirty="0" smtClean="0">
                <a:solidFill>
                  <a:schemeClr val="accent2">
                    <a:lumMod val="50000"/>
                  </a:schemeClr>
                </a:solidFill>
                <a:latin typeface="+mj-lt"/>
              </a:rPr>
              <a:t>steps</a:t>
            </a:r>
            <a:r>
              <a:rPr lang="en-GB" sz="1900" dirty="0">
                <a:solidFill>
                  <a:schemeClr val="accent2">
                    <a:lumMod val="50000"/>
                  </a:schemeClr>
                </a:solidFill>
                <a:latin typeface="+mj-lt"/>
              </a:rPr>
              <a:t>. </a:t>
            </a:r>
            <a:endParaRPr lang="en-GB" sz="1900" dirty="0" smtClean="0">
              <a:solidFill>
                <a:schemeClr val="accent2">
                  <a:lumMod val="50000"/>
                </a:schemeClr>
              </a:solidFill>
              <a:latin typeface="+mj-lt"/>
            </a:endParaRPr>
          </a:p>
          <a:p>
            <a:endParaRPr lang="en-GB" sz="1900" dirty="0">
              <a:solidFill>
                <a:schemeClr val="accent2">
                  <a:lumMod val="50000"/>
                </a:schemeClr>
              </a:solidFill>
              <a:latin typeface="+mj-lt"/>
            </a:endParaRPr>
          </a:p>
          <a:p>
            <a:r>
              <a:rPr lang="en-GB" sz="1900" dirty="0">
                <a:solidFill>
                  <a:schemeClr val="accent2">
                    <a:lumMod val="50000"/>
                  </a:schemeClr>
                </a:solidFill>
                <a:latin typeface="+mj-lt"/>
              </a:rPr>
              <a:t>During the year, a parental questionnaire is sent to gain views on the school and the SEND provision</a:t>
            </a:r>
            <a:r>
              <a:rPr lang="en-GB" sz="1900" dirty="0" smtClean="0">
                <a:solidFill>
                  <a:schemeClr val="accent2">
                    <a:lumMod val="50000"/>
                  </a:schemeClr>
                </a:solidFill>
                <a:latin typeface="+mj-lt"/>
              </a:rPr>
              <a:t>.</a:t>
            </a:r>
            <a:endParaRPr lang="en-GB" sz="1900" dirty="0">
              <a:solidFill>
                <a:schemeClr val="accent2">
                  <a:lumMod val="50000"/>
                </a:schemeClr>
              </a:solidFill>
              <a:latin typeface="+mj-lt"/>
            </a:endParaRPr>
          </a:p>
        </p:txBody>
      </p:sp>
      <p:pic>
        <p:nvPicPr>
          <p:cNvPr id="3" name="Picture 2"/>
          <p:cNvPicPr>
            <a:picLocks noChangeAspect="1"/>
          </p:cNvPicPr>
          <p:nvPr/>
        </p:nvPicPr>
        <p:blipFill>
          <a:blip r:embed="rId2"/>
          <a:stretch>
            <a:fillRect/>
          </a:stretch>
        </p:blipFill>
        <p:spPr>
          <a:xfrm>
            <a:off x="10197569" y="120808"/>
            <a:ext cx="1114066" cy="1140279"/>
          </a:xfrm>
          <a:prstGeom prst="rect">
            <a:avLst/>
          </a:prstGeom>
        </p:spPr>
      </p:pic>
    </p:spTree>
    <p:extLst>
      <p:ext uri="{BB962C8B-B14F-4D97-AF65-F5344CB8AC3E}">
        <p14:creationId xmlns:p14="http://schemas.microsoft.com/office/powerpoint/2010/main" val="787905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45577"/>
            <a:ext cx="8596668" cy="718457"/>
          </a:xfrm>
        </p:spPr>
        <p:txBody>
          <a:bodyPr/>
          <a:lstStyle/>
          <a:p>
            <a:r>
              <a:rPr lang="en-GB" b="1" dirty="0" smtClean="0">
                <a:solidFill>
                  <a:schemeClr val="accent2">
                    <a:lumMod val="50000"/>
                  </a:schemeClr>
                </a:solidFill>
              </a:rPr>
              <a:t>What about clubs and trips?</a:t>
            </a:r>
            <a:endParaRPr lang="en-GB" b="1" dirty="0">
              <a:solidFill>
                <a:schemeClr val="accent2">
                  <a:lumMod val="50000"/>
                </a:schemeClr>
              </a:solidFill>
            </a:endParaRPr>
          </a:p>
        </p:txBody>
      </p:sp>
      <p:sp>
        <p:nvSpPr>
          <p:cNvPr id="3" name="Content Placeholder 2"/>
          <p:cNvSpPr>
            <a:spLocks noGrp="1"/>
          </p:cNvSpPr>
          <p:nvPr>
            <p:ph idx="1"/>
          </p:nvPr>
        </p:nvSpPr>
        <p:spPr>
          <a:xfrm>
            <a:off x="177421" y="1037231"/>
            <a:ext cx="11840409" cy="5622876"/>
          </a:xfrm>
        </p:spPr>
        <p:txBody>
          <a:bodyPr>
            <a:normAutofit fontScale="92500" lnSpcReduction="10000"/>
          </a:bodyPr>
          <a:lstStyle/>
          <a:p>
            <a:pPr marL="0" indent="0">
              <a:buNone/>
            </a:pPr>
            <a:r>
              <a:rPr lang="en-GB" sz="2800" dirty="0" smtClean="0">
                <a:solidFill>
                  <a:schemeClr val="accent2">
                    <a:lumMod val="50000"/>
                  </a:schemeClr>
                </a:solidFill>
              </a:rPr>
              <a:t>All of our extra-curricular clubs and school visits are available to all pupils, including Breakfast Club and after-school clubs.</a:t>
            </a:r>
          </a:p>
          <a:p>
            <a:pPr marL="0" indent="0">
              <a:buNone/>
            </a:pPr>
            <a:r>
              <a:rPr lang="en-GB" sz="2800" dirty="0" smtClean="0">
                <a:solidFill>
                  <a:schemeClr val="accent2">
                    <a:lumMod val="50000"/>
                  </a:schemeClr>
                </a:solidFill>
              </a:rPr>
              <a:t>All children are encouraged to go on trips outside of school.</a:t>
            </a:r>
          </a:p>
          <a:p>
            <a:pPr marL="0" indent="0">
              <a:buNone/>
            </a:pPr>
            <a:r>
              <a:rPr lang="en-GB" sz="2800" dirty="0" smtClean="0">
                <a:solidFill>
                  <a:schemeClr val="accent2">
                    <a:lumMod val="50000"/>
                  </a:schemeClr>
                </a:solidFill>
              </a:rPr>
              <a:t>All children are encouraged to take part in sports day, Masses, assemblies, performances, workshops, etc.</a:t>
            </a:r>
          </a:p>
          <a:p>
            <a:pPr marL="0" indent="0">
              <a:buNone/>
            </a:pPr>
            <a:r>
              <a:rPr lang="en-GB" sz="2800" dirty="0" smtClean="0">
                <a:solidFill>
                  <a:schemeClr val="accent2">
                    <a:lumMod val="50000"/>
                  </a:schemeClr>
                </a:solidFill>
              </a:rPr>
              <a:t>All children are encouraged to apply for roles of responsibility, e.g.  school councillor or spiritual councillor.</a:t>
            </a:r>
          </a:p>
          <a:p>
            <a:pPr marL="0" indent="0">
              <a:buNone/>
            </a:pPr>
            <a:r>
              <a:rPr lang="en-GB" sz="2800" dirty="0" smtClean="0">
                <a:solidFill>
                  <a:schemeClr val="accent2">
                    <a:lumMod val="50000"/>
                  </a:schemeClr>
                </a:solidFill>
              </a:rPr>
              <a:t>No child is ever excluded from taking part in activities because of their SEN or disability.</a:t>
            </a:r>
          </a:p>
          <a:p>
            <a:pPr marL="0" indent="0">
              <a:buNone/>
            </a:pPr>
            <a:endParaRPr lang="en-GB" sz="2800" dirty="0" smtClean="0">
              <a:solidFill>
                <a:schemeClr val="accent2">
                  <a:lumMod val="50000"/>
                </a:schemeClr>
              </a:solidFill>
            </a:endParaRPr>
          </a:p>
          <a:p>
            <a:pPr marL="0" indent="0">
              <a:buNone/>
            </a:pPr>
            <a:endParaRPr lang="en-GB" sz="2800" dirty="0">
              <a:solidFill>
                <a:schemeClr val="accent2">
                  <a:lumMod val="50000"/>
                </a:schemeClr>
              </a:solidFill>
            </a:endParaRPr>
          </a:p>
          <a:p>
            <a:pPr marL="0" indent="0">
              <a:buNone/>
            </a:pPr>
            <a:r>
              <a:rPr lang="en-GB" sz="2800" dirty="0" smtClean="0">
                <a:solidFill>
                  <a:schemeClr val="accent2">
                    <a:lumMod val="50000"/>
                  </a:schemeClr>
                </a:solidFill>
              </a:rPr>
              <a:t>For further information on how we make our school a place for everyone, please see our website for our Accessibility Plan.</a:t>
            </a:r>
          </a:p>
          <a:p>
            <a:pPr marL="0" indent="0">
              <a:buNone/>
            </a:pPr>
            <a:endParaRPr lang="en-GB" sz="2800" dirty="0"/>
          </a:p>
          <a:p>
            <a:pPr marL="0" indent="0">
              <a:buNone/>
            </a:pPr>
            <a:endParaRPr lang="en-GB" sz="2800" dirty="0"/>
          </a:p>
        </p:txBody>
      </p:sp>
      <p:pic>
        <p:nvPicPr>
          <p:cNvPr id="4" name="Picture 3"/>
          <p:cNvPicPr>
            <a:picLocks noChangeAspect="1"/>
          </p:cNvPicPr>
          <p:nvPr/>
        </p:nvPicPr>
        <p:blipFill>
          <a:blip r:embed="rId2"/>
          <a:stretch>
            <a:fillRect/>
          </a:stretch>
        </p:blipFill>
        <p:spPr>
          <a:xfrm>
            <a:off x="1825678" y="4735773"/>
            <a:ext cx="7804950" cy="823983"/>
          </a:xfrm>
          <a:prstGeom prst="rect">
            <a:avLst/>
          </a:prstGeom>
        </p:spPr>
      </p:pic>
    </p:spTree>
    <p:extLst>
      <p:ext uri="{BB962C8B-B14F-4D97-AF65-F5344CB8AC3E}">
        <p14:creationId xmlns:p14="http://schemas.microsoft.com/office/powerpoint/2010/main" val="289030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2" name="Rectangle 1"/>
          <p:cNvSpPr/>
          <p:nvPr/>
        </p:nvSpPr>
        <p:spPr>
          <a:xfrm>
            <a:off x="150125" y="34937"/>
            <a:ext cx="6151776" cy="6432530"/>
          </a:xfrm>
          <a:prstGeom prst="rect">
            <a:avLst/>
          </a:prstGeom>
        </p:spPr>
        <p:txBody>
          <a:bodyPr wrap="square">
            <a:spAutoFit/>
          </a:bodyPr>
          <a:lstStyle/>
          <a:p>
            <a:r>
              <a:rPr lang="en-GB" sz="3200" b="1" dirty="0" smtClean="0">
                <a:solidFill>
                  <a:schemeClr val="accent2">
                    <a:lumMod val="50000"/>
                  </a:schemeClr>
                </a:solidFill>
                <a:latin typeface="+mn-lt"/>
                <a:cs typeface="Arial" panose="020B0604020202020204" pitchFamily="34" charset="0"/>
              </a:rPr>
              <a:t>What is pupil voice?</a:t>
            </a:r>
            <a:endParaRPr lang="en-GB" sz="3200" b="1" dirty="0">
              <a:solidFill>
                <a:schemeClr val="accent2">
                  <a:lumMod val="50000"/>
                </a:schemeClr>
              </a:solidFill>
              <a:latin typeface="+mn-lt"/>
              <a:cs typeface="Arial" panose="020B0604020202020204" pitchFamily="34" charset="0"/>
            </a:endParaRPr>
          </a:p>
          <a:p>
            <a:endParaRPr lang="en-GB" sz="2000" b="1" dirty="0">
              <a:solidFill>
                <a:schemeClr val="accent2">
                  <a:lumMod val="50000"/>
                </a:schemeClr>
              </a:solidFill>
              <a:latin typeface="+mn-lt"/>
              <a:cs typeface="Arial" panose="020B0604020202020204" pitchFamily="34" charset="0"/>
            </a:endParaRPr>
          </a:p>
          <a:p>
            <a:r>
              <a:rPr lang="en-GB" sz="2400" dirty="0" smtClean="0">
                <a:solidFill>
                  <a:schemeClr val="accent2">
                    <a:lumMod val="50000"/>
                  </a:schemeClr>
                </a:solidFill>
                <a:latin typeface="+mn-lt"/>
                <a:cs typeface="Arial" panose="020B0604020202020204" pitchFamily="34" charset="0"/>
              </a:rPr>
              <a:t>We </a:t>
            </a:r>
            <a:r>
              <a:rPr lang="en-GB" sz="2400" dirty="0">
                <a:solidFill>
                  <a:schemeClr val="accent2">
                    <a:lumMod val="50000"/>
                  </a:schemeClr>
                </a:solidFill>
                <a:latin typeface="+mn-lt"/>
                <a:cs typeface="Arial" panose="020B0604020202020204" pitchFamily="34" charset="0"/>
              </a:rPr>
              <a:t>value and celebrate each child being able to express their views on all aspects of school life. </a:t>
            </a:r>
            <a:endParaRPr lang="en-GB" sz="2400" dirty="0" smtClean="0">
              <a:solidFill>
                <a:schemeClr val="accent2">
                  <a:lumMod val="50000"/>
                </a:schemeClr>
              </a:solidFill>
              <a:latin typeface="+mn-lt"/>
              <a:cs typeface="Arial" panose="020B0604020202020204" pitchFamily="34" charset="0"/>
            </a:endParaRPr>
          </a:p>
          <a:p>
            <a:endParaRPr lang="en-GB" sz="2400" dirty="0">
              <a:solidFill>
                <a:schemeClr val="accent2">
                  <a:lumMod val="50000"/>
                </a:schemeClr>
              </a:solidFill>
              <a:latin typeface="+mn-lt"/>
              <a:cs typeface="Arial" panose="020B0604020202020204" pitchFamily="34" charset="0"/>
            </a:endParaRPr>
          </a:p>
          <a:p>
            <a:r>
              <a:rPr lang="en-GB" sz="2400" dirty="0" smtClean="0">
                <a:solidFill>
                  <a:schemeClr val="accent2">
                    <a:lumMod val="50000"/>
                  </a:schemeClr>
                </a:solidFill>
                <a:latin typeface="+mn-lt"/>
                <a:cs typeface="Arial" panose="020B0604020202020204" pitchFamily="34" charset="0"/>
              </a:rPr>
              <a:t>Pupil views are very important. All pupils have a right to be involved in decisions about their education and support.</a:t>
            </a:r>
          </a:p>
          <a:p>
            <a:endParaRPr lang="en-GB" sz="2400" dirty="0">
              <a:solidFill>
                <a:schemeClr val="accent2">
                  <a:lumMod val="50000"/>
                </a:schemeClr>
              </a:solidFill>
              <a:latin typeface="+mn-lt"/>
              <a:cs typeface="Arial" panose="020B0604020202020204" pitchFamily="34" charset="0"/>
            </a:endParaRPr>
          </a:p>
          <a:p>
            <a:r>
              <a:rPr lang="en-GB" sz="2400" dirty="0" smtClean="0">
                <a:solidFill>
                  <a:schemeClr val="accent2">
                    <a:lumMod val="50000"/>
                  </a:schemeClr>
                </a:solidFill>
                <a:latin typeface="+mn-lt"/>
                <a:cs typeface="Arial" panose="020B0604020202020204" pitchFamily="34" charset="0"/>
              </a:rPr>
              <a:t>Children’s views are gathered regularly and directly inform the support that is planned for them.</a:t>
            </a:r>
            <a:endParaRPr lang="en-GB" sz="2400" dirty="0">
              <a:solidFill>
                <a:schemeClr val="accent2">
                  <a:lumMod val="50000"/>
                </a:schemeClr>
              </a:solidFill>
              <a:latin typeface="+mn-lt"/>
              <a:cs typeface="Arial" panose="020B0604020202020204" pitchFamily="34" charset="0"/>
            </a:endParaRPr>
          </a:p>
          <a:p>
            <a:endParaRPr lang="en-GB" sz="2400" dirty="0">
              <a:solidFill>
                <a:schemeClr val="accent2">
                  <a:lumMod val="50000"/>
                </a:schemeClr>
              </a:solidFill>
              <a:latin typeface="+mn-lt"/>
              <a:cs typeface="Arial" panose="020B0604020202020204" pitchFamily="34" charset="0"/>
            </a:endParaRPr>
          </a:p>
          <a:p>
            <a:r>
              <a:rPr lang="en-GB" sz="2400" dirty="0">
                <a:solidFill>
                  <a:schemeClr val="accent2">
                    <a:lumMod val="50000"/>
                  </a:schemeClr>
                </a:solidFill>
                <a:latin typeface="+mn-lt"/>
                <a:cs typeface="Arial" panose="020B0604020202020204" pitchFamily="34" charset="0"/>
              </a:rPr>
              <a:t>Children are encouraged to self -assess and share their views during lessons and interventions. </a:t>
            </a:r>
            <a:endParaRPr lang="en-GB" sz="2400" dirty="0" smtClean="0">
              <a:solidFill>
                <a:schemeClr val="accent2">
                  <a:lumMod val="50000"/>
                </a:schemeClr>
              </a:solidFill>
              <a:latin typeface="+mn-lt"/>
              <a:cs typeface="Arial" panose="020B0604020202020204" pitchFamily="34" charset="0"/>
            </a:endParaRPr>
          </a:p>
          <a:p>
            <a:endParaRPr lang="en-GB" sz="2400" dirty="0">
              <a:solidFill>
                <a:schemeClr val="accent2">
                  <a:lumMod val="50000"/>
                </a:schemeClr>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22C92982-4BE6-8C4E-AE3B-482976F34C26}"/>
              </a:ext>
            </a:extLst>
          </p:cNvPr>
          <p:cNvPicPr>
            <a:picLocks noChangeAspect="1"/>
          </p:cNvPicPr>
          <p:nvPr/>
        </p:nvPicPr>
        <p:blipFill>
          <a:blip r:embed="rId2"/>
          <a:stretch>
            <a:fillRect/>
          </a:stretch>
        </p:blipFill>
        <p:spPr>
          <a:xfrm>
            <a:off x="7065978" y="512609"/>
            <a:ext cx="4888175" cy="3035556"/>
          </a:xfrm>
          <a:prstGeom prst="rect">
            <a:avLst/>
          </a:prstGeom>
        </p:spPr>
      </p:pic>
      <p:pic>
        <p:nvPicPr>
          <p:cNvPr id="4" name="Picture 3"/>
          <p:cNvPicPr>
            <a:picLocks noChangeAspect="1"/>
          </p:cNvPicPr>
          <p:nvPr/>
        </p:nvPicPr>
        <p:blipFill>
          <a:blip r:embed="rId3"/>
          <a:stretch>
            <a:fillRect/>
          </a:stretch>
        </p:blipFill>
        <p:spPr>
          <a:xfrm>
            <a:off x="6452026" y="4508277"/>
            <a:ext cx="5597661" cy="1767683"/>
          </a:xfrm>
          <a:prstGeom prst="rect">
            <a:avLst/>
          </a:prstGeom>
        </p:spPr>
      </p:pic>
      <p:sp>
        <p:nvSpPr>
          <p:cNvPr id="5" name="TextBox 4"/>
          <p:cNvSpPr txBox="1"/>
          <p:nvPr/>
        </p:nvSpPr>
        <p:spPr>
          <a:xfrm>
            <a:off x="6660107" y="3933033"/>
            <a:ext cx="5294046" cy="461665"/>
          </a:xfrm>
          <a:prstGeom prst="rect">
            <a:avLst/>
          </a:prstGeom>
          <a:noFill/>
        </p:spPr>
        <p:txBody>
          <a:bodyPr wrap="square" rtlCol="0">
            <a:spAutoFit/>
          </a:bodyPr>
          <a:lstStyle/>
          <a:p>
            <a:r>
              <a:rPr lang="en-GB" sz="2400" dirty="0">
                <a:solidFill>
                  <a:schemeClr val="accent2">
                    <a:lumMod val="50000"/>
                  </a:schemeClr>
                </a:solidFill>
                <a:latin typeface="+mj-lt"/>
                <a:cs typeface="Arial" panose="020B0604020202020204" pitchFamily="34" charset="0"/>
              </a:rPr>
              <a:t>Pupils are given regular opportunities to:</a:t>
            </a:r>
          </a:p>
        </p:txBody>
      </p:sp>
    </p:spTree>
    <p:extLst>
      <p:ext uri="{BB962C8B-B14F-4D97-AF65-F5344CB8AC3E}">
        <p14:creationId xmlns:p14="http://schemas.microsoft.com/office/powerpoint/2010/main" val="246321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B9681-969C-8C4F-8F64-3ACFDABC0A10}"/>
              </a:ext>
            </a:extLst>
          </p:cNvPr>
          <p:cNvPicPr>
            <a:picLocks noChangeAspect="1"/>
          </p:cNvPicPr>
          <p:nvPr/>
        </p:nvPicPr>
        <p:blipFill>
          <a:blip r:embed="rId2"/>
          <a:stretch>
            <a:fillRect/>
          </a:stretch>
        </p:blipFill>
        <p:spPr>
          <a:xfrm>
            <a:off x="6328644" y="682583"/>
            <a:ext cx="4970727" cy="5173932"/>
          </a:xfrm>
          <a:prstGeom prst="rect">
            <a:avLst/>
          </a:prstGeom>
        </p:spPr>
      </p:pic>
      <p:sp>
        <p:nvSpPr>
          <p:cNvPr id="3" name="TextBox 2"/>
          <p:cNvSpPr txBox="1"/>
          <p:nvPr/>
        </p:nvSpPr>
        <p:spPr>
          <a:xfrm>
            <a:off x="559558" y="682583"/>
            <a:ext cx="5227093" cy="5016758"/>
          </a:xfrm>
          <a:prstGeom prst="rect">
            <a:avLst/>
          </a:prstGeom>
          <a:noFill/>
        </p:spPr>
        <p:txBody>
          <a:bodyPr wrap="square" rtlCol="0">
            <a:spAutoFit/>
          </a:bodyPr>
          <a:lstStyle/>
          <a:p>
            <a:r>
              <a:rPr lang="en-GB" sz="3200" dirty="0">
                <a:solidFill>
                  <a:schemeClr val="accent2">
                    <a:lumMod val="50000"/>
                  </a:schemeClr>
                </a:solidFill>
                <a:latin typeface="+mn-lt"/>
              </a:rPr>
              <a:t>At </a:t>
            </a:r>
            <a:r>
              <a:rPr lang="en-GB" sz="3200" dirty="0" smtClean="0">
                <a:solidFill>
                  <a:schemeClr val="accent2">
                    <a:lumMod val="50000"/>
                  </a:schemeClr>
                </a:solidFill>
                <a:latin typeface="+mn-lt"/>
              </a:rPr>
              <a:t>SS John and Monica’s School</a:t>
            </a:r>
            <a:r>
              <a:rPr lang="en-GB" sz="3200" dirty="0">
                <a:solidFill>
                  <a:schemeClr val="accent2">
                    <a:lumMod val="50000"/>
                  </a:schemeClr>
                </a:solidFill>
                <a:latin typeface="+mn-lt"/>
              </a:rPr>
              <a:t>, we support children with a variety of differing Special Educational Needs and Disabilities, and we pride ourselves on being a highly inclusive school with an ethos which encourages and celebrates diversity and difference.</a:t>
            </a:r>
          </a:p>
        </p:txBody>
      </p:sp>
    </p:spTree>
    <p:extLst>
      <p:ext uri="{BB962C8B-B14F-4D97-AF65-F5344CB8AC3E}">
        <p14:creationId xmlns:p14="http://schemas.microsoft.com/office/powerpoint/2010/main" val="3937956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15" y="67284"/>
            <a:ext cx="11722074" cy="1077218"/>
          </a:xfrm>
          <a:prstGeom prst="rect">
            <a:avLst/>
          </a:prstGeom>
          <a:noFill/>
        </p:spPr>
        <p:txBody>
          <a:bodyPr wrap="square" rtlCol="0">
            <a:spAutoFit/>
          </a:bodyPr>
          <a:lstStyle/>
          <a:p>
            <a:r>
              <a:rPr lang="en-GB" sz="3200" b="1" dirty="0">
                <a:solidFill>
                  <a:schemeClr val="accent2">
                    <a:lumMod val="50000"/>
                  </a:schemeClr>
                </a:solidFill>
                <a:latin typeface="+mn-lt"/>
              </a:rPr>
              <a:t>What is the school’s approach to supporting children in </a:t>
            </a:r>
            <a:r>
              <a:rPr lang="en-GB" sz="3200" b="1" dirty="0" smtClean="0">
                <a:solidFill>
                  <a:schemeClr val="accent2">
                    <a:lumMod val="50000"/>
                  </a:schemeClr>
                </a:solidFill>
                <a:latin typeface="+mn-lt"/>
              </a:rPr>
              <a:t>periods of transition?</a:t>
            </a:r>
            <a:endParaRPr lang="en-GB" sz="3200" b="1" dirty="0">
              <a:solidFill>
                <a:schemeClr val="accent2">
                  <a:lumMod val="50000"/>
                </a:schemeClr>
              </a:solidFill>
              <a:latin typeface="+mn-lt"/>
            </a:endParaRPr>
          </a:p>
        </p:txBody>
      </p:sp>
      <p:sp>
        <p:nvSpPr>
          <p:cNvPr id="3" name="TextBox 2"/>
          <p:cNvSpPr txBox="1"/>
          <p:nvPr/>
        </p:nvSpPr>
        <p:spPr>
          <a:xfrm>
            <a:off x="165114" y="1923379"/>
            <a:ext cx="11722075" cy="5170646"/>
          </a:xfrm>
          <a:prstGeom prst="rect">
            <a:avLst/>
          </a:prstGeom>
          <a:noFill/>
        </p:spPr>
        <p:txBody>
          <a:bodyPr wrap="square" rtlCol="0">
            <a:spAutoFit/>
          </a:bodyPr>
          <a:lstStyle/>
          <a:p>
            <a:r>
              <a:rPr lang="en-GB" sz="2400" dirty="0">
                <a:solidFill>
                  <a:schemeClr val="accent2">
                    <a:lumMod val="50000"/>
                  </a:schemeClr>
                </a:solidFill>
                <a:latin typeface="+mj-lt"/>
              </a:rPr>
              <a:t>SS John and Monica’s Catholic Primary School recognises the importance of effective </a:t>
            </a:r>
            <a:r>
              <a:rPr lang="en-GB" sz="2400" dirty="0" smtClean="0">
                <a:solidFill>
                  <a:schemeClr val="accent2">
                    <a:lumMod val="50000"/>
                  </a:schemeClr>
                </a:solidFill>
                <a:latin typeface="+mj-lt"/>
              </a:rPr>
              <a:t>transition between classes, keys stages and schools, </a:t>
            </a:r>
            <a:r>
              <a:rPr lang="en-GB" sz="2400" dirty="0">
                <a:solidFill>
                  <a:schemeClr val="accent2">
                    <a:lumMod val="50000"/>
                  </a:schemeClr>
                </a:solidFill>
                <a:latin typeface="+mj-lt"/>
              </a:rPr>
              <a:t>and has a number of strategies to support children</a:t>
            </a:r>
            <a:r>
              <a:rPr lang="en-GB" sz="2400" dirty="0" smtClean="0">
                <a:solidFill>
                  <a:schemeClr val="accent2">
                    <a:lumMod val="50000"/>
                  </a:schemeClr>
                </a:solidFill>
                <a:latin typeface="+mj-lt"/>
              </a:rPr>
              <a:t>. We can offer:</a:t>
            </a:r>
            <a:endParaRPr lang="en-GB" sz="2400" dirty="0">
              <a:solidFill>
                <a:schemeClr val="accent2">
                  <a:lumMod val="50000"/>
                </a:schemeClr>
              </a:solidFill>
              <a:latin typeface="+mj-lt"/>
            </a:endParaRPr>
          </a:p>
          <a:p>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Regular and extra visits to new classrooms/ </a:t>
            </a:r>
            <a:r>
              <a:rPr lang="en-GB" sz="2400" dirty="0" smtClean="0">
                <a:solidFill>
                  <a:schemeClr val="accent2">
                    <a:lumMod val="50000"/>
                  </a:schemeClr>
                </a:solidFill>
                <a:latin typeface="+mj-lt"/>
              </a:rPr>
              <a:t>settings ahead of a change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1:1/small group transition </a:t>
            </a:r>
            <a:r>
              <a:rPr lang="en-GB" sz="2400" dirty="0" smtClean="0">
                <a:solidFill>
                  <a:schemeClr val="accent2">
                    <a:lumMod val="50000"/>
                  </a:schemeClr>
                </a:solidFill>
                <a:latin typeface="+mj-lt"/>
              </a:rPr>
              <a:t>session to discuss a coming change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Contact with staff/SENCO from previous/next </a:t>
            </a:r>
            <a:r>
              <a:rPr lang="en-GB" sz="2400" dirty="0" smtClean="0">
                <a:solidFill>
                  <a:schemeClr val="accent2">
                    <a:lumMod val="50000"/>
                  </a:schemeClr>
                </a:solidFill>
                <a:latin typeface="+mj-lt"/>
              </a:rPr>
              <a:t>settings</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meetings for staff to discuss needs of individual </a:t>
            </a:r>
            <a:r>
              <a:rPr lang="en-GB" sz="2400" dirty="0" smtClean="0">
                <a:solidFill>
                  <a:schemeClr val="accent2">
                    <a:lumMod val="50000"/>
                  </a:schemeClr>
                </a:solidFill>
                <a:latin typeface="+mj-lt"/>
              </a:rPr>
              <a:t>children</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sessions with parents to meet new members of </a:t>
            </a:r>
            <a:r>
              <a:rPr lang="en-GB" sz="2400" dirty="0" smtClean="0">
                <a:solidFill>
                  <a:schemeClr val="accent2">
                    <a:lumMod val="50000"/>
                  </a:schemeClr>
                </a:solidFill>
                <a:latin typeface="+mj-lt"/>
              </a:rPr>
              <a:t>staff</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a:t>
            </a:r>
            <a:r>
              <a:rPr lang="en-GB" sz="2400" dirty="0" smtClean="0">
                <a:solidFill>
                  <a:schemeClr val="accent2">
                    <a:lumMod val="50000"/>
                  </a:schemeClr>
                </a:solidFill>
                <a:latin typeface="+mj-lt"/>
              </a:rPr>
              <a:t>booklets preparing the children for key issues they may face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Transition sessions in PSHE </a:t>
            </a:r>
            <a:r>
              <a:rPr lang="en-GB" sz="2400" dirty="0" smtClean="0">
                <a:solidFill>
                  <a:schemeClr val="accent2">
                    <a:lumMod val="50000"/>
                  </a:schemeClr>
                </a:solidFill>
                <a:latin typeface="+mj-lt"/>
              </a:rPr>
              <a:t>lessons about how to handle change</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Personalised transition programmes when </a:t>
            </a:r>
            <a:r>
              <a:rPr lang="en-GB" sz="2400" dirty="0" smtClean="0">
                <a:solidFill>
                  <a:schemeClr val="accent2">
                    <a:lumMod val="50000"/>
                  </a:schemeClr>
                </a:solidFill>
                <a:latin typeface="+mj-lt"/>
              </a:rPr>
              <a:t>needed</a:t>
            </a:r>
            <a:endParaRPr lang="en-GB" sz="2400" dirty="0">
              <a:solidFill>
                <a:schemeClr val="accent2">
                  <a:lumMod val="50000"/>
                </a:schemeClr>
              </a:solidFill>
              <a:latin typeface="+mj-lt"/>
            </a:endParaRPr>
          </a:p>
          <a:p>
            <a:pPr marL="285750" indent="-285750">
              <a:buFont typeface="Arial" panose="020B0604020202020204" pitchFamily="34" charset="0"/>
              <a:buChar char="•"/>
            </a:pPr>
            <a:r>
              <a:rPr lang="en-GB" sz="2400" dirty="0">
                <a:solidFill>
                  <a:schemeClr val="accent2">
                    <a:lumMod val="50000"/>
                  </a:schemeClr>
                </a:solidFill>
                <a:latin typeface="+mj-lt"/>
              </a:rPr>
              <a:t>Pupil profiles and essential information passed on to next </a:t>
            </a:r>
            <a:r>
              <a:rPr lang="en-GB" sz="2400" dirty="0" smtClean="0">
                <a:solidFill>
                  <a:schemeClr val="accent2">
                    <a:lumMod val="50000"/>
                  </a:schemeClr>
                </a:solidFill>
                <a:latin typeface="+mj-lt"/>
              </a:rPr>
              <a:t>teacher/setting</a:t>
            </a:r>
            <a:endParaRPr lang="en-GB" sz="2400" dirty="0">
              <a:solidFill>
                <a:schemeClr val="accent2">
                  <a:lumMod val="50000"/>
                </a:schemeClr>
              </a:solidFill>
              <a:latin typeface="+mj-lt"/>
            </a:endParaRPr>
          </a:p>
          <a:p>
            <a:endParaRPr lang="en-GB" dirty="0"/>
          </a:p>
        </p:txBody>
      </p:sp>
      <p:pic>
        <p:nvPicPr>
          <p:cNvPr id="4" name="Picture 3"/>
          <p:cNvPicPr>
            <a:picLocks noChangeAspect="1"/>
          </p:cNvPicPr>
          <p:nvPr/>
        </p:nvPicPr>
        <p:blipFill>
          <a:blip r:embed="rId2"/>
          <a:stretch>
            <a:fillRect/>
          </a:stretch>
        </p:blipFill>
        <p:spPr>
          <a:xfrm>
            <a:off x="3596042" y="928047"/>
            <a:ext cx="3868989" cy="798759"/>
          </a:xfrm>
          <a:prstGeom prst="rect">
            <a:avLst/>
          </a:prstGeom>
        </p:spPr>
      </p:pic>
    </p:spTree>
    <p:extLst>
      <p:ext uri="{BB962C8B-B14F-4D97-AF65-F5344CB8AC3E}">
        <p14:creationId xmlns:p14="http://schemas.microsoft.com/office/powerpoint/2010/main" val="68003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4C0E-5B61-7C4A-BC50-288D55DB07DF}"/>
              </a:ext>
            </a:extLst>
          </p:cNvPr>
          <p:cNvSpPr>
            <a:spLocks noGrp="1"/>
          </p:cNvSpPr>
          <p:nvPr>
            <p:ph type="title"/>
          </p:nvPr>
        </p:nvSpPr>
        <p:spPr>
          <a:xfrm>
            <a:off x="201345" y="119692"/>
            <a:ext cx="8596668" cy="1320800"/>
          </a:xfrm>
        </p:spPr>
        <p:txBody>
          <a:bodyPr/>
          <a:lstStyle/>
          <a:p>
            <a:r>
              <a:rPr lang="en-US" b="1" dirty="0" smtClean="0">
                <a:solidFill>
                  <a:schemeClr val="accent2">
                    <a:lumMod val="50000"/>
                  </a:schemeClr>
                </a:solidFill>
              </a:rPr>
              <a:t>How do we work with parents?</a:t>
            </a:r>
            <a:endParaRPr lang="en-US" b="1" dirty="0">
              <a:solidFill>
                <a:schemeClr val="accent2">
                  <a:lumMod val="50000"/>
                </a:schemeClr>
              </a:solidFill>
            </a:endParaRPr>
          </a:p>
        </p:txBody>
      </p:sp>
      <p:sp>
        <p:nvSpPr>
          <p:cNvPr id="3" name="Content Placeholder 2">
            <a:extLst>
              <a:ext uri="{FF2B5EF4-FFF2-40B4-BE49-F238E27FC236}">
                <a16:creationId xmlns:a16="http://schemas.microsoft.com/office/drawing/2014/main" id="{714AA885-5049-D644-BABB-9265274B6284}"/>
              </a:ext>
            </a:extLst>
          </p:cNvPr>
          <p:cNvSpPr>
            <a:spLocks noGrp="1"/>
          </p:cNvSpPr>
          <p:nvPr>
            <p:ph idx="1"/>
          </p:nvPr>
        </p:nvSpPr>
        <p:spPr>
          <a:xfrm>
            <a:off x="201344" y="780092"/>
            <a:ext cx="9161019" cy="5510557"/>
          </a:xfrm>
        </p:spPr>
        <p:txBody>
          <a:bodyPr>
            <a:noAutofit/>
          </a:bodyPr>
          <a:lstStyle/>
          <a:p>
            <a:pPr marL="0" indent="0">
              <a:buNone/>
            </a:pPr>
            <a:r>
              <a:rPr lang="en-GB" sz="2400" dirty="0">
                <a:solidFill>
                  <a:schemeClr val="accent2">
                    <a:lumMod val="50000"/>
                  </a:schemeClr>
                </a:solidFill>
              </a:rPr>
              <a:t>We </a:t>
            </a:r>
            <a:r>
              <a:rPr lang="en-GB" sz="2400" dirty="0" smtClean="0">
                <a:solidFill>
                  <a:schemeClr val="accent2">
                    <a:lumMod val="50000"/>
                  </a:schemeClr>
                </a:solidFill>
              </a:rPr>
              <a:t>know that our parents and carers know their children best. We work closely with parents and carers as we know that you have much to contribute to our support for children with SEND.</a:t>
            </a:r>
          </a:p>
          <a:p>
            <a:r>
              <a:rPr lang="en-GB" sz="2400" dirty="0" smtClean="0">
                <a:solidFill>
                  <a:schemeClr val="accent2">
                    <a:lumMod val="50000"/>
                  </a:schemeClr>
                </a:solidFill>
              </a:rPr>
              <a:t>We will </a:t>
            </a:r>
            <a:r>
              <a:rPr lang="en-GB" sz="2400" dirty="0">
                <a:solidFill>
                  <a:schemeClr val="accent2">
                    <a:lumMod val="50000"/>
                  </a:schemeClr>
                </a:solidFill>
              </a:rPr>
              <a:t>always meet with you to discuss SEND needs or concerns</a:t>
            </a:r>
          </a:p>
          <a:p>
            <a:r>
              <a:rPr lang="en-GB" sz="2400" dirty="0">
                <a:solidFill>
                  <a:schemeClr val="accent2">
                    <a:lumMod val="50000"/>
                  </a:schemeClr>
                </a:solidFill>
              </a:rPr>
              <a:t>We will always inform you if we feel your child </a:t>
            </a:r>
            <a:r>
              <a:rPr lang="en-GB" sz="2400" dirty="0" smtClean="0">
                <a:solidFill>
                  <a:schemeClr val="accent2">
                    <a:lumMod val="50000"/>
                  </a:schemeClr>
                </a:solidFill>
              </a:rPr>
              <a:t>needs additional support</a:t>
            </a:r>
            <a:endParaRPr lang="en-GB" sz="2400" dirty="0">
              <a:solidFill>
                <a:schemeClr val="accent2">
                  <a:lumMod val="50000"/>
                </a:schemeClr>
              </a:solidFill>
            </a:endParaRPr>
          </a:p>
          <a:p>
            <a:r>
              <a:rPr lang="en-GB" sz="2400" dirty="0">
                <a:solidFill>
                  <a:schemeClr val="accent2">
                    <a:lumMod val="50000"/>
                  </a:schemeClr>
                </a:solidFill>
              </a:rPr>
              <a:t>We will always ask for your permission when we think an outside agency </a:t>
            </a:r>
            <a:r>
              <a:rPr lang="en-GB" sz="2400" dirty="0" smtClean="0">
                <a:solidFill>
                  <a:schemeClr val="accent2">
                    <a:lumMod val="50000"/>
                  </a:schemeClr>
                </a:solidFill>
              </a:rPr>
              <a:t>could </a:t>
            </a:r>
            <a:r>
              <a:rPr lang="en-GB" sz="2400" dirty="0">
                <a:solidFill>
                  <a:schemeClr val="accent2">
                    <a:lumMod val="50000"/>
                  </a:schemeClr>
                </a:solidFill>
              </a:rPr>
              <a:t>support your child’s </a:t>
            </a:r>
            <a:r>
              <a:rPr lang="en-GB" sz="2400" dirty="0" smtClean="0">
                <a:solidFill>
                  <a:schemeClr val="accent2">
                    <a:lumMod val="50000"/>
                  </a:schemeClr>
                </a:solidFill>
              </a:rPr>
              <a:t>needs</a:t>
            </a:r>
            <a:endParaRPr lang="en-GB" sz="2400" dirty="0">
              <a:solidFill>
                <a:schemeClr val="accent2">
                  <a:lumMod val="50000"/>
                </a:schemeClr>
              </a:solidFill>
            </a:endParaRPr>
          </a:p>
          <a:p>
            <a:r>
              <a:rPr lang="en-GB" sz="2400" dirty="0">
                <a:solidFill>
                  <a:schemeClr val="accent2">
                    <a:lumMod val="50000"/>
                  </a:schemeClr>
                </a:solidFill>
              </a:rPr>
              <a:t>We will ensure that you receive feedback about your child from the professional who has been working with </a:t>
            </a:r>
            <a:r>
              <a:rPr lang="en-GB" sz="2400" dirty="0" smtClean="0">
                <a:solidFill>
                  <a:schemeClr val="accent2">
                    <a:lumMod val="50000"/>
                  </a:schemeClr>
                </a:solidFill>
              </a:rPr>
              <a:t>them</a:t>
            </a:r>
            <a:endParaRPr lang="en-GB" sz="2400" dirty="0">
              <a:solidFill>
                <a:schemeClr val="accent2">
                  <a:lumMod val="50000"/>
                </a:schemeClr>
              </a:solidFill>
            </a:endParaRPr>
          </a:p>
          <a:p>
            <a:r>
              <a:rPr lang="en-GB" sz="2400" dirty="0">
                <a:solidFill>
                  <a:schemeClr val="accent2">
                    <a:lumMod val="50000"/>
                  </a:schemeClr>
                </a:solidFill>
              </a:rPr>
              <a:t>You will be invited to </a:t>
            </a:r>
            <a:r>
              <a:rPr lang="en-GB" sz="2400" dirty="0" smtClean="0">
                <a:solidFill>
                  <a:schemeClr val="accent2">
                    <a:lumMod val="50000"/>
                  </a:schemeClr>
                </a:solidFill>
              </a:rPr>
              <a:t>discuss your child’s progress regularly</a:t>
            </a:r>
            <a:endParaRPr lang="en-GB" sz="2400" dirty="0">
              <a:solidFill>
                <a:schemeClr val="accent2">
                  <a:lumMod val="50000"/>
                </a:schemeClr>
              </a:solidFill>
            </a:endParaRPr>
          </a:p>
          <a:p>
            <a:r>
              <a:rPr lang="en-GB" sz="2400" dirty="0" smtClean="0">
                <a:solidFill>
                  <a:schemeClr val="accent2">
                    <a:lumMod val="50000"/>
                  </a:schemeClr>
                </a:solidFill>
              </a:rPr>
              <a:t>You will be invited to Parent Consultations twice each year – in October and March – to discuss your child’s progress with their class teacher. You can also meet with the SENCO at Parent Consultations.</a:t>
            </a:r>
          </a:p>
        </p:txBody>
      </p:sp>
      <p:pic>
        <p:nvPicPr>
          <p:cNvPr id="8" name="Picture 7">
            <a:extLst>
              <a:ext uri="{FF2B5EF4-FFF2-40B4-BE49-F238E27FC236}">
                <a16:creationId xmlns:a16="http://schemas.microsoft.com/office/drawing/2014/main" id="{CBD4C795-DED7-4942-AEDC-14E23D9E5616}"/>
              </a:ext>
            </a:extLst>
          </p:cNvPr>
          <p:cNvPicPr>
            <a:picLocks noChangeAspect="1"/>
          </p:cNvPicPr>
          <p:nvPr/>
        </p:nvPicPr>
        <p:blipFill>
          <a:blip r:embed="rId2"/>
          <a:stretch>
            <a:fillRect/>
          </a:stretch>
        </p:blipFill>
        <p:spPr>
          <a:xfrm>
            <a:off x="9043672" y="1280178"/>
            <a:ext cx="2794000" cy="2908300"/>
          </a:xfrm>
          <a:prstGeom prst="rect">
            <a:avLst/>
          </a:prstGeom>
        </p:spPr>
      </p:pic>
      <p:pic>
        <p:nvPicPr>
          <p:cNvPr id="4" name="Picture 3"/>
          <p:cNvPicPr>
            <a:picLocks noChangeAspect="1"/>
          </p:cNvPicPr>
          <p:nvPr/>
        </p:nvPicPr>
        <p:blipFill>
          <a:blip r:embed="rId3"/>
          <a:stretch>
            <a:fillRect/>
          </a:stretch>
        </p:blipFill>
        <p:spPr>
          <a:xfrm>
            <a:off x="8798013" y="4848878"/>
            <a:ext cx="3203206" cy="980886"/>
          </a:xfrm>
          <a:prstGeom prst="rect">
            <a:avLst/>
          </a:prstGeom>
        </p:spPr>
      </p:pic>
    </p:spTree>
    <p:extLst>
      <p:ext uri="{BB962C8B-B14F-4D97-AF65-F5344CB8AC3E}">
        <p14:creationId xmlns:p14="http://schemas.microsoft.com/office/powerpoint/2010/main" val="3233711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45" y="227463"/>
            <a:ext cx="8596668" cy="1320800"/>
          </a:xfrm>
        </p:spPr>
        <p:txBody>
          <a:bodyPr/>
          <a:lstStyle/>
          <a:p>
            <a:r>
              <a:rPr lang="en-GB" b="1" dirty="0" smtClean="0">
                <a:solidFill>
                  <a:schemeClr val="accent2">
                    <a:lumMod val="50000"/>
                  </a:schemeClr>
                </a:solidFill>
              </a:rPr>
              <a:t>What is Birmingham Local Offer?</a:t>
            </a:r>
            <a:endParaRPr lang="en-GB" b="1" dirty="0">
              <a:solidFill>
                <a:schemeClr val="accent2">
                  <a:lumMod val="50000"/>
                </a:schemeClr>
              </a:solidFill>
            </a:endParaRPr>
          </a:p>
        </p:txBody>
      </p:sp>
      <p:sp>
        <p:nvSpPr>
          <p:cNvPr id="3" name="Content Placeholder 2"/>
          <p:cNvSpPr>
            <a:spLocks noGrp="1"/>
          </p:cNvSpPr>
          <p:nvPr>
            <p:ph idx="1"/>
          </p:nvPr>
        </p:nvSpPr>
        <p:spPr>
          <a:xfrm>
            <a:off x="308845" y="941696"/>
            <a:ext cx="11673889" cy="5663820"/>
          </a:xfrm>
        </p:spPr>
        <p:txBody>
          <a:bodyPr>
            <a:normAutofit fontScale="92500" lnSpcReduction="10000"/>
          </a:bodyPr>
          <a:lstStyle/>
          <a:p>
            <a:pPr marL="0" indent="0" fontAlgn="base">
              <a:buNone/>
            </a:pPr>
            <a:r>
              <a:rPr lang="en-GB" sz="2600" dirty="0">
                <a:solidFill>
                  <a:schemeClr val="accent2">
                    <a:lumMod val="50000"/>
                  </a:schemeClr>
                </a:solidFill>
              </a:rPr>
              <a:t>The Birmingham Local Authority Local Offer can be found </a:t>
            </a:r>
            <a:r>
              <a:rPr lang="en-GB" sz="2600" dirty="0" smtClean="0">
                <a:solidFill>
                  <a:schemeClr val="accent2">
                    <a:lumMod val="50000"/>
                  </a:schemeClr>
                </a:solidFill>
              </a:rPr>
              <a:t>at</a:t>
            </a:r>
          </a:p>
          <a:p>
            <a:pPr marL="0" indent="0" fontAlgn="base">
              <a:buNone/>
            </a:pPr>
            <a:r>
              <a:rPr lang="en-GB" sz="2600" dirty="0" smtClean="0">
                <a:solidFill>
                  <a:schemeClr val="accent2">
                    <a:lumMod val="50000"/>
                  </a:schemeClr>
                </a:solidFill>
                <a:hlinkClick r:id="rId2"/>
              </a:rPr>
              <a:t>https</a:t>
            </a:r>
            <a:r>
              <a:rPr lang="en-GB" sz="2600" dirty="0">
                <a:solidFill>
                  <a:schemeClr val="accent2">
                    <a:lumMod val="50000"/>
                  </a:schemeClr>
                </a:solidFill>
                <a:hlinkClick r:id="rId2"/>
              </a:rPr>
              <a:t>://www.localofferbirmingham.co.uk/home/parents-and-carers/</a:t>
            </a:r>
            <a:endParaRPr lang="en-GB" sz="2600" dirty="0">
              <a:solidFill>
                <a:schemeClr val="accent2">
                  <a:lumMod val="50000"/>
                </a:schemeClr>
              </a:solidFill>
            </a:endParaRPr>
          </a:p>
          <a:p>
            <a:pPr marL="0" indent="0" fontAlgn="base">
              <a:buNone/>
            </a:pPr>
            <a:r>
              <a:rPr lang="en-GB" sz="2600" dirty="0" smtClean="0">
                <a:solidFill>
                  <a:schemeClr val="accent2">
                    <a:lumMod val="50000"/>
                  </a:schemeClr>
                </a:solidFill>
              </a:rPr>
              <a:t>It </a:t>
            </a:r>
            <a:r>
              <a:rPr lang="en-GB" sz="2600" dirty="0">
                <a:solidFill>
                  <a:schemeClr val="accent2">
                    <a:lumMod val="50000"/>
                  </a:schemeClr>
                </a:solidFill>
              </a:rPr>
              <a:t>includes information about the wide range of services available to support all areas of a child’s life (0-25 years), especially those with a Special Educational Need or Disability (SEND). This includes support with education, physical and mental health, social care, leisure activities and moving towards independence and adulthood</a:t>
            </a:r>
            <a:r>
              <a:rPr lang="en-GB" sz="2600" dirty="0" smtClean="0">
                <a:solidFill>
                  <a:schemeClr val="accent2">
                    <a:lumMod val="50000"/>
                  </a:schemeClr>
                </a:solidFill>
              </a:rPr>
              <a:t>.</a:t>
            </a:r>
            <a:endParaRPr lang="en-GB" sz="2600" dirty="0">
              <a:solidFill>
                <a:schemeClr val="accent2">
                  <a:lumMod val="50000"/>
                </a:schemeClr>
              </a:solidFill>
            </a:endParaRPr>
          </a:p>
          <a:p>
            <a:pPr marL="0" indent="0" fontAlgn="base">
              <a:buNone/>
            </a:pPr>
            <a:r>
              <a:rPr lang="en-GB" sz="2600" dirty="0" smtClean="0">
                <a:solidFill>
                  <a:schemeClr val="accent2">
                    <a:lumMod val="50000"/>
                  </a:schemeClr>
                </a:solidFill>
              </a:rPr>
              <a:t>Every </a:t>
            </a:r>
            <a:r>
              <a:rPr lang="en-GB" sz="2600" dirty="0">
                <a:solidFill>
                  <a:schemeClr val="accent2">
                    <a:lumMod val="50000"/>
                  </a:schemeClr>
                </a:solidFill>
              </a:rPr>
              <a:t>local authority in England has a duty to provide children and young people (0-25 years) with support if they have Special Educational Needs and/or Disabilities - this is known as the Local Offer. Every local authority has to publish what support is available on a website: this is called the Local Offer Website</a:t>
            </a:r>
            <a:r>
              <a:rPr lang="en-GB" sz="2600" dirty="0" smtClean="0">
                <a:solidFill>
                  <a:schemeClr val="accent2">
                    <a:lumMod val="50000"/>
                  </a:schemeClr>
                </a:solidFill>
              </a:rPr>
              <a:t>.</a:t>
            </a:r>
            <a:endParaRPr lang="en-GB" sz="2600" dirty="0">
              <a:solidFill>
                <a:schemeClr val="accent2">
                  <a:lumMod val="50000"/>
                </a:schemeClr>
              </a:solidFill>
            </a:endParaRPr>
          </a:p>
          <a:p>
            <a:pPr marL="0" indent="0" fontAlgn="base">
              <a:buNone/>
            </a:pPr>
            <a:r>
              <a:rPr lang="en-GB" sz="2600" dirty="0">
                <a:solidFill>
                  <a:schemeClr val="accent2">
                    <a:lumMod val="50000"/>
                  </a:schemeClr>
                </a:solidFill>
              </a:rPr>
              <a:t>This Local Offer website gives information about the support the local authority expects to be available across education, health and social care. The information on the website is clear and easy to find. It says who a particular service is for, how to apply, and how decisions are made about who gets that service.</a:t>
            </a:r>
          </a:p>
          <a:p>
            <a:pPr marL="0" indent="0">
              <a:buNone/>
            </a:pPr>
            <a:endParaRPr lang="en-GB" dirty="0"/>
          </a:p>
        </p:txBody>
      </p:sp>
      <p:pic>
        <p:nvPicPr>
          <p:cNvPr id="4" name="Picture 3"/>
          <p:cNvPicPr>
            <a:picLocks noChangeAspect="1"/>
          </p:cNvPicPr>
          <p:nvPr/>
        </p:nvPicPr>
        <p:blipFill>
          <a:blip r:embed="rId3"/>
          <a:stretch>
            <a:fillRect/>
          </a:stretch>
        </p:blipFill>
        <p:spPr>
          <a:xfrm>
            <a:off x="9254675" y="60633"/>
            <a:ext cx="1762125" cy="1762125"/>
          </a:xfrm>
          <a:prstGeom prst="rect">
            <a:avLst/>
          </a:prstGeom>
        </p:spPr>
      </p:pic>
    </p:spTree>
    <p:extLst>
      <p:ext uri="{BB962C8B-B14F-4D97-AF65-F5344CB8AC3E}">
        <p14:creationId xmlns:p14="http://schemas.microsoft.com/office/powerpoint/2010/main" val="2986325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121313" y="96838"/>
            <a:ext cx="11956956" cy="6771084"/>
          </a:xfrm>
          <a:prstGeom prst="rect">
            <a:avLst/>
          </a:prstGeom>
          <a:noFill/>
          <a:ln w="9525">
            <a:noFill/>
            <a:miter lim="800000"/>
            <a:headEnd/>
            <a:tailEnd/>
          </a:ln>
        </p:spPr>
        <p:txBody>
          <a:bodyPr wrap="square">
            <a:spAutoFit/>
          </a:bodyPr>
          <a:lstStyle/>
          <a:p>
            <a:r>
              <a:rPr lang="en-GB" sz="3200" b="1" dirty="0" smtClean="0">
                <a:solidFill>
                  <a:schemeClr val="accent2">
                    <a:lumMod val="50000"/>
                  </a:schemeClr>
                </a:solidFill>
                <a:latin typeface="+mj-lt"/>
              </a:rPr>
              <a:t>I need further support Who can I contact? SENDIASS.</a:t>
            </a:r>
            <a:endParaRPr lang="en-GB" sz="3200" b="1" dirty="0">
              <a:solidFill>
                <a:schemeClr val="accent2">
                  <a:lumMod val="50000"/>
                </a:schemeClr>
              </a:solidFill>
              <a:latin typeface="+mj-lt"/>
            </a:endParaRPr>
          </a:p>
          <a:p>
            <a:endParaRPr lang="en-GB" sz="2400" b="1" dirty="0">
              <a:solidFill>
                <a:schemeClr val="accent2">
                  <a:lumMod val="50000"/>
                </a:schemeClr>
              </a:solidFill>
              <a:latin typeface="+mj-lt"/>
            </a:endParaRPr>
          </a:p>
          <a:p>
            <a:r>
              <a:rPr lang="en-GB" sz="2100" dirty="0">
                <a:solidFill>
                  <a:schemeClr val="accent2">
                    <a:lumMod val="50000"/>
                  </a:schemeClr>
                </a:solidFill>
                <a:latin typeface="+mj-lt"/>
              </a:rPr>
              <a:t>The Birmingham </a:t>
            </a:r>
            <a:r>
              <a:rPr lang="en-GB" sz="2100" b="1" dirty="0">
                <a:solidFill>
                  <a:schemeClr val="accent2">
                    <a:lumMod val="50000"/>
                  </a:schemeClr>
                </a:solidFill>
                <a:latin typeface="+mj-lt"/>
              </a:rPr>
              <a:t>Special Educational Needs &amp; Disability Information, Advice and Support Service</a:t>
            </a:r>
            <a:r>
              <a:rPr lang="en-GB" sz="2100" dirty="0">
                <a:solidFill>
                  <a:schemeClr val="accent2">
                    <a:lumMod val="50000"/>
                  </a:schemeClr>
                </a:solidFill>
                <a:latin typeface="+mj-lt"/>
              </a:rPr>
              <a:t> (SENDIASS) offers </a:t>
            </a:r>
            <a:r>
              <a:rPr lang="en-GB" sz="2100" b="1" u="sng" dirty="0">
                <a:solidFill>
                  <a:schemeClr val="accent2">
                    <a:lumMod val="50000"/>
                  </a:schemeClr>
                </a:solidFill>
                <a:latin typeface="+mj-lt"/>
                <a:hlinkClick r:id="rId2">
                  <a:extLst>
                    <a:ext uri="{A12FA001-AC4F-418D-AE19-62706E023703}">
                      <ahyp:hlinkClr xmlns:ahyp="http://schemas.microsoft.com/office/drawing/2018/hyperlinkcolor" xmlns="" val="tx"/>
                    </a:ext>
                  </a:extLst>
                </a:hlinkClick>
              </a:rPr>
              <a:t>impartial information, advice and support</a:t>
            </a:r>
            <a:r>
              <a:rPr lang="en-GB" sz="2100" dirty="0">
                <a:solidFill>
                  <a:schemeClr val="accent2">
                    <a:lumMod val="50000"/>
                  </a:schemeClr>
                </a:solidFill>
                <a:latin typeface="+mj-lt"/>
              </a:rPr>
              <a:t> to children and young people with special educational needs or disabilities.</a:t>
            </a:r>
          </a:p>
          <a:p>
            <a:endParaRPr lang="en-GB" sz="2100" dirty="0">
              <a:solidFill>
                <a:schemeClr val="accent2">
                  <a:lumMod val="50000"/>
                </a:schemeClr>
              </a:solidFill>
              <a:latin typeface="+mj-lt"/>
            </a:endParaRPr>
          </a:p>
          <a:p>
            <a:r>
              <a:rPr lang="en-GB" sz="2100" b="1" dirty="0">
                <a:solidFill>
                  <a:schemeClr val="accent2">
                    <a:lumMod val="50000"/>
                  </a:schemeClr>
                </a:solidFill>
                <a:latin typeface="+mn-lt"/>
              </a:rPr>
              <a:t>The service is impartial, confidential, and free. </a:t>
            </a:r>
            <a:endParaRPr lang="en-GB" sz="2100" b="1" dirty="0" smtClean="0">
              <a:solidFill>
                <a:schemeClr val="accent2">
                  <a:lumMod val="50000"/>
                </a:schemeClr>
              </a:solidFill>
              <a:latin typeface="+mn-lt"/>
            </a:endParaRPr>
          </a:p>
          <a:p>
            <a:endParaRPr lang="en-GB" sz="2100" b="1" dirty="0" smtClean="0">
              <a:solidFill>
                <a:schemeClr val="accent2">
                  <a:lumMod val="50000"/>
                </a:schemeClr>
              </a:solidFill>
              <a:latin typeface="+mn-lt"/>
            </a:endParaRPr>
          </a:p>
          <a:p>
            <a:r>
              <a:rPr lang="en-GB" sz="2100" b="1" dirty="0" smtClean="0">
                <a:solidFill>
                  <a:schemeClr val="accent2">
                    <a:lumMod val="50000"/>
                  </a:schemeClr>
                </a:solidFill>
                <a:latin typeface="+mn-lt"/>
                <a:hlinkClick r:id="rId3"/>
              </a:rPr>
              <a:t>www.birminghamsendiass.co.uk</a:t>
            </a:r>
            <a:r>
              <a:rPr lang="en-GB" sz="2100" b="1" dirty="0" smtClean="0">
                <a:solidFill>
                  <a:schemeClr val="accent2">
                    <a:lumMod val="50000"/>
                  </a:schemeClr>
                </a:solidFill>
                <a:latin typeface="+mn-lt"/>
              </a:rPr>
              <a:t> </a:t>
            </a:r>
          </a:p>
          <a:p>
            <a:endParaRPr lang="en-GB" sz="2100" b="1" dirty="0" smtClean="0">
              <a:solidFill>
                <a:schemeClr val="accent2">
                  <a:lumMod val="50000"/>
                </a:schemeClr>
              </a:solidFill>
              <a:latin typeface="+mn-lt"/>
            </a:endParaRPr>
          </a:p>
          <a:p>
            <a:r>
              <a:rPr lang="en-GB" sz="2100" b="1" dirty="0">
                <a:solidFill>
                  <a:schemeClr val="accent2">
                    <a:lumMod val="50000"/>
                  </a:schemeClr>
                </a:solidFill>
                <a:latin typeface="+mn-lt"/>
              </a:rPr>
              <a:t>Telephone: </a:t>
            </a:r>
            <a:r>
              <a:rPr lang="en-GB" sz="2100" dirty="0">
                <a:solidFill>
                  <a:schemeClr val="accent2">
                    <a:lumMod val="50000"/>
                  </a:schemeClr>
                </a:solidFill>
                <a:latin typeface="+mn-lt"/>
              </a:rPr>
              <a:t>0121 303 </a:t>
            </a:r>
            <a:r>
              <a:rPr lang="en-GB" sz="2100" dirty="0" smtClean="0">
                <a:solidFill>
                  <a:schemeClr val="accent2">
                    <a:lumMod val="50000"/>
                  </a:schemeClr>
                </a:solidFill>
                <a:latin typeface="+mn-lt"/>
              </a:rPr>
              <a:t>5004</a:t>
            </a:r>
          </a:p>
          <a:p>
            <a:endParaRPr lang="en-GB" sz="2100" dirty="0">
              <a:solidFill>
                <a:schemeClr val="accent2">
                  <a:lumMod val="50000"/>
                </a:schemeClr>
              </a:solidFill>
              <a:latin typeface="+mn-lt"/>
            </a:endParaRPr>
          </a:p>
          <a:p>
            <a:r>
              <a:rPr lang="en-GB" sz="2100" b="1" dirty="0">
                <a:solidFill>
                  <a:schemeClr val="accent2">
                    <a:lumMod val="50000"/>
                  </a:schemeClr>
                </a:solidFill>
                <a:latin typeface="+mn-lt"/>
              </a:rPr>
              <a:t>Email: </a:t>
            </a:r>
            <a:r>
              <a:rPr lang="en-GB" sz="2100" u="sng" dirty="0" smtClean="0">
                <a:solidFill>
                  <a:schemeClr val="accent2">
                    <a:lumMod val="50000"/>
                  </a:schemeClr>
                </a:solidFill>
                <a:latin typeface="+mn-lt"/>
                <a:hlinkClick r:id="rId4">
                  <a:extLst>
                    <a:ext uri="{A12FA001-AC4F-418D-AE19-62706E023703}">
                      <ahyp:hlinkClr xmlns:lc="http://schemas.openxmlformats.org/drawingml/2006/lockedCanvas" xmlns="" xmlns:ahyp="http://schemas.microsoft.com/office/drawing/2018/hyperlinkcolor" val="tx"/>
                    </a:ext>
                  </a:extLst>
                </a:hlinkClick>
              </a:rPr>
              <a:t>sendiass@birmingham.gov.uk</a:t>
            </a:r>
            <a:r>
              <a:rPr lang="en-GB" sz="2100" u="sng" dirty="0" smtClean="0">
                <a:solidFill>
                  <a:schemeClr val="accent2">
                    <a:lumMod val="50000"/>
                  </a:schemeClr>
                </a:solidFill>
                <a:latin typeface="+mn-lt"/>
              </a:rPr>
              <a:t> </a:t>
            </a:r>
            <a:endParaRPr lang="en-GB" sz="2100" dirty="0">
              <a:solidFill>
                <a:schemeClr val="accent2">
                  <a:lumMod val="50000"/>
                </a:schemeClr>
              </a:solidFill>
              <a:latin typeface="+mn-lt"/>
            </a:endParaRPr>
          </a:p>
          <a:p>
            <a:endParaRPr lang="en-GB" sz="2100" b="1" dirty="0">
              <a:solidFill>
                <a:schemeClr val="accent2">
                  <a:lumMod val="50000"/>
                </a:schemeClr>
              </a:solidFill>
              <a:latin typeface="+mj-lt"/>
            </a:endParaRPr>
          </a:p>
          <a:p>
            <a:r>
              <a:rPr lang="en-GB" sz="2100" dirty="0" smtClean="0">
                <a:solidFill>
                  <a:schemeClr val="accent2">
                    <a:lumMod val="50000"/>
                  </a:schemeClr>
                </a:solidFill>
                <a:latin typeface="+mj-lt"/>
              </a:rPr>
              <a:t>If </a:t>
            </a:r>
            <a:r>
              <a:rPr lang="en-GB" sz="2100" dirty="0">
                <a:solidFill>
                  <a:schemeClr val="accent2">
                    <a:lumMod val="50000"/>
                  </a:schemeClr>
                </a:solidFill>
                <a:latin typeface="+mj-lt"/>
              </a:rPr>
              <a:t>you're a parent or young person being assessed, the service can:</a:t>
            </a:r>
          </a:p>
          <a:p>
            <a:pPr marL="285750" indent="-285750">
              <a:buFont typeface="Arial" panose="020B0604020202020204" pitchFamily="34" charset="0"/>
              <a:buChar char="•"/>
            </a:pPr>
            <a:r>
              <a:rPr lang="en-GB" sz="2100" dirty="0">
                <a:solidFill>
                  <a:schemeClr val="accent2">
                    <a:lumMod val="50000"/>
                  </a:schemeClr>
                </a:solidFill>
                <a:latin typeface="+mj-lt"/>
              </a:rPr>
              <a:t>Help you to understand the </a:t>
            </a:r>
            <a:r>
              <a:rPr lang="en-GB" sz="2100" dirty="0" smtClean="0">
                <a:solidFill>
                  <a:schemeClr val="accent2">
                    <a:lumMod val="50000"/>
                  </a:schemeClr>
                </a:solidFill>
                <a:latin typeface="+mj-lt"/>
              </a:rPr>
              <a:t>EHCP referral process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Act as a named contact throughout the </a:t>
            </a:r>
            <a:r>
              <a:rPr lang="en-GB" sz="2100" dirty="0" smtClean="0">
                <a:solidFill>
                  <a:schemeClr val="accent2">
                    <a:lumMod val="50000"/>
                  </a:schemeClr>
                </a:solidFill>
                <a:latin typeface="+mj-lt"/>
              </a:rPr>
              <a:t>process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Help you to communicate with everyone involved in the assessment </a:t>
            </a:r>
            <a:r>
              <a:rPr lang="en-GB" sz="2100" dirty="0" smtClean="0">
                <a:solidFill>
                  <a:schemeClr val="accent2">
                    <a:lumMod val="50000"/>
                  </a:schemeClr>
                </a:solidFill>
                <a:latin typeface="+mj-lt"/>
              </a:rPr>
              <a:t>process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Provide information about personal </a:t>
            </a:r>
            <a:r>
              <a:rPr lang="en-GB" sz="2100" dirty="0" smtClean="0">
                <a:solidFill>
                  <a:schemeClr val="accent2">
                    <a:lumMod val="50000"/>
                  </a:schemeClr>
                </a:solidFill>
                <a:latin typeface="+mj-lt"/>
              </a:rPr>
              <a:t>budgets</a:t>
            </a:r>
            <a:endParaRPr lang="en-GB" sz="2100" dirty="0">
              <a:solidFill>
                <a:schemeClr val="accent2">
                  <a:lumMod val="50000"/>
                </a:schemeClr>
              </a:solidFill>
              <a:latin typeface="+mj-lt"/>
            </a:endParaRPr>
          </a:p>
          <a:p>
            <a:pPr marL="285750" indent="-285750">
              <a:buFont typeface="Arial" panose="020B0604020202020204" pitchFamily="34" charset="0"/>
              <a:buChar char="•"/>
            </a:pPr>
            <a:r>
              <a:rPr lang="en-GB" sz="2100" dirty="0">
                <a:solidFill>
                  <a:schemeClr val="accent2">
                    <a:lumMod val="50000"/>
                  </a:schemeClr>
                </a:solidFill>
                <a:latin typeface="+mj-lt"/>
              </a:rPr>
              <a:t>Put you in touch with other people who can help, if </a:t>
            </a:r>
            <a:r>
              <a:rPr lang="en-GB" sz="2100" dirty="0" smtClean="0">
                <a:solidFill>
                  <a:schemeClr val="accent2">
                    <a:lumMod val="50000"/>
                  </a:schemeClr>
                </a:solidFill>
                <a:latin typeface="+mj-lt"/>
              </a:rPr>
              <a:t>necessary</a:t>
            </a:r>
            <a:endParaRPr lang="en-GB" sz="2100" dirty="0">
              <a:solidFill>
                <a:schemeClr val="accent2">
                  <a:lumMod val="50000"/>
                </a:schemeClr>
              </a:solidFill>
              <a:latin typeface="+mj-lt"/>
            </a:endParaRPr>
          </a:p>
        </p:txBody>
      </p:sp>
      <p:pic>
        <p:nvPicPr>
          <p:cNvPr id="2" name="Picture 1">
            <a:extLst>
              <a:ext uri="{FF2B5EF4-FFF2-40B4-BE49-F238E27FC236}">
                <a16:creationId xmlns:a16="http://schemas.microsoft.com/office/drawing/2014/main" id="{94E73487-9380-6445-B02B-CEA8F962137A}"/>
              </a:ext>
            </a:extLst>
          </p:cNvPr>
          <p:cNvPicPr>
            <a:picLocks noChangeAspect="1"/>
          </p:cNvPicPr>
          <p:nvPr/>
        </p:nvPicPr>
        <p:blipFill>
          <a:blip r:embed="rId5"/>
          <a:stretch>
            <a:fillRect/>
          </a:stretch>
        </p:blipFill>
        <p:spPr>
          <a:xfrm>
            <a:off x="8621992" y="1923909"/>
            <a:ext cx="3269988" cy="2277313"/>
          </a:xfrm>
          <a:prstGeom prst="rect">
            <a:avLst/>
          </a:prstGeom>
        </p:spPr>
      </p:pic>
      <p:pic>
        <p:nvPicPr>
          <p:cNvPr id="3" name="Picture 2"/>
          <p:cNvPicPr>
            <a:picLocks noChangeAspect="1"/>
          </p:cNvPicPr>
          <p:nvPr/>
        </p:nvPicPr>
        <p:blipFill>
          <a:blip r:embed="rId6"/>
          <a:stretch>
            <a:fillRect/>
          </a:stretch>
        </p:blipFill>
        <p:spPr>
          <a:xfrm>
            <a:off x="4037320" y="2693649"/>
            <a:ext cx="498363" cy="609110"/>
          </a:xfrm>
          <a:prstGeom prst="rect">
            <a:avLst/>
          </a:prstGeom>
        </p:spPr>
      </p:pic>
      <p:pic>
        <p:nvPicPr>
          <p:cNvPr id="4" name="Picture 3"/>
          <p:cNvPicPr>
            <a:picLocks noChangeAspect="1"/>
          </p:cNvPicPr>
          <p:nvPr/>
        </p:nvPicPr>
        <p:blipFill>
          <a:blip r:embed="rId7"/>
          <a:stretch>
            <a:fillRect/>
          </a:stretch>
        </p:blipFill>
        <p:spPr>
          <a:xfrm>
            <a:off x="3228653" y="3482380"/>
            <a:ext cx="762000" cy="542925"/>
          </a:xfrm>
          <a:prstGeom prst="rect">
            <a:avLst/>
          </a:prstGeom>
        </p:spPr>
      </p:pic>
      <p:pic>
        <p:nvPicPr>
          <p:cNvPr id="5" name="Picture 4"/>
          <p:cNvPicPr>
            <a:picLocks noChangeAspect="1"/>
          </p:cNvPicPr>
          <p:nvPr/>
        </p:nvPicPr>
        <p:blipFill>
          <a:blip r:embed="rId8"/>
          <a:stretch>
            <a:fillRect/>
          </a:stretch>
        </p:blipFill>
        <p:spPr>
          <a:xfrm>
            <a:off x="4286501" y="4109392"/>
            <a:ext cx="647700" cy="457200"/>
          </a:xfrm>
          <a:prstGeom prst="rect">
            <a:avLst/>
          </a:prstGeom>
        </p:spPr>
      </p:pic>
    </p:spTree>
    <p:extLst>
      <p:ext uri="{BB962C8B-B14F-4D97-AF65-F5344CB8AC3E}">
        <p14:creationId xmlns:p14="http://schemas.microsoft.com/office/powerpoint/2010/main" val="657908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1773" y="1276492"/>
            <a:ext cx="4095750" cy="5314950"/>
          </a:xfrm>
          <a:prstGeom prst="rect">
            <a:avLst/>
          </a:prstGeom>
        </p:spPr>
      </p:pic>
      <p:sp>
        <p:nvSpPr>
          <p:cNvPr id="3" name="TextBox 2"/>
          <p:cNvSpPr txBox="1"/>
          <p:nvPr/>
        </p:nvSpPr>
        <p:spPr>
          <a:xfrm>
            <a:off x="641445" y="300251"/>
            <a:ext cx="4722125" cy="584775"/>
          </a:xfrm>
          <a:prstGeom prst="rect">
            <a:avLst/>
          </a:prstGeom>
          <a:noFill/>
        </p:spPr>
        <p:txBody>
          <a:bodyPr wrap="square" rtlCol="0">
            <a:spAutoFit/>
          </a:bodyPr>
          <a:lstStyle/>
          <a:p>
            <a:r>
              <a:rPr lang="en-GB" sz="3200" b="1" dirty="0" smtClean="0">
                <a:solidFill>
                  <a:schemeClr val="accent2">
                    <a:lumMod val="50000"/>
                  </a:schemeClr>
                </a:solidFill>
                <a:latin typeface="+mn-lt"/>
              </a:rPr>
              <a:t>Useful telephone numbers</a:t>
            </a:r>
            <a:endParaRPr lang="en-GB" sz="3200" b="1" dirty="0">
              <a:solidFill>
                <a:schemeClr val="accent2">
                  <a:lumMod val="50000"/>
                </a:schemeClr>
              </a:solidFill>
              <a:latin typeface="+mn-lt"/>
            </a:endParaRPr>
          </a:p>
        </p:txBody>
      </p:sp>
    </p:spTree>
    <p:extLst>
      <p:ext uri="{BB962C8B-B14F-4D97-AF65-F5344CB8AC3E}">
        <p14:creationId xmlns:p14="http://schemas.microsoft.com/office/powerpoint/2010/main" val="55477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56341"/>
            <a:ext cx="8878217" cy="1712036"/>
          </a:xfrm>
        </p:spPr>
        <p:txBody>
          <a:bodyPr>
            <a:normAutofit fontScale="90000"/>
          </a:bodyPr>
          <a:lstStyle/>
          <a:p>
            <a:r>
              <a:rPr lang="en-GB" b="1" dirty="0" smtClean="0">
                <a:solidFill>
                  <a:schemeClr val="accent2">
                    <a:lumMod val="50000"/>
                  </a:schemeClr>
                </a:solidFill>
              </a:rPr>
              <a:t>What if I have a complaint?</a:t>
            </a:r>
            <a:r>
              <a:rPr lang="en-GB" dirty="0" smtClean="0">
                <a:solidFill>
                  <a:schemeClr val="accent2">
                    <a:lumMod val="50000"/>
                  </a:schemeClr>
                </a:solidFill>
              </a:rPr>
              <a:t/>
            </a:r>
            <a:br>
              <a:rPr lang="en-GB" dirty="0" smtClean="0">
                <a:solidFill>
                  <a:schemeClr val="accent2">
                    <a:lumMod val="50000"/>
                  </a:schemeClr>
                </a:solidFill>
              </a:rPr>
            </a:br>
            <a:r>
              <a:rPr lang="en-GB" dirty="0" smtClean="0">
                <a:solidFill>
                  <a:schemeClr val="accent2">
                    <a:lumMod val="50000"/>
                  </a:schemeClr>
                </a:solidFill>
              </a:rPr>
              <a:t/>
            </a:r>
            <a:br>
              <a:rPr lang="en-GB" dirty="0" smtClean="0">
                <a:solidFill>
                  <a:schemeClr val="accent2">
                    <a:lumMod val="50000"/>
                  </a:schemeClr>
                </a:solidFill>
              </a:rPr>
            </a:br>
            <a:r>
              <a:rPr lang="en-GB" dirty="0" smtClean="0">
                <a:solidFill>
                  <a:schemeClr val="accent2">
                    <a:lumMod val="50000"/>
                  </a:schemeClr>
                </a:solidFill>
              </a:rPr>
              <a:t>Complaints Procedure</a:t>
            </a:r>
            <a:br>
              <a:rPr lang="en-GB" dirty="0" smtClean="0">
                <a:solidFill>
                  <a:schemeClr val="accent2">
                    <a:lumMod val="50000"/>
                  </a:schemeClr>
                </a:solidFill>
              </a:rPr>
            </a:br>
            <a:endParaRPr lang="en-GB" dirty="0">
              <a:solidFill>
                <a:schemeClr val="accent2">
                  <a:lumMod val="50000"/>
                </a:schemeClr>
              </a:solidFill>
            </a:endParaRPr>
          </a:p>
        </p:txBody>
      </p:sp>
      <p:sp>
        <p:nvSpPr>
          <p:cNvPr id="3" name="Content Placeholder 2"/>
          <p:cNvSpPr>
            <a:spLocks noGrp="1"/>
          </p:cNvSpPr>
          <p:nvPr>
            <p:ph idx="1"/>
          </p:nvPr>
        </p:nvSpPr>
        <p:spPr>
          <a:xfrm>
            <a:off x="191069" y="1870298"/>
            <a:ext cx="11682483" cy="4476827"/>
          </a:xfrm>
        </p:spPr>
        <p:txBody>
          <a:bodyPr>
            <a:noAutofit/>
          </a:bodyPr>
          <a:lstStyle/>
          <a:p>
            <a:pPr marL="0" indent="0">
              <a:buNone/>
            </a:pPr>
            <a:r>
              <a:rPr lang="en-US" sz="2400" dirty="0" smtClean="0">
                <a:solidFill>
                  <a:schemeClr val="accent2">
                    <a:lumMod val="50000"/>
                  </a:schemeClr>
                </a:solidFill>
              </a:rPr>
              <a:t>If you are not happy about something, your </a:t>
            </a:r>
            <a:r>
              <a:rPr lang="en-US" sz="2400" dirty="0">
                <a:solidFill>
                  <a:schemeClr val="accent2">
                    <a:lumMod val="50000"/>
                  </a:schemeClr>
                </a:solidFill>
              </a:rPr>
              <a:t>first point of contact is your child’s class </a:t>
            </a:r>
            <a:r>
              <a:rPr lang="en-US" sz="2400" dirty="0" smtClean="0">
                <a:solidFill>
                  <a:schemeClr val="accent2">
                    <a:lumMod val="50000"/>
                  </a:schemeClr>
                </a:solidFill>
              </a:rPr>
              <a:t>teacher or SENCO.</a:t>
            </a:r>
            <a:endParaRPr lang="en-GB" sz="2400" dirty="0">
              <a:solidFill>
                <a:schemeClr val="accent2">
                  <a:lumMod val="50000"/>
                </a:schemeClr>
              </a:solidFill>
            </a:endParaRPr>
          </a:p>
          <a:p>
            <a:pPr marL="0" indent="0">
              <a:buNone/>
            </a:pPr>
            <a:r>
              <a:rPr lang="en-US" sz="2400" dirty="0" smtClean="0">
                <a:solidFill>
                  <a:schemeClr val="accent2">
                    <a:lumMod val="50000"/>
                  </a:schemeClr>
                </a:solidFill>
              </a:rPr>
              <a:t>If </a:t>
            </a:r>
            <a:r>
              <a:rPr lang="en-US" sz="2400" dirty="0">
                <a:solidFill>
                  <a:schemeClr val="accent2">
                    <a:lumMod val="50000"/>
                  </a:schemeClr>
                </a:solidFill>
              </a:rPr>
              <a:t>you are not satisfied that your concern has been addressed, then you may make an appointment to speak to the Deputy Head Teacher, </a:t>
            </a:r>
            <a:r>
              <a:rPr lang="en-US" sz="2400" dirty="0" err="1">
                <a:solidFill>
                  <a:schemeClr val="accent2">
                    <a:lumMod val="50000"/>
                  </a:schemeClr>
                </a:solidFill>
              </a:rPr>
              <a:t>Mr</a:t>
            </a:r>
            <a:r>
              <a:rPr lang="en-US" sz="2400" dirty="0">
                <a:solidFill>
                  <a:schemeClr val="accent2">
                    <a:lumMod val="50000"/>
                  </a:schemeClr>
                </a:solidFill>
              </a:rPr>
              <a:t> </a:t>
            </a:r>
            <a:r>
              <a:rPr lang="en-US" sz="2400" dirty="0" err="1">
                <a:solidFill>
                  <a:schemeClr val="accent2">
                    <a:lumMod val="50000"/>
                  </a:schemeClr>
                </a:solidFill>
              </a:rPr>
              <a:t>Ullah</a:t>
            </a:r>
            <a:r>
              <a:rPr lang="en-US" sz="2400" dirty="0">
                <a:solidFill>
                  <a:schemeClr val="accent2">
                    <a:lumMod val="50000"/>
                  </a:schemeClr>
                </a:solidFill>
              </a:rPr>
              <a:t>.  </a:t>
            </a:r>
            <a:endParaRPr lang="en-US" sz="2400" dirty="0" smtClean="0">
              <a:solidFill>
                <a:schemeClr val="accent2">
                  <a:lumMod val="50000"/>
                </a:schemeClr>
              </a:solidFill>
            </a:endParaRPr>
          </a:p>
          <a:p>
            <a:pPr marL="0" indent="0">
              <a:buNone/>
            </a:pPr>
            <a:r>
              <a:rPr lang="en-US" sz="2400" dirty="0" smtClean="0">
                <a:solidFill>
                  <a:schemeClr val="accent2">
                    <a:lumMod val="50000"/>
                  </a:schemeClr>
                </a:solidFill>
              </a:rPr>
              <a:t>If </a:t>
            </a:r>
            <a:r>
              <a:rPr lang="en-US" sz="2400" dirty="0">
                <a:solidFill>
                  <a:schemeClr val="accent2">
                    <a:lumMod val="50000"/>
                  </a:schemeClr>
                </a:solidFill>
              </a:rPr>
              <a:t>he cannot solve your issue, then an appointment can be made to speak to the </a:t>
            </a:r>
            <a:r>
              <a:rPr lang="en-US" sz="2400" dirty="0" smtClean="0">
                <a:solidFill>
                  <a:schemeClr val="accent2">
                    <a:lumMod val="50000"/>
                  </a:schemeClr>
                </a:solidFill>
              </a:rPr>
              <a:t>Head Teacher</a:t>
            </a:r>
            <a:r>
              <a:rPr lang="en-US" sz="2400" dirty="0">
                <a:solidFill>
                  <a:schemeClr val="accent2">
                    <a:lumMod val="50000"/>
                  </a:schemeClr>
                </a:solidFill>
              </a:rPr>
              <a:t>, </a:t>
            </a:r>
            <a:r>
              <a:rPr lang="en-US" sz="2400" dirty="0" err="1">
                <a:solidFill>
                  <a:schemeClr val="accent2">
                    <a:lumMod val="50000"/>
                  </a:schemeClr>
                </a:solidFill>
              </a:rPr>
              <a:t>Mrs</a:t>
            </a:r>
            <a:r>
              <a:rPr lang="en-US" sz="2400" dirty="0">
                <a:solidFill>
                  <a:schemeClr val="accent2">
                    <a:lumMod val="50000"/>
                  </a:schemeClr>
                </a:solidFill>
              </a:rPr>
              <a:t> </a:t>
            </a:r>
            <a:r>
              <a:rPr lang="en-US" sz="2400" dirty="0" smtClean="0">
                <a:solidFill>
                  <a:schemeClr val="accent2">
                    <a:lumMod val="50000"/>
                  </a:schemeClr>
                </a:solidFill>
              </a:rPr>
              <a:t>Elliott.</a:t>
            </a:r>
            <a:endParaRPr lang="en-GB" sz="2400" dirty="0">
              <a:solidFill>
                <a:schemeClr val="accent2">
                  <a:lumMod val="50000"/>
                </a:schemeClr>
              </a:solidFill>
            </a:endParaRPr>
          </a:p>
          <a:p>
            <a:pPr marL="0" indent="0">
              <a:buNone/>
            </a:pPr>
            <a:r>
              <a:rPr lang="en-US" sz="2400" dirty="0" smtClean="0">
                <a:solidFill>
                  <a:schemeClr val="accent2">
                    <a:lumMod val="50000"/>
                  </a:schemeClr>
                </a:solidFill>
              </a:rPr>
              <a:t>If </a:t>
            </a:r>
            <a:r>
              <a:rPr lang="en-US" sz="2400" dirty="0">
                <a:solidFill>
                  <a:schemeClr val="accent2">
                    <a:lumMod val="50000"/>
                  </a:schemeClr>
                </a:solidFill>
              </a:rPr>
              <a:t>you are not happy with the response, then you may contact the governors through the school office.</a:t>
            </a:r>
            <a:endParaRPr lang="en-GB" sz="2400" dirty="0">
              <a:solidFill>
                <a:schemeClr val="accent2">
                  <a:lumMod val="50000"/>
                </a:schemeClr>
              </a:solidFill>
            </a:endParaRPr>
          </a:p>
          <a:p>
            <a:r>
              <a:rPr lang="en-US" sz="2400" dirty="0" err="1" smtClean="0">
                <a:solidFill>
                  <a:schemeClr val="accent2">
                    <a:lumMod val="50000"/>
                  </a:schemeClr>
                </a:solidFill>
              </a:rPr>
              <a:t>Mrs</a:t>
            </a:r>
            <a:r>
              <a:rPr lang="en-US" sz="2400" dirty="0" smtClean="0">
                <a:solidFill>
                  <a:schemeClr val="accent2">
                    <a:lumMod val="50000"/>
                  </a:schemeClr>
                </a:solidFill>
              </a:rPr>
              <a:t> B Rooney – </a:t>
            </a:r>
            <a:r>
              <a:rPr lang="en-US" sz="2400" dirty="0">
                <a:solidFill>
                  <a:schemeClr val="accent2">
                    <a:lumMod val="50000"/>
                  </a:schemeClr>
                </a:solidFill>
              </a:rPr>
              <a:t>Chair of Governors</a:t>
            </a:r>
            <a:endParaRPr lang="en-GB" sz="2400" dirty="0">
              <a:solidFill>
                <a:schemeClr val="accent2">
                  <a:lumMod val="50000"/>
                </a:schemeClr>
              </a:solidFill>
            </a:endParaRPr>
          </a:p>
          <a:p>
            <a:r>
              <a:rPr lang="en-US" sz="2400" dirty="0" err="1">
                <a:solidFill>
                  <a:schemeClr val="accent2">
                    <a:lumMod val="50000"/>
                  </a:schemeClr>
                </a:solidFill>
              </a:rPr>
              <a:t>Mrs</a:t>
            </a:r>
            <a:r>
              <a:rPr lang="en-US" sz="2400" dirty="0">
                <a:solidFill>
                  <a:schemeClr val="accent2">
                    <a:lumMod val="50000"/>
                  </a:schemeClr>
                </a:solidFill>
              </a:rPr>
              <a:t> </a:t>
            </a:r>
            <a:r>
              <a:rPr lang="en-US" sz="2400" dirty="0" smtClean="0">
                <a:solidFill>
                  <a:schemeClr val="accent2">
                    <a:lumMod val="50000"/>
                  </a:schemeClr>
                </a:solidFill>
              </a:rPr>
              <a:t>K </a:t>
            </a:r>
            <a:r>
              <a:rPr lang="en-US" sz="2400" dirty="0">
                <a:solidFill>
                  <a:schemeClr val="accent2">
                    <a:lumMod val="50000"/>
                  </a:schemeClr>
                </a:solidFill>
              </a:rPr>
              <a:t>Elliston – SEND </a:t>
            </a:r>
            <a:r>
              <a:rPr lang="en-US" sz="2400" dirty="0" smtClean="0">
                <a:solidFill>
                  <a:schemeClr val="accent2">
                    <a:lumMod val="50000"/>
                  </a:schemeClr>
                </a:solidFill>
              </a:rPr>
              <a:t>Governor</a:t>
            </a:r>
            <a:endParaRPr lang="en-GB" sz="24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5288507" y="158262"/>
            <a:ext cx="1190933" cy="1304354"/>
          </a:xfrm>
          <a:prstGeom prst="rect">
            <a:avLst/>
          </a:prstGeom>
        </p:spPr>
      </p:pic>
    </p:spTree>
    <p:extLst>
      <p:ext uri="{BB962C8B-B14F-4D97-AF65-F5344CB8AC3E}">
        <p14:creationId xmlns:p14="http://schemas.microsoft.com/office/powerpoint/2010/main" val="150225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3A07-D694-B843-8FD5-131A7FA449E3}"/>
              </a:ext>
            </a:extLst>
          </p:cNvPr>
          <p:cNvSpPr>
            <a:spLocks noGrp="1"/>
          </p:cNvSpPr>
          <p:nvPr>
            <p:ph type="title"/>
          </p:nvPr>
        </p:nvSpPr>
        <p:spPr>
          <a:xfrm>
            <a:off x="677334" y="609600"/>
            <a:ext cx="8596668" cy="855945"/>
          </a:xfrm>
        </p:spPr>
        <p:txBody>
          <a:bodyPr/>
          <a:lstStyle/>
          <a:p>
            <a:r>
              <a:rPr lang="en-US" dirty="0" smtClean="0">
                <a:solidFill>
                  <a:schemeClr val="accent2">
                    <a:lumMod val="50000"/>
                  </a:schemeClr>
                </a:solidFill>
              </a:rPr>
              <a:t>Meet our SENCO</a:t>
            </a:r>
            <a:endParaRPr lang="en-US" dirty="0">
              <a:solidFill>
                <a:schemeClr val="accent2">
                  <a:lumMod val="50000"/>
                </a:schemeClr>
              </a:solidFill>
            </a:endParaRPr>
          </a:p>
        </p:txBody>
      </p:sp>
      <p:sp>
        <p:nvSpPr>
          <p:cNvPr id="4" name="TextBox 3">
            <a:extLst>
              <a:ext uri="{FF2B5EF4-FFF2-40B4-BE49-F238E27FC236}">
                <a16:creationId xmlns:a16="http://schemas.microsoft.com/office/drawing/2014/main" id="{16C3D3CD-6A5C-F844-B0F2-2C62E6B88B8E}"/>
              </a:ext>
            </a:extLst>
          </p:cNvPr>
          <p:cNvSpPr txBox="1"/>
          <p:nvPr/>
        </p:nvSpPr>
        <p:spPr>
          <a:xfrm>
            <a:off x="9632515" y="2292263"/>
            <a:ext cx="1741118" cy="1754326"/>
          </a:xfrm>
          <a:prstGeom prst="rect">
            <a:avLst/>
          </a:prstGeom>
          <a:noFill/>
          <a:effectLst>
            <a:softEdge rad="711200"/>
          </a:effectLst>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9353262" y="1803436"/>
            <a:ext cx="2299624" cy="3066165"/>
          </a:xfrm>
          <a:prstGeom prst="rect">
            <a:avLst/>
          </a:prstGeom>
        </p:spPr>
      </p:pic>
      <p:sp>
        <p:nvSpPr>
          <p:cNvPr id="6" name="Oval Callout 5"/>
          <p:cNvSpPr/>
          <p:nvPr/>
        </p:nvSpPr>
        <p:spPr>
          <a:xfrm>
            <a:off x="0" y="1240970"/>
            <a:ext cx="9353262" cy="5617029"/>
          </a:xfrm>
          <a:prstGeom prst="wedgeEllipseCallout">
            <a:avLst>
              <a:gd name="adj1" fmla="val 59032"/>
              <a:gd name="adj2" fmla="val -1579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accent2">
                    <a:lumMod val="50000"/>
                  </a:schemeClr>
                </a:solidFill>
              </a:rPr>
              <a:t>Hello and welcome to SS John and Monica’s Catholic Primary School.</a:t>
            </a:r>
          </a:p>
          <a:p>
            <a:pPr algn="ctr"/>
            <a:endParaRPr lang="en-GB" sz="2000" dirty="0">
              <a:solidFill>
                <a:schemeClr val="accent2">
                  <a:lumMod val="50000"/>
                </a:schemeClr>
              </a:solidFill>
            </a:endParaRPr>
          </a:p>
          <a:p>
            <a:pPr algn="ctr"/>
            <a:r>
              <a:rPr lang="en-GB" sz="2000" dirty="0" smtClean="0">
                <a:solidFill>
                  <a:schemeClr val="accent2">
                    <a:lumMod val="50000"/>
                  </a:schemeClr>
                </a:solidFill>
              </a:rPr>
              <a:t>My name is Mrs Nicholls and I am the Special Educational Needs Co-ordinator (SENCO).</a:t>
            </a:r>
          </a:p>
          <a:p>
            <a:pPr algn="ctr"/>
            <a:endParaRPr lang="en-GB" sz="2000" dirty="0">
              <a:solidFill>
                <a:schemeClr val="accent2">
                  <a:lumMod val="50000"/>
                </a:schemeClr>
              </a:solidFill>
            </a:endParaRPr>
          </a:p>
          <a:p>
            <a:pPr algn="ctr"/>
            <a:r>
              <a:rPr lang="en-GB" sz="2000" dirty="0" smtClean="0">
                <a:solidFill>
                  <a:schemeClr val="accent2">
                    <a:lumMod val="50000"/>
                  </a:schemeClr>
                </a:solidFill>
              </a:rPr>
              <a:t>I work with children, parents/carers, teachers and outside agencies to make sure that all children with special educational needs have their needs met.</a:t>
            </a:r>
          </a:p>
          <a:p>
            <a:pPr algn="ctr"/>
            <a:endParaRPr lang="en-GB" sz="2000" dirty="0">
              <a:solidFill>
                <a:schemeClr val="tx1"/>
              </a:solidFill>
            </a:endParaRPr>
          </a:p>
        </p:txBody>
      </p:sp>
    </p:spTree>
    <p:extLst>
      <p:ext uri="{BB962C8B-B14F-4D97-AF65-F5344CB8AC3E}">
        <p14:creationId xmlns:p14="http://schemas.microsoft.com/office/powerpoint/2010/main" val="1805959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261257"/>
            <a:ext cx="11558210" cy="5878286"/>
          </a:xfrm>
        </p:spPr>
        <p:txBody>
          <a:bodyPr>
            <a:normAutofit fontScale="90000"/>
          </a:bodyPr>
          <a:lstStyle/>
          <a:p>
            <a:r>
              <a:rPr lang="en-GB" dirty="0" smtClean="0">
                <a:solidFill>
                  <a:schemeClr val="accent2">
                    <a:lumMod val="50000"/>
                  </a:schemeClr>
                </a:solidFill>
              </a:rPr>
              <a:t>How can the SENCO help?</a:t>
            </a:r>
            <a:br>
              <a:rPr lang="en-GB" dirty="0" smtClean="0">
                <a:solidFill>
                  <a:schemeClr val="accent2">
                    <a:lumMod val="50000"/>
                  </a:schemeClr>
                </a:solidFill>
              </a:rPr>
            </a:br>
            <a:r>
              <a:rPr lang="en-GB" dirty="0" smtClean="0">
                <a:solidFill>
                  <a:schemeClr val="accent2">
                    <a:lumMod val="50000"/>
                  </a:schemeClr>
                </a:solidFill>
              </a:rPr>
              <a:t/>
            </a:r>
            <a:br>
              <a:rPr lang="en-GB" dirty="0" smtClean="0">
                <a:solidFill>
                  <a:schemeClr val="accent2">
                    <a:lumMod val="50000"/>
                  </a:schemeClr>
                </a:solidFill>
              </a:rPr>
            </a:br>
            <a:r>
              <a:rPr lang="en-GB" sz="2800" dirty="0" smtClean="0">
                <a:solidFill>
                  <a:schemeClr val="accent2">
                    <a:lumMod val="50000"/>
                  </a:schemeClr>
                </a:solidFill>
              </a:rPr>
              <a:t>If you have a concern about your child, please speak to their class teacher first.</a:t>
            </a:r>
            <a:br>
              <a:rPr lang="en-GB" sz="2800" dirty="0" smtClean="0">
                <a:solidFill>
                  <a:schemeClr val="accent2">
                    <a:lumMod val="50000"/>
                  </a:schemeClr>
                </a:solidFill>
              </a:rPr>
            </a:br>
            <a:r>
              <a:rPr lang="en-GB" sz="2800" dirty="0">
                <a:solidFill>
                  <a:schemeClr val="accent2">
                    <a:lumMod val="50000"/>
                  </a:schemeClr>
                </a:solidFill>
              </a:rPr>
              <a:t/>
            </a:r>
            <a:br>
              <a:rPr lang="en-GB" sz="2800" dirty="0">
                <a:solidFill>
                  <a:schemeClr val="accent2">
                    <a:lumMod val="50000"/>
                  </a:schemeClr>
                </a:solidFill>
              </a:rPr>
            </a:br>
            <a:r>
              <a:rPr lang="en-GB" sz="2800" dirty="0" smtClean="0">
                <a:solidFill>
                  <a:schemeClr val="accent2">
                    <a:lumMod val="50000"/>
                  </a:schemeClr>
                </a:solidFill>
              </a:rPr>
              <a:t>You may then want to contact Mrs Nicholls our SENCO. She will be available to talk to you on Tuesdays, Wednesdays or Thursdays. </a:t>
            </a:r>
            <a:br>
              <a:rPr lang="en-GB" sz="2800" dirty="0" smtClean="0">
                <a:solidFill>
                  <a:schemeClr val="accent2">
                    <a:lumMod val="50000"/>
                  </a:schemeClr>
                </a:solidFill>
              </a:rPr>
            </a:br>
            <a:r>
              <a:rPr lang="en-GB" sz="2800" dirty="0">
                <a:solidFill>
                  <a:schemeClr val="accent2">
                    <a:lumMod val="50000"/>
                  </a:schemeClr>
                </a:solidFill>
              </a:rPr>
              <a:t/>
            </a:r>
            <a:br>
              <a:rPr lang="en-GB" sz="2800" dirty="0">
                <a:solidFill>
                  <a:schemeClr val="accent2">
                    <a:lumMod val="50000"/>
                  </a:schemeClr>
                </a:solidFill>
              </a:rPr>
            </a:br>
            <a:r>
              <a:rPr lang="en-GB" sz="2800" dirty="0" smtClean="0">
                <a:solidFill>
                  <a:schemeClr val="accent2">
                    <a:lumMod val="50000"/>
                  </a:schemeClr>
                </a:solidFill>
              </a:rPr>
              <a:t>Sometimes she may be busy or teaching a class, so you can do the following:</a:t>
            </a:r>
            <a:br>
              <a:rPr lang="en-GB" sz="2800" dirty="0" smtClean="0">
                <a:solidFill>
                  <a:schemeClr val="accent2">
                    <a:lumMod val="50000"/>
                  </a:schemeClr>
                </a:solidFill>
              </a:rPr>
            </a:br>
            <a:r>
              <a:rPr lang="en-GB" sz="2800" dirty="0">
                <a:solidFill>
                  <a:schemeClr val="accent2">
                    <a:lumMod val="50000"/>
                  </a:schemeClr>
                </a:solidFill>
              </a:rPr>
              <a:t/>
            </a:r>
            <a:br>
              <a:rPr lang="en-GB" sz="2800" dirty="0">
                <a:solidFill>
                  <a:schemeClr val="accent2">
                    <a:lumMod val="50000"/>
                  </a:schemeClr>
                </a:solidFill>
              </a:rPr>
            </a:br>
            <a:r>
              <a:rPr lang="en-GB" sz="2800" dirty="0" smtClean="0">
                <a:solidFill>
                  <a:schemeClr val="accent2">
                    <a:lumMod val="50000"/>
                  </a:schemeClr>
                </a:solidFill>
              </a:rPr>
              <a:t>                        Call 0121 464 5868                        Email </a:t>
            </a:r>
            <a:r>
              <a:rPr lang="en-GB" sz="2800" dirty="0" smtClean="0">
                <a:solidFill>
                  <a:schemeClr val="accent2">
                    <a:lumMod val="50000"/>
                  </a:schemeClr>
                </a:solidFill>
                <a:hlinkClick r:id="rId2"/>
              </a:rPr>
              <a:t>senco@stjonmon.bham.sch.uk</a:t>
            </a:r>
            <a:r>
              <a:rPr lang="en-GB" sz="2800" dirty="0" smtClean="0">
                <a:solidFill>
                  <a:schemeClr val="accent2">
                    <a:lumMod val="50000"/>
                  </a:schemeClr>
                </a:solidFill>
              </a:rPr>
              <a:t> </a:t>
            </a:r>
            <a:r>
              <a:rPr lang="en-GB" sz="2800" dirty="0" smtClean="0">
                <a:solidFill>
                  <a:schemeClr val="tx1"/>
                </a:solidFill>
              </a:rPr>
              <a:t/>
            </a:r>
            <a:br>
              <a:rPr lang="en-GB" sz="2800" dirty="0" smtClean="0">
                <a:solidFill>
                  <a:schemeClr val="tx1"/>
                </a:solidFill>
              </a:rPr>
            </a:br>
            <a:r>
              <a:rPr lang="en-GB" dirty="0">
                <a:solidFill>
                  <a:schemeClr val="tx1"/>
                </a:solidFill>
              </a:rPr>
              <a:t/>
            </a:r>
            <a:br>
              <a:rPr lang="en-GB" dirty="0">
                <a:solidFill>
                  <a:schemeClr val="tx1"/>
                </a:solidFill>
              </a:rPr>
            </a:br>
            <a:endParaRPr lang="en-GB" dirty="0">
              <a:solidFill>
                <a:schemeClr val="tx1"/>
              </a:solidFill>
            </a:endParaRPr>
          </a:p>
        </p:txBody>
      </p:sp>
      <p:pic>
        <p:nvPicPr>
          <p:cNvPr id="3" name="Picture 2"/>
          <p:cNvPicPr>
            <a:picLocks noChangeAspect="1"/>
          </p:cNvPicPr>
          <p:nvPr/>
        </p:nvPicPr>
        <p:blipFill>
          <a:blip r:embed="rId3"/>
          <a:stretch>
            <a:fillRect/>
          </a:stretch>
        </p:blipFill>
        <p:spPr>
          <a:xfrm>
            <a:off x="2409144" y="4524682"/>
            <a:ext cx="1596799" cy="1854347"/>
          </a:xfrm>
          <a:prstGeom prst="rect">
            <a:avLst/>
          </a:prstGeom>
        </p:spPr>
      </p:pic>
      <p:pic>
        <p:nvPicPr>
          <p:cNvPr id="4" name="Picture 3"/>
          <p:cNvPicPr>
            <a:picLocks noChangeAspect="1"/>
          </p:cNvPicPr>
          <p:nvPr/>
        </p:nvPicPr>
        <p:blipFill>
          <a:blip r:embed="rId4"/>
          <a:stretch>
            <a:fillRect/>
          </a:stretch>
        </p:blipFill>
        <p:spPr>
          <a:xfrm>
            <a:off x="7467600" y="4752902"/>
            <a:ext cx="1611086" cy="1141186"/>
          </a:xfrm>
          <a:prstGeom prst="rect">
            <a:avLst/>
          </a:prstGeom>
        </p:spPr>
      </p:pic>
    </p:spTree>
    <p:extLst>
      <p:ext uri="{BB962C8B-B14F-4D97-AF65-F5344CB8AC3E}">
        <p14:creationId xmlns:p14="http://schemas.microsoft.com/office/powerpoint/2010/main" val="152092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435" y="0"/>
            <a:ext cx="11631231" cy="676721"/>
          </a:xfrm>
        </p:spPr>
        <p:txBody>
          <a:bodyPr/>
          <a:lstStyle/>
          <a:p>
            <a:pPr algn="l"/>
            <a:r>
              <a:rPr lang="en-GB" sz="3200" b="1" dirty="0" smtClean="0">
                <a:solidFill>
                  <a:schemeClr val="accent2">
                    <a:lumMod val="50000"/>
                  </a:schemeClr>
                </a:solidFill>
              </a:rPr>
              <a:t>What are Special Educational Needs and Disabilities (SEND)?</a:t>
            </a:r>
            <a:endParaRPr lang="en-GB" sz="3200" b="1" dirty="0">
              <a:solidFill>
                <a:schemeClr val="accent2">
                  <a:lumMod val="50000"/>
                </a:schemeClr>
              </a:solidFill>
            </a:endParaRPr>
          </a:p>
        </p:txBody>
      </p:sp>
      <p:sp>
        <p:nvSpPr>
          <p:cNvPr id="6" name="TextBox 5"/>
          <p:cNvSpPr txBox="1"/>
          <p:nvPr/>
        </p:nvSpPr>
        <p:spPr>
          <a:xfrm>
            <a:off x="160434" y="676721"/>
            <a:ext cx="11754061" cy="3539430"/>
          </a:xfrm>
          <a:prstGeom prst="rect">
            <a:avLst/>
          </a:prstGeom>
          <a:noFill/>
        </p:spPr>
        <p:txBody>
          <a:bodyPr wrap="square" rtlCol="0">
            <a:spAutoFit/>
          </a:bodyPr>
          <a:lstStyle/>
          <a:p>
            <a:r>
              <a:rPr lang="en-GB" sz="2400" dirty="0" smtClean="0">
                <a:solidFill>
                  <a:schemeClr val="accent2">
                    <a:lumMod val="50000"/>
                  </a:schemeClr>
                </a:solidFill>
                <a:latin typeface="+mj-lt"/>
              </a:rPr>
              <a:t>We value all children equally and aim to offer an inclusive approach. </a:t>
            </a:r>
          </a:p>
          <a:p>
            <a:endParaRPr lang="en-GB" sz="2400" dirty="0">
              <a:solidFill>
                <a:schemeClr val="accent2">
                  <a:lumMod val="50000"/>
                </a:schemeClr>
              </a:solidFill>
              <a:latin typeface="+mj-lt"/>
            </a:endParaRPr>
          </a:p>
          <a:p>
            <a:r>
              <a:rPr lang="en-GB" sz="2400" dirty="0" smtClean="0">
                <a:solidFill>
                  <a:schemeClr val="accent2">
                    <a:lumMod val="50000"/>
                  </a:schemeClr>
                </a:solidFill>
                <a:latin typeface="+mj-lt"/>
              </a:rPr>
              <a:t>We know that </a:t>
            </a:r>
            <a:r>
              <a:rPr lang="en-GB" sz="2400" dirty="0">
                <a:solidFill>
                  <a:schemeClr val="accent2">
                    <a:lumMod val="50000"/>
                  </a:schemeClr>
                </a:solidFill>
              </a:rPr>
              <a:t>a</a:t>
            </a:r>
            <a:r>
              <a:rPr lang="en-GB" sz="2400" dirty="0" smtClean="0">
                <a:solidFill>
                  <a:schemeClr val="accent2">
                    <a:lumMod val="50000"/>
                  </a:schemeClr>
                </a:solidFill>
              </a:rPr>
              <a:t>t </a:t>
            </a:r>
            <a:r>
              <a:rPr lang="en-GB" sz="2400" dirty="0">
                <a:solidFill>
                  <a:schemeClr val="accent2">
                    <a:lumMod val="50000"/>
                  </a:schemeClr>
                </a:solidFill>
              </a:rPr>
              <a:t>different times in their school life, a child </a:t>
            </a:r>
            <a:r>
              <a:rPr lang="en-GB" sz="2400" dirty="0" smtClean="0">
                <a:solidFill>
                  <a:schemeClr val="accent2">
                    <a:lumMod val="50000"/>
                  </a:schemeClr>
                </a:solidFill>
              </a:rPr>
              <a:t>may </a:t>
            </a:r>
            <a:r>
              <a:rPr lang="en-GB" sz="2400" dirty="0">
                <a:solidFill>
                  <a:schemeClr val="accent2">
                    <a:lumMod val="50000"/>
                  </a:schemeClr>
                </a:solidFill>
              </a:rPr>
              <a:t>have a special educational need. </a:t>
            </a:r>
            <a:endParaRPr lang="en-GB" sz="2400" dirty="0" smtClean="0">
              <a:solidFill>
                <a:schemeClr val="accent2">
                  <a:lumMod val="50000"/>
                </a:schemeClr>
              </a:solidFill>
            </a:endParaRPr>
          </a:p>
          <a:p>
            <a:endParaRPr lang="en-GB" sz="2400" dirty="0">
              <a:solidFill>
                <a:schemeClr val="accent2">
                  <a:lumMod val="50000"/>
                </a:schemeClr>
              </a:solidFill>
            </a:endParaRPr>
          </a:p>
          <a:p>
            <a:r>
              <a:rPr lang="en-GB" sz="2400" dirty="0" smtClean="0">
                <a:solidFill>
                  <a:schemeClr val="accent2">
                    <a:lumMod val="50000"/>
                  </a:schemeClr>
                </a:solidFill>
              </a:rPr>
              <a:t>The SEND Code </a:t>
            </a:r>
            <a:r>
              <a:rPr lang="en-GB" sz="2400" dirty="0">
                <a:solidFill>
                  <a:schemeClr val="accent2">
                    <a:lumMod val="50000"/>
                  </a:schemeClr>
                </a:solidFill>
              </a:rPr>
              <a:t>of Practice 2015 </a:t>
            </a:r>
            <a:r>
              <a:rPr lang="en-GB" sz="2400" dirty="0" smtClean="0">
                <a:solidFill>
                  <a:schemeClr val="accent2">
                    <a:lumMod val="50000"/>
                  </a:schemeClr>
                </a:solidFill>
              </a:rPr>
              <a:t>is the legislation that defines </a:t>
            </a:r>
            <a:r>
              <a:rPr lang="en-GB" sz="2400" dirty="0">
                <a:solidFill>
                  <a:schemeClr val="accent2">
                    <a:lumMod val="50000"/>
                  </a:schemeClr>
                </a:solidFill>
              </a:rPr>
              <a:t>SEND as follows:</a:t>
            </a:r>
            <a:r>
              <a:rPr lang="en-GB" sz="2000" dirty="0">
                <a:solidFill>
                  <a:schemeClr val="accent2">
                    <a:lumMod val="50000"/>
                  </a:schemeClr>
                </a:solidFill>
              </a:rPr>
              <a:t> </a:t>
            </a:r>
          </a:p>
          <a:p>
            <a:endParaRPr lang="en-GB" sz="2000" b="1" dirty="0" smtClean="0">
              <a:solidFill>
                <a:schemeClr val="accent2">
                  <a:lumMod val="50000"/>
                </a:schemeClr>
              </a:solidFill>
              <a:latin typeface="+mj-lt"/>
            </a:endParaRPr>
          </a:p>
          <a:p>
            <a:endParaRPr lang="en-GB" sz="2000" b="1" dirty="0">
              <a:solidFill>
                <a:schemeClr val="accent2">
                  <a:lumMod val="50000"/>
                </a:schemeClr>
              </a:solidFill>
              <a:latin typeface="+mj-lt"/>
            </a:endParaRPr>
          </a:p>
          <a:p>
            <a:endParaRPr lang="en-GB" sz="2000" b="1" dirty="0" smtClean="0">
              <a:solidFill>
                <a:schemeClr val="accent2">
                  <a:lumMod val="50000"/>
                </a:schemeClr>
              </a:solidFill>
              <a:latin typeface="+mj-lt"/>
            </a:endParaRPr>
          </a:p>
          <a:p>
            <a:endParaRPr lang="en-GB" sz="2000" b="1" dirty="0" smtClean="0">
              <a:solidFill>
                <a:schemeClr val="accent2">
                  <a:lumMod val="50000"/>
                </a:schemeClr>
              </a:solidFill>
              <a:latin typeface="+mj-lt"/>
            </a:endParaRPr>
          </a:p>
        </p:txBody>
      </p:sp>
      <p:pic>
        <p:nvPicPr>
          <p:cNvPr id="7" name="Picture 6"/>
          <p:cNvPicPr>
            <a:picLocks noChangeAspect="1"/>
          </p:cNvPicPr>
          <p:nvPr/>
        </p:nvPicPr>
        <p:blipFill>
          <a:blip r:embed="rId2"/>
          <a:stretch>
            <a:fillRect/>
          </a:stretch>
        </p:blipFill>
        <p:spPr>
          <a:xfrm>
            <a:off x="2665024" y="3054547"/>
            <a:ext cx="6534150" cy="3676650"/>
          </a:xfrm>
          <a:prstGeom prst="rect">
            <a:avLst/>
          </a:prstGeom>
        </p:spPr>
      </p:pic>
    </p:spTree>
    <p:extLst>
      <p:ext uri="{BB962C8B-B14F-4D97-AF65-F5344CB8AC3E}">
        <p14:creationId xmlns:p14="http://schemas.microsoft.com/office/powerpoint/2010/main" val="3997275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5" y="170557"/>
            <a:ext cx="11641541" cy="6032421"/>
          </a:xfrm>
          <a:prstGeom prst="rect">
            <a:avLst/>
          </a:prstGeom>
        </p:spPr>
        <p:txBody>
          <a:bodyPr wrap="square">
            <a:spAutoFit/>
          </a:bodyPr>
          <a:lstStyle/>
          <a:p>
            <a:r>
              <a:rPr lang="en-GB" sz="3200" b="1" dirty="0" smtClean="0">
                <a:solidFill>
                  <a:schemeClr val="accent2">
                    <a:lumMod val="50000"/>
                  </a:schemeClr>
                </a:solidFill>
                <a:latin typeface="+mn-lt"/>
              </a:rPr>
              <a:t>What are the different needs under SEND?</a:t>
            </a:r>
          </a:p>
          <a:p>
            <a:endParaRPr lang="en-GB" sz="2400" dirty="0">
              <a:solidFill>
                <a:schemeClr val="accent2">
                  <a:lumMod val="50000"/>
                </a:schemeClr>
              </a:solidFill>
              <a:latin typeface="+mn-lt"/>
            </a:endParaRPr>
          </a:p>
          <a:p>
            <a:r>
              <a:rPr lang="en-GB" sz="2400" dirty="0" smtClean="0">
                <a:solidFill>
                  <a:schemeClr val="accent2">
                    <a:lumMod val="50000"/>
                  </a:schemeClr>
                </a:solidFill>
                <a:latin typeface="+mn-lt"/>
              </a:rPr>
              <a:t>SEND </a:t>
            </a:r>
            <a:r>
              <a:rPr lang="en-GB" sz="2400" dirty="0">
                <a:solidFill>
                  <a:schemeClr val="accent2">
                    <a:lumMod val="50000"/>
                  </a:schemeClr>
                </a:solidFill>
                <a:latin typeface="+mn-lt"/>
              </a:rPr>
              <a:t>is organised into 4 areas according to SEND law in the </a:t>
            </a:r>
            <a:r>
              <a:rPr lang="en-GB" sz="2400" dirty="0" smtClean="0">
                <a:solidFill>
                  <a:schemeClr val="accent2">
                    <a:lumMod val="50000"/>
                  </a:schemeClr>
                </a:solidFill>
                <a:latin typeface="+mn-lt"/>
              </a:rPr>
              <a:t>SEND </a:t>
            </a:r>
            <a:r>
              <a:rPr lang="en-GB" sz="2400" dirty="0">
                <a:solidFill>
                  <a:schemeClr val="accent2">
                    <a:lumMod val="50000"/>
                  </a:schemeClr>
                </a:solidFill>
                <a:latin typeface="+mn-lt"/>
              </a:rPr>
              <a:t>Code of Practice (2014):</a:t>
            </a:r>
          </a:p>
          <a:p>
            <a:endParaRPr lang="en-GB" b="1" dirty="0">
              <a:solidFill>
                <a:schemeClr val="accent2">
                  <a:lumMod val="50000"/>
                </a:schemeClr>
              </a:solidFill>
            </a:endParaRPr>
          </a:p>
          <a:p>
            <a:endParaRPr lang="en-GB" b="1" dirty="0">
              <a:solidFill>
                <a:schemeClr val="accent2">
                  <a:lumMod val="50000"/>
                </a:schemeClr>
              </a:solidFill>
            </a:endParaRPr>
          </a:p>
          <a:p>
            <a:endParaRPr lang="en-GB" b="1" dirty="0">
              <a:solidFill>
                <a:schemeClr val="accent2">
                  <a:lumMod val="50000"/>
                </a:schemeClr>
              </a:solidFill>
            </a:endParaRPr>
          </a:p>
          <a:p>
            <a:endParaRPr lang="en-GB" b="1" dirty="0">
              <a:solidFill>
                <a:schemeClr val="accent2">
                  <a:lumMod val="50000"/>
                </a:schemeClr>
              </a:solidFill>
            </a:endParaRPr>
          </a:p>
          <a:p>
            <a:endParaRPr lang="en-GB" dirty="0">
              <a:solidFill>
                <a:schemeClr val="accent2">
                  <a:lumMod val="50000"/>
                </a:schemeClr>
              </a:solidFill>
            </a:endParaRPr>
          </a:p>
          <a:p>
            <a:endParaRPr lang="en-GB" dirty="0">
              <a:solidFill>
                <a:schemeClr val="accent2">
                  <a:lumMod val="50000"/>
                </a:schemeClr>
              </a:solidFill>
            </a:endParaRPr>
          </a:p>
          <a:p>
            <a:endParaRPr lang="en-GB" dirty="0">
              <a:solidFill>
                <a:schemeClr val="accent2">
                  <a:lumMod val="50000"/>
                </a:schemeClr>
              </a:solidFill>
            </a:endParaRPr>
          </a:p>
          <a:p>
            <a:endParaRPr lang="en-GB" dirty="0">
              <a:solidFill>
                <a:schemeClr val="accent2">
                  <a:lumMod val="50000"/>
                </a:schemeClr>
              </a:solidFill>
            </a:endParaRPr>
          </a:p>
          <a:p>
            <a:endParaRPr lang="en-GB" dirty="0" smtClean="0">
              <a:solidFill>
                <a:schemeClr val="accent2">
                  <a:lumMod val="50000"/>
                </a:schemeClr>
              </a:solidFill>
            </a:endParaRPr>
          </a:p>
          <a:p>
            <a:endParaRPr lang="en-GB" dirty="0" smtClean="0">
              <a:solidFill>
                <a:schemeClr val="accent2">
                  <a:lumMod val="50000"/>
                </a:schemeClr>
              </a:solidFill>
            </a:endParaRPr>
          </a:p>
          <a:p>
            <a:endParaRPr lang="en-GB" dirty="0">
              <a:solidFill>
                <a:schemeClr val="accent2">
                  <a:lumMod val="50000"/>
                </a:schemeClr>
              </a:solidFill>
            </a:endParaRPr>
          </a:p>
          <a:p>
            <a:endParaRPr lang="en-GB" dirty="0" smtClean="0">
              <a:solidFill>
                <a:schemeClr val="accent2">
                  <a:lumMod val="50000"/>
                </a:schemeClr>
              </a:solidFill>
            </a:endParaRPr>
          </a:p>
          <a:p>
            <a:endParaRPr lang="en-GB" dirty="0">
              <a:solidFill>
                <a:schemeClr val="accent2">
                  <a:lumMod val="50000"/>
                </a:schemeClr>
              </a:solidFill>
            </a:endParaRPr>
          </a:p>
          <a:p>
            <a:r>
              <a:rPr lang="en-GB" sz="2400" dirty="0">
                <a:solidFill>
                  <a:schemeClr val="accent2">
                    <a:lumMod val="50000"/>
                  </a:schemeClr>
                </a:solidFill>
                <a:latin typeface="+mn-lt"/>
              </a:rPr>
              <a:t>If your child is identified as having additional needs from the above categories, we will aim to provide provision that is </a:t>
            </a:r>
            <a:r>
              <a:rPr lang="en-GB" sz="2400" b="1" dirty="0">
                <a:solidFill>
                  <a:schemeClr val="accent2">
                    <a:lumMod val="50000"/>
                  </a:schemeClr>
                </a:solidFill>
                <a:latin typeface="+mn-lt"/>
              </a:rPr>
              <a:t>‘additional to or different from’ </a:t>
            </a:r>
            <a:r>
              <a:rPr lang="en-GB" sz="2400" dirty="0">
                <a:solidFill>
                  <a:schemeClr val="accent2">
                    <a:lumMod val="50000"/>
                  </a:schemeClr>
                </a:solidFill>
                <a:latin typeface="+mn-lt"/>
              </a:rPr>
              <a:t>the normal </a:t>
            </a:r>
            <a:r>
              <a:rPr lang="en-GB" sz="2400" dirty="0" smtClean="0">
                <a:solidFill>
                  <a:schemeClr val="accent2">
                    <a:lumMod val="50000"/>
                  </a:schemeClr>
                </a:solidFill>
                <a:latin typeface="+mn-lt"/>
              </a:rPr>
              <a:t>curriculum. We will work to overcome </a:t>
            </a:r>
            <a:r>
              <a:rPr lang="en-GB" sz="2400" dirty="0">
                <a:solidFill>
                  <a:schemeClr val="accent2">
                    <a:lumMod val="50000"/>
                  </a:schemeClr>
                </a:solidFill>
                <a:latin typeface="+mn-lt"/>
              </a:rPr>
              <a:t>the barrier/s to their learning. </a:t>
            </a:r>
          </a:p>
        </p:txBody>
      </p:sp>
      <p:pic>
        <p:nvPicPr>
          <p:cNvPr id="3" name="Picture 2"/>
          <p:cNvPicPr>
            <a:picLocks noChangeAspect="1"/>
          </p:cNvPicPr>
          <p:nvPr/>
        </p:nvPicPr>
        <p:blipFill>
          <a:blip r:embed="rId2"/>
          <a:stretch>
            <a:fillRect/>
          </a:stretch>
        </p:blipFill>
        <p:spPr>
          <a:xfrm>
            <a:off x="2905565" y="1746914"/>
            <a:ext cx="5571509" cy="3016155"/>
          </a:xfrm>
          <a:prstGeom prst="rect">
            <a:avLst/>
          </a:prstGeom>
        </p:spPr>
      </p:pic>
    </p:spTree>
    <p:extLst>
      <p:ext uri="{BB962C8B-B14F-4D97-AF65-F5344CB8AC3E}">
        <p14:creationId xmlns:p14="http://schemas.microsoft.com/office/powerpoint/2010/main" val="238806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0B7E-C057-8B44-B93D-23142D665E47}"/>
              </a:ext>
            </a:extLst>
          </p:cNvPr>
          <p:cNvSpPr>
            <a:spLocks noGrp="1"/>
          </p:cNvSpPr>
          <p:nvPr>
            <p:ph type="title"/>
          </p:nvPr>
        </p:nvSpPr>
        <p:spPr>
          <a:xfrm>
            <a:off x="387771" y="246345"/>
            <a:ext cx="8596668" cy="660400"/>
          </a:xfrm>
        </p:spPr>
        <p:txBody>
          <a:bodyPr>
            <a:normAutofit/>
          </a:bodyPr>
          <a:lstStyle/>
          <a:p>
            <a:r>
              <a:rPr lang="en-US" sz="3200" b="1" dirty="0" smtClean="0">
                <a:solidFill>
                  <a:schemeClr val="accent2">
                    <a:lumMod val="50000"/>
                  </a:schemeClr>
                </a:solidFill>
              </a:rPr>
              <a:t>What is the Graduated Approach to SEND?</a:t>
            </a:r>
            <a:endParaRPr lang="en-US" sz="3200" b="1" dirty="0">
              <a:solidFill>
                <a:schemeClr val="accent2">
                  <a:lumMod val="50000"/>
                </a:schemeClr>
              </a:solidFill>
            </a:endParaRPr>
          </a:p>
        </p:txBody>
      </p:sp>
      <p:sp>
        <p:nvSpPr>
          <p:cNvPr id="3" name="Content Placeholder 2">
            <a:extLst>
              <a:ext uri="{FF2B5EF4-FFF2-40B4-BE49-F238E27FC236}">
                <a16:creationId xmlns:a16="http://schemas.microsoft.com/office/drawing/2014/main" id="{F9AAE2D1-7E73-A44B-81FA-58066C7B3303}"/>
              </a:ext>
            </a:extLst>
          </p:cNvPr>
          <p:cNvSpPr>
            <a:spLocks noGrp="1"/>
          </p:cNvSpPr>
          <p:nvPr>
            <p:ph idx="1"/>
          </p:nvPr>
        </p:nvSpPr>
        <p:spPr>
          <a:xfrm>
            <a:off x="497956" y="2342613"/>
            <a:ext cx="5179513" cy="2032369"/>
          </a:xfrm>
        </p:spPr>
        <p:txBody>
          <a:bodyPr>
            <a:noAutofit/>
          </a:bodyPr>
          <a:lstStyle/>
          <a:p>
            <a:pPr marL="0" indent="0">
              <a:buNone/>
            </a:pPr>
            <a:r>
              <a:rPr lang="en-GB" sz="2400" dirty="0" smtClean="0">
                <a:solidFill>
                  <a:schemeClr val="accent2">
                    <a:lumMod val="50000"/>
                  </a:schemeClr>
                </a:solidFill>
                <a:latin typeface="Calibri" panose="020F0502020204030204" pitchFamily="34" charset="0"/>
                <a:cs typeface="Calibri" panose="020F0502020204030204" pitchFamily="34" charset="0"/>
              </a:rPr>
              <a:t>We will then plan some intervention for a period of around 6 weeks to try and address the concern. We follow </a:t>
            </a:r>
            <a:r>
              <a:rPr lang="en-GB" sz="2400" dirty="0">
                <a:solidFill>
                  <a:schemeClr val="accent2">
                    <a:lumMod val="50000"/>
                  </a:schemeClr>
                </a:solidFill>
                <a:latin typeface="Calibri" panose="020F0502020204030204" pitchFamily="34" charset="0"/>
                <a:cs typeface="Calibri" panose="020F0502020204030204" pitchFamily="34" charset="0"/>
              </a:rPr>
              <a:t>the model of </a:t>
            </a:r>
            <a:r>
              <a:rPr lang="en-GB" sz="2400" b="1" dirty="0">
                <a:solidFill>
                  <a:schemeClr val="accent2">
                    <a:lumMod val="50000"/>
                  </a:schemeClr>
                </a:solidFill>
                <a:latin typeface="Calibri" panose="020F0502020204030204" pitchFamily="34" charset="0"/>
                <a:cs typeface="Calibri" panose="020F0502020204030204" pitchFamily="34" charset="0"/>
              </a:rPr>
              <a:t>plan, do, assess and review</a:t>
            </a:r>
            <a:r>
              <a:rPr lang="en-GB" sz="2400" dirty="0">
                <a:solidFill>
                  <a:schemeClr val="accent2">
                    <a:lumMod val="50000"/>
                  </a:schemeClr>
                </a:solidFill>
                <a:latin typeface="Calibri" panose="020F0502020204030204" pitchFamily="34" charset="0"/>
                <a:cs typeface="Calibri" panose="020F0502020204030204" pitchFamily="34" charset="0"/>
              </a:rPr>
              <a:t>, </a:t>
            </a:r>
            <a:r>
              <a:rPr lang="en-GB" sz="2400" dirty="0" smtClean="0">
                <a:solidFill>
                  <a:schemeClr val="accent2">
                    <a:lumMod val="50000"/>
                  </a:schemeClr>
                </a:solidFill>
                <a:latin typeface="Calibri" panose="020F0502020204030204" pitchFamily="34" charset="0"/>
                <a:cs typeface="Calibri" panose="020F0502020204030204" pitchFamily="34" charset="0"/>
              </a:rPr>
              <a:t>used in the </a:t>
            </a:r>
            <a:r>
              <a:rPr lang="en-GB" sz="2400" b="1" dirty="0" smtClean="0">
                <a:solidFill>
                  <a:schemeClr val="accent2">
                    <a:lumMod val="50000"/>
                  </a:schemeClr>
                </a:solidFill>
                <a:latin typeface="Calibri" panose="020F0502020204030204" pitchFamily="34" charset="0"/>
                <a:cs typeface="Calibri" panose="020F0502020204030204" pitchFamily="34" charset="0"/>
              </a:rPr>
              <a:t>graduated approach </a:t>
            </a:r>
            <a:r>
              <a:rPr lang="en-GB" sz="2400" dirty="0" smtClean="0">
                <a:solidFill>
                  <a:schemeClr val="accent2">
                    <a:lumMod val="50000"/>
                  </a:schemeClr>
                </a:solidFill>
                <a:latin typeface="Calibri" panose="020F0502020204030204" pitchFamily="34" charset="0"/>
                <a:cs typeface="Calibri" panose="020F0502020204030204" pitchFamily="34" charset="0"/>
              </a:rPr>
              <a:t>to identify needs through assessment, plan support, do the agreed intervention, and then review the impact of what we have done.</a:t>
            </a:r>
          </a:p>
          <a:p>
            <a:pPr marL="0" indent="0">
              <a:buNone/>
            </a:pPr>
            <a:r>
              <a:rPr lang="en-GB" sz="2400" dirty="0" smtClean="0">
                <a:solidFill>
                  <a:schemeClr val="accent2">
                    <a:lumMod val="50000"/>
                  </a:schemeClr>
                </a:solidFill>
                <a:latin typeface="Calibri" panose="020F0502020204030204" pitchFamily="34" charset="0"/>
                <a:cs typeface="Calibri" panose="020F0502020204030204" pitchFamily="34" charset="0"/>
              </a:rPr>
              <a:t>During this stage, the child will monitored by the SENCO.</a:t>
            </a:r>
          </a:p>
          <a:p>
            <a:pPr marL="0" indent="0">
              <a:buNone/>
            </a:pPr>
            <a:endParaRPr lang="en-GB" sz="2400" dirty="0">
              <a:solidFill>
                <a:schemeClr val="accent2">
                  <a:lumMod val="50000"/>
                </a:schemeClr>
              </a:solidFill>
              <a:latin typeface="Calibri" panose="020F0502020204030204" pitchFamily="34" charset="0"/>
              <a:cs typeface="Calibri" panose="020F0502020204030204" pitchFamily="34" charset="0"/>
            </a:endParaRPr>
          </a:p>
          <a:p>
            <a:pPr marL="0" indent="0">
              <a:buNone/>
            </a:pPr>
            <a:endParaRPr lang="en-GB" sz="2400" dirty="0" smtClean="0">
              <a:solidFill>
                <a:schemeClr val="accent2">
                  <a:lumMod val="50000"/>
                </a:schemeClr>
              </a:solidFill>
              <a:latin typeface="Calibri" panose="020F0502020204030204" pitchFamily="34" charset="0"/>
              <a:cs typeface="Calibri" panose="020F0502020204030204" pitchFamily="34" charset="0"/>
            </a:endParaRPr>
          </a:p>
          <a:p>
            <a:pPr marL="0" indent="0">
              <a:buNone/>
            </a:pPr>
            <a:endParaRPr lang="en-GB" sz="2400" dirty="0">
              <a:solidFill>
                <a:schemeClr val="accent2">
                  <a:lumMod val="50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073254" y="2355290"/>
            <a:ext cx="5801301" cy="3787908"/>
          </a:xfrm>
          <a:prstGeom prst="rect">
            <a:avLst/>
          </a:prstGeom>
        </p:spPr>
      </p:pic>
      <p:sp>
        <p:nvSpPr>
          <p:cNvPr id="5" name="TextBox 4"/>
          <p:cNvSpPr txBox="1"/>
          <p:nvPr/>
        </p:nvSpPr>
        <p:spPr>
          <a:xfrm>
            <a:off x="497956" y="906745"/>
            <a:ext cx="11088993" cy="1200329"/>
          </a:xfrm>
          <a:prstGeom prst="rect">
            <a:avLst/>
          </a:prstGeom>
          <a:noFill/>
        </p:spPr>
        <p:txBody>
          <a:bodyPr wrap="square" rtlCol="0">
            <a:spAutoFit/>
          </a:bodyPr>
          <a:lstStyle/>
          <a:p>
            <a:pPr marL="0" indent="0">
              <a:buNone/>
            </a:pPr>
            <a:r>
              <a:rPr lang="en-GB" sz="2400" dirty="0">
                <a:solidFill>
                  <a:schemeClr val="accent2">
                    <a:lumMod val="50000"/>
                  </a:schemeClr>
                </a:solidFill>
                <a:latin typeface="Calibri" panose="020F0502020204030204" pitchFamily="34" charset="0"/>
                <a:cs typeface="Calibri" panose="020F0502020204030204" pitchFamily="34" charset="0"/>
              </a:rPr>
              <a:t>If you have a concern, you can speak to your child’s class teacher and/or the SENCO.</a:t>
            </a:r>
          </a:p>
          <a:p>
            <a:pPr marL="0" indent="0">
              <a:buNone/>
            </a:pPr>
            <a:r>
              <a:rPr lang="en-GB" sz="2400" dirty="0">
                <a:solidFill>
                  <a:schemeClr val="accent2">
                    <a:lumMod val="50000"/>
                  </a:schemeClr>
                </a:solidFill>
                <a:latin typeface="Calibri" panose="020F0502020204030204" pitchFamily="34" charset="0"/>
                <a:cs typeface="Calibri" panose="020F0502020204030204" pitchFamily="34" charset="0"/>
              </a:rPr>
              <a:t>If your child’s teacher  has a concern about your child, they will speak to the SENCO and we will then speak to you about those concerns</a:t>
            </a:r>
            <a:r>
              <a:rPr lang="en-GB" dirty="0">
                <a:solidFill>
                  <a:schemeClr val="accent2">
                    <a:lumMod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6047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FFE1-A5EB-7F47-B5F5-44B15C05AEB5}"/>
              </a:ext>
            </a:extLst>
          </p:cNvPr>
          <p:cNvSpPr>
            <a:spLocks noGrp="1"/>
          </p:cNvSpPr>
          <p:nvPr>
            <p:ph type="title"/>
          </p:nvPr>
        </p:nvSpPr>
        <p:spPr>
          <a:xfrm>
            <a:off x="95534" y="159225"/>
            <a:ext cx="8596668" cy="680581"/>
          </a:xfrm>
        </p:spPr>
        <p:txBody>
          <a:bodyPr>
            <a:normAutofit fontScale="90000"/>
          </a:bodyPr>
          <a:lstStyle/>
          <a:p>
            <a:r>
              <a:rPr lang="en-GB" b="1" dirty="0" smtClean="0">
                <a:solidFill>
                  <a:schemeClr val="accent2">
                    <a:lumMod val="50000"/>
                  </a:schemeClr>
                </a:solidFill>
              </a:rPr>
              <a:t>How do we assess progress?</a:t>
            </a:r>
            <a:r>
              <a:rPr lang="en-GB" dirty="0">
                <a:solidFill>
                  <a:schemeClr val="accent2">
                    <a:lumMod val="50000"/>
                  </a:schemeClr>
                </a:solidFill>
              </a:rPr>
              <a:t/>
            </a:r>
            <a:br>
              <a:rPr lang="en-GB" dirty="0">
                <a:solidFill>
                  <a:schemeClr val="accent2">
                    <a:lumMod val="50000"/>
                  </a:schemeClr>
                </a:solidFill>
              </a:rPr>
            </a:br>
            <a:endParaRPr lang="en-US" dirty="0"/>
          </a:p>
        </p:txBody>
      </p:sp>
      <p:sp>
        <p:nvSpPr>
          <p:cNvPr id="3" name="Content Placeholder 2">
            <a:extLst>
              <a:ext uri="{FF2B5EF4-FFF2-40B4-BE49-F238E27FC236}">
                <a16:creationId xmlns:a16="http://schemas.microsoft.com/office/drawing/2014/main" id="{2C694E51-6583-AD49-80A6-E86285E7034B}"/>
              </a:ext>
            </a:extLst>
          </p:cNvPr>
          <p:cNvSpPr>
            <a:spLocks noGrp="1"/>
          </p:cNvSpPr>
          <p:nvPr>
            <p:ph idx="1"/>
          </p:nvPr>
        </p:nvSpPr>
        <p:spPr>
          <a:xfrm>
            <a:off x="95534" y="703328"/>
            <a:ext cx="11914496" cy="5445307"/>
          </a:xfrm>
        </p:spPr>
        <p:txBody>
          <a:bodyPr>
            <a:noAutofit/>
          </a:bodyPr>
          <a:lstStyle/>
          <a:p>
            <a:pPr marL="0" indent="0">
              <a:buNone/>
            </a:pPr>
            <a:r>
              <a:rPr lang="en-US" sz="2400" dirty="0" smtClean="0">
                <a:solidFill>
                  <a:schemeClr val="accent2">
                    <a:lumMod val="50000"/>
                  </a:schemeClr>
                </a:solidFill>
              </a:rPr>
              <a:t>For children who are working below the standards expected in their key stage, we set separate targets providing small steps to make good progress.</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We may use the Birmingham Toolkits for Literacy, Language and </a:t>
            </a:r>
            <a:r>
              <a:rPr lang="en-US" sz="2400" dirty="0" err="1" smtClean="0">
                <a:solidFill>
                  <a:schemeClr val="accent2">
                    <a:lumMod val="50000"/>
                  </a:schemeClr>
                </a:solidFill>
              </a:rPr>
              <a:t>Maths</a:t>
            </a:r>
            <a:r>
              <a:rPr lang="en-US" sz="2400" dirty="0" smtClean="0">
                <a:solidFill>
                  <a:schemeClr val="accent2">
                    <a:lumMod val="50000"/>
                  </a:schemeClr>
                </a:solidFill>
              </a:rPr>
              <a:t> to assess current attainment and to plan the next steps needed to make progress.</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These small steps of progress will be achieved through a blend of whole class teaching, small group or individual targeted work, and opportunities to be independent.</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Some children may need support beyond what is ordinarily available and here we may ask external agencies to support us in planning provision. See the next page for more information.</a:t>
            </a:r>
          </a:p>
          <a:p>
            <a:pPr marL="0" indent="0">
              <a:buNone/>
            </a:pPr>
            <a:r>
              <a:rPr lang="en-US" sz="2400" dirty="0" smtClean="0">
                <a:solidFill>
                  <a:schemeClr val="accent2">
                    <a:lumMod val="50000"/>
                  </a:schemeClr>
                </a:solidFill>
              </a:rPr>
              <a:t>Staff can access Birmingham’s </a:t>
            </a:r>
            <a:r>
              <a:rPr lang="en-US" sz="2400" dirty="0">
                <a:solidFill>
                  <a:schemeClr val="accent2">
                    <a:lumMod val="50000"/>
                  </a:schemeClr>
                </a:solidFill>
              </a:rPr>
              <a:t>Ordinarily Available Guidance (November 2023) </a:t>
            </a:r>
            <a:r>
              <a:rPr lang="en-US" sz="2400" dirty="0" smtClean="0">
                <a:solidFill>
                  <a:schemeClr val="accent2">
                    <a:lumMod val="50000"/>
                  </a:schemeClr>
                </a:solidFill>
              </a:rPr>
              <a:t>to help support children’s learning within the classroom.</a:t>
            </a:r>
            <a:endParaRPr lang="en-US" sz="2400" dirty="0">
              <a:solidFill>
                <a:schemeClr val="accent2">
                  <a:lumMod val="50000"/>
                </a:schemeClr>
              </a:solidFill>
            </a:endParaRPr>
          </a:p>
          <a:p>
            <a:pPr marL="0" indent="0">
              <a:buNone/>
            </a:pPr>
            <a:r>
              <a:rPr lang="en-US" sz="2400" dirty="0" smtClean="0">
                <a:solidFill>
                  <a:schemeClr val="accent2">
                    <a:lumMod val="50000"/>
                  </a:schemeClr>
                </a:solidFill>
              </a:rPr>
              <a:t>You can access the Ordinarily Available Guidance (November 2023) to see what is normally offered in the classroom</a:t>
            </a:r>
            <a:r>
              <a:rPr lang="en-US" sz="2400" dirty="0">
                <a:solidFill>
                  <a:schemeClr val="accent2">
                    <a:lumMod val="50000"/>
                  </a:schemeClr>
                </a:solidFill>
              </a:rPr>
              <a:t>. </a:t>
            </a:r>
            <a:r>
              <a:rPr lang="en-US" sz="2400" dirty="0">
                <a:solidFill>
                  <a:schemeClr val="accent2">
                    <a:lumMod val="50000"/>
                  </a:schemeClr>
                </a:solidFill>
                <a:hlinkClick r:id="rId2"/>
              </a:rPr>
              <a:t>https://</a:t>
            </a:r>
            <a:r>
              <a:rPr lang="en-US" sz="2400" dirty="0" smtClean="0">
                <a:solidFill>
                  <a:schemeClr val="accent2">
                    <a:lumMod val="50000"/>
                  </a:schemeClr>
                </a:solidFill>
                <a:hlinkClick r:id="rId2"/>
              </a:rPr>
              <a:t>www.localofferbirmingham.co.uk/wp-content/uploads/2024/04/Ordinarily-Available-Guidance.pdf</a:t>
            </a:r>
            <a:r>
              <a:rPr lang="en-US" sz="2400" dirty="0" smtClean="0">
                <a:solidFill>
                  <a:schemeClr val="accent2">
                    <a:lumMod val="50000"/>
                  </a:schemeClr>
                </a:solidFill>
              </a:rPr>
              <a:t> </a:t>
            </a:r>
            <a:endParaRPr lang="en-US" sz="2400" dirty="0">
              <a:solidFill>
                <a:schemeClr val="accent2">
                  <a:lumMod val="50000"/>
                </a:schemeClr>
              </a:solidFill>
            </a:endParaRPr>
          </a:p>
        </p:txBody>
      </p:sp>
      <p:pic>
        <p:nvPicPr>
          <p:cNvPr id="4" name="Picture 3"/>
          <p:cNvPicPr>
            <a:picLocks noChangeAspect="1"/>
          </p:cNvPicPr>
          <p:nvPr/>
        </p:nvPicPr>
        <p:blipFill>
          <a:blip r:embed="rId3"/>
          <a:stretch>
            <a:fillRect/>
          </a:stretch>
        </p:blipFill>
        <p:spPr>
          <a:xfrm>
            <a:off x="10030251" y="5565969"/>
            <a:ext cx="1160913" cy="1126769"/>
          </a:xfrm>
          <a:prstGeom prst="rect">
            <a:avLst/>
          </a:prstGeom>
        </p:spPr>
      </p:pic>
    </p:spTree>
    <p:extLst>
      <p:ext uri="{BB962C8B-B14F-4D97-AF65-F5344CB8AC3E}">
        <p14:creationId xmlns:p14="http://schemas.microsoft.com/office/powerpoint/2010/main" val="4211326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15E0-7232-0D42-9CD5-BB796B53675C}"/>
              </a:ext>
            </a:extLst>
          </p:cNvPr>
          <p:cNvSpPr>
            <a:spLocks noGrp="1"/>
          </p:cNvSpPr>
          <p:nvPr>
            <p:ph type="title"/>
          </p:nvPr>
        </p:nvSpPr>
        <p:spPr>
          <a:xfrm>
            <a:off x="339131" y="196241"/>
            <a:ext cx="8596668" cy="780789"/>
          </a:xfrm>
        </p:spPr>
        <p:txBody>
          <a:bodyPr/>
          <a:lstStyle/>
          <a:p>
            <a:r>
              <a:rPr lang="en-US" b="1" dirty="0" smtClean="0">
                <a:solidFill>
                  <a:schemeClr val="accent2">
                    <a:lumMod val="50000"/>
                  </a:schemeClr>
                </a:solidFill>
              </a:rPr>
              <a:t>Which outside agencies do we work with?</a:t>
            </a:r>
            <a:endParaRPr lang="en-US" b="1" dirty="0">
              <a:solidFill>
                <a:schemeClr val="accent2">
                  <a:lumMod val="50000"/>
                </a:schemeClr>
              </a:solidFill>
            </a:endParaRPr>
          </a:p>
        </p:txBody>
      </p:sp>
      <p:sp>
        <p:nvSpPr>
          <p:cNvPr id="4" name="Content Placeholder 3"/>
          <p:cNvSpPr>
            <a:spLocks noGrp="1"/>
          </p:cNvSpPr>
          <p:nvPr>
            <p:ph idx="1"/>
          </p:nvPr>
        </p:nvSpPr>
        <p:spPr>
          <a:xfrm>
            <a:off x="339131" y="977030"/>
            <a:ext cx="11526298" cy="5560247"/>
          </a:xfrm>
        </p:spPr>
        <p:txBody>
          <a:bodyPr>
            <a:normAutofit/>
          </a:bodyPr>
          <a:lstStyle/>
          <a:p>
            <a:pPr marL="0" indent="0">
              <a:buNone/>
            </a:pPr>
            <a:r>
              <a:rPr lang="en-GB" sz="2000" dirty="0" smtClean="0">
                <a:solidFill>
                  <a:schemeClr val="accent2">
                    <a:lumMod val="50000"/>
                  </a:schemeClr>
                </a:solidFill>
              </a:rPr>
              <a:t>Here at SS John and Monica’s, we work with a range of external agencies to help identify and plan for additional needs.</a:t>
            </a:r>
          </a:p>
          <a:p>
            <a:pPr marL="0" indent="0">
              <a:buNone/>
            </a:pPr>
            <a:r>
              <a:rPr lang="en-GB" sz="2000" dirty="0" smtClean="0">
                <a:solidFill>
                  <a:schemeClr val="accent2">
                    <a:lumMod val="50000"/>
                  </a:schemeClr>
                </a:solidFill>
              </a:rPr>
              <a:t>Key agencies are:</a:t>
            </a:r>
            <a:endParaRPr lang="en-GB" sz="2000" dirty="0">
              <a:solidFill>
                <a:schemeClr val="accent2">
                  <a:lumMod val="50000"/>
                </a:schemeClr>
              </a:solidFill>
            </a:endParaRPr>
          </a:p>
          <a:p>
            <a:r>
              <a:rPr lang="en-GB" sz="2000" dirty="0" smtClean="0">
                <a:solidFill>
                  <a:schemeClr val="accent2">
                    <a:lumMod val="50000"/>
                  </a:schemeClr>
                </a:solidFill>
              </a:rPr>
              <a:t>Pupil and School Support (PSS)</a:t>
            </a:r>
          </a:p>
          <a:p>
            <a:r>
              <a:rPr lang="en-GB" sz="2000" dirty="0" smtClean="0">
                <a:solidFill>
                  <a:schemeClr val="accent2">
                    <a:lumMod val="50000"/>
                  </a:schemeClr>
                </a:solidFill>
              </a:rPr>
              <a:t>Communication and Autism Team (CAT)</a:t>
            </a:r>
          </a:p>
          <a:p>
            <a:r>
              <a:rPr lang="en-GB" sz="2000" dirty="0" smtClean="0">
                <a:solidFill>
                  <a:schemeClr val="accent2">
                    <a:lumMod val="50000"/>
                  </a:schemeClr>
                </a:solidFill>
              </a:rPr>
              <a:t>Speech and Language Therapy (SALT)</a:t>
            </a:r>
          </a:p>
          <a:p>
            <a:r>
              <a:rPr lang="en-GB" sz="2000" dirty="0" smtClean="0">
                <a:solidFill>
                  <a:schemeClr val="accent2">
                    <a:lumMod val="50000"/>
                  </a:schemeClr>
                </a:solidFill>
              </a:rPr>
              <a:t>Educational Psychologists (EP)</a:t>
            </a:r>
          </a:p>
          <a:p>
            <a:r>
              <a:rPr lang="en-GB" sz="2000" dirty="0" smtClean="0">
                <a:solidFill>
                  <a:schemeClr val="accent2">
                    <a:lumMod val="50000"/>
                  </a:schemeClr>
                </a:solidFill>
              </a:rPr>
              <a:t>Occupational Therapy (OT)</a:t>
            </a:r>
          </a:p>
          <a:p>
            <a:r>
              <a:rPr lang="en-GB" sz="2000" dirty="0" smtClean="0">
                <a:solidFill>
                  <a:schemeClr val="accent2">
                    <a:lumMod val="50000"/>
                  </a:schemeClr>
                </a:solidFill>
              </a:rPr>
              <a:t>Forward Thinking Birmingham</a:t>
            </a:r>
          </a:p>
          <a:p>
            <a:r>
              <a:rPr lang="en-GB" sz="2000" dirty="0" smtClean="0">
                <a:solidFill>
                  <a:schemeClr val="accent2">
                    <a:lumMod val="50000"/>
                  </a:schemeClr>
                </a:solidFill>
              </a:rPr>
              <a:t>Physical Difficulties Support Service (PDSS)</a:t>
            </a:r>
          </a:p>
          <a:p>
            <a:pPr marL="0" indent="0">
              <a:buNone/>
            </a:pPr>
            <a:endParaRPr lang="en-GB" dirty="0"/>
          </a:p>
          <a:p>
            <a:pPr marL="0" indent="0">
              <a:buNone/>
            </a:pPr>
            <a:endParaRPr lang="en-GB" dirty="0"/>
          </a:p>
        </p:txBody>
      </p:sp>
      <p:pic>
        <p:nvPicPr>
          <p:cNvPr id="9" name="Picture 8"/>
          <p:cNvPicPr>
            <a:picLocks noChangeAspect="1"/>
          </p:cNvPicPr>
          <p:nvPr/>
        </p:nvPicPr>
        <p:blipFill>
          <a:blip r:embed="rId2"/>
          <a:stretch>
            <a:fillRect/>
          </a:stretch>
        </p:blipFill>
        <p:spPr>
          <a:xfrm>
            <a:off x="5837532" y="3925166"/>
            <a:ext cx="1191065" cy="1123004"/>
          </a:xfrm>
          <a:prstGeom prst="rect">
            <a:avLst/>
          </a:prstGeom>
        </p:spPr>
      </p:pic>
      <p:sp>
        <p:nvSpPr>
          <p:cNvPr id="11" name="Oval Callout 10"/>
          <p:cNvSpPr/>
          <p:nvPr/>
        </p:nvSpPr>
        <p:spPr>
          <a:xfrm>
            <a:off x="7233313" y="2006221"/>
            <a:ext cx="4632116" cy="1746913"/>
          </a:xfrm>
          <a:prstGeom prst="wedgeEllipseCallout">
            <a:avLst>
              <a:gd name="adj1" fmla="val -52653"/>
              <a:gd name="adj2" fmla="val 6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If your child needs support from these services, we will always consult you and gain your written permission first.</a:t>
            </a:r>
          </a:p>
        </p:txBody>
      </p:sp>
      <p:pic>
        <p:nvPicPr>
          <p:cNvPr id="12" name="Picture 11"/>
          <p:cNvPicPr>
            <a:picLocks noChangeAspect="1"/>
          </p:cNvPicPr>
          <p:nvPr/>
        </p:nvPicPr>
        <p:blipFill>
          <a:blip r:embed="rId3"/>
          <a:stretch>
            <a:fillRect/>
          </a:stretch>
        </p:blipFill>
        <p:spPr>
          <a:xfrm>
            <a:off x="9343935" y="4486668"/>
            <a:ext cx="729836" cy="295656"/>
          </a:xfrm>
          <a:prstGeom prst="rect">
            <a:avLst/>
          </a:prstGeom>
        </p:spPr>
      </p:pic>
      <p:sp>
        <p:nvSpPr>
          <p:cNvPr id="13" name="TextBox 12"/>
          <p:cNvSpPr txBox="1"/>
          <p:nvPr/>
        </p:nvSpPr>
        <p:spPr>
          <a:xfrm>
            <a:off x="8558869" y="4915693"/>
            <a:ext cx="2702257" cy="1200329"/>
          </a:xfrm>
          <a:prstGeom prst="rect">
            <a:avLst/>
          </a:prstGeom>
          <a:noFill/>
        </p:spPr>
        <p:txBody>
          <a:bodyPr wrap="square" rtlCol="0">
            <a:spAutoFit/>
          </a:bodyPr>
          <a:lstStyle/>
          <a:p>
            <a:r>
              <a:rPr lang="en-GB" dirty="0" smtClean="0"/>
              <a:t>Please note that there are currently long waiting lists for many NHS Services.</a:t>
            </a:r>
            <a:endParaRPr lang="en-GB" dirty="0"/>
          </a:p>
        </p:txBody>
      </p:sp>
      <p:pic>
        <p:nvPicPr>
          <p:cNvPr id="3" name="Picture 2"/>
          <p:cNvPicPr>
            <a:picLocks noChangeAspect="1"/>
          </p:cNvPicPr>
          <p:nvPr/>
        </p:nvPicPr>
        <p:blipFill>
          <a:blip r:embed="rId4"/>
          <a:stretch>
            <a:fillRect/>
          </a:stretch>
        </p:blipFill>
        <p:spPr>
          <a:xfrm>
            <a:off x="1049314" y="5298092"/>
            <a:ext cx="5979283" cy="1239185"/>
          </a:xfrm>
          <a:prstGeom prst="rect">
            <a:avLst/>
          </a:prstGeom>
        </p:spPr>
      </p:pic>
    </p:spTree>
    <p:extLst>
      <p:ext uri="{BB962C8B-B14F-4D97-AF65-F5344CB8AC3E}">
        <p14:creationId xmlns:p14="http://schemas.microsoft.com/office/powerpoint/2010/main" val="299482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000000"/>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{4A001930-AEA1-BC4D-B833-38CA2E9380F7}tf10001060</Template>
  <TotalTime>3257</TotalTime>
  <Words>2825</Words>
  <Application>Microsoft Office PowerPoint</Application>
  <PresentationFormat>Widescreen</PresentationFormat>
  <Paragraphs>222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Trebuchet MS</vt:lpstr>
      <vt:lpstr>Wingdings</vt:lpstr>
      <vt:lpstr>Wingdings 3</vt:lpstr>
      <vt:lpstr>Facet</vt:lpstr>
      <vt:lpstr>           SS John and Monica’s Catholic Primary School     SEND School Information Report for Parents and Carers  Revised: January 2025 Next update: January 2026</vt:lpstr>
      <vt:lpstr>PowerPoint Presentation</vt:lpstr>
      <vt:lpstr>Meet our SENCO</vt:lpstr>
      <vt:lpstr>How can the SENCO help?  If you have a concern about your child, please speak to their class teacher first.  You may then want to contact Mrs Nicholls our SENCO. She will be available to talk to you on Tuesdays, Wednesdays or Thursdays.   Sometimes she may be busy or teaching a class, so you can do the following:                          Call 0121 464 5868                        Email senco@stjonmon.bham.sch.uk   </vt:lpstr>
      <vt:lpstr>What are Special Educational Needs and Disabilities (SEND)?</vt:lpstr>
      <vt:lpstr>PowerPoint Presentation</vt:lpstr>
      <vt:lpstr>What is the Graduated Approach to SEND?</vt:lpstr>
      <vt:lpstr>How do we assess progress? </vt:lpstr>
      <vt:lpstr>Which outside agencies do we work with?</vt:lpstr>
      <vt:lpstr>ELSA  At SS John and Monica’s, we are proud to be an ELSA school.  ELSA means Emotional Literacy Support Assistant.   Our ELSA is Mrs Ali and she works with children who need additional support with emotional issues. All ELSAs are supervised by Birmingham Educational Psychology Service.  To access support for your child, please speak to your child’s class teacher about your concern.    </vt:lpstr>
      <vt:lpstr>PowerPoint Presentation</vt:lpstr>
      <vt:lpstr>PowerPoint Presentation</vt:lpstr>
      <vt:lpstr>PowerPoint Presentation</vt:lpstr>
      <vt:lpstr>We use a range of strategies to ensure that we offer an inclusive approach to learning which allows all learners to access the curriculum.   Where external agencies are involved, we will seek their recommendations in this area.  Some of these adjustments may include:    </vt:lpstr>
      <vt:lpstr>PowerPoint Presentation</vt:lpstr>
      <vt:lpstr>PowerPoint Presentation</vt:lpstr>
      <vt:lpstr>PowerPoint Presentation</vt:lpstr>
      <vt:lpstr>What about clubs and trips?</vt:lpstr>
      <vt:lpstr>PowerPoint Presentation</vt:lpstr>
      <vt:lpstr>PowerPoint Presentation</vt:lpstr>
      <vt:lpstr>How do we work with parents?</vt:lpstr>
      <vt:lpstr>What is Birmingham Local Offer?</vt:lpstr>
      <vt:lpstr>PowerPoint Presentation</vt:lpstr>
      <vt:lpstr>PowerPoint Presentation</vt:lpstr>
      <vt:lpstr>What if I have a complaint?  Complaints Procedure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Amendments to Behaviour for Learning Policy</dc:title>
  <dc:creator>Emma Meola</dc:creator>
  <cp:lastModifiedBy>M.Elliott</cp:lastModifiedBy>
  <cp:revision>181</cp:revision>
  <dcterms:created xsi:type="dcterms:W3CDTF">2014-01-30T19:05:32Z</dcterms:created>
  <dcterms:modified xsi:type="dcterms:W3CDTF">2026-02-05T12:52:40Z</dcterms:modified>
</cp:coreProperties>
</file>