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57" r:id="rId5"/>
    <p:sldId id="258" r:id="rId6"/>
    <p:sldId id="265" r:id="rId7"/>
    <p:sldId id="264" r:id="rId8"/>
    <p:sldId id="262" r:id="rId9"/>
    <p:sldId id="263" r:id="rId10"/>
    <p:sldId id="259" r:id="rId11"/>
    <p:sldId id="260" r:id="rId12"/>
    <p:sldId id="261" r:id="rId13"/>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C27367-0321-37B7-28FE-34702DA706A6}" v="328" dt="2026-02-01T17:05:49.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F5E2FE-3DC2-426F-A8BE-EC4F19C384F0}" type="datetimeFigureOut">
              <a:t>2/1/2026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D4BF0C-B988-4AD1-957C-4BF60F8F2DCA}" type="slidenum">
              <a:t>‹#›</a:t>
            </a:fld>
            <a:endParaRPr lang="en-GB"/>
          </a:p>
        </p:txBody>
      </p:sp>
    </p:spTree>
    <p:extLst>
      <p:ext uri="{BB962C8B-B14F-4D97-AF65-F5344CB8AC3E}">
        <p14:creationId xmlns:p14="http://schemas.microsoft.com/office/powerpoint/2010/main" val="2937151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01/02/2026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01/02/2026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01/02/2026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01/02/2026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01/02/2026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01/02/2026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01/02/2026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01/02/2026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01/02/2026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C721E-2A3D-3AEB-7CC5-1888DA339CC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24B9D9D-93AD-FBD9-FDC9-854244EE95DD}"/>
              </a:ext>
            </a:extLst>
          </p:cNvPr>
          <p:cNvSpPr/>
          <p:nvPr/>
        </p:nvSpPr>
        <p:spPr>
          <a:xfrm>
            <a:off x="-3194" y="-8307"/>
            <a:ext cx="12193276" cy="6864389"/>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24E685C-19F9-4215-8AC8-C8FD60E506AA}"/>
              </a:ext>
            </a:extLst>
          </p:cNvPr>
          <p:cNvSpPr/>
          <p:nvPr/>
        </p:nvSpPr>
        <p:spPr>
          <a:xfrm>
            <a:off x="253999" y="220133"/>
            <a:ext cx="11672179" cy="64151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descr="A yellow and black sign&#10;&#10;AI-generated content may be incorrect.">
            <a:extLst>
              <a:ext uri="{FF2B5EF4-FFF2-40B4-BE49-F238E27FC236}">
                <a16:creationId xmlns:a16="http://schemas.microsoft.com/office/drawing/2014/main" id="{525E7069-C04D-5DF5-B815-6B6A35699D3D}"/>
              </a:ext>
            </a:extLst>
          </p:cNvPr>
          <p:cNvPicPr>
            <a:picLocks noChangeAspect="1"/>
          </p:cNvPicPr>
          <p:nvPr/>
        </p:nvPicPr>
        <p:blipFill>
          <a:blip r:embed="rId2"/>
          <a:stretch>
            <a:fillRect/>
          </a:stretch>
        </p:blipFill>
        <p:spPr>
          <a:xfrm>
            <a:off x="261938" y="216649"/>
            <a:ext cx="11668126" cy="3592362"/>
          </a:xfrm>
          <a:prstGeom prst="rect">
            <a:avLst/>
          </a:prstGeom>
        </p:spPr>
      </p:pic>
      <p:pic>
        <p:nvPicPr>
          <p:cNvPr id="10" name="Picture 9" descr="A logo with a crane and a cross&#10;&#10;Description automatically generated">
            <a:extLst>
              <a:ext uri="{FF2B5EF4-FFF2-40B4-BE49-F238E27FC236}">
                <a16:creationId xmlns:a16="http://schemas.microsoft.com/office/drawing/2014/main" id="{CE5AFE2A-5E8A-5562-B855-73CCA70FA3C0}"/>
              </a:ext>
            </a:extLst>
          </p:cNvPr>
          <p:cNvPicPr>
            <a:picLocks noChangeAspect="1"/>
          </p:cNvPicPr>
          <p:nvPr/>
        </p:nvPicPr>
        <p:blipFill>
          <a:blip r:embed="rId3"/>
          <a:stretch>
            <a:fillRect/>
          </a:stretch>
        </p:blipFill>
        <p:spPr>
          <a:xfrm rot="300000">
            <a:off x="8973145" y="3713383"/>
            <a:ext cx="3077833" cy="3027151"/>
          </a:xfrm>
          <a:prstGeom prst="rect">
            <a:avLst/>
          </a:prstGeom>
        </p:spPr>
      </p:pic>
      <p:pic>
        <p:nvPicPr>
          <p:cNvPr id="15" name="Google Shape;74;p15">
            <a:extLst>
              <a:ext uri="{FF2B5EF4-FFF2-40B4-BE49-F238E27FC236}">
                <a16:creationId xmlns:a16="http://schemas.microsoft.com/office/drawing/2014/main" id="{07189118-4F8A-5B8F-B819-2F823E2BCCE2}"/>
              </a:ext>
            </a:extLst>
          </p:cNvPr>
          <p:cNvPicPr preferRelativeResize="0"/>
          <p:nvPr/>
        </p:nvPicPr>
        <p:blipFill>
          <a:blip r:embed="rId4">
            <a:alphaModFix/>
          </a:blip>
          <a:stretch>
            <a:fillRect/>
          </a:stretch>
        </p:blipFill>
        <p:spPr>
          <a:xfrm>
            <a:off x="8335054" y="344067"/>
            <a:ext cx="3600764" cy="2660802"/>
          </a:xfrm>
          <a:prstGeom prst="rect">
            <a:avLst/>
          </a:prstGeom>
          <a:noFill/>
          <a:ln>
            <a:noFill/>
          </a:ln>
        </p:spPr>
      </p:pic>
      <p:sp>
        <p:nvSpPr>
          <p:cNvPr id="19" name="Rectangle: Rounded Corners 18">
            <a:extLst>
              <a:ext uri="{FF2B5EF4-FFF2-40B4-BE49-F238E27FC236}">
                <a16:creationId xmlns:a16="http://schemas.microsoft.com/office/drawing/2014/main" id="{72912A53-96A1-670D-3D45-CF2E2FC4CED8}"/>
              </a:ext>
            </a:extLst>
          </p:cNvPr>
          <p:cNvSpPr/>
          <p:nvPr/>
        </p:nvSpPr>
        <p:spPr>
          <a:xfrm>
            <a:off x="-7952" y="3815506"/>
            <a:ext cx="8973611" cy="2683977"/>
          </a:xfrm>
          <a:prstGeom prst="round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a:latin typeface="Congenial"/>
                <a:ea typeface="+mn-lt"/>
                <a:cs typeface="+mn-lt"/>
              </a:rPr>
              <a:t>Welcome to our termly newsletter where each year group has provided an overview of the learning planned for the coming weeks. Inside, you will find information about the key curriculum areas, themes, and activities your child will be engaging with this term.</a:t>
            </a:r>
            <a:endParaRPr lang="en-US">
              <a:latin typeface="Congenial"/>
            </a:endParaRPr>
          </a:p>
          <a:p>
            <a:pPr algn="ctr"/>
            <a:endParaRPr lang="en-GB" b="1">
              <a:latin typeface="Congenial"/>
              <a:ea typeface="+mn-lt"/>
              <a:cs typeface="+mn-lt"/>
            </a:endParaRPr>
          </a:p>
          <a:p>
            <a:pPr algn="ctr"/>
            <a:r>
              <a:rPr lang="en-GB">
                <a:latin typeface="Congenial"/>
                <a:ea typeface="+mn-lt"/>
                <a:cs typeface="+mn-lt"/>
              </a:rPr>
              <a:t>We hope you find this useful in gaining an insight into the learning journey ahead and in supporting your child throughout the term.</a:t>
            </a:r>
            <a:endParaRPr lang="en-GB">
              <a:latin typeface="Congenial"/>
            </a:endParaRPr>
          </a:p>
          <a:p>
            <a:pPr algn="ctr"/>
            <a:endParaRPr lang="en-GB">
              <a:latin typeface="Aptos Display"/>
            </a:endParaRPr>
          </a:p>
        </p:txBody>
      </p:sp>
      <p:sp>
        <p:nvSpPr>
          <p:cNvPr id="7" name="Flowchart: Terminator 6">
            <a:extLst>
              <a:ext uri="{FF2B5EF4-FFF2-40B4-BE49-F238E27FC236}">
                <a16:creationId xmlns:a16="http://schemas.microsoft.com/office/drawing/2014/main" id="{EA6929D0-3E6D-A5AA-60C8-246278E1911B}"/>
              </a:ext>
            </a:extLst>
          </p:cNvPr>
          <p:cNvSpPr/>
          <p:nvPr/>
        </p:nvSpPr>
        <p:spPr>
          <a:xfrm>
            <a:off x="3336468" y="3172543"/>
            <a:ext cx="1520255" cy="567271"/>
          </a:xfrm>
          <a:prstGeom prst="flowChartTerminator">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Rounded Corners 8">
            <a:extLst>
              <a:ext uri="{FF2B5EF4-FFF2-40B4-BE49-F238E27FC236}">
                <a16:creationId xmlns:a16="http://schemas.microsoft.com/office/drawing/2014/main" id="{A97BDCFD-C444-36A1-0C0B-DACC9044B5B8}"/>
              </a:ext>
            </a:extLst>
          </p:cNvPr>
          <p:cNvSpPr/>
          <p:nvPr/>
        </p:nvSpPr>
        <p:spPr>
          <a:xfrm>
            <a:off x="4461710" y="3168315"/>
            <a:ext cx="7509710" cy="571499"/>
          </a:xfrm>
          <a:prstGeom prst="round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a:latin typeface="Congenial"/>
              </a:rPr>
              <a:t> St Aloysius                                   Spring 2026</a:t>
            </a:r>
          </a:p>
        </p:txBody>
      </p:sp>
    </p:spTree>
    <p:extLst>
      <p:ext uri="{BB962C8B-B14F-4D97-AF65-F5344CB8AC3E}">
        <p14:creationId xmlns:p14="http://schemas.microsoft.com/office/powerpoint/2010/main" val="1807726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E6458-8699-8F50-2283-4B78B54B2AA8}"/>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Nursery</a:t>
            </a:r>
          </a:p>
        </p:txBody>
      </p:sp>
      <p:sp>
        <p:nvSpPr>
          <p:cNvPr id="7" name="TextBox 6">
            <a:extLst>
              <a:ext uri="{FF2B5EF4-FFF2-40B4-BE49-F238E27FC236}">
                <a16:creationId xmlns:a16="http://schemas.microsoft.com/office/drawing/2014/main" id="{2AC9A424-10EF-9AFE-E183-AB1DF8CC780B}"/>
              </a:ext>
            </a:extLst>
          </p:cNvPr>
          <p:cNvSpPr txBox="1"/>
          <p:nvPr/>
        </p:nvSpPr>
        <p:spPr>
          <a:xfrm>
            <a:off x="7954" y="786778"/>
            <a:ext cx="12182515" cy="76174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C00000"/>
                </a:solidFill>
                <a:latin typeface="Congenial"/>
              </a:rPr>
              <a:t>Classroom Highlights</a:t>
            </a:r>
          </a:p>
          <a:p>
            <a:r>
              <a:rPr lang="en-GB" sz="1100" dirty="0">
                <a:latin typeface="Congenial"/>
              </a:rPr>
              <a:t>We are very pleased to welcome the children back to nursery for the Spring term. They  returned full of enthusiasm  after Christmas </a:t>
            </a:r>
          </a:p>
          <a:p>
            <a:r>
              <a:rPr lang="en-GB" sz="1100" dirty="0">
                <a:latin typeface="Congenial"/>
              </a:rPr>
              <a:t>and we are so impressed that they have remembered the nursery rules and routines; they have kept this up  and are a very polite group of children. </a:t>
            </a:r>
            <a:endParaRPr lang="en-GB" sz="1100" dirty="0">
              <a:solidFill>
                <a:srgbClr val="000000"/>
              </a:solidFill>
              <a:latin typeface="Congenial"/>
            </a:endParaRPr>
          </a:p>
          <a:p>
            <a:endParaRPr lang="en-GB" sz="1100">
              <a:solidFill>
                <a:srgbClr val="000000"/>
              </a:solidFill>
              <a:latin typeface="Congenial"/>
            </a:endParaRPr>
          </a:p>
          <a:p>
            <a:r>
              <a:rPr lang="en-GB" sz="1100" b="1" u="sng" dirty="0">
                <a:solidFill>
                  <a:srgbClr val="C00000"/>
                </a:solidFill>
                <a:latin typeface="Congenial"/>
              </a:rPr>
              <a:t>Important Reminders</a:t>
            </a:r>
            <a:endParaRPr lang="en-GB" sz="1100" dirty="0"/>
          </a:p>
          <a:p>
            <a:r>
              <a:rPr lang="en-GB" sz="1100" dirty="0">
                <a:solidFill>
                  <a:srgbClr val="000000"/>
                </a:solidFill>
                <a:latin typeface="Congenial"/>
              </a:rPr>
              <a:t>Ensure all items are clearly labelled and children have appropriate clothing for outdoor play.</a:t>
            </a:r>
          </a:p>
          <a:p>
            <a:endParaRPr lang="en-GB" sz="1100">
              <a:solidFill>
                <a:srgbClr val="000000"/>
              </a:solidFill>
              <a:latin typeface="Congenial"/>
            </a:endParaRPr>
          </a:p>
          <a:p>
            <a:r>
              <a:rPr lang="en-GB" sz="1100" b="1" u="sng" dirty="0">
                <a:solidFill>
                  <a:srgbClr val="C00000"/>
                </a:solidFill>
                <a:latin typeface="Congenial"/>
              </a:rPr>
              <a:t>Upcoming Events</a:t>
            </a:r>
          </a:p>
          <a:p>
            <a:r>
              <a:rPr lang="en-GB" sz="1100" dirty="0">
                <a:solidFill>
                  <a:srgbClr val="000000"/>
                </a:solidFill>
                <a:latin typeface="Congenial"/>
              </a:rPr>
              <a:t>Children's Mental health Week -  9th - 15th February</a:t>
            </a:r>
          </a:p>
          <a:p>
            <a:r>
              <a:rPr lang="en-GB" sz="1100" dirty="0">
                <a:solidFill>
                  <a:srgbClr val="000000"/>
                </a:solidFill>
                <a:latin typeface="Congenial"/>
              </a:rPr>
              <a:t>Number day 6th February</a:t>
            </a:r>
            <a:endParaRPr lang="en-GB" sz="1100" dirty="0">
              <a:latin typeface="Congenial"/>
            </a:endParaRPr>
          </a:p>
          <a:p>
            <a:r>
              <a:rPr lang="en-GB" sz="1100" dirty="0">
                <a:solidFill>
                  <a:srgbClr val="000000"/>
                </a:solidFill>
                <a:latin typeface="Congenial"/>
              </a:rPr>
              <a:t>World Book Day – 5th March</a:t>
            </a:r>
          </a:p>
          <a:p>
            <a:endParaRPr lang="en-GB" sz="1100">
              <a:solidFill>
                <a:srgbClr val="000000"/>
              </a:solidFill>
              <a:latin typeface="Congenial"/>
            </a:endParaRPr>
          </a:p>
          <a:p>
            <a:r>
              <a:rPr lang="en-GB" sz="1100" b="1" u="sng" dirty="0">
                <a:solidFill>
                  <a:srgbClr val="C00000"/>
                </a:solidFill>
                <a:latin typeface="Congenial"/>
              </a:rPr>
              <a:t>What We're Learning</a:t>
            </a:r>
            <a:endParaRPr lang="en-GB" sz="1100" dirty="0">
              <a:solidFill>
                <a:srgbClr val="C00000"/>
              </a:solidFill>
            </a:endParaRPr>
          </a:p>
          <a:p>
            <a:endParaRPr lang="en-GB" sz="1100" b="1" u="sng">
              <a:solidFill>
                <a:srgbClr val="C00000"/>
              </a:solidFill>
              <a:latin typeface="Congenial"/>
            </a:endParaRPr>
          </a:p>
          <a:p>
            <a:r>
              <a:rPr lang="en-GB" sz="1100" dirty="0">
                <a:solidFill>
                  <a:srgbClr val="000000"/>
                </a:solidFill>
                <a:latin typeface="Congenial"/>
              </a:rPr>
              <a:t>This term to develop our c</a:t>
            </a:r>
            <a:r>
              <a:rPr lang="en-GB" sz="1100" b="1" dirty="0">
                <a:solidFill>
                  <a:srgbClr val="000000"/>
                </a:solidFill>
                <a:latin typeface="Congenial"/>
              </a:rPr>
              <a:t>ommunication and Language </a:t>
            </a:r>
            <a:r>
              <a:rPr lang="en-GB" sz="1100" dirty="0">
                <a:solidFill>
                  <a:srgbClr val="000000"/>
                </a:solidFill>
                <a:latin typeface="Congenial"/>
                <a:ea typeface="+mn-lt"/>
                <a:cs typeface="+mn-lt"/>
              </a:rPr>
              <a:t>we will focus on increasing vocabulary and speaking confidently. Children will be encouraged to use talk to explain their ideas and begin to use more complex sentences. </a:t>
            </a:r>
            <a:endParaRPr lang="en-GB" sz="1100" b="1" u="sng" dirty="0">
              <a:solidFill>
                <a:srgbClr val="C00000"/>
              </a:solidFill>
              <a:latin typeface="Congenial"/>
              <a:ea typeface="+mn-lt"/>
              <a:cs typeface="+mn-lt"/>
            </a:endParaRPr>
          </a:p>
          <a:p>
            <a:r>
              <a:rPr lang="en-GB" sz="1100" dirty="0">
                <a:solidFill>
                  <a:srgbClr val="000000"/>
                </a:solidFill>
                <a:latin typeface="Congenial"/>
              </a:rPr>
              <a:t>In </a:t>
            </a:r>
            <a:r>
              <a:rPr lang="en-GB" sz="1100" b="1" dirty="0">
                <a:solidFill>
                  <a:srgbClr val="000000"/>
                </a:solidFill>
                <a:latin typeface="Congenial"/>
              </a:rPr>
              <a:t>Physical Development </a:t>
            </a:r>
            <a:r>
              <a:rPr lang="en-GB" sz="1100" dirty="0">
                <a:solidFill>
                  <a:srgbClr val="000000"/>
                </a:solidFill>
                <a:latin typeface="Congenial"/>
              </a:rPr>
              <a:t> will be exploring different types of movement and noticing changes in our bodies such as hot and cold. We will take part in lots of mark making </a:t>
            </a:r>
            <a:r>
              <a:rPr lang="en-GB" sz="1100" dirty="0" err="1">
                <a:solidFill>
                  <a:srgbClr val="000000"/>
                </a:solidFill>
                <a:latin typeface="Congenial"/>
              </a:rPr>
              <a:t>activtities</a:t>
            </a:r>
            <a:r>
              <a:rPr lang="en-GB" sz="1100" dirty="0">
                <a:solidFill>
                  <a:srgbClr val="000000"/>
                </a:solidFill>
                <a:latin typeface="Congenial"/>
              </a:rPr>
              <a:t> and learn to use our three fingers (tripod grip) to hold our writing tools.</a:t>
            </a:r>
            <a:endParaRPr lang="en-GB" sz="1100" dirty="0">
              <a:solidFill>
                <a:srgbClr val="000000"/>
              </a:solidFill>
              <a:latin typeface="Congenial"/>
              <a:ea typeface="Calibri"/>
              <a:cs typeface="Calibri"/>
            </a:endParaRPr>
          </a:p>
          <a:p>
            <a:endParaRPr lang="en-GB" sz="1100" b="1">
              <a:solidFill>
                <a:srgbClr val="000000"/>
              </a:solidFill>
              <a:latin typeface="Congenial"/>
            </a:endParaRPr>
          </a:p>
          <a:p>
            <a:r>
              <a:rPr lang="en-GB" sz="1100" dirty="0">
                <a:solidFill>
                  <a:srgbClr val="000000"/>
                </a:solidFill>
                <a:latin typeface="Congenial"/>
              </a:rPr>
              <a:t>As part of our</a:t>
            </a:r>
            <a:r>
              <a:rPr lang="en-GB" sz="1100" b="1" dirty="0">
                <a:solidFill>
                  <a:srgbClr val="000000"/>
                </a:solidFill>
                <a:latin typeface="Congenial"/>
              </a:rPr>
              <a:t> Personal, Social and Emotional Development </a:t>
            </a:r>
            <a:r>
              <a:rPr lang="en-GB" sz="1100" dirty="0">
                <a:solidFill>
                  <a:srgbClr val="000000"/>
                </a:solidFill>
                <a:latin typeface="Congenial"/>
              </a:rPr>
              <a:t>curriculum</a:t>
            </a:r>
            <a:r>
              <a:rPr lang="en-GB" sz="1100" dirty="0">
                <a:solidFill>
                  <a:srgbClr val="000000"/>
                </a:solidFill>
                <a:latin typeface="Congenial"/>
                <a:ea typeface="+mn-lt"/>
                <a:cs typeface="+mn-lt"/>
              </a:rPr>
              <a:t> w</a:t>
            </a:r>
            <a:r>
              <a:rPr lang="en-US" sz="1100" dirty="0">
                <a:solidFill>
                  <a:srgbClr val="000000"/>
                </a:solidFill>
                <a:ea typeface="+mn-lt"/>
                <a:cs typeface="+mn-lt"/>
              </a:rPr>
              <a:t>e will be </a:t>
            </a:r>
            <a:r>
              <a:rPr lang="en-US" sz="1100" dirty="0" err="1">
                <a:solidFill>
                  <a:srgbClr val="000000"/>
                </a:solidFill>
                <a:ea typeface="+mn-lt"/>
                <a:cs typeface="+mn-lt"/>
              </a:rPr>
              <a:t>practising</a:t>
            </a:r>
            <a:r>
              <a:rPr lang="en-US" sz="1100" dirty="0">
                <a:solidFill>
                  <a:srgbClr val="000000"/>
                </a:solidFill>
                <a:ea typeface="+mn-lt"/>
                <a:cs typeface="+mn-lt"/>
              </a:rPr>
              <a:t> turn taking, solving conflicts with support from our teachers and developing friendships. We will learn how to identify how we feel and begin to understand the emotions of others.</a:t>
            </a:r>
            <a:endParaRPr lang="en-GB" sz="1100" dirty="0"/>
          </a:p>
          <a:p>
            <a:endParaRPr lang="en-GB" sz="1100" b="1">
              <a:solidFill>
                <a:srgbClr val="000000"/>
              </a:solidFill>
              <a:latin typeface="Congenial"/>
            </a:endParaRPr>
          </a:p>
          <a:p>
            <a:r>
              <a:rPr lang="en-GB" sz="1100" dirty="0">
                <a:solidFill>
                  <a:srgbClr val="000000"/>
                </a:solidFill>
                <a:latin typeface="Congenial"/>
              </a:rPr>
              <a:t>In </a:t>
            </a:r>
            <a:r>
              <a:rPr lang="en-GB" sz="1100" b="1" dirty="0">
                <a:solidFill>
                  <a:srgbClr val="000000"/>
                </a:solidFill>
                <a:latin typeface="Congenial"/>
              </a:rPr>
              <a:t>Phonics</a:t>
            </a:r>
            <a:r>
              <a:rPr lang="en-GB" sz="1100" dirty="0">
                <a:solidFill>
                  <a:srgbClr val="000000"/>
                </a:solidFill>
                <a:latin typeface="Congenial"/>
              </a:rPr>
              <a:t> we will be playing</a:t>
            </a:r>
            <a:r>
              <a:rPr lang="en-GB" sz="1100" dirty="0">
                <a:solidFill>
                  <a:srgbClr val="000000"/>
                </a:solidFill>
                <a:latin typeface="Congenial"/>
                <a:ea typeface="+mn-lt"/>
                <a:cs typeface="+mn-lt"/>
              </a:rPr>
              <a:t> games which include rhyme and rhythm will help us to listen carefully to various sounds and word patterns. We will look carefully at letters thinking about how they sound .</a:t>
            </a:r>
            <a:endParaRPr lang="en-GB" sz="1100" b="1" dirty="0">
              <a:solidFill>
                <a:srgbClr val="000000"/>
              </a:solidFill>
              <a:latin typeface="Congenial"/>
              <a:ea typeface="+mn-lt"/>
              <a:cs typeface="+mn-lt"/>
            </a:endParaRPr>
          </a:p>
          <a:p>
            <a:endParaRPr lang="en-US" sz="1100"/>
          </a:p>
          <a:p>
            <a:r>
              <a:rPr lang="en-GB" sz="1100" dirty="0">
                <a:solidFill>
                  <a:srgbClr val="000000"/>
                </a:solidFill>
                <a:latin typeface="Congenial"/>
              </a:rPr>
              <a:t>As part of our </a:t>
            </a:r>
            <a:r>
              <a:rPr lang="en-GB" sz="1100" b="1" dirty="0">
                <a:solidFill>
                  <a:srgbClr val="000000"/>
                </a:solidFill>
                <a:latin typeface="Congenial"/>
              </a:rPr>
              <a:t>Literacy</a:t>
            </a:r>
            <a:r>
              <a:rPr lang="en-GB" sz="1100" dirty="0">
                <a:solidFill>
                  <a:srgbClr val="000000"/>
                </a:solidFill>
                <a:latin typeface="Congenial"/>
              </a:rPr>
              <a:t> learning we will try hard to recall what happens next in our favourite stories. We will discover new stories and characters through texts including </a:t>
            </a:r>
            <a:r>
              <a:rPr lang="en-GB" sz="1100" dirty="0" err="1">
                <a:solidFill>
                  <a:srgbClr val="000000"/>
                </a:solidFill>
                <a:latin typeface="Congenial"/>
              </a:rPr>
              <a:t>Supertato</a:t>
            </a:r>
            <a:r>
              <a:rPr lang="en-GB" sz="1100" dirty="0">
                <a:solidFill>
                  <a:srgbClr val="000000"/>
                </a:solidFill>
                <a:latin typeface="Congenial"/>
              </a:rPr>
              <a:t>'  'The Tiger who came to tea' and 'The Colour Monster'.</a:t>
            </a:r>
            <a:endParaRPr lang="en-GB" sz="1100" b="1" dirty="0">
              <a:solidFill>
                <a:srgbClr val="000000"/>
              </a:solidFill>
              <a:latin typeface="Congenial"/>
            </a:endParaRPr>
          </a:p>
          <a:p>
            <a:endParaRPr lang="en-GB" sz="1100">
              <a:solidFill>
                <a:srgbClr val="000000"/>
              </a:solidFill>
              <a:latin typeface="Congenial"/>
            </a:endParaRPr>
          </a:p>
          <a:p>
            <a:r>
              <a:rPr lang="en-GB" sz="1100" dirty="0">
                <a:solidFill>
                  <a:srgbClr val="000000"/>
                </a:solidFill>
                <a:latin typeface="Congenial"/>
              </a:rPr>
              <a:t>In </a:t>
            </a:r>
            <a:r>
              <a:rPr lang="en-GB" sz="1100" b="1" dirty="0">
                <a:solidFill>
                  <a:srgbClr val="000000"/>
                </a:solidFill>
                <a:latin typeface="Congenial"/>
              </a:rPr>
              <a:t>Maths </a:t>
            </a:r>
            <a:r>
              <a:rPr lang="en-GB" sz="1100" dirty="0">
                <a:solidFill>
                  <a:srgbClr val="000000"/>
                </a:solidFill>
                <a:latin typeface="Congenial"/>
              </a:rPr>
              <a:t>Focusing on numbers up to 5 we will link numerals to quantities as well as begin to solve simple real life problems including addition and subtraction. We will build structures and pictures using a range </a:t>
            </a:r>
            <a:r>
              <a:rPr lang="en-GB" sz="1100" dirty="0" err="1">
                <a:solidFill>
                  <a:srgbClr val="000000"/>
                </a:solidFill>
                <a:latin typeface="Congenial"/>
              </a:rPr>
              <a:t>os</a:t>
            </a:r>
            <a:r>
              <a:rPr lang="en-GB" sz="1100" dirty="0">
                <a:solidFill>
                  <a:srgbClr val="000000"/>
                </a:solidFill>
                <a:latin typeface="Congenial"/>
              </a:rPr>
              <a:t> 2d and 3d shapes.</a:t>
            </a:r>
          </a:p>
          <a:p>
            <a:endParaRPr lang="en-GB" sz="1100">
              <a:solidFill>
                <a:srgbClr val="000000"/>
              </a:solidFill>
              <a:latin typeface="Congenial"/>
            </a:endParaRPr>
          </a:p>
          <a:p>
            <a:r>
              <a:rPr lang="en-GB" sz="1100" dirty="0">
                <a:solidFill>
                  <a:srgbClr val="000000"/>
                </a:solidFill>
                <a:latin typeface="Congenial"/>
              </a:rPr>
              <a:t>Our </a:t>
            </a:r>
            <a:r>
              <a:rPr lang="en-GB" sz="1100" b="1" dirty="0">
                <a:solidFill>
                  <a:srgbClr val="000000"/>
                </a:solidFill>
                <a:latin typeface="Congenial"/>
              </a:rPr>
              <a:t>RE</a:t>
            </a:r>
            <a:r>
              <a:rPr lang="en-GB" sz="1100" dirty="0">
                <a:solidFill>
                  <a:srgbClr val="000000"/>
                </a:solidFill>
                <a:latin typeface="Congenial"/>
              </a:rPr>
              <a:t> topic this term is 'Celebrations', we will discuss traditional celebrations we experience with our families at home and in church.</a:t>
            </a:r>
          </a:p>
          <a:p>
            <a:endParaRPr lang="en-GB" sz="1100">
              <a:solidFill>
                <a:srgbClr val="000000"/>
              </a:solidFill>
              <a:latin typeface="Congenial"/>
            </a:endParaRPr>
          </a:p>
          <a:p>
            <a:r>
              <a:rPr lang="en-GB" sz="1100" dirty="0">
                <a:solidFill>
                  <a:srgbClr val="000000"/>
                </a:solidFill>
                <a:latin typeface="Congenial"/>
              </a:rPr>
              <a:t>As part of our </a:t>
            </a:r>
            <a:r>
              <a:rPr lang="en-GB" sz="1100" b="1" dirty="0">
                <a:solidFill>
                  <a:srgbClr val="000000"/>
                </a:solidFill>
                <a:latin typeface="Congenial"/>
              </a:rPr>
              <a:t>Understanding the World </a:t>
            </a:r>
            <a:r>
              <a:rPr lang="en-GB" sz="1100" dirty="0">
                <a:solidFill>
                  <a:srgbClr val="000000"/>
                </a:solidFill>
                <a:latin typeface="Congenial"/>
              </a:rPr>
              <a:t>curriculum we will continue to observe and understand seasonal change. We will look for signs of Spring in our outdoor environment.  Children will take part in various experiments, including colour mixing and exploring materials,  they will make predictions and observe changes carefully.</a:t>
            </a:r>
          </a:p>
          <a:p>
            <a:endParaRPr lang="en-GB" sz="1100">
              <a:solidFill>
                <a:srgbClr val="000000"/>
              </a:solidFill>
              <a:latin typeface="Congenial"/>
            </a:endParaRPr>
          </a:p>
          <a:p>
            <a:r>
              <a:rPr lang="en-GB" sz="1100" dirty="0">
                <a:solidFill>
                  <a:srgbClr val="000000"/>
                </a:solidFill>
                <a:latin typeface="Congenial"/>
              </a:rPr>
              <a:t>In</a:t>
            </a:r>
            <a:r>
              <a:rPr lang="en-GB" sz="1100" b="1" dirty="0">
                <a:solidFill>
                  <a:srgbClr val="000000"/>
                </a:solidFill>
                <a:latin typeface="Congenial"/>
              </a:rPr>
              <a:t> Expressive Arts and Design </a:t>
            </a:r>
            <a:r>
              <a:rPr lang="en-GB" sz="1100" dirty="0">
                <a:solidFill>
                  <a:srgbClr val="000000"/>
                </a:solidFill>
                <a:latin typeface="Congenial"/>
              </a:rPr>
              <a:t>we will be using tools to cut, stick and mould to create a range of art and sculpture, these will include our own Chinese Dragon, </a:t>
            </a:r>
            <a:r>
              <a:rPr lang="en-GB" sz="1100" dirty="0" err="1">
                <a:solidFill>
                  <a:srgbClr val="000000"/>
                </a:solidFill>
                <a:latin typeface="Congenial"/>
              </a:rPr>
              <a:t>Supertato</a:t>
            </a:r>
            <a:r>
              <a:rPr lang="en-GB" sz="1100" dirty="0">
                <a:solidFill>
                  <a:srgbClr val="000000"/>
                </a:solidFill>
                <a:latin typeface="Congenial"/>
              </a:rPr>
              <a:t> character and feelings monster.</a:t>
            </a: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49ABA4A5-9C3C-AF1C-834E-2AA1B7401636}"/>
              </a:ext>
            </a:extLst>
          </p:cNvPr>
          <p:cNvPicPr>
            <a:picLocks noChangeAspect="1"/>
          </p:cNvPicPr>
          <p:nvPr/>
        </p:nvPicPr>
        <p:blipFill>
          <a:blip r:embed="rId2"/>
          <a:stretch>
            <a:fillRect/>
          </a:stretch>
        </p:blipFill>
        <p:spPr>
          <a:xfrm>
            <a:off x="10602134" y="-1888"/>
            <a:ext cx="1569469" cy="1455889"/>
          </a:xfrm>
          <a:prstGeom prst="rect">
            <a:avLst/>
          </a:prstGeom>
        </p:spPr>
      </p:pic>
    </p:spTree>
    <p:extLst>
      <p:ext uri="{BB962C8B-B14F-4D97-AF65-F5344CB8AC3E}">
        <p14:creationId xmlns:p14="http://schemas.microsoft.com/office/powerpoint/2010/main" val="1660581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83FE1-902E-DEA7-9745-586B27DC5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0AD9E-3DBE-69FA-75BD-77FD75AFC51E}"/>
              </a:ext>
            </a:extLst>
          </p:cNvPr>
          <p:cNvSpPr>
            <a:spLocks noGrp="1"/>
          </p:cNvSpPr>
          <p:nvPr>
            <p:ph type="title"/>
          </p:nvPr>
        </p:nvSpPr>
        <p:spPr>
          <a:xfrm>
            <a:off x="4314" y="5692"/>
            <a:ext cx="10386202" cy="563563"/>
          </a:xfrm>
          <a:solidFill>
            <a:schemeClr val="accent1">
              <a:lumMod val="50000"/>
            </a:schemeClr>
          </a:solidFill>
        </p:spPr>
        <p:txBody>
          <a:bodyPr>
            <a:normAutofit/>
          </a:bodyPr>
          <a:lstStyle/>
          <a:p>
            <a:r>
              <a:rPr lang="en-GB" sz="3200">
                <a:solidFill>
                  <a:schemeClr val="bg1"/>
                </a:solidFill>
                <a:latin typeface="Congenial"/>
              </a:rPr>
              <a:t>Reception</a:t>
            </a:r>
          </a:p>
        </p:txBody>
      </p:sp>
      <p:sp>
        <p:nvSpPr>
          <p:cNvPr id="7" name="TextBox 6">
            <a:extLst>
              <a:ext uri="{FF2B5EF4-FFF2-40B4-BE49-F238E27FC236}">
                <a16:creationId xmlns:a16="http://schemas.microsoft.com/office/drawing/2014/main" id="{DD9F3754-2878-9692-B239-8A7B7E33A33F}"/>
              </a:ext>
            </a:extLst>
          </p:cNvPr>
          <p:cNvSpPr txBox="1"/>
          <p:nvPr/>
        </p:nvSpPr>
        <p:spPr>
          <a:xfrm>
            <a:off x="-6423" y="585495"/>
            <a:ext cx="12182515" cy="76328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C00000"/>
                </a:solidFill>
                <a:latin typeface="Congenial"/>
              </a:rPr>
              <a:t>Classroom Highlights</a:t>
            </a:r>
          </a:p>
          <a:p>
            <a:r>
              <a:rPr lang="en-GB" sz="1100" dirty="0">
                <a:latin typeface="Congenial"/>
              </a:rPr>
              <a:t> We welcomed the children back to school after a wonderful end to the year. The children blew us away with their confidence </a:t>
            </a:r>
          </a:p>
          <a:p>
            <a:r>
              <a:rPr lang="en-GB" sz="1100" dirty="0">
                <a:latin typeface="Congenial"/>
              </a:rPr>
              <a:t>and amazing attitudes  during our Nativities. We hope their improved speaking and listening skills will continue throughout the year. </a:t>
            </a:r>
            <a:endParaRPr lang="en-GB" sz="1100" dirty="0">
              <a:latin typeface="Aptos" panose="020B0004020202020204"/>
            </a:endParaRPr>
          </a:p>
          <a:p>
            <a:r>
              <a:rPr lang="en-GB" sz="1100" b="1" u="sng" dirty="0">
                <a:solidFill>
                  <a:srgbClr val="C00000"/>
                </a:solidFill>
                <a:latin typeface="Congenial"/>
              </a:rPr>
              <a:t>Important Reminders</a:t>
            </a:r>
          </a:p>
          <a:p>
            <a:r>
              <a:rPr lang="en-GB" sz="1100" dirty="0">
                <a:latin typeface="Congenial"/>
              </a:rPr>
              <a:t>Friday continues to be our PE day, please ensure your child is in full PE kit. </a:t>
            </a:r>
          </a:p>
          <a:p>
            <a:r>
              <a:rPr lang="en-GB" sz="1100" dirty="0">
                <a:solidFill>
                  <a:srgbClr val="000000"/>
                </a:solidFill>
                <a:latin typeface="Congenial"/>
              </a:rPr>
              <a:t>Reminder that no toys are allowed in school. </a:t>
            </a:r>
          </a:p>
          <a:p>
            <a:r>
              <a:rPr lang="en-GB" sz="1100" dirty="0">
                <a:solidFill>
                  <a:srgbClr val="000000"/>
                </a:solidFill>
                <a:latin typeface="Congenial"/>
              </a:rPr>
              <a:t>Please read frequently with your child and record it in their reading record. </a:t>
            </a:r>
          </a:p>
          <a:p>
            <a:r>
              <a:rPr lang="en-GB" sz="1100" b="1" u="sng" dirty="0">
                <a:solidFill>
                  <a:srgbClr val="C00000"/>
                </a:solidFill>
                <a:latin typeface="Congenial"/>
              </a:rPr>
              <a:t>Upcoming Events</a:t>
            </a:r>
          </a:p>
          <a:p>
            <a:r>
              <a:rPr lang="en-GB" sz="1100" dirty="0">
                <a:solidFill>
                  <a:srgbClr val="000000"/>
                </a:solidFill>
                <a:latin typeface="Congenial"/>
              </a:rPr>
              <a:t>Careers day 14th January </a:t>
            </a:r>
          </a:p>
          <a:p>
            <a:r>
              <a:rPr lang="en-GB" sz="1100" dirty="0">
                <a:solidFill>
                  <a:srgbClr val="000000"/>
                </a:solidFill>
                <a:latin typeface="Congenial"/>
              </a:rPr>
              <a:t>Police visit (in school) 19th January </a:t>
            </a:r>
          </a:p>
          <a:p>
            <a:r>
              <a:rPr lang="en-GB" sz="1100" dirty="0">
                <a:solidFill>
                  <a:srgbClr val="000000"/>
                </a:solidFill>
                <a:latin typeface="Congenial"/>
              </a:rPr>
              <a:t>New Year disco 21st January </a:t>
            </a:r>
          </a:p>
          <a:p>
            <a:r>
              <a:rPr lang="en-GB" sz="1100" dirty="0">
                <a:solidFill>
                  <a:srgbClr val="000000"/>
                </a:solidFill>
                <a:latin typeface="Congenial"/>
              </a:rPr>
              <a:t>Number day 6th February</a:t>
            </a:r>
          </a:p>
          <a:p>
            <a:r>
              <a:rPr lang="en-GB" sz="1100" b="1" u="sng" dirty="0">
                <a:solidFill>
                  <a:srgbClr val="C00000"/>
                </a:solidFill>
                <a:latin typeface="Congenial"/>
              </a:rPr>
              <a:t>What We're Learning </a:t>
            </a:r>
            <a:endParaRPr lang="en-GB" sz="1100" dirty="0">
              <a:solidFill>
                <a:srgbClr val="C00000"/>
              </a:solidFill>
            </a:endParaRPr>
          </a:p>
          <a:p>
            <a:r>
              <a:rPr lang="en-GB" sz="1100" b="1" dirty="0">
                <a:solidFill>
                  <a:srgbClr val="000000"/>
                </a:solidFill>
                <a:latin typeface="Congenial"/>
              </a:rPr>
              <a:t>Communication and Language: </a:t>
            </a:r>
            <a:r>
              <a:rPr lang="en-GB" sz="1100" dirty="0">
                <a:solidFill>
                  <a:srgbClr val="000000"/>
                </a:solidFill>
                <a:latin typeface="Congenial"/>
              </a:rPr>
              <a:t>This term we are continuing to build on  strong foundations in speaking, listening and understanding. We will be focusing on turn taking, following instructions and building vocabulary. Children will be talking about what they want to be when they grow up during our 'People who help us' topic.</a:t>
            </a:r>
          </a:p>
          <a:p>
            <a:endParaRPr lang="en-GB" sz="1100">
              <a:solidFill>
                <a:srgbClr val="000000"/>
              </a:solidFill>
              <a:latin typeface="Congenial"/>
            </a:endParaRPr>
          </a:p>
          <a:p>
            <a:r>
              <a:rPr lang="en-GB" sz="1100" dirty="0">
                <a:solidFill>
                  <a:srgbClr val="000000"/>
                </a:solidFill>
                <a:latin typeface="Congenial"/>
              </a:rPr>
              <a:t>In</a:t>
            </a:r>
            <a:r>
              <a:rPr lang="en-GB" sz="1100" b="1" dirty="0">
                <a:solidFill>
                  <a:srgbClr val="000000"/>
                </a:solidFill>
                <a:latin typeface="Congenial"/>
              </a:rPr>
              <a:t> PE </a:t>
            </a:r>
            <a:r>
              <a:rPr lang="en-GB" sz="1100" dirty="0">
                <a:solidFill>
                  <a:srgbClr val="000000"/>
                </a:solidFill>
                <a:latin typeface="Congenial"/>
              </a:rPr>
              <a:t>we will be working on gymnastics skills. We will practise making shapes such as tuck and star shape. We will learn how to roll, weight bear and balance on small apparatus. </a:t>
            </a:r>
            <a:endParaRPr lang="en-US" sz="1100" dirty="0">
              <a:solidFill>
                <a:srgbClr val="000000"/>
              </a:solidFill>
              <a:latin typeface="Congenial"/>
            </a:endParaRPr>
          </a:p>
          <a:p>
            <a:endParaRPr lang="en-US" sz="1100">
              <a:solidFill>
                <a:srgbClr val="000000"/>
              </a:solidFill>
              <a:latin typeface="Congenial"/>
            </a:endParaRPr>
          </a:p>
          <a:p>
            <a:r>
              <a:rPr lang="en-GB" sz="1100" dirty="0">
                <a:solidFill>
                  <a:srgbClr val="000000"/>
                </a:solidFill>
                <a:latin typeface="Congenial"/>
              </a:rPr>
              <a:t>As part of</a:t>
            </a:r>
            <a:r>
              <a:rPr lang="en-GB" sz="1100" b="1" dirty="0">
                <a:solidFill>
                  <a:srgbClr val="000000"/>
                </a:solidFill>
                <a:latin typeface="Congenial"/>
              </a:rPr>
              <a:t> Personal, Social and Emotional Development, </a:t>
            </a:r>
            <a:r>
              <a:rPr lang="en-GB" sz="1100" dirty="0">
                <a:solidFill>
                  <a:srgbClr val="000000"/>
                </a:solidFill>
                <a:latin typeface="Congenial"/>
              </a:rPr>
              <a:t>we will be learning about how to make healthy relationships within our family and friendships. We will also learn how to keep safe online.  </a:t>
            </a:r>
            <a:endParaRPr lang="en-US" sz="1100" dirty="0">
              <a:solidFill>
                <a:srgbClr val="000000"/>
              </a:solidFill>
              <a:latin typeface="Congenial"/>
            </a:endParaRPr>
          </a:p>
          <a:p>
            <a:endParaRPr lang="en-GB" sz="1100">
              <a:solidFill>
                <a:srgbClr val="000000"/>
              </a:solidFill>
              <a:latin typeface="Congenial"/>
            </a:endParaRPr>
          </a:p>
          <a:p>
            <a:r>
              <a:rPr lang="en-GB" sz="1100" dirty="0">
                <a:solidFill>
                  <a:srgbClr val="000000"/>
                </a:solidFill>
                <a:latin typeface="Congenial"/>
              </a:rPr>
              <a:t>During ou</a:t>
            </a:r>
            <a:r>
              <a:rPr lang="en-GB" sz="1100" b="1" dirty="0">
                <a:solidFill>
                  <a:srgbClr val="000000"/>
                </a:solidFill>
                <a:latin typeface="Congenial"/>
              </a:rPr>
              <a:t>r phonics</a:t>
            </a:r>
            <a:r>
              <a:rPr lang="en-GB" sz="1100" dirty="0">
                <a:solidFill>
                  <a:srgbClr val="000000"/>
                </a:solidFill>
                <a:latin typeface="Congenial"/>
              </a:rPr>
              <a:t> sessions, we will continue working through the initial code. We will be introduced to spellings containing two letters but just one sound. Each day we will start the session by reading High Frequency Words. We will send some new High Frequency Words home throughout the term. </a:t>
            </a:r>
          </a:p>
          <a:p>
            <a:endParaRPr lang="en-GB" sz="1100">
              <a:solidFill>
                <a:srgbClr val="000000"/>
              </a:solidFill>
              <a:latin typeface="Congenial"/>
            </a:endParaRPr>
          </a:p>
          <a:p>
            <a:r>
              <a:rPr lang="en-GB" sz="1100" dirty="0">
                <a:solidFill>
                  <a:srgbClr val="000000"/>
                </a:solidFill>
                <a:latin typeface="Congenial"/>
              </a:rPr>
              <a:t>In</a:t>
            </a:r>
            <a:r>
              <a:rPr lang="en-GB" sz="1100" b="1" dirty="0">
                <a:solidFill>
                  <a:srgbClr val="000000"/>
                </a:solidFill>
                <a:latin typeface="Congenial"/>
              </a:rPr>
              <a:t> Literacy, o</a:t>
            </a:r>
            <a:r>
              <a:rPr lang="en-GB" sz="1100" dirty="0">
                <a:solidFill>
                  <a:srgbClr val="000000"/>
                </a:solidFill>
                <a:latin typeface="Congenial"/>
              </a:rPr>
              <a:t>ur text will be 'The little Red Hen' by Pie Corbett. We will be learning the story using actions. We will be writing dictated sentences and building CVC words independently. We will innovate the story and will have the chance to make our own pizzas. </a:t>
            </a:r>
          </a:p>
          <a:p>
            <a:endParaRPr lang="en-GB" sz="1100">
              <a:solidFill>
                <a:srgbClr val="000000"/>
              </a:solidFill>
              <a:latin typeface="Congenial"/>
            </a:endParaRPr>
          </a:p>
          <a:p>
            <a:r>
              <a:rPr lang="en-GB" sz="1100" dirty="0">
                <a:solidFill>
                  <a:srgbClr val="000000"/>
                </a:solidFill>
                <a:latin typeface="Congenial"/>
              </a:rPr>
              <a:t>In</a:t>
            </a:r>
            <a:r>
              <a:rPr lang="en-GB" sz="1100" b="1" dirty="0">
                <a:solidFill>
                  <a:srgbClr val="000000"/>
                </a:solidFill>
                <a:latin typeface="Congenial"/>
              </a:rPr>
              <a:t> Maths </a:t>
            </a:r>
            <a:r>
              <a:rPr lang="en-GB" sz="1100" dirty="0">
                <a:solidFill>
                  <a:srgbClr val="000000"/>
                </a:solidFill>
                <a:latin typeface="Congenial"/>
              </a:rPr>
              <a:t>this term we will continue developing lots of different skills; from counting to subitising. We will focus on numbers to ten.  We will achieve this by doing lots of hands-on activities such as sorting and singing, using real life contexts to help develop early number and problem solving. </a:t>
            </a:r>
            <a:endParaRPr lang="en-US" sz="1100" dirty="0">
              <a:solidFill>
                <a:srgbClr val="000000"/>
              </a:solidFill>
              <a:latin typeface="Congenial"/>
            </a:endParaRPr>
          </a:p>
          <a:p>
            <a:endParaRPr lang="en-GB" sz="1100">
              <a:solidFill>
                <a:srgbClr val="000000"/>
              </a:solidFill>
              <a:latin typeface="Congenial"/>
            </a:endParaRPr>
          </a:p>
          <a:p>
            <a:r>
              <a:rPr lang="en-GB" sz="1100" dirty="0">
                <a:solidFill>
                  <a:srgbClr val="000000"/>
                </a:solidFill>
                <a:latin typeface="Congenial"/>
              </a:rPr>
              <a:t>Our </a:t>
            </a:r>
            <a:r>
              <a:rPr lang="en-GB" sz="1100" b="1" dirty="0">
                <a:solidFill>
                  <a:srgbClr val="000000"/>
                </a:solidFill>
                <a:latin typeface="Congenial"/>
              </a:rPr>
              <a:t>RE</a:t>
            </a:r>
            <a:r>
              <a:rPr lang="en-GB" sz="1100" dirty="0">
                <a:solidFill>
                  <a:srgbClr val="000000"/>
                </a:solidFill>
                <a:latin typeface="Congenial"/>
              </a:rPr>
              <a:t> lessons we will be focusing on 'Celebrating' We will be sharing different ways we celebrate with our friends and family. We will think about the different celebrations which take place in church.  </a:t>
            </a:r>
          </a:p>
          <a:p>
            <a:endParaRPr lang="en-GB" sz="1100">
              <a:solidFill>
                <a:srgbClr val="000000"/>
              </a:solidFill>
              <a:latin typeface="Congenial"/>
            </a:endParaRPr>
          </a:p>
          <a:p>
            <a:r>
              <a:rPr lang="en-GB" sz="1100" dirty="0">
                <a:solidFill>
                  <a:srgbClr val="000000"/>
                </a:solidFill>
                <a:latin typeface="Congenial"/>
              </a:rPr>
              <a:t>In T</a:t>
            </a:r>
            <a:r>
              <a:rPr lang="en-GB" sz="1100" b="1" dirty="0">
                <a:solidFill>
                  <a:srgbClr val="000000"/>
                </a:solidFill>
                <a:latin typeface="Congenial"/>
              </a:rPr>
              <a:t>opic</a:t>
            </a:r>
            <a:r>
              <a:rPr lang="en-GB" sz="1100" dirty="0">
                <a:solidFill>
                  <a:srgbClr val="000000"/>
                </a:solidFill>
                <a:latin typeface="Congenial"/>
              </a:rPr>
              <a:t> (Understanding the World), we will learn about People who help us. During tour lessons we will think about what we want to be when we grow up and will invite different visitors into school such as the Police and Nurses to talk about their profession. </a:t>
            </a:r>
          </a:p>
          <a:p>
            <a:endParaRPr lang="en-GB" sz="1100">
              <a:solidFill>
                <a:srgbClr val="000000"/>
              </a:solidFill>
              <a:latin typeface="Congenial"/>
            </a:endParaRPr>
          </a:p>
          <a:p>
            <a:r>
              <a:rPr lang="en-GB" sz="1100" dirty="0">
                <a:solidFill>
                  <a:srgbClr val="000000"/>
                </a:solidFill>
                <a:latin typeface="Congenial"/>
              </a:rPr>
              <a:t>In</a:t>
            </a:r>
            <a:r>
              <a:rPr lang="en-GB" sz="1100" b="1" dirty="0">
                <a:solidFill>
                  <a:srgbClr val="000000"/>
                </a:solidFill>
                <a:latin typeface="Congenial"/>
              </a:rPr>
              <a:t> Expressive Arts and Design, </a:t>
            </a:r>
            <a:r>
              <a:rPr lang="en-GB" sz="1100" dirty="0">
                <a:solidFill>
                  <a:srgbClr val="000000"/>
                </a:solidFill>
                <a:latin typeface="Congenial"/>
              </a:rPr>
              <a:t>we will be making fruit kebabs. We will learn lots of important skills such as chopping, different knife holds as well as exploring the different tastes and textures of different fruit. </a:t>
            </a:r>
            <a:endParaRPr lang="en-GB" sz="1100" dirty="0">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EAD88A3C-C21D-70AA-3F8D-962627B304E5}"/>
              </a:ext>
            </a:extLst>
          </p:cNvPr>
          <p:cNvPicPr>
            <a:picLocks noChangeAspect="1"/>
          </p:cNvPicPr>
          <p:nvPr/>
        </p:nvPicPr>
        <p:blipFill>
          <a:blip r:embed="rId2"/>
          <a:stretch>
            <a:fillRect/>
          </a:stretch>
        </p:blipFill>
        <p:spPr>
          <a:xfrm>
            <a:off x="10602134" y="-1888"/>
            <a:ext cx="1569469" cy="1455889"/>
          </a:xfrm>
          <a:prstGeom prst="rect">
            <a:avLst/>
          </a:prstGeom>
        </p:spPr>
      </p:pic>
    </p:spTree>
    <p:extLst>
      <p:ext uri="{BB962C8B-B14F-4D97-AF65-F5344CB8AC3E}">
        <p14:creationId xmlns:p14="http://schemas.microsoft.com/office/powerpoint/2010/main" val="1292558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A5CDF-20D0-2BA3-6943-9B589C4FC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83F25-F3D7-B9A4-C49B-C37D1DCF0C35}"/>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1</a:t>
            </a:r>
          </a:p>
        </p:txBody>
      </p:sp>
      <p:sp>
        <p:nvSpPr>
          <p:cNvPr id="7" name="TextBox 6">
            <a:extLst>
              <a:ext uri="{FF2B5EF4-FFF2-40B4-BE49-F238E27FC236}">
                <a16:creationId xmlns:a16="http://schemas.microsoft.com/office/drawing/2014/main" id="{D0C8786F-06FE-CD49-744F-B4F047C184E3}"/>
              </a:ext>
            </a:extLst>
          </p:cNvPr>
          <p:cNvSpPr txBox="1"/>
          <p:nvPr/>
        </p:nvSpPr>
        <p:spPr>
          <a:xfrm>
            <a:off x="-4046" y="714778"/>
            <a:ext cx="12182515" cy="67710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C00000"/>
                </a:solidFill>
                <a:latin typeface="Congenial"/>
              </a:rPr>
              <a:t>Classroom Highlights</a:t>
            </a:r>
            <a:br>
              <a:rPr lang="en-GB" sz="1100" b="1" dirty="0">
                <a:ea typeface="+mn-lt"/>
                <a:cs typeface="+mn-lt"/>
              </a:rPr>
            </a:br>
            <a:r>
              <a:rPr lang="en-GB" sz="1100" b="1" dirty="0">
                <a:ea typeface="+mn-lt"/>
                <a:cs typeface="+mn-lt"/>
              </a:rPr>
              <a:t>We hope the children had a wonderful and restful break over the holidays, spending special time with their families. It has been a joy to see how confidently the children have settled into Year 1 and embraced their new classroom routines. They have already achieved so much, showing enthusiasm, kindness and a real love for learning. We are incredibly proud of how they are thriving and cannot wait to see all the wonderful progress they will continue to make as we journey through 2026 together.</a:t>
            </a:r>
            <a:endParaRPr lang="en-GB" sz="1100">
              <a:ea typeface="+mn-lt"/>
              <a:cs typeface="+mn-lt"/>
            </a:endParaRPr>
          </a:p>
          <a:p>
            <a:r>
              <a:rPr lang="en-GB" sz="1100" b="1" u="sng" dirty="0">
                <a:solidFill>
                  <a:srgbClr val="C00000"/>
                </a:solidFill>
                <a:latin typeface="Congenial"/>
              </a:rPr>
              <a:t>Important Reminders</a:t>
            </a:r>
          </a:p>
          <a:p>
            <a:endParaRPr lang="en-GB" sz="1100" b="1" u="sng" dirty="0">
              <a:solidFill>
                <a:srgbClr val="C00000"/>
              </a:solidFill>
              <a:latin typeface="Congenial"/>
            </a:endParaRPr>
          </a:p>
          <a:p>
            <a:pPr marL="171450" indent="-171450">
              <a:buFont typeface="Arial"/>
              <a:buChar char="•"/>
            </a:pPr>
            <a:r>
              <a:rPr lang="en-GB" sz="1100" b="1" dirty="0">
                <a:latin typeface="Congenial"/>
              </a:rPr>
              <a:t>P.E Days:</a:t>
            </a:r>
            <a:r>
              <a:rPr lang="en-GB" sz="1100" b="1" dirty="0">
                <a:ea typeface="+mn-lt"/>
                <a:cs typeface="+mn-lt"/>
              </a:rPr>
              <a:t> On Mondays and Thursdays, please help your child come to school wearing an appropriate PE kit. For safety, we kindly ask that no jewellery is worn and that long hair is tied back. Thank you for your support</a:t>
            </a:r>
            <a:r>
              <a:rPr lang="en-GB" sz="1100" dirty="0">
                <a:ea typeface="+mn-lt"/>
                <a:cs typeface="+mn-lt"/>
              </a:rPr>
              <a:t>.</a:t>
            </a:r>
          </a:p>
          <a:p>
            <a:pPr marL="171450" indent="-171450">
              <a:buFont typeface="Arial"/>
              <a:buChar char="•"/>
            </a:pPr>
            <a:r>
              <a:rPr lang="en-GB" sz="1100" b="1" dirty="0">
                <a:solidFill>
                  <a:srgbClr val="000000"/>
                </a:solidFill>
                <a:ea typeface="+mn-lt"/>
                <a:cs typeface="+mn-lt"/>
              </a:rPr>
              <a:t>Reading Days – To support your child’s reading, please ensure they bring their reading book to school on their designated reading day.</a:t>
            </a:r>
            <a:endParaRPr lang="en-GB" sz="1100" i="1">
              <a:solidFill>
                <a:srgbClr val="000000"/>
              </a:solidFill>
              <a:ea typeface="+mn-lt"/>
              <a:cs typeface="+mn-lt"/>
            </a:endParaRPr>
          </a:p>
          <a:p>
            <a:pPr marL="171450" indent="-171450">
              <a:buFont typeface="Arial"/>
              <a:buChar char="•"/>
            </a:pPr>
            <a:r>
              <a:rPr lang="en-GB" sz="1100" b="1" dirty="0">
                <a:ea typeface="+mn-lt"/>
                <a:cs typeface="+mn-lt"/>
              </a:rPr>
              <a:t>Spelling Quiz – We will be practising and checking spellings every Friday. Please see the school website for this half-term’s spelling list to help your child feel confident and prepared.</a:t>
            </a:r>
            <a:br>
              <a:rPr lang="en-GB" sz="1100" b="1" dirty="0">
                <a:ea typeface="+mn-lt"/>
                <a:cs typeface="+mn-lt"/>
              </a:rPr>
            </a:br>
            <a:endParaRPr lang="en-GB" sz="1100" b="1" dirty="0">
              <a:solidFill>
                <a:srgbClr val="000000"/>
              </a:solidFill>
              <a:latin typeface="Aptos"/>
            </a:endParaRPr>
          </a:p>
          <a:p>
            <a:pPr marL="171450" indent="-171450">
              <a:buFont typeface="Arial"/>
              <a:buChar char="•"/>
            </a:pPr>
            <a:r>
              <a:rPr lang="en-GB" sz="1100" b="1" u="sng" dirty="0">
                <a:solidFill>
                  <a:srgbClr val="C00000"/>
                </a:solidFill>
                <a:latin typeface="Congenial"/>
              </a:rPr>
              <a:t>Upcoming Events</a:t>
            </a:r>
            <a:endParaRPr lang="en-GB" sz="1100">
              <a:solidFill>
                <a:srgbClr val="000000"/>
              </a:solidFill>
              <a:latin typeface="Congenial"/>
            </a:endParaRPr>
          </a:p>
          <a:p>
            <a:pPr marL="171450" indent="-171450">
              <a:buFont typeface="Arial"/>
              <a:buChar char="•"/>
            </a:pPr>
            <a:r>
              <a:rPr lang="en-GB" sz="1100" b="1" dirty="0">
                <a:solidFill>
                  <a:srgbClr val="000000"/>
                </a:solidFill>
                <a:ea typeface="+mn-lt"/>
                <a:cs typeface="+mn-lt"/>
              </a:rPr>
              <a:t>14th January – Career Day: Children are invited to dress up as what they would like to be in the future.</a:t>
            </a:r>
            <a:endParaRPr lang="en-GB" sz="1100" b="1" dirty="0">
              <a:solidFill>
                <a:srgbClr val="000000"/>
              </a:solidFill>
              <a:latin typeface="Congenial"/>
            </a:endParaRPr>
          </a:p>
          <a:p>
            <a:pPr marL="171450" indent="-171450">
              <a:buFont typeface="Arial"/>
              <a:buChar char="•"/>
            </a:pPr>
            <a:r>
              <a:rPr lang="en-GB" sz="1100" b="1" dirty="0">
                <a:solidFill>
                  <a:srgbClr val="000000"/>
                </a:solidFill>
                <a:latin typeface="Congenial"/>
              </a:rPr>
              <a:t>21st January - New Year Disco After school - Non uniform day </a:t>
            </a:r>
            <a:endParaRPr lang="en-GB" sz="1100" b="1">
              <a:solidFill>
                <a:srgbClr val="000000"/>
              </a:solidFill>
              <a:latin typeface="Congenial"/>
            </a:endParaRPr>
          </a:p>
          <a:p>
            <a:pPr marL="171450" indent="-171450">
              <a:buFont typeface="Arial"/>
              <a:buChar char="•"/>
            </a:pPr>
            <a:r>
              <a:rPr lang="en-GB" sz="1100" b="1" dirty="0">
                <a:solidFill>
                  <a:srgbClr val="000000"/>
                </a:solidFill>
                <a:latin typeface="Congenial"/>
              </a:rPr>
              <a:t>6th February - Number Day  - Non-uniform (number outfits)</a:t>
            </a:r>
            <a:endParaRPr lang="en-GB" sz="1100" b="1">
              <a:solidFill>
                <a:srgbClr val="000000"/>
              </a:solidFill>
              <a:latin typeface="Congenial"/>
            </a:endParaRPr>
          </a:p>
          <a:p>
            <a:pPr marL="171450" indent="-171450">
              <a:buFont typeface="Arial"/>
              <a:buChar char="•"/>
            </a:pPr>
            <a:r>
              <a:rPr lang="en-GB" sz="1100" b="1" dirty="0">
                <a:solidFill>
                  <a:srgbClr val="000000"/>
                </a:solidFill>
                <a:latin typeface="Congenial"/>
              </a:rPr>
              <a:t>10th February- Safer Internet Day</a:t>
            </a:r>
            <a:endParaRPr lang="en-GB" sz="1100" b="1">
              <a:solidFill>
                <a:srgbClr val="000000"/>
              </a:solidFill>
              <a:latin typeface="Congenial"/>
            </a:endParaRPr>
          </a:p>
          <a:p>
            <a:pPr marL="171450" indent="-171450">
              <a:buFont typeface="Arial"/>
              <a:buChar char="•"/>
            </a:pPr>
            <a:r>
              <a:rPr lang="en-GB" sz="1100" b="1" dirty="0">
                <a:solidFill>
                  <a:srgbClr val="000000"/>
                </a:solidFill>
                <a:latin typeface="Congenial"/>
              </a:rPr>
              <a:t>20th February- School closes for half term. </a:t>
            </a:r>
            <a:endParaRPr lang="en-GB" sz="1100" b="1">
              <a:solidFill>
                <a:srgbClr val="000000"/>
              </a:solidFill>
              <a:latin typeface="Congenial"/>
            </a:endParaRPr>
          </a:p>
          <a:p>
            <a:pPr marL="171450" indent="-171450">
              <a:buFont typeface="Arial"/>
              <a:buChar char="•"/>
            </a:pPr>
            <a:r>
              <a:rPr lang="en-GB" sz="1100" b="1" dirty="0">
                <a:solidFill>
                  <a:srgbClr val="000000"/>
                </a:solidFill>
                <a:latin typeface="Congenial"/>
              </a:rPr>
              <a:t>5th March - World Book Day - Dress up as book character</a:t>
            </a:r>
            <a:endParaRPr lang="en-GB" sz="1100" b="1">
              <a:solidFill>
                <a:srgbClr val="000000"/>
              </a:solidFill>
              <a:latin typeface="Congenial"/>
            </a:endParaRPr>
          </a:p>
          <a:p>
            <a:pPr marL="171450" indent="-171450">
              <a:buFont typeface="Arial"/>
              <a:buChar char="•"/>
            </a:pPr>
            <a:r>
              <a:rPr lang="en-GB" sz="1100" b="1" dirty="0">
                <a:latin typeface="Congenial"/>
              </a:rPr>
              <a:t>23rd March - Egg decoration </a:t>
            </a:r>
          </a:p>
          <a:p>
            <a:pPr marL="171450" indent="-171450">
              <a:buFont typeface="Arial"/>
              <a:buChar char="•"/>
            </a:pPr>
            <a:r>
              <a:rPr lang="en-GB" sz="1100" b="1" dirty="0">
                <a:solidFill>
                  <a:srgbClr val="000000"/>
                </a:solidFill>
                <a:latin typeface="Congenial"/>
              </a:rPr>
              <a:t>1st April – Holy Week Celebration of the Word – 9.15am</a:t>
            </a:r>
            <a:endParaRPr lang="en-GB" sz="1100" b="1">
              <a:solidFill>
                <a:srgbClr val="000000"/>
              </a:solidFill>
              <a:latin typeface="Congenial"/>
            </a:endParaRPr>
          </a:p>
          <a:p>
            <a:r>
              <a:rPr lang="en-GB" sz="1100" b="1" u="sng" dirty="0">
                <a:solidFill>
                  <a:srgbClr val="C00000"/>
                </a:solidFill>
                <a:latin typeface="Congenial"/>
              </a:rPr>
              <a:t>What We're Learning </a:t>
            </a:r>
            <a:endParaRPr lang="en-GB" sz="1100">
              <a:solidFill>
                <a:srgbClr val="C00000"/>
              </a:solidFill>
            </a:endParaRPr>
          </a:p>
          <a:p>
            <a:r>
              <a:rPr lang="en-GB" sz="1100" b="1" dirty="0">
                <a:solidFill>
                  <a:srgbClr val="000000"/>
                </a:solidFill>
                <a:ea typeface="+mn-lt"/>
                <a:cs typeface="+mn-lt"/>
              </a:rPr>
              <a:t>In Phonics, the children are learning the extended code and are currently working on Unit 11. They are developing their skills in recognising new sounds, blending and segmenting, and learning different spellings for these sounds. Regular exposure to these sounds is really important as we gently prepare for the Phonics Screening Check in June.</a:t>
            </a:r>
            <a:endParaRPr lang="en-GB" sz="1100" b="1"/>
          </a:p>
          <a:p>
            <a:r>
              <a:rPr lang="en-GB" sz="1100" b="1" dirty="0">
                <a:solidFill>
                  <a:srgbClr val="000000"/>
                </a:solidFill>
                <a:ea typeface="+mn-lt"/>
                <a:cs typeface="+mn-lt"/>
              </a:rPr>
              <a:t>In English, we will be looking at non-fiction. We will be focusing on correct letter formation, neat presentation and writing simple recounts.</a:t>
            </a:r>
            <a:endParaRPr lang="en-GB" sz="1100" b="1">
              <a:solidFill>
                <a:srgbClr val="000000"/>
              </a:solidFill>
              <a:latin typeface="Aptos" panose="020B0004020202020204"/>
            </a:endParaRPr>
          </a:p>
          <a:p>
            <a:r>
              <a:rPr lang="en-GB" sz="1100" b="1" dirty="0">
                <a:solidFill>
                  <a:srgbClr val="000000"/>
                </a:solidFill>
                <a:latin typeface="Aptos"/>
              </a:rPr>
              <a:t>This term, in maths we will begin by finishing our shape unit and moving onto place value within 20.</a:t>
            </a:r>
          </a:p>
          <a:p>
            <a:r>
              <a:rPr lang="en-GB" sz="1100" b="1" dirty="0">
                <a:solidFill>
                  <a:srgbClr val="FF0000"/>
                </a:solidFill>
                <a:latin typeface="Aptos"/>
              </a:rPr>
              <a:t>Our science focus in autumn will be...</a:t>
            </a:r>
          </a:p>
          <a:p>
            <a:r>
              <a:rPr lang="en-GB" sz="1100" b="1" dirty="0">
                <a:solidFill>
                  <a:srgbClr val="000000"/>
                </a:solidFill>
                <a:latin typeface="Aptos"/>
              </a:rPr>
              <a:t>We will be very  busy in our RE lessons this term where we will be exploring our new topic, "Special People'.</a:t>
            </a:r>
          </a:p>
          <a:p>
            <a:r>
              <a:rPr lang="en-GB" sz="1100" b="1" dirty="0">
                <a:solidFill>
                  <a:srgbClr val="000000"/>
                </a:solidFill>
                <a:ea typeface="+mn-lt"/>
                <a:cs typeface="+mn-lt"/>
              </a:rPr>
              <a:t>In Geography, we will be learning about where we live. The children will explore our local area and develop their understanding of physical features (like rivers and trees) and human features (like shops and schools).</a:t>
            </a:r>
            <a:endParaRPr lang="en-GB" sz="1100" b="1"/>
          </a:p>
          <a:p>
            <a:r>
              <a:rPr lang="en-GB" sz="1100" b="1" dirty="0">
                <a:solidFill>
                  <a:srgbClr val="FF0000"/>
                </a:solidFill>
                <a:latin typeface="Aptos"/>
              </a:rPr>
              <a:t>Design Technology lessons will focus on </a:t>
            </a:r>
          </a:p>
          <a:p>
            <a:r>
              <a:rPr lang="en-GB" sz="1100" b="1" dirty="0">
                <a:solidFill>
                  <a:srgbClr val="000000"/>
                </a:solidFill>
                <a:latin typeface="Aptos"/>
              </a:rPr>
              <a:t>Our music lessons this term will </a:t>
            </a:r>
            <a:r>
              <a:rPr lang="en-GB" sz="1100" b="1" dirty="0">
                <a:solidFill>
                  <a:srgbClr val="000000"/>
                </a:solidFill>
                <a:ea typeface="+mn-lt"/>
                <a:cs typeface="+mn-lt"/>
              </a:rPr>
              <a:t>explore keeping a steady beat by clapping, stamping, or moving our bodies to the pulse of a song. The children will learn musical concepts such as high and low, fast and slow (andante and allegro), and loud and quiet (forte and piano</a:t>
            </a:r>
            <a:r>
              <a:rPr lang="en-GB" sz="1100" dirty="0">
                <a:solidFill>
                  <a:srgbClr val="000000"/>
                </a:solidFill>
                <a:ea typeface="+mn-lt"/>
                <a:cs typeface="+mn-lt"/>
              </a:rPr>
              <a:t>). </a:t>
            </a:r>
            <a:r>
              <a:rPr lang="en-GB" sz="1100" b="1" dirty="0">
                <a:solidFill>
                  <a:srgbClr val="000000"/>
                </a:solidFill>
                <a:ea typeface="+mn-lt"/>
                <a:cs typeface="+mn-lt"/>
              </a:rPr>
              <a:t>The children will start learning simple notation and note names, using enjoyable memory tricks to help them remember the notes as they play and sing.</a:t>
            </a:r>
            <a:endParaRPr lang="en-GB" sz="1100" b="1">
              <a:solidFill>
                <a:srgbClr val="000000"/>
              </a:solidFill>
              <a:latin typeface="Aptos"/>
            </a:endParaRPr>
          </a:p>
          <a:p>
            <a:endParaRPr lang="en-GB" sz="1100" b="1" dirty="0">
              <a:solidFill>
                <a:srgbClr val="FF0000"/>
              </a:solidFill>
            </a:endParaRP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7796906A-86FB-C680-2AA0-2CFC9CB5F9E0}"/>
              </a:ext>
            </a:extLst>
          </p:cNvPr>
          <p:cNvPicPr>
            <a:picLocks noChangeAspect="1"/>
          </p:cNvPicPr>
          <p:nvPr/>
        </p:nvPicPr>
        <p:blipFill>
          <a:blip r:embed="rId2"/>
          <a:stretch>
            <a:fillRect/>
          </a:stretch>
        </p:blipFill>
        <p:spPr>
          <a:xfrm>
            <a:off x="11016134" y="4112"/>
            <a:ext cx="1167469" cy="1065889"/>
          </a:xfrm>
          <a:prstGeom prst="rect">
            <a:avLst/>
          </a:prstGeom>
        </p:spPr>
      </p:pic>
    </p:spTree>
    <p:extLst>
      <p:ext uri="{BB962C8B-B14F-4D97-AF65-F5344CB8AC3E}">
        <p14:creationId xmlns:p14="http://schemas.microsoft.com/office/powerpoint/2010/main" val="51222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09AAF-0B26-DA5F-9656-61A3BC9A69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B464D-90B0-39DE-2548-836EE7805B5B}"/>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2</a:t>
            </a:r>
          </a:p>
        </p:txBody>
      </p:sp>
      <p:sp>
        <p:nvSpPr>
          <p:cNvPr id="7" name="TextBox 6">
            <a:extLst>
              <a:ext uri="{FF2B5EF4-FFF2-40B4-BE49-F238E27FC236}">
                <a16:creationId xmlns:a16="http://schemas.microsoft.com/office/drawing/2014/main" id="{A66960C0-8C18-6896-33B2-D85A1FA89508}"/>
              </a:ext>
            </a:extLst>
          </p:cNvPr>
          <p:cNvSpPr txBox="1"/>
          <p:nvPr/>
        </p:nvSpPr>
        <p:spPr>
          <a:xfrm>
            <a:off x="7954" y="786778"/>
            <a:ext cx="12182515"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solidFill>
                  <a:srgbClr val="C00000"/>
                </a:solidFill>
                <a:latin typeface="Congenial"/>
              </a:rPr>
              <a:t>Classroom Highlights</a:t>
            </a:r>
          </a:p>
          <a:p>
            <a:r>
              <a:rPr lang="en-GB" sz="1200" dirty="0">
                <a:latin typeface="Congenial"/>
              </a:rPr>
              <a:t> We hope the children have had a restful and joyful winter break spending quality time away from school. The children made a fantastic start in Autumn term, and we know this will continue as we move through the year. We look forward to an amazing 2026!</a:t>
            </a:r>
          </a:p>
          <a:p>
            <a:r>
              <a:rPr lang="en-GB" sz="1200" b="1" u="sng" dirty="0">
                <a:solidFill>
                  <a:srgbClr val="C00000"/>
                </a:solidFill>
                <a:latin typeface="Congenial"/>
              </a:rPr>
              <a:t>Important Reminders</a:t>
            </a:r>
          </a:p>
          <a:p>
            <a:pPr marL="171450" indent="-171450">
              <a:buFont typeface="Arial"/>
              <a:buChar char="•"/>
            </a:pPr>
            <a:r>
              <a:rPr lang="en-GB" sz="1200" dirty="0">
                <a:latin typeface="Congenial"/>
              </a:rPr>
              <a:t>PE Days: Tuesday and Thursday. Children to come into school wearing appropriate PE kits, no jewellery and hair tied up.</a:t>
            </a:r>
          </a:p>
          <a:p>
            <a:pPr marL="171450" indent="-171450">
              <a:buFont typeface="Arial"/>
              <a:buChar char="•"/>
            </a:pPr>
            <a:r>
              <a:rPr lang="en-GB" sz="1200" dirty="0">
                <a:solidFill>
                  <a:srgbClr val="000000"/>
                </a:solidFill>
                <a:latin typeface="Congenial"/>
              </a:rPr>
              <a:t>Reading days- please ensure your child is bringing their reading book in on their designated reading day.</a:t>
            </a:r>
          </a:p>
          <a:p>
            <a:pPr marL="171450" indent="-171450">
              <a:buFont typeface="Arial"/>
              <a:buChar char="•"/>
            </a:pPr>
            <a:r>
              <a:rPr lang="en-GB" sz="1200" dirty="0">
                <a:solidFill>
                  <a:srgbClr val="000000"/>
                </a:solidFill>
                <a:latin typeface="Congenial"/>
              </a:rPr>
              <a:t>Spelling Quiz- a reminder that spelling quizzes will take place every Friday. (Please find this half-terms spelling list on the school website).</a:t>
            </a:r>
          </a:p>
          <a:p>
            <a:r>
              <a:rPr lang="en-GB" sz="1200" b="1" u="sng" dirty="0">
                <a:solidFill>
                  <a:srgbClr val="C00000"/>
                </a:solidFill>
                <a:latin typeface="Congenial"/>
              </a:rPr>
              <a:t>Upcoming Events</a:t>
            </a:r>
          </a:p>
          <a:p>
            <a:pPr marL="171450" indent="-171450">
              <a:buFont typeface="Arial"/>
              <a:buChar char="•"/>
            </a:pPr>
            <a:r>
              <a:rPr lang="en-GB" sz="1200" dirty="0">
                <a:solidFill>
                  <a:srgbClr val="000000"/>
                </a:solidFill>
                <a:latin typeface="Congenial"/>
              </a:rPr>
              <a:t>14th January - Career Day  - Dress up as a future career choice </a:t>
            </a:r>
          </a:p>
          <a:p>
            <a:pPr marL="171450" indent="-171450">
              <a:buFont typeface="Arial"/>
              <a:buChar char="•"/>
            </a:pPr>
            <a:r>
              <a:rPr lang="en-GB" sz="1200" dirty="0">
                <a:solidFill>
                  <a:srgbClr val="000000"/>
                </a:solidFill>
                <a:latin typeface="Congenial"/>
              </a:rPr>
              <a:t>21st January - New Year Disco After school - Non uniform day </a:t>
            </a:r>
          </a:p>
          <a:p>
            <a:pPr marL="171450" indent="-171450">
              <a:buFont typeface="Arial"/>
              <a:buChar char="•"/>
            </a:pPr>
            <a:r>
              <a:rPr lang="en-GB" sz="1200" dirty="0">
                <a:solidFill>
                  <a:srgbClr val="000000"/>
                </a:solidFill>
                <a:latin typeface="Congenial"/>
              </a:rPr>
              <a:t>4th February- Y2 Trip to the Hancock Museum</a:t>
            </a:r>
          </a:p>
          <a:p>
            <a:pPr marL="171450" indent="-171450">
              <a:buFont typeface="Arial"/>
              <a:buChar char="•"/>
            </a:pPr>
            <a:r>
              <a:rPr lang="en-GB" sz="1200" dirty="0">
                <a:solidFill>
                  <a:srgbClr val="000000"/>
                </a:solidFill>
                <a:latin typeface="Congenial"/>
              </a:rPr>
              <a:t>6th February - Number Day  - Non-uniform (number outfits)</a:t>
            </a:r>
            <a:endParaRPr lang="en-US" sz="1200" dirty="0">
              <a:solidFill>
                <a:srgbClr val="000000"/>
              </a:solidFill>
              <a:latin typeface="Congenial"/>
            </a:endParaRPr>
          </a:p>
          <a:p>
            <a:pPr marL="171450" indent="-171450">
              <a:buFont typeface="Arial"/>
              <a:buChar char="•"/>
            </a:pPr>
            <a:r>
              <a:rPr lang="en-GB" sz="1200" dirty="0">
                <a:solidFill>
                  <a:srgbClr val="000000"/>
                </a:solidFill>
                <a:latin typeface="Congenial"/>
              </a:rPr>
              <a:t>10th February- Safer Internet Day</a:t>
            </a:r>
          </a:p>
          <a:p>
            <a:pPr marL="171450" indent="-171450">
              <a:buFont typeface="Arial"/>
              <a:buChar char="•"/>
            </a:pPr>
            <a:r>
              <a:rPr lang="en-GB" sz="1200" dirty="0">
                <a:solidFill>
                  <a:srgbClr val="000000"/>
                </a:solidFill>
                <a:latin typeface="Congenial"/>
              </a:rPr>
              <a:t>5th March - World Book Day - Dress up as book character </a:t>
            </a:r>
          </a:p>
          <a:p>
            <a:pPr marL="171450" indent="-171450">
              <a:buFont typeface="Arial"/>
              <a:buChar char="•"/>
            </a:pPr>
            <a:r>
              <a:rPr lang="en-GB" sz="1200" dirty="0">
                <a:solidFill>
                  <a:srgbClr val="000000"/>
                </a:solidFill>
                <a:latin typeface="Congenial"/>
              </a:rPr>
              <a:t>W/C 16th March- Music Festival</a:t>
            </a:r>
          </a:p>
          <a:p>
            <a:pPr marL="171450" indent="-171450">
              <a:buFont typeface="Arial"/>
              <a:buChar char="•"/>
            </a:pPr>
            <a:r>
              <a:rPr lang="en-GB" sz="1200" dirty="0">
                <a:solidFill>
                  <a:srgbClr val="000000"/>
                </a:solidFill>
                <a:latin typeface="Congenial"/>
              </a:rPr>
              <a:t>24th March - Egg decoration </a:t>
            </a:r>
          </a:p>
          <a:p>
            <a:r>
              <a:rPr lang="en-GB" sz="1200" b="1" u="sng" dirty="0">
                <a:solidFill>
                  <a:srgbClr val="C00000"/>
                </a:solidFill>
                <a:latin typeface="Congenial"/>
              </a:rPr>
              <a:t>What We're Learning </a:t>
            </a:r>
            <a:endParaRPr lang="en-GB" dirty="0">
              <a:solidFill>
                <a:srgbClr val="C00000"/>
              </a:solidFill>
            </a:endParaRPr>
          </a:p>
          <a:p>
            <a:pPr marL="171450" indent="-171450">
              <a:buFont typeface="Arial"/>
              <a:buChar char="•"/>
            </a:pPr>
            <a:r>
              <a:rPr lang="en-GB" sz="1200" b="1" dirty="0">
                <a:solidFill>
                  <a:srgbClr val="000000"/>
                </a:solidFill>
                <a:latin typeface="Congenial"/>
              </a:rPr>
              <a:t>Phonics</a:t>
            </a:r>
            <a:r>
              <a:rPr lang="en-GB" sz="1200" dirty="0">
                <a:solidFill>
                  <a:srgbClr val="000000"/>
                </a:solidFill>
                <a:latin typeface="Congenial"/>
              </a:rPr>
              <a:t> lessons this year will help us develop an understanding of extending code, segmenting and blending. The children will be working recognising sounds and learning further spellings to represent these different sounds.</a:t>
            </a:r>
            <a:endParaRPr lang="en-GB" dirty="0"/>
          </a:p>
          <a:p>
            <a:pPr marL="171450" indent="-171450">
              <a:buFont typeface="Arial"/>
              <a:buChar char="•"/>
            </a:pPr>
            <a:r>
              <a:rPr lang="en-GB" sz="1200" dirty="0">
                <a:solidFill>
                  <a:srgbClr val="000000"/>
                </a:solidFill>
                <a:latin typeface="Congenial"/>
              </a:rPr>
              <a:t>In </a:t>
            </a:r>
            <a:r>
              <a:rPr lang="en-GB" sz="1200" b="1" dirty="0">
                <a:solidFill>
                  <a:srgbClr val="000000"/>
                </a:solidFill>
                <a:latin typeface="Congenial"/>
              </a:rPr>
              <a:t>English</a:t>
            </a:r>
            <a:r>
              <a:rPr lang="en-GB" sz="1200" dirty="0">
                <a:solidFill>
                  <a:srgbClr val="000000"/>
                </a:solidFill>
                <a:latin typeface="Congenial"/>
              </a:rPr>
              <a:t> we will be looking at non –fiction the children will be writing their very own explanation texts. We will be focussing on letter formation, presentation and we will begin to introduce cursive letter formation.</a:t>
            </a:r>
            <a:endParaRPr lang="en-GB" dirty="0"/>
          </a:p>
          <a:p>
            <a:pPr marL="171450" indent="-171450">
              <a:buFont typeface="Arial"/>
              <a:buChar char="•"/>
            </a:pPr>
            <a:r>
              <a:rPr lang="en-GB" sz="1200" dirty="0">
                <a:solidFill>
                  <a:srgbClr val="000000"/>
                </a:solidFill>
                <a:latin typeface="Congenial"/>
              </a:rPr>
              <a:t>This term, in </a:t>
            </a:r>
            <a:r>
              <a:rPr lang="en-GB" sz="1200" b="1" dirty="0">
                <a:solidFill>
                  <a:srgbClr val="000000"/>
                </a:solidFill>
                <a:latin typeface="Congenial"/>
              </a:rPr>
              <a:t>maths </a:t>
            </a:r>
            <a:r>
              <a:rPr lang="en-GB" sz="1200" dirty="0">
                <a:solidFill>
                  <a:srgbClr val="000000"/>
                </a:solidFill>
                <a:latin typeface="Congenial"/>
              </a:rPr>
              <a:t>we will begin by finishing our shape unit and moving onto our money topic. In line with the White Rose Maths plan.</a:t>
            </a:r>
          </a:p>
          <a:p>
            <a:pPr marL="171450" indent="-171450">
              <a:buFont typeface="Arial"/>
              <a:buChar char="•"/>
            </a:pPr>
            <a:r>
              <a:rPr lang="en-GB" sz="1200" dirty="0">
                <a:solidFill>
                  <a:srgbClr val="000000"/>
                </a:solidFill>
                <a:latin typeface="Congenial"/>
              </a:rPr>
              <a:t>Our </a:t>
            </a:r>
            <a:r>
              <a:rPr lang="en-GB" sz="1200" b="1" dirty="0">
                <a:solidFill>
                  <a:srgbClr val="000000"/>
                </a:solidFill>
                <a:latin typeface="Congenial"/>
              </a:rPr>
              <a:t>science</a:t>
            </a:r>
            <a:r>
              <a:rPr lang="en-GB" sz="1200" dirty="0">
                <a:solidFill>
                  <a:srgbClr val="000000"/>
                </a:solidFill>
                <a:latin typeface="Congenial"/>
              </a:rPr>
              <a:t> focus in autumn will be beginning our Animals including Humans topic in Science where we will focus on grouping animals and creatures as well as identifying differences and similarities between animals.</a:t>
            </a:r>
          </a:p>
          <a:p>
            <a:pPr marL="171450" indent="-171450">
              <a:buFont typeface="Arial"/>
              <a:buChar char="•"/>
            </a:pPr>
            <a:r>
              <a:rPr lang="en-GB" sz="1200" dirty="0">
                <a:solidFill>
                  <a:srgbClr val="000000"/>
                </a:solidFill>
                <a:latin typeface="Congenial"/>
              </a:rPr>
              <a:t>We will be very  busy in </a:t>
            </a:r>
            <a:r>
              <a:rPr lang="en-GB" sz="1200" b="1" dirty="0">
                <a:solidFill>
                  <a:srgbClr val="000000"/>
                </a:solidFill>
                <a:latin typeface="Congenial"/>
              </a:rPr>
              <a:t>RE</a:t>
            </a:r>
            <a:r>
              <a:rPr lang="en-GB" sz="1200" dirty="0">
                <a:solidFill>
                  <a:srgbClr val="000000"/>
                </a:solidFill>
                <a:latin typeface="Congenial"/>
              </a:rPr>
              <a:t> lessons this term where we will be exploring the topic of Local Church with a focus on the books used in church. We will get the chance to visit church and speak with some members of the parish around books and their importance.</a:t>
            </a:r>
          </a:p>
          <a:p>
            <a:pPr marL="171450" indent="-171450">
              <a:buFont typeface="Arial"/>
              <a:buChar char="•"/>
            </a:pPr>
            <a:r>
              <a:rPr lang="en-GB" sz="1200" dirty="0">
                <a:solidFill>
                  <a:srgbClr val="000000"/>
                </a:solidFill>
                <a:latin typeface="Congenial"/>
              </a:rPr>
              <a:t>In our </a:t>
            </a:r>
            <a:r>
              <a:rPr lang="en-GB" sz="1200" b="1" dirty="0">
                <a:solidFill>
                  <a:srgbClr val="000000"/>
                </a:solidFill>
                <a:latin typeface="Congenial"/>
              </a:rPr>
              <a:t>history</a:t>
            </a:r>
            <a:r>
              <a:rPr lang="en-GB" sz="1200" dirty="0">
                <a:solidFill>
                  <a:srgbClr val="000000"/>
                </a:solidFill>
                <a:latin typeface="Congenial"/>
              </a:rPr>
              <a:t> lessons once we have finished our </a:t>
            </a:r>
            <a:r>
              <a:rPr lang="en-GB" sz="1200" b="1" dirty="0">
                <a:solidFill>
                  <a:srgbClr val="000000"/>
                </a:solidFill>
                <a:latin typeface="Congenial"/>
              </a:rPr>
              <a:t>Geography</a:t>
            </a:r>
            <a:r>
              <a:rPr lang="en-GB" sz="1200" dirty="0">
                <a:solidFill>
                  <a:srgbClr val="000000"/>
                </a:solidFill>
                <a:latin typeface="Congenial"/>
              </a:rPr>
              <a:t> unit on Planet Earth we will begin our unit comparing a number of Queens throughout history.</a:t>
            </a:r>
          </a:p>
          <a:p>
            <a:pPr marL="171450" indent="-171450">
              <a:buFont typeface="Arial"/>
              <a:buChar char="•"/>
            </a:pPr>
            <a:r>
              <a:rPr lang="en-GB" sz="1200" b="1" dirty="0">
                <a:solidFill>
                  <a:srgbClr val="000000"/>
                </a:solidFill>
                <a:latin typeface="Congenial"/>
              </a:rPr>
              <a:t>Design Technology</a:t>
            </a:r>
            <a:r>
              <a:rPr lang="en-GB" sz="1200" dirty="0">
                <a:solidFill>
                  <a:srgbClr val="000000"/>
                </a:solidFill>
                <a:latin typeface="Congenial"/>
              </a:rPr>
              <a:t> lessons will begin with our Food and Nutrition topic. With the focus on healthy foods, a balanced diet and designing, creating and of course eating their own nutritious sandwich. </a:t>
            </a:r>
          </a:p>
          <a:p>
            <a:pPr marL="171450" indent="-171450">
              <a:buFont typeface="Arial"/>
              <a:buChar char="•"/>
            </a:pPr>
            <a:r>
              <a:rPr lang="en-GB" sz="1200" dirty="0">
                <a:solidFill>
                  <a:srgbClr val="000000"/>
                </a:solidFill>
                <a:latin typeface="Congenial"/>
              </a:rPr>
              <a:t>In </a:t>
            </a:r>
            <a:r>
              <a:rPr lang="en-GB" sz="1200" b="1" dirty="0">
                <a:solidFill>
                  <a:srgbClr val="000000"/>
                </a:solidFill>
                <a:latin typeface="Congenial"/>
              </a:rPr>
              <a:t>PE</a:t>
            </a:r>
            <a:r>
              <a:rPr lang="en-GB" sz="1200" dirty="0">
                <a:solidFill>
                  <a:srgbClr val="000000"/>
                </a:solidFill>
                <a:latin typeface="Congenial"/>
              </a:rPr>
              <a:t>, we will continue to develop our Gymnastics skills with a focus on movement and balance.</a:t>
            </a: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458D4559-FBA3-4C1F-045B-8E670AFB7DFD}"/>
              </a:ext>
            </a:extLst>
          </p:cNvPr>
          <p:cNvPicPr>
            <a:picLocks noChangeAspect="1"/>
          </p:cNvPicPr>
          <p:nvPr/>
        </p:nvPicPr>
        <p:blipFill>
          <a:blip r:embed="rId2"/>
          <a:stretch>
            <a:fillRect/>
          </a:stretch>
        </p:blipFill>
        <p:spPr>
          <a:xfrm>
            <a:off x="11225588" y="8008"/>
            <a:ext cx="955911" cy="872019"/>
          </a:xfrm>
          <a:prstGeom prst="rect">
            <a:avLst/>
          </a:prstGeom>
        </p:spPr>
      </p:pic>
    </p:spTree>
    <p:extLst>
      <p:ext uri="{BB962C8B-B14F-4D97-AF65-F5344CB8AC3E}">
        <p14:creationId xmlns:p14="http://schemas.microsoft.com/office/powerpoint/2010/main" val="1995491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E99EA-B2CA-FC62-8125-5899FE60C8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8B339D-FF1D-FE60-FBE5-E69087F4074A}"/>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3</a:t>
            </a:r>
          </a:p>
        </p:txBody>
      </p:sp>
      <p:sp>
        <p:nvSpPr>
          <p:cNvPr id="7" name="TextBox 6">
            <a:extLst>
              <a:ext uri="{FF2B5EF4-FFF2-40B4-BE49-F238E27FC236}">
                <a16:creationId xmlns:a16="http://schemas.microsoft.com/office/drawing/2014/main" id="{E6DC7368-EF0F-8065-B56A-DD63064967EC}"/>
              </a:ext>
            </a:extLst>
          </p:cNvPr>
          <p:cNvSpPr txBox="1"/>
          <p:nvPr/>
        </p:nvSpPr>
        <p:spPr>
          <a:xfrm>
            <a:off x="-1227" y="786778"/>
            <a:ext cx="12182515" cy="65710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C00000"/>
                </a:solidFill>
                <a:latin typeface="Congenial"/>
              </a:rPr>
              <a:t>Classroom Highlights</a:t>
            </a:r>
          </a:p>
          <a:p>
            <a:r>
              <a:rPr lang="en-GB" sz="1100" dirty="0">
                <a:latin typeface="Congenial"/>
              </a:rPr>
              <a:t>We hope you all had a wonderful Christmas and New Year. As we begin 2026 together, we are excited to see what this year will bring. The children have </a:t>
            </a:r>
          </a:p>
          <a:p>
            <a:r>
              <a:rPr lang="en-GB" sz="1100" dirty="0">
                <a:latin typeface="Congenial"/>
              </a:rPr>
              <a:t>already settled well back into school after a well-deserved break and are ready for lots of new challenges!</a:t>
            </a:r>
            <a:endParaRPr lang="en-GB" sz="1100" dirty="0"/>
          </a:p>
          <a:p>
            <a:endParaRPr lang="en-GB" sz="1100">
              <a:solidFill>
                <a:srgbClr val="000000"/>
              </a:solidFill>
              <a:latin typeface="Congenial"/>
            </a:endParaRPr>
          </a:p>
          <a:p>
            <a:r>
              <a:rPr lang="en-GB" sz="1100" b="1" u="sng" dirty="0">
                <a:solidFill>
                  <a:srgbClr val="C00000"/>
                </a:solidFill>
                <a:latin typeface="Congenial"/>
              </a:rPr>
              <a:t>Important Reminders</a:t>
            </a:r>
          </a:p>
          <a:p>
            <a:r>
              <a:rPr lang="en-GB" sz="1100" b="1" dirty="0">
                <a:solidFill>
                  <a:srgbClr val="000000"/>
                </a:solidFill>
                <a:latin typeface="Congenial"/>
              </a:rPr>
              <a:t>PLEASE NOTE</a:t>
            </a:r>
            <a:r>
              <a:rPr lang="en-GB" sz="1100" dirty="0">
                <a:solidFill>
                  <a:srgbClr val="000000"/>
                </a:solidFill>
                <a:latin typeface="Congenial"/>
              </a:rPr>
              <a:t> P.E. this term will change to </a:t>
            </a:r>
            <a:r>
              <a:rPr lang="en-GB" sz="1100" b="1" dirty="0">
                <a:solidFill>
                  <a:srgbClr val="000000"/>
                </a:solidFill>
                <a:latin typeface="Congenial"/>
              </a:rPr>
              <a:t>Monday and Tuesday</a:t>
            </a:r>
            <a:r>
              <a:rPr lang="en-GB" sz="1100" dirty="0">
                <a:solidFill>
                  <a:srgbClr val="000000"/>
                </a:solidFill>
                <a:latin typeface="Congenial"/>
              </a:rPr>
              <a:t>. Spelling tests will continue to take place on Fridays and Times Tables Rockstars will also be checked each Friday.</a:t>
            </a:r>
          </a:p>
          <a:p>
            <a:endParaRPr lang="en-GB" sz="1100">
              <a:solidFill>
                <a:srgbClr val="000000"/>
              </a:solidFill>
              <a:latin typeface="Congenial"/>
            </a:endParaRPr>
          </a:p>
          <a:p>
            <a:r>
              <a:rPr lang="en-GB" sz="1100" b="1" u="sng" dirty="0">
                <a:solidFill>
                  <a:srgbClr val="C00000"/>
                </a:solidFill>
                <a:latin typeface="Congenial"/>
              </a:rPr>
              <a:t>Upcoming Events in Year 3 (see separate info for whole school events)</a:t>
            </a:r>
          </a:p>
          <a:p>
            <a:pPr marL="171450" indent="-171450">
              <a:buFont typeface="Arial"/>
              <a:buChar char="•"/>
            </a:pPr>
            <a:r>
              <a:rPr lang="en-GB" sz="1100" dirty="0">
                <a:solidFill>
                  <a:srgbClr val="000000"/>
                </a:solidFill>
                <a:latin typeface="Congenial"/>
              </a:rPr>
              <a:t>3oth January – Year 3 Kindness Café</a:t>
            </a:r>
          </a:p>
          <a:p>
            <a:pPr marL="171450" indent="-171450">
              <a:buFont typeface="Arial"/>
              <a:buChar char="•"/>
            </a:pPr>
            <a:r>
              <a:rPr lang="en-GB" sz="1100" dirty="0">
                <a:solidFill>
                  <a:srgbClr val="000000"/>
                </a:solidFill>
                <a:latin typeface="Congenial"/>
              </a:rPr>
              <a:t>23rd March – Year 3 Egg Decorating</a:t>
            </a:r>
          </a:p>
          <a:p>
            <a:pPr marL="171450" indent="-171450">
              <a:buFont typeface="Arial"/>
              <a:buChar char="•"/>
            </a:pPr>
            <a:r>
              <a:rPr lang="en-GB" sz="1100" dirty="0">
                <a:solidFill>
                  <a:srgbClr val="000000"/>
                </a:solidFill>
                <a:latin typeface="Congenial"/>
              </a:rPr>
              <a:t>30th March – Year 3 Holy Week Celebration of the Word</a:t>
            </a:r>
          </a:p>
          <a:p>
            <a:endParaRPr lang="en-GB" sz="1100">
              <a:solidFill>
                <a:srgbClr val="000000"/>
              </a:solidFill>
              <a:latin typeface="Congenial"/>
            </a:endParaRPr>
          </a:p>
          <a:p>
            <a:r>
              <a:rPr lang="en-GB" sz="1100" b="1" u="sng" dirty="0">
                <a:solidFill>
                  <a:srgbClr val="C00000"/>
                </a:solidFill>
                <a:latin typeface="Congenial"/>
              </a:rPr>
              <a:t>What We're Learning </a:t>
            </a:r>
            <a:endParaRPr lang="en-GB" sz="1100" dirty="0">
              <a:solidFill>
                <a:srgbClr val="C00000"/>
              </a:solidFill>
            </a:endParaRPr>
          </a:p>
          <a:p>
            <a:r>
              <a:rPr lang="en-GB" sz="1100" dirty="0">
                <a:solidFill>
                  <a:srgbClr val="000000"/>
                </a:solidFill>
                <a:latin typeface="Congenial"/>
              </a:rPr>
              <a:t>In </a:t>
            </a:r>
            <a:r>
              <a:rPr lang="en-GB" sz="1100" b="1" dirty="0">
                <a:solidFill>
                  <a:srgbClr val="000000"/>
                </a:solidFill>
                <a:latin typeface="Congenial"/>
              </a:rPr>
              <a:t>English</a:t>
            </a:r>
            <a:r>
              <a:rPr lang="en-GB" sz="1100" dirty="0">
                <a:solidFill>
                  <a:srgbClr val="000000"/>
                </a:solidFill>
                <a:latin typeface="Congenial"/>
              </a:rPr>
              <a:t> we will be looking at our new text, 'Stone Age Boy'. We will be completing a fiction unit based on portal stories, where our imagination can take us to so many places, our non –fiction unit is non-chronological report writing, linking to our History topic and we will end with poetry.</a:t>
            </a:r>
          </a:p>
          <a:p>
            <a:endParaRPr lang="en-GB" sz="1100">
              <a:solidFill>
                <a:srgbClr val="000000"/>
              </a:solidFill>
              <a:latin typeface="Congenial"/>
            </a:endParaRPr>
          </a:p>
          <a:p>
            <a:r>
              <a:rPr lang="en-GB" sz="1100" dirty="0">
                <a:solidFill>
                  <a:srgbClr val="000000"/>
                </a:solidFill>
                <a:latin typeface="Congenial"/>
              </a:rPr>
              <a:t>This term, in </a:t>
            </a:r>
            <a:r>
              <a:rPr lang="en-GB" sz="1100" b="1" dirty="0">
                <a:solidFill>
                  <a:srgbClr val="000000"/>
                </a:solidFill>
                <a:latin typeface="Congenial"/>
              </a:rPr>
              <a:t>maths </a:t>
            </a:r>
            <a:r>
              <a:rPr lang="en-GB" sz="1100" dirty="0">
                <a:solidFill>
                  <a:srgbClr val="000000"/>
                </a:solidFill>
                <a:latin typeface="Congenial"/>
              </a:rPr>
              <a:t>we will begin with our multiplication and division topic. The children will be learning to use arrays, share and group objects and multiply and divide by 10, 2, 5, 3, 4 and 8. Following this, we will move onto our fractions topic, using the children's times tables knowledge to support this.</a:t>
            </a:r>
          </a:p>
          <a:p>
            <a:endParaRPr lang="en-GB" sz="1100">
              <a:solidFill>
                <a:srgbClr val="000000"/>
              </a:solidFill>
              <a:latin typeface="Congenial"/>
            </a:endParaRPr>
          </a:p>
          <a:p>
            <a:r>
              <a:rPr lang="en-GB" sz="1100" dirty="0">
                <a:solidFill>
                  <a:srgbClr val="000000"/>
                </a:solidFill>
                <a:latin typeface="Congenial"/>
              </a:rPr>
              <a:t>Our first </a:t>
            </a:r>
            <a:r>
              <a:rPr lang="en-GB" sz="1100" b="1" dirty="0">
                <a:solidFill>
                  <a:srgbClr val="000000"/>
                </a:solidFill>
                <a:latin typeface="Congenial"/>
              </a:rPr>
              <a:t>science</a:t>
            </a:r>
            <a:r>
              <a:rPr lang="en-GB" sz="1100" dirty="0">
                <a:solidFill>
                  <a:srgbClr val="000000"/>
                </a:solidFill>
                <a:latin typeface="Congenial"/>
              </a:rPr>
              <a:t> topic in spring will be 'Light'. We will explore both natural and artificial light sources as well as learn about reflections, shadows and transparency. After this, we will move onto our next topic of 'Plants'. </a:t>
            </a:r>
          </a:p>
          <a:p>
            <a:endParaRPr lang="en-GB" sz="1100">
              <a:solidFill>
                <a:srgbClr val="000000"/>
              </a:solidFill>
              <a:latin typeface="Congenial"/>
            </a:endParaRPr>
          </a:p>
          <a:p>
            <a:r>
              <a:rPr lang="en-GB" sz="1100" dirty="0">
                <a:solidFill>
                  <a:srgbClr val="000000"/>
                </a:solidFill>
                <a:latin typeface="Congenial"/>
              </a:rPr>
              <a:t>We will be very  busy in our </a:t>
            </a:r>
            <a:r>
              <a:rPr lang="en-GB" sz="1100" b="1" dirty="0">
                <a:solidFill>
                  <a:srgbClr val="000000"/>
                </a:solidFill>
                <a:latin typeface="Congenial"/>
              </a:rPr>
              <a:t>RE</a:t>
            </a:r>
            <a:r>
              <a:rPr lang="en-GB" sz="1100" dirty="0">
                <a:solidFill>
                  <a:srgbClr val="000000"/>
                </a:solidFill>
                <a:latin typeface="Congenial"/>
              </a:rPr>
              <a:t> lessons this term where we will be exploring our 3 units based on Journeys, Eucharist and Lent &amp; Easter. We will also be learning about the Islamic faith.</a:t>
            </a:r>
          </a:p>
          <a:p>
            <a:endParaRPr lang="en-GB" sz="1100">
              <a:solidFill>
                <a:srgbClr val="000000"/>
              </a:solidFill>
              <a:latin typeface="Congenial"/>
            </a:endParaRPr>
          </a:p>
          <a:p>
            <a:r>
              <a:rPr lang="en-GB" sz="1100" dirty="0">
                <a:solidFill>
                  <a:srgbClr val="000000"/>
                </a:solidFill>
                <a:latin typeface="Congenial"/>
              </a:rPr>
              <a:t>In our </a:t>
            </a:r>
            <a:r>
              <a:rPr lang="en-GB" sz="1100" b="1" dirty="0">
                <a:solidFill>
                  <a:srgbClr val="000000"/>
                </a:solidFill>
                <a:latin typeface="Congenial"/>
              </a:rPr>
              <a:t>geography</a:t>
            </a:r>
            <a:r>
              <a:rPr lang="en-GB" sz="1100" dirty="0">
                <a:solidFill>
                  <a:srgbClr val="000000"/>
                </a:solidFill>
                <a:latin typeface="Congenial"/>
              </a:rPr>
              <a:t> lessons this half term we will continuing to learn about 'Earthquakes and Volcanoes', studying the features and consequences of each.</a:t>
            </a:r>
          </a:p>
          <a:p>
            <a:endParaRPr lang="en-GB" sz="1100">
              <a:solidFill>
                <a:srgbClr val="000000"/>
              </a:solidFill>
              <a:latin typeface="Congenial"/>
            </a:endParaRPr>
          </a:p>
          <a:p>
            <a:r>
              <a:rPr lang="en-GB" sz="1100" b="1" dirty="0">
                <a:solidFill>
                  <a:srgbClr val="000000"/>
                </a:solidFill>
                <a:latin typeface="Congenial"/>
              </a:rPr>
              <a:t>History</a:t>
            </a:r>
            <a:r>
              <a:rPr lang="en-GB" sz="1100" dirty="0">
                <a:solidFill>
                  <a:srgbClr val="000000"/>
                </a:solidFill>
                <a:latin typeface="Congenial"/>
              </a:rPr>
              <a:t> lessons will begin after half term where our focus will be Ancient Greece.</a:t>
            </a:r>
          </a:p>
          <a:p>
            <a:endParaRPr lang="en-GB" sz="1100">
              <a:solidFill>
                <a:srgbClr val="000000"/>
              </a:solidFill>
              <a:latin typeface="Congenial"/>
            </a:endParaRPr>
          </a:p>
          <a:p>
            <a:r>
              <a:rPr lang="en-GB" sz="1100" b="1" dirty="0">
                <a:solidFill>
                  <a:srgbClr val="000000"/>
                </a:solidFill>
                <a:latin typeface="Congenial"/>
              </a:rPr>
              <a:t>Design Technology</a:t>
            </a:r>
            <a:r>
              <a:rPr lang="en-GB" sz="1100" dirty="0">
                <a:solidFill>
                  <a:srgbClr val="000000"/>
                </a:solidFill>
                <a:latin typeface="Congenial"/>
              </a:rPr>
              <a:t> lessons will  we will be focussing on food and nutrition. We will begin by tasting and comparing and will be designing and making our own fruit crumbles.</a:t>
            </a:r>
            <a:endParaRPr lang="en-GB" sz="1100" dirty="0"/>
          </a:p>
          <a:p>
            <a:endParaRPr lang="en-GB" sz="1100">
              <a:solidFill>
                <a:srgbClr val="000000"/>
              </a:solidFill>
              <a:latin typeface="Congenial"/>
            </a:endParaRPr>
          </a:p>
          <a:p>
            <a:r>
              <a:rPr lang="en-GB" sz="1100" dirty="0">
                <a:solidFill>
                  <a:srgbClr val="000000"/>
                </a:solidFill>
                <a:latin typeface="Congenial"/>
              </a:rPr>
              <a:t> </a:t>
            </a:r>
            <a:r>
              <a:rPr lang="en-GB" sz="1100" b="1" dirty="0">
                <a:solidFill>
                  <a:srgbClr val="000000"/>
                </a:solidFill>
                <a:latin typeface="Congenial"/>
              </a:rPr>
              <a:t>Art and Design</a:t>
            </a:r>
            <a:r>
              <a:rPr lang="en-GB" sz="1100" dirty="0">
                <a:solidFill>
                  <a:srgbClr val="000000"/>
                </a:solidFill>
                <a:latin typeface="Congenial"/>
              </a:rPr>
              <a:t> we begin after half term. Our focus is 'Patterns in Nature' and will include observational drawing and painting.</a:t>
            </a:r>
          </a:p>
          <a:p>
            <a:endParaRPr lang="en-GB" sz="1100">
              <a:solidFill>
                <a:srgbClr val="000000"/>
              </a:solidFill>
              <a:latin typeface="Congenial"/>
            </a:endParaRPr>
          </a:p>
          <a:p>
            <a:r>
              <a:rPr lang="en-GB" sz="1100" dirty="0">
                <a:solidFill>
                  <a:srgbClr val="000000"/>
                </a:solidFill>
                <a:latin typeface="Congenial"/>
              </a:rPr>
              <a:t>In </a:t>
            </a:r>
            <a:r>
              <a:rPr lang="en-GB" sz="1100" b="1" dirty="0">
                <a:solidFill>
                  <a:srgbClr val="000000"/>
                </a:solidFill>
                <a:latin typeface="Congenial"/>
              </a:rPr>
              <a:t>PE</a:t>
            </a:r>
            <a:r>
              <a:rPr lang="en-GB" sz="1100" dirty="0">
                <a:solidFill>
                  <a:srgbClr val="000000"/>
                </a:solidFill>
                <a:latin typeface="Congenial"/>
              </a:rPr>
              <a:t>, we will practise the skills of tennis and gymnastics.</a:t>
            </a:r>
          </a:p>
          <a:p>
            <a:endParaRPr lang="en-GB" sz="1100">
              <a:solidFill>
                <a:srgbClr val="000000"/>
              </a:solidFill>
              <a:latin typeface="Congenial"/>
            </a:endParaRPr>
          </a:p>
          <a:p>
            <a:r>
              <a:rPr lang="en-GB" sz="1100" b="1" dirty="0">
                <a:solidFill>
                  <a:srgbClr val="000000"/>
                </a:solidFill>
                <a:latin typeface="Congenial"/>
              </a:rPr>
              <a:t>French</a:t>
            </a:r>
            <a:r>
              <a:rPr lang="en-GB" sz="1100" dirty="0">
                <a:solidFill>
                  <a:srgbClr val="000000"/>
                </a:solidFill>
                <a:latin typeface="Congenial"/>
              </a:rPr>
              <a:t> lessons this term will begin with the unit 'All About Me', developing character descriptions and then  move onto 'Family'.</a:t>
            </a: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FACD64B8-DB9C-0BD1-6A6C-C968BD8AD4AC}"/>
              </a:ext>
            </a:extLst>
          </p:cNvPr>
          <p:cNvPicPr>
            <a:picLocks noChangeAspect="1"/>
          </p:cNvPicPr>
          <p:nvPr/>
        </p:nvPicPr>
        <p:blipFill>
          <a:blip r:embed="rId2"/>
          <a:stretch>
            <a:fillRect/>
          </a:stretch>
        </p:blipFill>
        <p:spPr>
          <a:xfrm>
            <a:off x="10648036" y="-1887"/>
            <a:ext cx="1468482" cy="1373262"/>
          </a:xfrm>
          <a:prstGeom prst="rect">
            <a:avLst/>
          </a:prstGeom>
        </p:spPr>
      </p:pic>
    </p:spTree>
    <p:extLst>
      <p:ext uri="{BB962C8B-B14F-4D97-AF65-F5344CB8AC3E}">
        <p14:creationId xmlns:p14="http://schemas.microsoft.com/office/powerpoint/2010/main" val="62950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231B4-6874-09D6-2CF5-1665A1DA41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82464-CBDB-8BB5-C776-38ED472C167A}"/>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4</a:t>
            </a:r>
          </a:p>
        </p:txBody>
      </p:sp>
      <p:sp>
        <p:nvSpPr>
          <p:cNvPr id="7" name="TextBox 6">
            <a:extLst>
              <a:ext uri="{FF2B5EF4-FFF2-40B4-BE49-F238E27FC236}">
                <a16:creationId xmlns:a16="http://schemas.microsoft.com/office/drawing/2014/main" id="{7C79E97A-A2DB-A52D-0CDA-8D87531F4F5C}"/>
              </a:ext>
            </a:extLst>
          </p:cNvPr>
          <p:cNvSpPr txBox="1"/>
          <p:nvPr/>
        </p:nvSpPr>
        <p:spPr>
          <a:xfrm>
            <a:off x="7954" y="786778"/>
            <a:ext cx="12182515" cy="69249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solidFill>
                  <a:srgbClr val="C00000"/>
                </a:solidFill>
                <a:latin typeface="Congenial"/>
              </a:rPr>
              <a:t>Classroom Highlights</a:t>
            </a:r>
          </a:p>
          <a:p>
            <a:r>
              <a:rPr lang="en-GB" sz="1200" dirty="0">
                <a:solidFill>
                  <a:srgbClr val="000000"/>
                </a:solidFill>
                <a:latin typeface="Congenial"/>
              </a:rPr>
              <a:t>We hope you all had a lovely and restful Christmas and New Year with your families and loved ones. The children have settled back into class wonderfully and have returned full of enthusiasm. They have adapted quickly to routines and are already showing fantastic effort and teamwork. We are very proud of their brilliant start to the term and are looking forward to an exciting 2026!</a:t>
            </a:r>
          </a:p>
          <a:p>
            <a:endParaRPr lang="en-GB" sz="1200" dirty="0">
              <a:solidFill>
                <a:srgbClr val="000000"/>
              </a:solidFill>
              <a:latin typeface="Congenial"/>
            </a:endParaRPr>
          </a:p>
          <a:p>
            <a:r>
              <a:rPr lang="en-GB" sz="1200" b="1" u="sng" dirty="0">
                <a:solidFill>
                  <a:srgbClr val="C00000"/>
                </a:solidFill>
                <a:latin typeface="Congenial"/>
              </a:rPr>
              <a:t>Important Reminders</a:t>
            </a:r>
          </a:p>
          <a:p>
            <a:r>
              <a:rPr lang="en-GB" sz="1200" dirty="0">
                <a:solidFill>
                  <a:srgbClr val="000000"/>
                </a:solidFill>
                <a:latin typeface="Congenial"/>
              </a:rPr>
              <a:t>P.E. takes place on Thursdays and </a:t>
            </a:r>
            <a:r>
              <a:rPr lang="en-GB" sz="1200" b="1" dirty="0">
                <a:solidFill>
                  <a:srgbClr val="000000"/>
                </a:solidFill>
                <a:latin typeface="Congenial"/>
              </a:rPr>
              <a:t>swimming </a:t>
            </a:r>
            <a:r>
              <a:rPr lang="en-GB" sz="1200" dirty="0">
                <a:solidFill>
                  <a:srgbClr val="000000"/>
                </a:solidFill>
                <a:latin typeface="Congenial"/>
              </a:rPr>
              <a:t>on Friday afternoons. Please ensure children bring their full swimming kit and are dressed warmly on swimming days.</a:t>
            </a:r>
          </a:p>
          <a:p>
            <a:r>
              <a:rPr lang="en-GB" sz="1200" dirty="0">
                <a:solidFill>
                  <a:srgbClr val="000000"/>
                </a:solidFill>
                <a:latin typeface="Congenial"/>
              </a:rPr>
              <a:t>Children will continue to receive </a:t>
            </a:r>
            <a:r>
              <a:rPr lang="en-GB" sz="1200" b="1" dirty="0">
                <a:solidFill>
                  <a:srgbClr val="000000"/>
                </a:solidFill>
                <a:latin typeface="Congenial"/>
              </a:rPr>
              <a:t>spelling </a:t>
            </a:r>
            <a:r>
              <a:rPr lang="en-GB" sz="1200" dirty="0">
                <a:solidFill>
                  <a:srgbClr val="000000"/>
                </a:solidFill>
                <a:latin typeface="Congenial"/>
              </a:rPr>
              <a:t>homework and </a:t>
            </a:r>
            <a:r>
              <a:rPr lang="en-GB" sz="1200" b="1" dirty="0">
                <a:solidFill>
                  <a:srgbClr val="000000"/>
                </a:solidFill>
                <a:latin typeface="Congenial"/>
              </a:rPr>
              <a:t>TT Rockstars</a:t>
            </a:r>
            <a:r>
              <a:rPr lang="en-GB" sz="1200" dirty="0">
                <a:solidFill>
                  <a:srgbClr val="000000"/>
                </a:solidFill>
                <a:latin typeface="Congenial"/>
              </a:rPr>
              <a:t> tasks, which should be completed by the following Friday.</a:t>
            </a:r>
          </a:p>
          <a:p>
            <a:r>
              <a:rPr lang="en-GB" sz="1200" dirty="0">
                <a:solidFill>
                  <a:srgbClr val="000000"/>
                </a:solidFill>
                <a:latin typeface="Congenial"/>
              </a:rPr>
              <a:t>Reading books and </a:t>
            </a:r>
            <a:r>
              <a:rPr lang="en-GB" sz="1200" b="1" dirty="0">
                <a:solidFill>
                  <a:srgbClr val="000000"/>
                </a:solidFill>
                <a:latin typeface="Congenial"/>
              </a:rPr>
              <a:t>reading </a:t>
            </a:r>
            <a:r>
              <a:rPr lang="en-GB" sz="1200" dirty="0">
                <a:solidFill>
                  <a:srgbClr val="000000"/>
                </a:solidFill>
                <a:latin typeface="Congenial"/>
              </a:rPr>
              <a:t>records will be sent home and should be returned on children’s</a:t>
            </a:r>
            <a:r>
              <a:rPr lang="en-GB" sz="1200">
                <a:solidFill>
                  <a:srgbClr val="000000"/>
                </a:solidFill>
                <a:latin typeface="Congenial"/>
              </a:rPr>
              <a:t> allocated reading days.</a:t>
            </a:r>
            <a:br>
              <a:rPr lang="en-GB" sz="1200" dirty="0">
                <a:solidFill>
                  <a:srgbClr val="000000"/>
                </a:solidFill>
                <a:latin typeface="Congenial"/>
              </a:rPr>
            </a:br>
            <a:r>
              <a:rPr lang="en-GB" sz="1200">
                <a:solidFill>
                  <a:srgbClr val="000000"/>
                </a:solidFill>
                <a:latin typeface="Congenial"/>
              </a:rPr>
              <a:t>If </a:t>
            </a:r>
            <a:r>
              <a:rPr lang="en-GB" sz="1200" dirty="0">
                <a:solidFill>
                  <a:srgbClr val="000000"/>
                </a:solidFill>
                <a:latin typeface="Congenial"/>
              </a:rPr>
              <a:t>you are unsure of your child’s reading day or TT Rockstars login details, please don’t hesitate to ask.</a:t>
            </a:r>
          </a:p>
          <a:p>
            <a:endParaRPr lang="en-GB" sz="1200" dirty="0">
              <a:solidFill>
                <a:srgbClr val="000000"/>
              </a:solidFill>
              <a:latin typeface="Congenial"/>
            </a:endParaRPr>
          </a:p>
          <a:p>
            <a:r>
              <a:rPr lang="en-GB" sz="1200" b="1" u="sng" dirty="0">
                <a:solidFill>
                  <a:srgbClr val="C00000"/>
                </a:solidFill>
                <a:latin typeface="Congenial"/>
              </a:rPr>
              <a:t>Upcoming Events</a:t>
            </a:r>
          </a:p>
          <a:p>
            <a:pPr>
              <a:buFont typeface="Arial"/>
              <a:buChar char="•"/>
            </a:pPr>
            <a:r>
              <a:rPr lang="en-GB" sz="1200" dirty="0">
                <a:solidFill>
                  <a:srgbClr val="000000"/>
                </a:solidFill>
                <a:latin typeface="Congenial"/>
              </a:rPr>
              <a:t>14th January – Career Day (dress as a future career choice)</a:t>
            </a:r>
          </a:p>
          <a:p>
            <a:pPr>
              <a:buFont typeface="Arial"/>
              <a:buChar char="•"/>
            </a:pPr>
            <a:r>
              <a:rPr lang="en-GB" sz="1200" dirty="0">
                <a:solidFill>
                  <a:srgbClr val="000000"/>
                </a:solidFill>
                <a:latin typeface="Congenial"/>
              </a:rPr>
              <a:t>21st January – New Year Disco (after school) – non-uniform day</a:t>
            </a:r>
          </a:p>
          <a:p>
            <a:pPr>
              <a:buFont typeface="Arial"/>
              <a:buChar char="•"/>
            </a:pPr>
            <a:r>
              <a:rPr lang="en-GB" sz="1200" dirty="0">
                <a:solidFill>
                  <a:srgbClr val="000000"/>
                </a:solidFill>
                <a:latin typeface="Congenial"/>
              </a:rPr>
              <a:t>6th February – Number Day – non-uniform (number-themed outfits)</a:t>
            </a:r>
            <a:endParaRPr lang="en-US" sz="1200">
              <a:solidFill>
                <a:srgbClr val="000000"/>
              </a:solidFill>
              <a:latin typeface="Congenial"/>
            </a:endParaRPr>
          </a:p>
          <a:p>
            <a:pPr>
              <a:buFont typeface="Arial"/>
              <a:buChar char="•"/>
            </a:pPr>
            <a:r>
              <a:rPr lang="en-GB" sz="1200">
                <a:solidFill>
                  <a:srgbClr val="000000"/>
                </a:solidFill>
                <a:latin typeface="Congenial"/>
              </a:rPr>
              <a:t>20th February – Year 4 kindness cafe</a:t>
            </a:r>
          </a:p>
          <a:p>
            <a:pPr>
              <a:buFont typeface="Arial"/>
              <a:buChar char="•"/>
            </a:pPr>
            <a:r>
              <a:rPr lang="en-GB" sz="1200" dirty="0">
                <a:solidFill>
                  <a:srgbClr val="000000"/>
                </a:solidFill>
                <a:latin typeface="Congenial"/>
              </a:rPr>
              <a:t>5th March – World Book Day (dress as a book character)</a:t>
            </a:r>
          </a:p>
          <a:p>
            <a:pPr>
              <a:buFont typeface="Arial"/>
              <a:buChar char="•"/>
            </a:pPr>
            <a:r>
              <a:rPr lang="en-GB" sz="1200" dirty="0">
                <a:solidFill>
                  <a:srgbClr val="000000"/>
                </a:solidFill>
                <a:latin typeface="Congenial"/>
              </a:rPr>
              <a:t>23rd March – Egg decoration</a:t>
            </a:r>
          </a:p>
          <a:p>
            <a:pPr>
              <a:buFont typeface="Arial"/>
              <a:buChar char="•"/>
            </a:pPr>
            <a:r>
              <a:rPr lang="en-GB" sz="1200" dirty="0">
                <a:solidFill>
                  <a:srgbClr val="000000"/>
                </a:solidFill>
                <a:latin typeface="Congenial"/>
              </a:rPr>
              <a:t>25th March – Year 4 Reconciliation</a:t>
            </a:r>
          </a:p>
          <a:p>
            <a:pPr>
              <a:buFont typeface="Arial"/>
              <a:buChar char="•"/>
            </a:pPr>
            <a:endParaRPr lang="en-GB" sz="1200" dirty="0">
              <a:solidFill>
                <a:srgbClr val="000000"/>
              </a:solidFill>
              <a:latin typeface="Congenial"/>
            </a:endParaRPr>
          </a:p>
          <a:p>
            <a:r>
              <a:rPr lang="en-GB" sz="1200" b="1" u="sng" dirty="0">
                <a:solidFill>
                  <a:srgbClr val="C00000"/>
                </a:solidFill>
                <a:latin typeface="Congenial"/>
              </a:rPr>
              <a:t>What We're Learning </a:t>
            </a:r>
            <a:endParaRPr lang="en-GB" dirty="0">
              <a:solidFill>
                <a:srgbClr val="C00000"/>
              </a:solidFill>
            </a:endParaRPr>
          </a:p>
          <a:p>
            <a:r>
              <a:rPr lang="en-GB" sz="1200" dirty="0">
                <a:solidFill>
                  <a:srgbClr val="000000"/>
                </a:solidFill>
                <a:latin typeface="Congenial"/>
              </a:rPr>
              <a:t>In </a:t>
            </a:r>
            <a:r>
              <a:rPr lang="en-GB" sz="1200" b="1" dirty="0">
                <a:solidFill>
                  <a:srgbClr val="000000"/>
                </a:solidFill>
                <a:latin typeface="Congenial"/>
              </a:rPr>
              <a:t>English</a:t>
            </a:r>
            <a:r>
              <a:rPr lang="en-GB" sz="1200" dirty="0">
                <a:solidFill>
                  <a:srgbClr val="000000"/>
                </a:solidFill>
                <a:latin typeface="Congenial"/>
              </a:rPr>
              <a:t>, we will be exploring fiction, with a focus on realistic stories, using Song of the River as our core text. Children will plan and write a third-person narrative about a fresh start, where the main character must overcome a problem.</a:t>
            </a:r>
          </a:p>
          <a:p>
            <a:r>
              <a:rPr lang="en-GB" sz="1200" dirty="0">
                <a:solidFill>
                  <a:srgbClr val="000000"/>
                </a:solidFill>
                <a:latin typeface="Congenial"/>
              </a:rPr>
              <a:t>This term in </a:t>
            </a:r>
            <a:r>
              <a:rPr lang="en-GB" sz="1200" b="1" dirty="0">
                <a:solidFill>
                  <a:srgbClr val="000000"/>
                </a:solidFill>
                <a:latin typeface="Congenial"/>
              </a:rPr>
              <a:t>maths</a:t>
            </a:r>
            <a:r>
              <a:rPr lang="en-GB" sz="1200" dirty="0">
                <a:solidFill>
                  <a:srgbClr val="000000"/>
                </a:solidFill>
                <a:latin typeface="Congenial"/>
              </a:rPr>
              <a:t>, we will begin by developing our understanding of multiplication and division, before moving on to fractions.</a:t>
            </a:r>
          </a:p>
          <a:p>
            <a:r>
              <a:rPr lang="en-GB" sz="1200" dirty="0">
                <a:solidFill>
                  <a:srgbClr val="000000"/>
                </a:solidFill>
                <a:latin typeface="Congenial"/>
              </a:rPr>
              <a:t>Our </a:t>
            </a:r>
            <a:r>
              <a:rPr lang="en-GB" sz="1200" b="1" dirty="0">
                <a:solidFill>
                  <a:srgbClr val="000000"/>
                </a:solidFill>
                <a:latin typeface="Congenial"/>
              </a:rPr>
              <a:t>science </a:t>
            </a:r>
            <a:r>
              <a:rPr lang="en-GB" sz="1200" dirty="0">
                <a:solidFill>
                  <a:srgbClr val="000000"/>
                </a:solidFill>
                <a:latin typeface="Congenial"/>
              </a:rPr>
              <a:t>focus for the Spring term is Living things and their habitats. </a:t>
            </a:r>
          </a:p>
          <a:p>
            <a:r>
              <a:rPr lang="en-GB" sz="1200" dirty="0">
                <a:solidFill>
                  <a:srgbClr val="000000"/>
                </a:solidFill>
                <a:latin typeface="Congenial"/>
              </a:rPr>
              <a:t>During </a:t>
            </a:r>
            <a:r>
              <a:rPr lang="en-GB" sz="1200" b="1" dirty="0">
                <a:solidFill>
                  <a:srgbClr val="000000"/>
                </a:solidFill>
                <a:latin typeface="Congenial"/>
              </a:rPr>
              <a:t>RE </a:t>
            </a:r>
            <a:r>
              <a:rPr lang="en-GB" sz="1200" dirty="0">
                <a:solidFill>
                  <a:srgbClr val="000000"/>
                </a:solidFill>
                <a:latin typeface="Congenial"/>
              </a:rPr>
              <a:t>lessons, we will continue to prepare for our First Holy Communions by continuing our Sacramental Preparation lessons. We will also be exploring local church, Lent and Easter before exploring the Islamic faith.</a:t>
            </a:r>
            <a:endParaRPr lang="en-GB" dirty="0"/>
          </a:p>
          <a:p>
            <a:r>
              <a:rPr lang="en-GB" sz="1200" dirty="0">
                <a:solidFill>
                  <a:srgbClr val="000000"/>
                </a:solidFill>
                <a:latin typeface="Congenial"/>
              </a:rPr>
              <a:t>For </a:t>
            </a:r>
            <a:r>
              <a:rPr lang="en-GB" sz="1200" b="1" dirty="0">
                <a:solidFill>
                  <a:srgbClr val="000000"/>
                </a:solidFill>
                <a:latin typeface="Congenial"/>
              </a:rPr>
              <a:t>geography</a:t>
            </a:r>
            <a:r>
              <a:rPr lang="en-GB" sz="1200" dirty="0">
                <a:solidFill>
                  <a:srgbClr val="000000"/>
                </a:solidFill>
                <a:latin typeface="Congenial"/>
              </a:rPr>
              <a:t>, children will be learning about the rivers. </a:t>
            </a:r>
            <a:endParaRPr lang="en-GB" dirty="0">
              <a:solidFill>
                <a:srgbClr val="000000"/>
              </a:solidFill>
              <a:latin typeface="Aptos" panose="020B0004020202020204"/>
            </a:endParaRPr>
          </a:p>
          <a:p>
            <a:r>
              <a:rPr lang="en-GB" sz="1200">
                <a:solidFill>
                  <a:srgbClr val="000000"/>
                </a:solidFill>
                <a:latin typeface="Congenial"/>
              </a:rPr>
              <a:t>After half term, our </a:t>
            </a:r>
            <a:r>
              <a:rPr lang="en-GB" sz="1200" b="1" dirty="0">
                <a:solidFill>
                  <a:srgbClr val="000000"/>
                </a:solidFill>
                <a:latin typeface="Congenial"/>
              </a:rPr>
              <a:t>history </a:t>
            </a:r>
            <a:r>
              <a:rPr lang="en-GB" sz="1200" dirty="0">
                <a:solidFill>
                  <a:srgbClr val="000000"/>
                </a:solidFill>
                <a:latin typeface="Congenial"/>
              </a:rPr>
              <a:t>lessons will begin with a focus on Romans.</a:t>
            </a:r>
            <a:endParaRPr lang="en-GB" dirty="0"/>
          </a:p>
          <a:p>
            <a:r>
              <a:rPr lang="en-GB" sz="1200" dirty="0">
                <a:solidFill>
                  <a:srgbClr val="000000"/>
                </a:solidFill>
                <a:latin typeface="Congenial"/>
              </a:rPr>
              <a:t>Withi</a:t>
            </a:r>
            <a:r>
              <a:rPr lang="en-GB" sz="1200" dirty="0">
                <a:latin typeface="Congenial"/>
              </a:rPr>
              <a:t>n </a:t>
            </a:r>
            <a:r>
              <a:rPr lang="en-GB" sz="1200" b="1" dirty="0">
                <a:latin typeface="Congenial"/>
              </a:rPr>
              <a:t>Design Technology</a:t>
            </a:r>
            <a:r>
              <a:rPr lang="en-GB" sz="1200" dirty="0">
                <a:latin typeface="Congenial"/>
              </a:rPr>
              <a:t>, children will develop their cooking and nutrition skills before moving on to Art, where the focus will be sculpture.</a:t>
            </a:r>
          </a:p>
          <a:p>
            <a:r>
              <a:rPr lang="en-GB" sz="1200" dirty="0">
                <a:latin typeface="Congenial"/>
              </a:rPr>
              <a:t>Throughout </a:t>
            </a:r>
            <a:r>
              <a:rPr lang="en-GB" sz="1200" b="1" dirty="0">
                <a:latin typeface="Congenial"/>
              </a:rPr>
              <a:t>PE</a:t>
            </a:r>
            <a:r>
              <a:rPr lang="en-GB" sz="1200" dirty="0">
                <a:latin typeface="Congenial"/>
              </a:rPr>
              <a:t>, children will practise skills in gymnastics and hockey before moving on to tennis. Weekly swimming lessons will continue on Friday afternoons.</a:t>
            </a:r>
          </a:p>
          <a:p>
            <a:r>
              <a:rPr lang="en-GB" sz="1200" dirty="0">
                <a:latin typeface="Congenial"/>
              </a:rPr>
              <a:t>For </a:t>
            </a:r>
            <a:r>
              <a:rPr lang="en-GB" sz="1200" b="1" dirty="0">
                <a:latin typeface="Congenial"/>
              </a:rPr>
              <a:t>French</a:t>
            </a:r>
            <a:r>
              <a:rPr lang="en-GB" sz="1200" dirty="0">
                <a:latin typeface="Congenial"/>
              </a:rPr>
              <a:t> we will be learning about animals and pets.</a:t>
            </a:r>
          </a:p>
          <a:p>
            <a:endParaRPr lang="en-GB" sz="1200" dirty="0">
              <a:solidFill>
                <a:srgbClr val="000000"/>
              </a:solidFill>
              <a:latin typeface="Congenial"/>
            </a:endParaRPr>
          </a:p>
          <a:p>
            <a:endParaRPr lang="en-GB" sz="1200" dirty="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6CDBC7CB-9BF1-D017-E453-402979282C27}"/>
              </a:ext>
            </a:extLst>
          </p:cNvPr>
          <p:cNvPicPr>
            <a:picLocks noChangeAspect="1"/>
          </p:cNvPicPr>
          <p:nvPr/>
        </p:nvPicPr>
        <p:blipFill>
          <a:blip r:embed="rId2"/>
          <a:stretch>
            <a:fillRect/>
          </a:stretch>
        </p:blipFill>
        <p:spPr>
          <a:xfrm>
            <a:off x="11139616" y="-1889"/>
            <a:ext cx="1052397" cy="966033"/>
          </a:xfrm>
          <a:prstGeom prst="rect">
            <a:avLst/>
          </a:prstGeom>
        </p:spPr>
      </p:pic>
    </p:spTree>
    <p:extLst>
      <p:ext uri="{BB962C8B-B14F-4D97-AF65-F5344CB8AC3E}">
        <p14:creationId xmlns:p14="http://schemas.microsoft.com/office/powerpoint/2010/main" val="1196156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AF967-D78C-B3BF-7FF4-A3F10374E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12A8E-4E87-54F5-9580-30D06F9AD3C2}"/>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5</a:t>
            </a:r>
          </a:p>
        </p:txBody>
      </p:sp>
      <p:sp>
        <p:nvSpPr>
          <p:cNvPr id="7" name="TextBox 6">
            <a:extLst>
              <a:ext uri="{FF2B5EF4-FFF2-40B4-BE49-F238E27FC236}">
                <a16:creationId xmlns:a16="http://schemas.microsoft.com/office/drawing/2014/main" id="{14A69F1A-1C5C-5A44-C0F7-EC8DEB3BE6B6}"/>
              </a:ext>
            </a:extLst>
          </p:cNvPr>
          <p:cNvSpPr txBox="1"/>
          <p:nvPr/>
        </p:nvSpPr>
        <p:spPr>
          <a:xfrm>
            <a:off x="7954" y="786778"/>
            <a:ext cx="12182515" cy="63709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solidFill>
                  <a:srgbClr val="C00000"/>
                </a:solidFill>
                <a:latin typeface="Congenial"/>
              </a:rPr>
              <a:t>Classroom Highlights</a:t>
            </a:r>
          </a:p>
          <a:p>
            <a:r>
              <a:rPr lang="en-GB" sz="1200" dirty="0">
                <a:latin typeface="Congenial"/>
              </a:rPr>
              <a:t>As we enter 2026, it has been lovely to reflect on how well the children have settled into Year 5. Their hard work and determination has been a credit to</a:t>
            </a:r>
          </a:p>
          <a:p>
            <a:r>
              <a:rPr lang="en-GB" sz="1200" dirty="0">
                <a:solidFill>
                  <a:srgbClr val="000000"/>
                </a:solidFill>
                <a:latin typeface="Congenial"/>
              </a:rPr>
              <a:t>all of the children. We are looking forward to seeing the continued progress the children make this year.</a:t>
            </a:r>
          </a:p>
          <a:p>
            <a:endParaRPr lang="en-GB" sz="1200">
              <a:solidFill>
                <a:srgbClr val="000000"/>
              </a:solidFill>
              <a:latin typeface="Congenial"/>
            </a:endParaRPr>
          </a:p>
          <a:p>
            <a:r>
              <a:rPr lang="en-GB" sz="1200" b="1" u="sng" dirty="0">
                <a:solidFill>
                  <a:srgbClr val="C00000"/>
                </a:solidFill>
                <a:latin typeface="Congenial"/>
              </a:rPr>
              <a:t>Important Reminders</a:t>
            </a:r>
          </a:p>
          <a:p>
            <a:r>
              <a:rPr lang="en-GB" sz="1200" dirty="0">
                <a:latin typeface="Congenial"/>
              </a:rPr>
              <a:t>Mrs Kay's classes PE days will continue to be Tuesday and Friday. Mr Hunter's PE days are now Thursday and Friday. Children can bring spare, warm clothing if necessary. A reminder that your child has a spelling quiz every Friday. The spellings will be given to your child, but these will also be available on our school website. Your child is still expected to read as often as possible at home, returning their reading records and books on their reading days, which can be found in the front of their reading record. </a:t>
            </a:r>
            <a:endParaRPr lang="en-GB"/>
          </a:p>
          <a:p>
            <a:endParaRPr lang="en-GB" sz="1200">
              <a:solidFill>
                <a:srgbClr val="000000"/>
              </a:solidFill>
              <a:latin typeface="Congenial"/>
            </a:endParaRPr>
          </a:p>
          <a:p>
            <a:r>
              <a:rPr lang="en-GB" sz="1200" b="1" u="sng" dirty="0">
                <a:solidFill>
                  <a:srgbClr val="C00000"/>
                </a:solidFill>
                <a:latin typeface="Congenial"/>
              </a:rPr>
              <a:t>Upcoming Events</a:t>
            </a:r>
          </a:p>
          <a:p>
            <a:pPr marL="171450" indent="-171450">
              <a:buFont typeface="Arial"/>
              <a:buChar char="•"/>
            </a:pPr>
            <a:r>
              <a:rPr lang="en-GB" sz="1200" dirty="0">
                <a:latin typeface="Congenial"/>
                <a:ea typeface="+mn-lt"/>
                <a:cs typeface="+mn-lt"/>
              </a:rPr>
              <a:t>14th January - Career Day  - Dress up as a future career choice </a:t>
            </a:r>
            <a:endParaRPr lang="en-GB" sz="1200" dirty="0">
              <a:latin typeface="Congenial"/>
            </a:endParaRPr>
          </a:p>
          <a:p>
            <a:pPr marL="171450" indent="-171450">
              <a:buFont typeface="Arial"/>
              <a:buChar char="•"/>
            </a:pPr>
            <a:r>
              <a:rPr lang="en-GB" sz="1200" dirty="0">
                <a:solidFill>
                  <a:srgbClr val="000000"/>
                </a:solidFill>
                <a:latin typeface="Congenial"/>
                <a:ea typeface="+mn-lt"/>
                <a:cs typeface="+mn-lt"/>
              </a:rPr>
              <a:t>21st January - New Year Disco After school - Non uniform day </a:t>
            </a:r>
            <a:endParaRPr lang="en-GB" sz="1200" dirty="0">
              <a:solidFill>
                <a:srgbClr val="000000"/>
              </a:solidFill>
              <a:latin typeface="Congenial"/>
            </a:endParaRPr>
          </a:p>
          <a:p>
            <a:pPr marL="171450" indent="-171450">
              <a:buFont typeface="Arial"/>
              <a:buChar char="•"/>
            </a:pPr>
            <a:r>
              <a:rPr lang="en-GB" sz="1200" dirty="0">
                <a:solidFill>
                  <a:srgbClr val="000000"/>
                </a:solidFill>
                <a:latin typeface="Congenial"/>
                <a:ea typeface="+mn-lt"/>
                <a:cs typeface="+mn-lt"/>
              </a:rPr>
              <a:t>6th February - Number Day  - Non-uniform (number outfits)</a:t>
            </a:r>
          </a:p>
          <a:p>
            <a:pPr marL="171450" indent="-171450">
              <a:buFont typeface="Arial"/>
              <a:buChar char="•"/>
            </a:pPr>
            <a:r>
              <a:rPr lang="en-GB" sz="1200" dirty="0">
                <a:solidFill>
                  <a:srgbClr val="000000"/>
                </a:solidFill>
                <a:latin typeface="Congenial"/>
                <a:ea typeface="+mn-lt"/>
                <a:cs typeface="+mn-lt"/>
              </a:rPr>
              <a:t>5th March - World Book Day - Dress up as book character </a:t>
            </a:r>
            <a:endParaRPr lang="en-GB" sz="1200" dirty="0">
              <a:solidFill>
                <a:srgbClr val="000000"/>
              </a:solidFill>
              <a:latin typeface="Congenial"/>
            </a:endParaRPr>
          </a:p>
          <a:p>
            <a:pPr marL="171450" indent="-171450">
              <a:buFont typeface="Arial"/>
              <a:buChar char="•"/>
            </a:pPr>
            <a:r>
              <a:rPr lang="en-GB" sz="1200" dirty="0">
                <a:solidFill>
                  <a:srgbClr val="000000"/>
                </a:solidFill>
                <a:latin typeface="Congenial"/>
                <a:ea typeface="+mn-lt"/>
                <a:cs typeface="+mn-lt"/>
              </a:rPr>
              <a:t>24th March - Egg decoration </a:t>
            </a:r>
            <a:endParaRPr lang="en-GB" sz="1200" dirty="0">
              <a:solidFill>
                <a:srgbClr val="000000"/>
              </a:solidFill>
              <a:latin typeface="Congenial"/>
            </a:endParaRPr>
          </a:p>
          <a:p>
            <a:pPr marL="171450" indent="-171450">
              <a:buFont typeface="Arial"/>
              <a:buChar char="•"/>
            </a:pPr>
            <a:r>
              <a:rPr lang="en-GB" sz="1200" dirty="0">
                <a:solidFill>
                  <a:srgbClr val="000000"/>
                </a:solidFill>
                <a:latin typeface="Congenial"/>
                <a:ea typeface="+mn-lt"/>
                <a:cs typeface="+mn-lt"/>
              </a:rPr>
              <a:t>27th March - Y5 Kindness Cafe (8:30-8:50am Junior hall)</a:t>
            </a:r>
          </a:p>
          <a:p>
            <a:endParaRPr lang="en-GB" sz="1200">
              <a:solidFill>
                <a:srgbClr val="000000"/>
              </a:solidFill>
              <a:latin typeface="Aptos"/>
            </a:endParaRPr>
          </a:p>
          <a:p>
            <a:r>
              <a:rPr lang="en-GB" sz="1200" b="1" u="sng" dirty="0">
                <a:solidFill>
                  <a:srgbClr val="C00000"/>
                </a:solidFill>
                <a:latin typeface="Congenial"/>
              </a:rPr>
              <a:t>What We're Learning </a:t>
            </a:r>
            <a:endParaRPr lang="en-GB" dirty="0">
              <a:solidFill>
                <a:srgbClr val="C00000"/>
              </a:solidFill>
            </a:endParaRPr>
          </a:p>
          <a:p>
            <a:endParaRPr lang="en-GB" sz="1200">
              <a:solidFill>
                <a:srgbClr val="000000"/>
              </a:solidFill>
              <a:latin typeface="Congenial"/>
            </a:endParaRPr>
          </a:p>
          <a:p>
            <a:r>
              <a:rPr lang="en-GB" sz="1200" dirty="0">
                <a:solidFill>
                  <a:srgbClr val="000000"/>
                </a:solidFill>
                <a:latin typeface="Congenial"/>
              </a:rPr>
              <a:t>In </a:t>
            </a:r>
            <a:r>
              <a:rPr lang="en-GB" sz="1200" b="1" dirty="0">
                <a:solidFill>
                  <a:srgbClr val="000000"/>
                </a:solidFill>
                <a:latin typeface="Congenial"/>
              </a:rPr>
              <a:t>English</a:t>
            </a:r>
            <a:r>
              <a:rPr lang="en-GB" sz="1200" dirty="0">
                <a:solidFill>
                  <a:srgbClr val="000000"/>
                </a:solidFill>
                <a:latin typeface="Congenial"/>
              </a:rPr>
              <a:t> we will be looking at non–fiction using the 'Survival in Space' about the failed Apollo mission to write a story opener about a secret mission into space. The children will then move on to write a balanced argument about whether we should allow space travel. </a:t>
            </a:r>
          </a:p>
          <a:p>
            <a:r>
              <a:rPr lang="en-GB" sz="1200" dirty="0">
                <a:solidFill>
                  <a:srgbClr val="000000"/>
                </a:solidFill>
                <a:latin typeface="Congenial"/>
              </a:rPr>
              <a:t>This term, in </a:t>
            </a:r>
            <a:r>
              <a:rPr lang="en-GB" sz="1200" b="1" dirty="0">
                <a:solidFill>
                  <a:srgbClr val="000000"/>
                </a:solidFill>
                <a:latin typeface="Congenial"/>
              </a:rPr>
              <a:t>maths </a:t>
            </a:r>
            <a:r>
              <a:rPr lang="en-GB" sz="1200" dirty="0">
                <a:solidFill>
                  <a:srgbClr val="000000"/>
                </a:solidFill>
                <a:latin typeface="Congenial"/>
              </a:rPr>
              <a:t>we will begin by working on fractions. Our </a:t>
            </a:r>
            <a:r>
              <a:rPr lang="en-GB" sz="1200" b="1" dirty="0">
                <a:solidFill>
                  <a:srgbClr val="000000"/>
                </a:solidFill>
                <a:latin typeface="Congenial"/>
              </a:rPr>
              <a:t>science</a:t>
            </a:r>
            <a:r>
              <a:rPr lang="en-GB" sz="1200" dirty="0">
                <a:solidFill>
                  <a:srgbClr val="000000"/>
                </a:solidFill>
                <a:latin typeface="Congenial"/>
              </a:rPr>
              <a:t> focus in spring will be forces.</a:t>
            </a:r>
            <a:r>
              <a:rPr lang="en-GB" sz="1200" dirty="0">
                <a:latin typeface="Congenial"/>
              </a:rPr>
              <a:t> </a:t>
            </a:r>
          </a:p>
          <a:p>
            <a:r>
              <a:rPr lang="en-GB" sz="1200" dirty="0">
                <a:latin typeface="Congenial"/>
              </a:rPr>
              <a:t>We will be very  busy in our </a:t>
            </a:r>
            <a:r>
              <a:rPr lang="en-GB" sz="1200" b="1" dirty="0">
                <a:latin typeface="Congenial"/>
              </a:rPr>
              <a:t>RE</a:t>
            </a:r>
            <a:r>
              <a:rPr lang="en-GB" sz="1200" dirty="0">
                <a:latin typeface="Congenial"/>
              </a:rPr>
              <a:t> lessons this term where we will be exploring Jesus' mission before learning about the Eucharist</a:t>
            </a:r>
            <a:r>
              <a:rPr lang="en-GB" sz="1200" dirty="0">
                <a:latin typeface="Congenial"/>
                <a:ea typeface="+mn-lt"/>
                <a:cs typeface="+mn-lt"/>
              </a:rPr>
              <a:t> as the living memorial of Christ’s sacrifice.</a:t>
            </a:r>
            <a:r>
              <a:rPr lang="en-GB" sz="1200" dirty="0">
                <a:solidFill>
                  <a:srgbClr val="000000"/>
                </a:solidFill>
                <a:latin typeface="Congenial"/>
              </a:rPr>
              <a:t> </a:t>
            </a:r>
          </a:p>
          <a:p>
            <a:r>
              <a:rPr lang="en-GB" sz="1200" dirty="0">
                <a:solidFill>
                  <a:srgbClr val="000000"/>
                </a:solidFill>
                <a:latin typeface="Congenial"/>
              </a:rPr>
              <a:t>In our </a:t>
            </a:r>
            <a:r>
              <a:rPr lang="en-GB" sz="1200" b="1" dirty="0">
                <a:solidFill>
                  <a:srgbClr val="000000"/>
                </a:solidFill>
                <a:latin typeface="Congenial"/>
              </a:rPr>
              <a:t>History</a:t>
            </a:r>
            <a:r>
              <a:rPr lang="en-GB" sz="1200" dirty="0">
                <a:solidFill>
                  <a:srgbClr val="000000"/>
                </a:solidFill>
                <a:latin typeface="Congenial"/>
              </a:rPr>
              <a:t> lessons this half term we will be learning about Early Islamic Civilisation. </a:t>
            </a:r>
            <a:endParaRPr lang="en-GB" dirty="0">
              <a:solidFill>
                <a:srgbClr val="000000"/>
              </a:solidFill>
              <a:latin typeface="Aptos" panose="020B0004020202020204"/>
            </a:endParaRPr>
          </a:p>
          <a:p>
            <a:r>
              <a:rPr lang="en-GB" sz="1200" dirty="0">
                <a:solidFill>
                  <a:srgbClr val="000000"/>
                </a:solidFill>
                <a:latin typeface="Congenial"/>
              </a:rPr>
              <a:t>In </a:t>
            </a:r>
            <a:r>
              <a:rPr lang="en-GB" sz="1200" b="1" dirty="0">
                <a:solidFill>
                  <a:srgbClr val="000000"/>
                </a:solidFill>
                <a:latin typeface="Congenial"/>
              </a:rPr>
              <a:t>Geography</a:t>
            </a:r>
            <a:r>
              <a:rPr lang="en-GB" sz="1200" dirty="0">
                <a:solidFill>
                  <a:srgbClr val="000000"/>
                </a:solidFill>
                <a:latin typeface="Congenial"/>
              </a:rPr>
              <a:t> lessons will begin where our focus will be on natural resources. </a:t>
            </a:r>
            <a:endParaRPr lang="en-GB" dirty="0">
              <a:solidFill>
                <a:srgbClr val="000000"/>
              </a:solidFill>
              <a:latin typeface="Aptos" panose="020B0004020202020204"/>
            </a:endParaRPr>
          </a:p>
          <a:p>
            <a:r>
              <a:rPr lang="en-GB" sz="1200" dirty="0">
                <a:solidFill>
                  <a:srgbClr val="000000"/>
                </a:solidFill>
                <a:latin typeface="Congenial"/>
              </a:rPr>
              <a:t>In </a:t>
            </a:r>
            <a:r>
              <a:rPr lang="en-GB" sz="1200" b="1" dirty="0">
                <a:solidFill>
                  <a:srgbClr val="000000"/>
                </a:solidFill>
                <a:latin typeface="Congenial"/>
              </a:rPr>
              <a:t>Art and Design</a:t>
            </a:r>
            <a:r>
              <a:rPr lang="en-GB" sz="1200" dirty="0">
                <a:solidFill>
                  <a:srgbClr val="000000"/>
                </a:solidFill>
                <a:latin typeface="Congenial"/>
              </a:rPr>
              <a:t> we will be inspired by the work of Picasso and will develop the skills of painting. </a:t>
            </a:r>
            <a:endParaRPr lang="en-GB" dirty="0">
              <a:solidFill>
                <a:srgbClr val="000000"/>
              </a:solidFill>
              <a:latin typeface="Aptos" panose="020B0004020202020204"/>
            </a:endParaRPr>
          </a:p>
          <a:p>
            <a:r>
              <a:rPr lang="en-GB" sz="1200" dirty="0">
                <a:solidFill>
                  <a:srgbClr val="000000"/>
                </a:solidFill>
                <a:latin typeface="Congenial"/>
              </a:rPr>
              <a:t>In </a:t>
            </a:r>
            <a:r>
              <a:rPr lang="en-GB" sz="1200" b="1" dirty="0">
                <a:solidFill>
                  <a:srgbClr val="000000"/>
                </a:solidFill>
                <a:latin typeface="Congenial"/>
              </a:rPr>
              <a:t>Design Technology</a:t>
            </a:r>
            <a:r>
              <a:rPr lang="en-GB" sz="1200" dirty="0">
                <a:solidFill>
                  <a:srgbClr val="000000"/>
                </a:solidFill>
                <a:latin typeface="Congenial"/>
              </a:rPr>
              <a:t> lessons will begin after half term; we will be focussing on food and nutrition and will be designing and making pretzels.</a:t>
            </a:r>
            <a:endParaRPr lang="en-GB" dirty="0"/>
          </a:p>
          <a:p>
            <a:r>
              <a:rPr lang="en-GB" sz="1200" dirty="0">
                <a:solidFill>
                  <a:srgbClr val="000000"/>
                </a:solidFill>
                <a:latin typeface="Congenial"/>
              </a:rPr>
              <a:t>Our </a:t>
            </a:r>
            <a:r>
              <a:rPr lang="en-GB" sz="1200" b="1" dirty="0">
                <a:solidFill>
                  <a:srgbClr val="000000"/>
                </a:solidFill>
                <a:latin typeface="Congenial"/>
              </a:rPr>
              <a:t>music</a:t>
            </a:r>
            <a:r>
              <a:rPr lang="en-GB" sz="1200" dirty="0">
                <a:solidFill>
                  <a:srgbClr val="000000"/>
                </a:solidFill>
                <a:latin typeface="Congenial"/>
              </a:rPr>
              <a:t> lessons this term will be focussing on basic note reading and rhythm reading moving onto learning to play simple melodies on the keyboard. </a:t>
            </a:r>
          </a:p>
          <a:p>
            <a:r>
              <a:rPr lang="en-GB" sz="1200" dirty="0">
                <a:solidFill>
                  <a:srgbClr val="000000"/>
                </a:solidFill>
                <a:latin typeface="Congenial"/>
              </a:rPr>
              <a:t>In </a:t>
            </a:r>
            <a:r>
              <a:rPr lang="en-GB" sz="1200" b="1" dirty="0">
                <a:solidFill>
                  <a:srgbClr val="000000"/>
                </a:solidFill>
                <a:latin typeface="Congenial"/>
              </a:rPr>
              <a:t>PE</a:t>
            </a:r>
            <a:r>
              <a:rPr lang="en-GB" sz="1200" dirty="0">
                <a:solidFill>
                  <a:srgbClr val="000000"/>
                </a:solidFill>
                <a:latin typeface="Congenial"/>
              </a:rPr>
              <a:t>, we will practise the skills of tennis and gymnastics.</a:t>
            </a:r>
            <a:endParaRPr lang="en-GB" dirty="0"/>
          </a:p>
          <a:p>
            <a:endParaRPr lang="en-GB" sz="1200" dirty="0">
              <a:solidFill>
                <a:srgbClr val="000000"/>
              </a:solidFill>
              <a:latin typeface="Congenial"/>
            </a:endParaRP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54BAB4B1-C714-408D-6004-85C22571A526}"/>
              </a:ext>
            </a:extLst>
          </p:cNvPr>
          <p:cNvPicPr>
            <a:picLocks noChangeAspect="1"/>
          </p:cNvPicPr>
          <p:nvPr/>
        </p:nvPicPr>
        <p:blipFill>
          <a:blip r:embed="rId2"/>
          <a:stretch>
            <a:fillRect/>
          </a:stretch>
        </p:blipFill>
        <p:spPr>
          <a:xfrm>
            <a:off x="10602134" y="-1888"/>
            <a:ext cx="1569469" cy="1455889"/>
          </a:xfrm>
          <a:prstGeom prst="rect">
            <a:avLst/>
          </a:prstGeom>
        </p:spPr>
      </p:pic>
    </p:spTree>
    <p:extLst>
      <p:ext uri="{BB962C8B-B14F-4D97-AF65-F5344CB8AC3E}">
        <p14:creationId xmlns:p14="http://schemas.microsoft.com/office/powerpoint/2010/main" val="3200866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38C9B-770F-2D74-0F4C-3B23E9F680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7CF45E-5D20-6621-592C-C686F8DDD71C}"/>
              </a:ext>
            </a:extLst>
          </p:cNvPr>
          <p:cNvSpPr>
            <a:spLocks noGrp="1"/>
          </p:cNvSpPr>
          <p:nvPr>
            <p:ph type="title"/>
          </p:nvPr>
        </p:nvSpPr>
        <p:spPr>
          <a:xfrm>
            <a:off x="4314" y="5692"/>
            <a:ext cx="10386202" cy="707336"/>
          </a:xfrm>
          <a:solidFill>
            <a:schemeClr val="accent1">
              <a:lumMod val="50000"/>
            </a:schemeClr>
          </a:solidFill>
        </p:spPr>
        <p:txBody>
          <a:bodyPr>
            <a:normAutofit/>
          </a:bodyPr>
          <a:lstStyle/>
          <a:p>
            <a:r>
              <a:rPr lang="en-GB" sz="3200">
                <a:solidFill>
                  <a:schemeClr val="bg1"/>
                </a:solidFill>
                <a:latin typeface="Congenial"/>
              </a:rPr>
              <a:t>Year 6</a:t>
            </a:r>
          </a:p>
        </p:txBody>
      </p:sp>
      <p:sp>
        <p:nvSpPr>
          <p:cNvPr id="7" name="TextBox 6">
            <a:extLst>
              <a:ext uri="{FF2B5EF4-FFF2-40B4-BE49-F238E27FC236}">
                <a16:creationId xmlns:a16="http://schemas.microsoft.com/office/drawing/2014/main" id="{2F934B24-206A-0B96-43DF-6815F98EE94D}"/>
              </a:ext>
            </a:extLst>
          </p:cNvPr>
          <p:cNvSpPr txBox="1"/>
          <p:nvPr/>
        </p:nvSpPr>
        <p:spPr>
          <a:xfrm>
            <a:off x="7954" y="786778"/>
            <a:ext cx="12182515" cy="683264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u="sng" dirty="0">
                <a:solidFill>
                  <a:srgbClr val="C00000"/>
                </a:solidFill>
                <a:latin typeface="Congenial"/>
              </a:rPr>
              <a:t>Classroom Highlights</a:t>
            </a:r>
          </a:p>
          <a:p>
            <a:r>
              <a:rPr lang="en-GB" sz="1100">
                <a:latin typeface="Congenial"/>
                <a:ea typeface="+mn-lt"/>
                <a:cs typeface="+mn-lt"/>
              </a:rPr>
              <a:t>We are</a:t>
            </a:r>
            <a:r>
              <a:rPr lang="en-GB" sz="1100" dirty="0">
                <a:latin typeface="Congenial"/>
                <a:ea typeface="+mn-lt"/>
                <a:cs typeface="+mn-lt"/>
              </a:rPr>
              <a:t> so happy to see the children back in school, happy and healthy, after the Christmas break. This term is set to be the busiest yet as we </a:t>
            </a:r>
          </a:p>
          <a:p>
            <a:r>
              <a:rPr lang="en-GB" sz="1100" dirty="0">
                <a:latin typeface="Congenial"/>
                <a:ea typeface="+mn-lt"/>
                <a:cs typeface="+mn-lt"/>
              </a:rPr>
              <a:t>continue our preparations for the upcoming SATs. It is important that children are attending school  every day to ensure they are not missing any key learning. </a:t>
            </a:r>
            <a:endParaRPr lang="en-GB" sz="1100">
              <a:latin typeface="Congenial"/>
              <a:ea typeface="+mn-lt"/>
              <a:cs typeface="+mn-lt"/>
            </a:endParaRPr>
          </a:p>
          <a:p>
            <a:endParaRPr lang="en-GB" sz="600" b="1" u="sng" dirty="0">
              <a:solidFill>
                <a:srgbClr val="C00000"/>
              </a:solidFill>
              <a:latin typeface="Congenial"/>
            </a:endParaRPr>
          </a:p>
          <a:p>
            <a:r>
              <a:rPr lang="en-GB" sz="1200" b="1" u="sng" dirty="0">
                <a:solidFill>
                  <a:srgbClr val="C00000"/>
                </a:solidFill>
                <a:latin typeface="Congenial"/>
              </a:rPr>
              <a:t>Important Reminders</a:t>
            </a:r>
          </a:p>
          <a:p>
            <a:pPr marL="171450" indent="-171450">
              <a:buFont typeface="Arial"/>
              <a:buChar char="•"/>
            </a:pPr>
            <a:r>
              <a:rPr lang="en-GB" sz="1100" dirty="0">
                <a:latin typeface="Congenial"/>
              </a:rPr>
              <a:t>PE days will be different for each class. Y5 BT will have PE on a Tuesday and Wednesday. Y6 SM will have PE on a Wednesday and Thursday. Children will need to come into school wearing their school PE kit with sensible footwear.</a:t>
            </a:r>
          </a:p>
          <a:p>
            <a:pPr marL="171450" indent="-171450">
              <a:buFont typeface="Arial"/>
              <a:buChar char="•"/>
            </a:pPr>
            <a:r>
              <a:rPr lang="en-GB" sz="1100" dirty="0">
                <a:latin typeface="Congenial"/>
              </a:rPr>
              <a:t>All children need to be in school for 8:45am to start their learning. </a:t>
            </a:r>
          </a:p>
          <a:p>
            <a:pPr marL="171450" indent="-171450">
              <a:buFont typeface="Arial"/>
              <a:buChar char="•"/>
            </a:pPr>
            <a:r>
              <a:rPr lang="en-GB" sz="1100" dirty="0">
                <a:solidFill>
                  <a:srgbClr val="000000"/>
                </a:solidFill>
                <a:latin typeface="Congenial"/>
              </a:rPr>
              <a:t>Our school policy is that the children will receive up to 2 hours of homework each week in Year 6. It is vitally important that they do this to get them ready for Secondary School, this is something we have been asked to do. As a Year 6 team, we are always reviewing the amount of homework set to ensure all children receive 2 hours maximum. If it is taking your child longer, please speak to a member of the team who will be able to advise. Homework is always set on a </a:t>
            </a:r>
            <a:r>
              <a:rPr lang="en-GB" sz="1100" b="1" dirty="0">
                <a:solidFill>
                  <a:srgbClr val="FF0000"/>
                </a:solidFill>
                <a:latin typeface="Congenial"/>
              </a:rPr>
              <a:t>Friday </a:t>
            </a:r>
            <a:r>
              <a:rPr lang="en-GB" sz="1100" dirty="0">
                <a:solidFill>
                  <a:srgbClr val="000000"/>
                </a:solidFill>
                <a:latin typeface="Congenial"/>
              </a:rPr>
              <a:t>and is due on a </a:t>
            </a:r>
            <a:r>
              <a:rPr lang="en-GB" sz="1100" b="1" dirty="0">
                <a:solidFill>
                  <a:srgbClr val="FF0000"/>
                </a:solidFill>
                <a:latin typeface="Congenial"/>
              </a:rPr>
              <a:t>Wednesday. </a:t>
            </a:r>
          </a:p>
          <a:p>
            <a:endParaRPr lang="en-GB" sz="600" dirty="0">
              <a:solidFill>
                <a:srgbClr val="000000"/>
              </a:solidFill>
              <a:latin typeface="Congenial"/>
            </a:endParaRPr>
          </a:p>
          <a:p>
            <a:r>
              <a:rPr lang="en-GB" sz="1200" b="1" u="sng" dirty="0">
                <a:solidFill>
                  <a:srgbClr val="C00000"/>
                </a:solidFill>
                <a:latin typeface="Congenial"/>
              </a:rPr>
              <a:t>Upcoming Events</a:t>
            </a:r>
          </a:p>
          <a:p>
            <a:pPr marL="171450" indent="-171450">
              <a:buFont typeface="Arial"/>
              <a:buChar char="•"/>
            </a:pPr>
            <a:r>
              <a:rPr lang="en-GB" sz="1100" dirty="0">
                <a:solidFill>
                  <a:srgbClr val="000000"/>
                </a:solidFill>
                <a:latin typeface="Congenial"/>
              </a:rPr>
              <a:t>14th January – Careers Day (dress up as your future career choice)</a:t>
            </a:r>
            <a:endParaRPr lang="en-GB" dirty="0"/>
          </a:p>
          <a:p>
            <a:pPr marL="171450" indent="-171450">
              <a:buFont typeface="Arial"/>
              <a:buChar char="•"/>
            </a:pPr>
            <a:r>
              <a:rPr lang="en-GB" sz="1100" dirty="0">
                <a:solidFill>
                  <a:srgbClr val="000000"/>
                </a:solidFill>
                <a:latin typeface="Congenial"/>
              </a:rPr>
              <a:t>21st January – New Year's Disco (non-uniform for all, £4, after school) </a:t>
            </a:r>
          </a:p>
          <a:p>
            <a:pPr marL="171450" indent="-171450">
              <a:buFont typeface="Arial"/>
              <a:buChar char="•"/>
            </a:pPr>
            <a:r>
              <a:rPr lang="en-GB" sz="1100" dirty="0">
                <a:solidFill>
                  <a:srgbClr val="000000"/>
                </a:solidFill>
                <a:latin typeface="Congenial"/>
              </a:rPr>
              <a:t>16th February – 20th February – Residential for Year 6 </a:t>
            </a:r>
          </a:p>
          <a:p>
            <a:pPr marL="171450" indent="-171450">
              <a:buFont typeface="Arial"/>
              <a:buChar char="•"/>
            </a:pPr>
            <a:r>
              <a:rPr lang="en-GB" sz="1100" dirty="0">
                <a:solidFill>
                  <a:srgbClr val="000000"/>
                </a:solidFill>
                <a:latin typeface="Congenial"/>
              </a:rPr>
              <a:t>20th February – School closes for half term (3:20pm) </a:t>
            </a:r>
          </a:p>
          <a:p>
            <a:pPr marL="171450" indent="-171450">
              <a:buFont typeface="Arial"/>
              <a:buChar char="•"/>
            </a:pPr>
            <a:r>
              <a:rPr lang="en-GB" sz="1100" dirty="0">
                <a:solidFill>
                  <a:srgbClr val="000000"/>
                </a:solidFill>
                <a:latin typeface="Congenial"/>
              </a:rPr>
              <a:t>5th March – World Book Day (dress up as a book character)</a:t>
            </a:r>
          </a:p>
          <a:p>
            <a:pPr marL="171450" indent="-171450">
              <a:buFont typeface="Arial"/>
              <a:buChar char="•"/>
            </a:pPr>
            <a:r>
              <a:rPr lang="en-GB" sz="1100" dirty="0">
                <a:solidFill>
                  <a:srgbClr val="000000"/>
                </a:solidFill>
                <a:latin typeface="Congenial"/>
              </a:rPr>
              <a:t>24th March – Egg decoration </a:t>
            </a:r>
          </a:p>
          <a:p>
            <a:pPr marL="171450" indent="-171450">
              <a:buFont typeface="Arial"/>
              <a:buChar char="•"/>
            </a:pPr>
            <a:r>
              <a:rPr lang="en-GB" sz="1100" dirty="0">
                <a:solidFill>
                  <a:srgbClr val="000000"/>
                </a:solidFill>
                <a:latin typeface="Congenial"/>
              </a:rPr>
              <a:t>1st April – Celebration of the Word for Year 6 at 2:30pm. </a:t>
            </a:r>
          </a:p>
          <a:p>
            <a:pPr marL="171450" indent="-171450">
              <a:buFont typeface="Arial"/>
              <a:buChar char="•"/>
            </a:pPr>
            <a:r>
              <a:rPr lang="en-GB" sz="1100" dirty="0">
                <a:solidFill>
                  <a:srgbClr val="000000"/>
                </a:solidFill>
                <a:latin typeface="Congenial"/>
              </a:rPr>
              <a:t>2nd April – Last day of term (1:15pm close) </a:t>
            </a:r>
          </a:p>
          <a:p>
            <a:endParaRPr lang="en-GB" sz="600" dirty="0">
              <a:solidFill>
                <a:srgbClr val="000000"/>
              </a:solidFill>
              <a:latin typeface="Congenial"/>
            </a:endParaRPr>
          </a:p>
          <a:p>
            <a:r>
              <a:rPr lang="en-GB" sz="1200" b="1" u="sng" dirty="0">
                <a:solidFill>
                  <a:srgbClr val="C00000"/>
                </a:solidFill>
                <a:latin typeface="Congenial"/>
              </a:rPr>
              <a:t>What We're Learning </a:t>
            </a:r>
            <a:endParaRPr lang="en-GB" dirty="0">
              <a:solidFill>
                <a:srgbClr val="C00000"/>
              </a:solidFill>
            </a:endParaRPr>
          </a:p>
          <a:p>
            <a:r>
              <a:rPr lang="en-GB" sz="1100" dirty="0">
                <a:solidFill>
                  <a:srgbClr val="000000"/>
                </a:solidFill>
                <a:latin typeface="Congenial"/>
              </a:rPr>
              <a:t>In </a:t>
            </a:r>
            <a:r>
              <a:rPr lang="en-GB" sz="1100" b="1" dirty="0">
                <a:solidFill>
                  <a:srgbClr val="000000"/>
                </a:solidFill>
                <a:latin typeface="Congenial"/>
              </a:rPr>
              <a:t>English</a:t>
            </a:r>
            <a:r>
              <a:rPr lang="en-GB" sz="1100" dirty="0">
                <a:solidFill>
                  <a:srgbClr val="000000"/>
                </a:solidFill>
                <a:latin typeface="Congenial"/>
              </a:rPr>
              <a:t> we will be looking at war poetry followed by a fiction unit on a science fiction text called Ruin. </a:t>
            </a:r>
          </a:p>
          <a:p>
            <a:r>
              <a:rPr lang="en-GB" sz="1100" dirty="0">
                <a:solidFill>
                  <a:srgbClr val="000000"/>
                </a:solidFill>
                <a:latin typeface="Congenial"/>
              </a:rPr>
              <a:t>This term, in </a:t>
            </a:r>
            <a:r>
              <a:rPr lang="en-GB" sz="1100" b="1" dirty="0">
                <a:solidFill>
                  <a:srgbClr val="000000"/>
                </a:solidFill>
                <a:latin typeface="Congenial"/>
              </a:rPr>
              <a:t>maths </a:t>
            </a:r>
            <a:r>
              <a:rPr lang="en-GB" sz="1100" dirty="0">
                <a:solidFill>
                  <a:srgbClr val="000000"/>
                </a:solidFill>
                <a:latin typeface="Congenial"/>
              </a:rPr>
              <a:t>we will begin by completing our fractions unit before moving onto converting units and ratio. We will be focusing heavily on arithmetic and reasoning skills this half term in preparation for SATs. </a:t>
            </a:r>
          </a:p>
          <a:p>
            <a:r>
              <a:rPr lang="en-GB" sz="1100" dirty="0">
                <a:solidFill>
                  <a:srgbClr val="000000"/>
                </a:solidFill>
                <a:latin typeface="Congenial"/>
              </a:rPr>
              <a:t>Our </a:t>
            </a:r>
            <a:r>
              <a:rPr lang="en-GB" sz="1100" b="1" dirty="0">
                <a:solidFill>
                  <a:srgbClr val="000000"/>
                </a:solidFill>
                <a:latin typeface="Congenial"/>
              </a:rPr>
              <a:t>science</a:t>
            </a:r>
            <a:r>
              <a:rPr lang="en-GB" sz="1100" dirty="0">
                <a:solidFill>
                  <a:srgbClr val="000000"/>
                </a:solidFill>
                <a:latin typeface="Congenial"/>
              </a:rPr>
              <a:t> focus in autumn will be studying light, looking at how we see and the processes behind this.</a:t>
            </a:r>
          </a:p>
          <a:p>
            <a:r>
              <a:rPr lang="en-GB" sz="1100" dirty="0">
                <a:solidFill>
                  <a:srgbClr val="000000"/>
                </a:solidFill>
                <a:latin typeface="Congenial"/>
              </a:rPr>
              <a:t>We will be very  busy in our </a:t>
            </a:r>
            <a:r>
              <a:rPr lang="en-GB" sz="1100" b="1" dirty="0">
                <a:solidFill>
                  <a:srgbClr val="000000"/>
                </a:solidFill>
                <a:latin typeface="Congenial"/>
              </a:rPr>
              <a:t>RE</a:t>
            </a:r>
            <a:r>
              <a:rPr lang="en-GB" sz="1100" dirty="0">
                <a:solidFill>
                  <a:srgbClr val="000000"/>
                </a:solidFill>
                <a:latin typeface="Congenial"/>
              </a:rPr>
              <a:t> lessons this term where we will be exploring sources where we are looking into different Bible passages before studying the Islamic faith. </a:t>
            </a:r>
          </a:p>
          <a:p>
            <a:r>
              <a:rPr lang="en-GB" sz="1100" dirty="0">
                <a:solidFill>
                  <a:srgbClr val="000000"/>
                </a:solidFill>
                <a:latin typeface="Congenial"/>
              </a:rPr>
              <a:t>In our </a:t>
            </a:r>
            <a:r>
              <a:rPr lang="en-GB" sz="1100" b="1" dirty="0">
                <a:solidFill>
                  <a:srgbClr val="000000"/>
                </a:solidFill>
                <a:latin typeface="Congenial"/>
              </a:rPr>
              <a:t>history</a:t>
            </a:r>
            <a:r>
              <a:rPr lang="en-GB" sz="1100" dirty="0">
                <a:solidFill>
                  <a:srgbClr val="000000"/>
                </a:solidFill>
                <a:latin typeface="Congenial"/>
              </a:rPr>
              <a:t> lessons this half term we will be learning about conflict through time building up to exploring the world wars.</a:t>
            </a:r>
          </a:p>
          <a:p>
            <a:r>
              <a:rPr lang="en-GB" sz="1100" b="1" dirty="0">
                <a:solidFill>
                  <a:srgbClr val="000000"/>
                </a:solidFill>
                <a:latin typeface="Congenial"/>
              </a:rPr>
              <a:t>Geography</a:t>
            </a:r>
            <a:r>
              <a:rPr lang="en-GB" sz="1100" dirty="0">
                <a:solidFill>
                  <a:srgbClr val="000000"/>
                </a:solidFill>
                <a:latin typeface="Congenial"/>
              </a:rPr>
              <a:t> lessons will begin after half term where our focus will be studying biomes around the world. </a:t>
            </a:r>
          </a:p>
          <a:p>
            <a:r>
              <a:rPr lang="en-GB" sz="1100" dirty="0">
                <a:solidFill>
                  <a:srgbClr val="000000"/>
                </a:solidFill>
                <a:latin typeface="Congenial"/>
              </a:rPr>
              <a:t>In </a:t>
            </a:r>
            <a:r>
              <a:rPr lang="en-GB" sz="1100" b="1" dirty="0">
                <a:solidFill>
                  <a:srgbClr val="000000"/>
                </a:solidFill>
                <a:latin typeface="Congenial"/>
              </a:rPr>
              <a:t>Art and Design</a:t>
            </a:r>
            <a:r>
              <a:rPr lang="en-GB" sz="1100" dirty="0">
                <a:solidFill>
                  <a:srgbClr val="000000"/>
                </a:solidFill>
                <a:latin typeface="Congenial"/>
              </a:rPr>
              <a:t> we will be inspired by propaganda art work  and will develop our skills by creating our very own impactful piece of propaganda art work. </a:t>
            </a:r>
          </a:p>
          <a:p>
            <a:r>
              <a:rPr lang="en-GB" sz="1100" b="1" dirty="0">
                <a:solidFill>
                  <a:srgbClr val="000000"/>
                </a:solidFill>
                <a:latin typeface="Congenial"/>
              </a:rPr>
              <a:t>Design Technology</a:t>
            </a:r>
            <a:r>
              <a:rPr lang="en-GB" sz="1100" dirty="0">
                <a:solidFill>
                  <a:srgbClr val="000000"/>
                </a:solidFill>
                <a:latin typeface="Congenial"/>
              </a:rPr>
              <a:t> lessons will begin after half term; we will be focussing on food and nutrition and will be designing and making a delicious curry. </a:t>
            </a:r>
          </a:p>
          <a:p>
            <a:r>
              <a:rPr lang="en-GB" sz="1100" dirty="0">
                <a:solidFill>
                  <a:srgbClr val="000000"/>
                </a:solidFill>
                <a:latin typeface="Congenial"/>
              </a:rPr>
              <a:t>Our </a:t>
            </a:r>
            <a:r>
              <a:rPr lang="en-GB" sz="1100" b="1" dirty="0">
                <a:solidFill>
                  <a:srgbClr val="000000"/>
                </a:solidFill>
                <a:latin typeface="Congenial"/>
              </a:rPr>
              <a:t>music</a:t>
            </a:r>
            <a:r>
              <a:rPr lang="en-GB" sz="1100" dirty="0">
                <a:solidFill>
                  <a:srgbClr val="000000"/>
                </a:solidFill>
                <a:latin typeface="Congenial"/>
              </a:rPr>
              <a:t> lessons this term will be focused around learning how to play the ukulele. We will be learning how to read some standard notation and exploring syncopation and rhythmic values. </a:t>
            </a:r>
          </a:p>
          <a:p>
            <a:r>
              <a:rPr lang="en-GB" sz="1100" dirty="0">
                <a:solidFill>
                  <a:srgbClr val="000000"/>
                </a:solidFill>
                <a:latin typeface="Congenial"/>
              </a:rPr>
              <a:t>In </a:t>
            </a:r>
            <a:r>
              <a:rPr lang="en-GB" sz="1100" b="1" dirty="0">
                <a:solidFill>
                  <a:srgbClr val="000000"/>
                </a:solidFill>
                <a:latin typeface="Congenial"/>
              </a:rPr>
              <a:t>PE</a:t>
            </a:r>
            <a:r>
              <a:rPr lang="en-GB" sz="1100" dirty="0">
                <a:solidFill>
                  <a:srgbClr val="000000"/>
                </a:solidFill>
                <a:latin typeface="Congenial"/>
              </a:rPr>
              <a:t>, we will practise the skills of gymnastics, hockey and tennis. </a:t>
            </a:r>
          </a:p>
          <a:p>
            <a:r>
              <a:rPr lang="en-GB" sz="1100" b="1" dirty="0">
                <a:solidFill>
                  <a:srgbClr val="000000"/>
                </a:solidFill>
                <a:latin typeface="Congenial"/>
              </a:rPr>
              <a:t>French</a:t>
            </a:r>
            <a:r>
              <a:rPr lang="en-GB" sz="1100" dirty="0">
                <a:solidFill>
                  <a:srgbClr val="000000"/>
                </a:solidFill>
                <a:latin typeface="Congenial"/>
              </a:rPr>
              <a:t> lessons this year will help us develop an understanding of how we describe our hobbies and interests in our own free time and our health. </a:t>
            </a:r>
          </a:p>
          <a:p>
            <a:endParaRPr lang="en-GB" sz="1200">
              <a:solidFill>
                <a:srgbClr val="000000"/>
              </a:solidFill>
              <a:latin typeface="Congenial"/>
            </a:endParaRPr>
          </a:p>
          <a:p>
            <a:endParaRPr lang="en-GB" sz="1200">
              <a:solidFill>
                <a:srgbClr val="000000"/>
              </a:solidFill>
              <a:latin typeface="Congenial"/>
            </a:endParaRPr>
          </a:p>
          <a:p>
            <a:endParaRPr lang="en-GB" sz="1200" b="1" u="sng">
              <a:solidFill>
                <a:srgbClr val="C00000"/>
              </a:solidFill>
              <a:latin typeface="Congenial"/>
            </a:endParaRPr>
          </a:p>
        </p:txBody>
      </p:sp>
      <p:pic>
        <p:nvPicPr>
          <p:cNvPr id="9" name="Picture 8" descr="A logo with a group of people and trees&#10;&#10;AI-generated content may be incorrect.">
            <a:extLst>
              <a:ext uri="{FF2B5EF4-FFF2-40B4-BE49-F238E27FC236}">
                <a16:creationId xmlns:a16="http://schemas.microsoft.com/office/drawing/2014/main" id="{FA6B1307-1EF4-D3B6-5D5E-A51B69B58590}"/>
              </a:ext>
            </a:extLst>
          </p:cNvPr>
          <p:cNvPicPr>
            <a:picLocks noChangeAspect="1"/>
          </p:cNvPicPr>
          <p:nvPr/>
        </p:nvPicPr>
        <p:blipFill>
          <a:blip r:embed="rId2"/>
          <a:stretch>
            <a:fillRect/>
          </a:stretch>
        </p:blipFill>
        <p:spPr>
          <a:xfrm>
            <a:off x="10602134" y="-1888"/>
            <a:ext cx="1569469" cy="1455889"/>
          </a:xfrm>
          <a:prstGeom prst="rect">
            <a:avLst/>
          </a:prstGeom>
        </p:spPr>
      </p:pic>
    </p:spTree>
    <p:extLst>
      <p:ext uri="{BB962C8B-B14F-4D97-AF65-F5344CB8AC3E}">
        <p14:creationId xmlns:p14="http://schemas.microsoft.com/office/powerpoint/2010/main" val="1537565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79b679d-01e6-4131-ae0f-00d0e1fc9b61">
      <UserInfo>
        <DisplayName/>
        <AccountId xsi:nil="true"/>
        <AccountType/>
      </UserInfo>
    </SharedWithUsers>
    <TaxCatchAll xmlns="379b679d-01e6-4131-ae0f-00d0e1fc9b61" xsi:nil="true"/>
    <lcf76f155ced4ddcb4097134ff3c332f xmlns="7a4b1233-8643-4980-897e-8a6e2a2a255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F5DA8D6D4C934A9B551B413DD0866C" ma:contentTypeVersion="16" ma:contentTypeDescription="Create a new document." ma:contentTypeScope="" ma:versionID="20fb5a380c434018277fb57830364074">
  <xsd:schema xmlns:xsd="http://www.w3.org/2001/XMLSchema" xmlns:xs="http://www.w3.org/2001/XMLSchema" xmlns:p="http://schemas.microsoft.com/office/2006/metadata/properties" xmlns:ns2="7a4b1233-8643-4980-897e-8a6e2a2a2555" xmlns:ns3="379b679d-01e6-4131-ae0f-00d0e1fc9b61" targetNamespace="http://schemas.microsoft.com/office/2006/metadata/properties" ma:root="true" ma:fieldsID="8a860a0a3cc92f02c6c410ce90920e0a" ns2:_="" ns3:_="">
    <xsd:import namespace="7a4b1233-8643-4980-897e-8a6e2a2a2555"/>
    <xsd:import namespace="379b679d-01e6-4131-ae0f-00d0e1fc9b6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4b1233-8643-4980-897e-8a6e2a2a25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048cd5e-80d7-43cd-959c-e6f0153a1bd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9b679d-01e6-4131-ae0f-00d0e1fc9b6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dd70ca2-6eeb-42b3-a87a-90d8374cd417}" ma:internalName="TaxCatchAll" ma:showField="CatchAllData" ma:web="379b679d-01e6-4131-ae0f-00d0e1fc9b6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B8821F-D96D-4507-914E-4C99F4B47795}">
  <ds:schemaRefs>
    <ds:schemaRef ds:uri="379b679d-01e6-4131-ae0f-00d0e1fc9b61"/>
    <ds:schemaRef ds:uri="7a4b1233-8643-4980-897e-8a6e2a2a255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82EE8BD-EA64-4C66-98CD-D78FDDC49BCC}">
  <ds:schemaRefs>
    <ds:schemaRef ds:uri="http://schemas.microsoft.com/sharepoint/v3/contenttype/forms"/>
  </ds:schemaRefs>
</ds:datastoreItem>
</file>

<file path=customXml/itemProps3.xml><?xml version="1.0" encoding="utf-8"?>
<ds:datastoreItem xmlns:ds="http://schemas.openxmlformats.org/officeDocument/2006/customXml" ds:itemID="{AF6BB2F4-7284-453A-9937-D899EA9056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4b1233-8643-4980-897e-8a6e2a2a2555"/>
    <ds:schemaRef ds:uri="379b679d-01e6-4131-ae0f-00d0e1fc9b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Nursery</vt:lpstr>
      <vt:lpstr>Reception</vt:lpstr>
      <vt:lpstr>Year 1</vt:lpstr>
      <vt:lpstr>Year 2</vt:lpstr>
      <vt:lpstr>Year 3</vt:lpstr>
      <vt:lpstr>Year 4</vt:lpstr>
      <vt:lpstr>Year 5</vt:lpstr>
      <vt:lpstr>Year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406</cp:revision>
  <dcterms:created xsi:type="dcterms:W3CDTF">2025-09-03T18:38:28Z</dcterms:created>
  <dcterms:modified xsi:type="dcterms:W3CDTF">2026-02-01T17:06:06Z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0x01010000F5DA8D6D4C934A9B551B413DD0866C</vt:lpwstr>
  </property>
  <property fmtid="{D5CDD505-2E9C-101B-9397-08002B2CF9AE}" pid="3" name="_SourceUrl">
    <vt:lpwstr/>
  </property>
  <property fmtid="{D5CDD505-2E9C-101B-9397-08002B2CF9AE}" pid="4" name="_SharedFileIndex">
    <vt:lpwstr/>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y fmtid="{D5CDD505-2E9C-101B-9397-08002B2CF9AE}" pid="8" name="_activity">
    <vt:lpwstr>{"FileActivityType":"9","FileActivityTimeStamp":"2025-09-03T20:14:45.260Z","FileActivityUsersOnPage":[{"DisplayName":"Julie Broadhurst","Id":"jbroadhurst@st-aloysius.co.uk"},{"DisplayName":"Julie Broadhurst","Id":"jbroadhurst@st-aloysius.co.uk"}],"FileActivityNavigationId":null}</vt:lpwstr>
  </property>
  <property fmtid="{D5CDD505-2E9C-101B-9397-08002B2CF9AE}" pid="9" name="xd_ProgID">
    <vt:lpwstr/>
  </property>
  <property fmtid="{D5CDD505-2E9C-101B-9397-08002B2CF9AE}" pid="10" name="MediaServiceImageTags">
    <vt:lpwstr/>
  </property>
  <property fmtid="{D5CDD505-2E9C-101B-9397-08002B2CF9AE}" pid="11" name="TemplateUrl">
    <vt:lpwstr/>
  </property>
  <property fmtid="{D5CDD505-2E9C-101B-9397-08002B2CF9AE}" pid="12" name="xd_Signature">
    <vt:bool>false</vt:bool>
  </property>
</Properties>
</file>