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10691800" cx="7559675"/>
  <p:notesSz cx="6858000" cy="9144000"/>
  <p:embeddedFontLst>
    <p:embeddedFont>
      <p:font typeface="ABeeZee"/>
      <p:regular r:id="rId12"/>
      <p: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  <p:ext uri="GoogleSlidesCustomDataVersion2">
      <go:slidesCustomData xmlns:go="http://customooxmlschemas.google.com/" r:id="rId14" roundtripDataSignature="AMtx7mghG2Q6P7or82FmP/ZCLztzv/67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0720D74-5530-46C5-9B51-6B933237A14B}">
  <a:tblStyle styleId="{00720D74-5530-46C5-9B51-6B933237A14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ABeeZee-italic.fntdata"/><Relationship Id="rId12" Type="http://schemas.openxmlformats.org/officeDocument/2006/relationships/font" Target="fonts/ABeeZe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7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6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9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9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0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2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4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littlewandlelettersandsounds.org.uk/resources/for-parents/" TargetMode="External"/><Relationship Id="rId4" Type="http://schemas.openxmlformats.org/officeDocument/2006/relationships/image" Target="../media/image21.png"/><Relationship Id="rId5" Type="http://schemas.openxmlformats.org/officeDocument/2006/relationships/image" Target="../media/image14.png"/><Relationship Id="rId6" Type="http://schemas.openxmlformats.org/officeDocument/2006/relationships/image" Target="../media/image2.png"/><Relationship Id="rId7" Type="http://schemas.openxmlformats.org/officeDocument/2006/relationships/image" Target="../media/image7.png"/><Relationship Id="rId8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littlewandlelettersandsounds.org.uk/resources/for-parents/" TargetMode="External"/><Relationship Id="rId4" Type="http://schemas.openxmlformats.org/officeDocument/2006/relationships/image" Target="../media/image17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9.png"/><Relationship Id="rId8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littlewandlelettersandsounds.org.uk/resources/for-parents/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15.png"/><Relationship Id="rId6" Type="http://schemas.openxmlformats.org/officeDocument/2006/relationships/image" Target="../media/image12.png"/><Relationship Id="rId7" Type="http://schemas.openxmlformats.org/officeDocument/2006/relationships/image" Target="../media/image20.png"/><Relationship Id="rId8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littlewandlelettersandsounds.org.uk/resources/for-parents/" TargetMode="External"/><Relationship Id="rId4" Type="http://schemas.openxmlformats.org/officeDocument/2006/relationships/image" Target="../media/image13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11.png"/><Relationship Id="rId8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littlewandlelettersandsounds.org.uk/resources/for-parents/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19.png"/><Relationship Id="rId6" Type="http://schemas.openxmlformats.org/officeDocument/2006/relationships/image" Target="../media/image18.png"/><Relationship Id="rId7" Type="http://schemas.openxmlformats.org/officeDocument/2006/relationships/image" Target="../media/image16.png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Google Shape;54;p1"/>
          <p:cNvGraphicFramePr/>
          <p:nvPr/>
        </p:nvGraphicFramePr>
        <p:xfrm>
          <a:off x="314300" y="2502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{00720D74-5530-46C5-9B51-6B933237A14B}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276775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0000FF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15825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0000FF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Pronunciation Phrase - s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Show your teeth and let the s hiss out </a:t>
                      </a:r>
                      <a:r>
                        <a:rPr b="1"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sssss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Pronunciation Phrase - a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Open your mouth wide and make the </a:t>
                      </a:r>
                      <a:r>
                        <a:rPr b="1"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</a:t>
                      </a:r>
                      <a:r>
                        <a:rPr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sound at the back of your mouth </a:t>
                      </a:r>
                      <a:r>
                        <a:rPr b="1"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 a a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825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0000FF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Pronunciation Phrase - t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Open your lips; put the tip of your tongue behind your teeth and press </a:t>
                      </a:r>
                      <a:r>
                        <a:rPr b="1"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 t t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Pronunciation Phrase - p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Bring your lips together, push them open and say </a:t>
                      </a:r>
                      <a:r>
                        <a:rPr b="1"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 p p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5" name="Google Shape;55;p1"/>
          <p:cNvGraphicFramePr/>
          <p:nvPr/>
        </p:nvGraphicFramePr>
        <p:xfrm>
          <a:off x="314275" y="6155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{00720D74-5530-46C5-9B51-6B933237A14B}</a:tableStyleId>
              </a:tblPr>
              <a:tblGrid>
                <a:gridCol w="2302850"/>
                <a:gridCol w="2302850"/>
                <a:gridCol w="2302850"/>
              </a:tblGrid>
              <a:tr h="415250">
                <a:tc gridSpan="3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orally blending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hear the phonemes in these words? Can you listen and then repeat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842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 - a - t</a:t>
                      </a:r>
                      <a:endParaRPr sz="2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 - a - p</a:t>
                      </a:r>
                      <a:endParaRPr sz="2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 - a - p</a:t>
                      </a:r>
                      <a:endParaRPr sz="2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37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 - a - t</a:t>
                      </a:r>
                      <a:endParaRPr sz="2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 - t</a:t>
                      </a:r>
                      <a:endParaRPr sz="2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6" name="Google Shape;56;p1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{00720D74-5530-46C5-9B51-6B933237A14B}</a:tableStyleId>
              </a:tblPr>
              <a:tblGrid>
                <a:gridCol w="5635500"/>
                <a:gridCol w="1273050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Reception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</a:t>
                      </a:r>
                      <a:r>
                        <a:rPr b="1" lang="en-GB" sz="1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2</a:t>
                      </a:r>
                      <a:r>
                        <a:rPr b="1"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- </a:t>
                      </a:r>
                      <a:r>
                        <a:rPr lang="en-GB" sz="1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Autumn 1</a:t>
                      </a: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Week </a:t>
                      </a:r>
                      <a:r>
                        <a:rPr lang="en-GB" sz="1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1</a:t>
                      </a:r>
                      <a:endParaRPr sz="14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</a:t>
                      </a:r>
                      <a:r>
                        <a:rPr lang="en-GB" sz="1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 / a / t / i</a:t>
                      </a:r>
                      <a:endParaRPr i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57" name="Google Shape;57;p1"/>
          <p:cNvSpPr txBox="1"/>
          <p:nvPr/>
        </p:nvSpPr>
        <p:spPr>
          <a:xfrm>
            <a:off x="219075" y="17049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rgbClr val="0097A7"/>
                </a:solidFill>
                <a:latin typeface="ABeeZee"/>
                <a:ea typeface="ABeeZee"/>
                <a:cs typeface="ABeeZee"/>
                <a:sym typeface="ABeeZe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58" name="Google Shape;5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9858" y="2985425"/>
            <a:ext cx="863425" cy="87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61023" y="2985425"/>
            <a:ext cx="977725" cy="101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9848" y="4403025"/>
            <a:ext cx="1032926" cy="120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61022" y="4543197"/>
            <a:ext cx="909959" cy="120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"/>
          <p:cNvPicPr preferRelativeResize="0"/>
          <p:nvPr/>
        </p:nvPicPr>
        <p:blipFill rotWithShape="1">
          <a:blip r:embed="rId8">
            <a:alphaModFix/>
          </a:blip>
          <a:srcRect b="68151" l="22251" r="71358" t="20974"/>
          <a:stretch/>
        </p:blipFill>
        <p:spPr>
          <a:xfrm>
            <a:off x="5997125" y="408150"/>
            <a:ext cx="1174152" cy="112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Google Shape;67;p2"/>
          <p:cNvGraphicFramePr/>
          <p:nvPr/>
        </p:nvGraphicFramePr>
        <p:xfrm>
          <a:off x="314300" y="2502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{00720D74-5530-46C5-9B51-6B933237A14B}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276775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rgbClr val="38761D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15825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0000FF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Pronunciation Phrase - i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Pull your lips back and make the</a:t>
                      </a:r>
                      <a:r>
                        <a:rPr b="1"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i </a:t>
                      </a:r>
                      <a:r>
                        <a:rPr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sound at the back of your mouth </a:t>
                      </a:r>
                      <a:r>
                        <a:rPr b="1"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 i i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Pronunciation Phrase - n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Open your lips a bit, put your tongue behind your teeth and make the </a:t>
                      </a:r>
                      <a:r>
                        <a:rPr b="1"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nnnnn </a:t>
                      </a:r>
                      <a:r>
                        <a:rPr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sound </a:t>
                      </a:r>
                      <a:r>
                        <a:rPr b="1"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nnnnn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825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0000FF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Pronunciation Phrase - m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Put your lips together and make the</a:t>
                      </a:r>
                      <a:r>
                        <a:rPr b="1"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mmmmm </a:t>
                      </a:r>
                      <a:r>
                        <a:rPr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sound </a:t>
                      </a:r>
                      <a:r>
                        <a:rPr b="1"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mmmmm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Pronunciation Phrase - d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Put your tongue to the top and front of your mouth and make a quick </a:t>
                      </a:r>
                      <a:r>
                        <a:rPr b="1"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</a:t>
                      </a:r>
                      <a:r>
                        <a:rPr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sound </a:t>
                      </a:r>
                      <a:r>
                        <a:rPr b="1"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 d d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8" name="Google Shape;68;p2"/>
          <p:cNvGraphicFramePr/>
          <p:nvPr/>
        </p:nvGraphicFramePr>
        <p:xfrm>
          <a:off x="314275" y="6155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{00720D74-5530-46C5-9B51-6B933237A14B}</a:tableStyleId>
              </a:tblPr>
              <a:tblGrid>
                <a:gridCol w="2302850"/>
                <a:gridCol w="2302850"/>
                <a:gridCol w="2302850"/>
              </a:tblGrid>
              <a:tr h="415250">
                <a:tc gridSpan="3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orally blending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hear the phonemes in these words? Can you listen and then repeat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842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 - i - t</a:t>
                      </a:r>
                      <a:endParaRPr sz="2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 - a - t</a:t>
                      </a:r>
                      <a:endParaRPr sz="2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 - i - p</a:t>
                      </a:r>
                      <a:endParaRPr sz="2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37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 - a - d</a:t>
                      </a:r>
                      <a:endParaRPr sz="2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 - a - d</a:t>
                      </a:r>
                      <a:endParaRPr sz="2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 - a - p</a:t>
                      </a:r>
                      <a:endParaRPr sz="2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37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 - a - p</a:t>
                      </a:r>
                      <a:endParaRPr sz="2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 - a - n</a:t>
                      </a:r>
                      <a:endParaRPr sz="2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 - a - n</a:t>
                      </a:r>
                      <a:endParaRPr sz="2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9" name="Google Shape;69;p2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{00720D74-5530-46C5-9B51-6B933237A14B}</a:tableStyleId>
              </a:tblPr>
              <a:tblGrid>
                <a:gridCol w="5635500"/>
                <a:gridCol w="1273050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Reception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</a:t>
                      </a:r>
                      <a:r>
                        <a:rPr b="1" lang="en-GB" sz="1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2</a:t>
                      </a:r>
                      <a:r>
                        <a:rPr b="1"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- </a:t>
                      </a:r>
                      <a:r>
                        <a:rPr lang="en-GB" sz="1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Autumn 1</a:t>
                      </a: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Week </a:t>
                      </a:r>
                      <a:r>
                        <a:rPr lang="en-GB" sz="1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2</a:t>
                      </a:r>
                      <a:endParaRPr sz="14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</a:t>
                      </a:r>
                      <a:r>
                        <a:rPr lang="en-GB" sz="1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 / n / m / d</a:t>
                      </a:r>
                      <a:endParaRPr i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70" name="Google Shape;70;p2"/>
          <p:cNvSpPr txBox="1"/>
          <p:nvPr/>
        </p:nvSpPr>
        <p:spPr>
          <a:xfrm>
            <a:off x="219075" y="17049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rgbClr val="0097A7"/>
                </a:solidFill>
                <a:latin typeface="ABeeZee"/>
                <a:ea typeface="ABeeZee"/>
                <a:cs typeface="ABeeZee"/>
                <a:sym typeface="ABeeZe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71" name="Google Shape;7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297" y="2898075"/>
            <a:ext cx="900056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27675" y="3046847"/>
            <a:ext cx="828750" cy="89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7375" y="4592121"/>
            <a:ext cx="1015178" cy="83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134463" y="4362124"/>
            <a:ext cx="1015175" cy="1142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"/>
          <p:cNvPicPr preferRelativeResize="0"/>
          <p:nvPr/>
        </p:nvPicPr>
        <p:blipFill rotWithShape="1">
          <a:blip r:embed="rId8">
            <a:alphaModFix/>
          </a:blip>
          <a:srcRect b="68151" l="22251" r="71358" t="20974"/>
          <a:stretch/>
        </p:blipFill>
        <p:spPr>
          <a:xfrm>
            <a:off x="5997125" y="408150"/>
            <a:ext cx="1174152" cy="112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Google Shape;80;p3"/>
          <p:cNvGraphicFramePr/>
          <p:nvPr/>
        </p:nvGraphicFramePr>
        <p:xfrm>
          <a:off x="314300" y="2502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{00720D74-5530-46C5-9B51-6B933237A14B}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276775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rgbClr val="38761D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15825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0000FF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Pronunciation Phrase - g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Give me a big smile that shows your teeth. Press the middle of your tongue to the top and back of your mouth; push your tongue down and forward to make the sound </a:t>
                      </a:r>
                      <a:r>
                        <a:rPr b="1"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 g g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Pronunciation Phrase - o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Make your mouth into a round shape and say </a:t>
                      </a:r>
                      <a:r>
                        <a:rPr b="1"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 o o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825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0000FF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Pronunciation Phrase - c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Open your mouth into a little smile; make your tongue flat and move it up towards the top of your mouth to say </a:t>
                      </a:r>
                      <a:r>
                        <a:rPr b="1"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 c c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Pronunciation Phrase - k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Open your mouth into a little smile; make your tongue flat and move it up towards the top of your mouth to say </a:t>
                      </a:r>
                      <a:r>
                        <a:rPr b="1"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k k k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1" name="Google Shape;81;p3"/>
          <p:cNvGraphicFramePr/>
          <p:nvPr/>
        </p:nvGraphicFramePr>
        <p:xfrm>
          <a:off x="314275" y="6155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{00720D74-5530-46C5-9B51-6B933237A14B}</a:tableStyleId>
              </a:tblPr>
              <a:tblGrid>
                <a:gridCol w="2302850"/>
                <a:gridCol w="2302850"/>
                <a:gridCol w="2302850"/>
              </a:tblGrid>
              <a:tr h="415250">
                <a:tc gridSpan="3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orally blending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hear the phonemes in these words? Can you listen and then repeat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842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 - o - g</a:t>
                      </a:r>
                      <a:endParaRPr sz="2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 - a - t</a:t>
                      </a:r>
                      <a:endParaRPr sz="2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 - o - d</a:t>
                      </a:r>
                      <a:endParaRPr sz="2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37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k - i - d</a:t>
                      </a:r>
                      <a:endParaRPr sz="2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 - o - p</a:t>
                      </a:r>
                      <a:endParaRPr sz="2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 - i - g</a:t>
                      </a:r>
                      <a:endParaRPr sz="2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2" name="Google Shape;82;p3"/>
          <p:cNvGraphicFramePr/>
          <p:nvPr/>
        </p:nvGraphicFramePr>
        <p:xfrm>
          <a:off x="314275" y="8561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{00720D74-5530-46C5-9B51-6B933237A14B}</a:tableStyleId>
              </a:tblPr>
              <a:tblGrid>
                <a:gridCol w="2302850"/>
                <a:gridCol w="2302850"/>
                <a:gridCol w="2302850"/>
              </a:tblGrid>
              <a:tr h="451500">
                <a:tc gridSpan="3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979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is</a:t>
                      </a:r>
                      <a:endParaRPr sz="2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3" name="Google Shape;83;p3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{00720D74-5530-46C5-9B51-6B933237A14B}</a:tableStyleId>
              </a:tblPr>
              <a:tblGrid>
                <a:gridCol w="5635500"/>
                <a:gridCol w="1273050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Reception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</a:t>
                      </a:r>
                      <a:r>
                        <a:rPr b="1" lang="en-GB" sz="1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2</a:t>
                      </a:r>
                      <a:r>
                        <a:rPr b="1"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- </a:t>
                      </a:r>
                      <a:r>
                        <a:rPr lang="en-GB" sz="1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Autumn 1</a:t>
                      </a: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Week </a:t>
                      </a:r>
                      <a:r>
                        <a:rPr lang="en-GB" sz="1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3</a:t>
                      </a:r>
                      <a:endParaRPr sz="14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</a:t>
                      </a:r>
                      <a:r>
                        <a:rPr lang="en-GB" sz="1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 / o / c / k</a:t>
                      </a:r>
                      <a:endParaRPr i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84" name="Google Shape;84;p3"/>
          <p:cNvSpPr txBox="1"/>
          <p:nvPr/>
        </p:nvSpPr>
        <p:spPr>
          <a:xfrm>
            <a:off x="219075" y="17049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rgbClr val="0097A7"/>
                </a:solidFill>
                <a:latin typeface="ABeeZee"/>
                <a:ea typeface="ABeeZee"/>
                <a:cs typeface="ABeeZee"/>
                <a:sym typeface="ABeeZe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85" name="Google Shape;8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9850" y="3093896"/>
            <a:ext cx="986069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56250" y="3256495"/>
            <a:ext cx="986075" cy="874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9849" y="4691199"/>
            <a:ext cx="892990" cy="87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56246" y="4553193"/>
            <a:ext cx="893000" cy="1180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3"/>
          <p:cNvPicPr preferRelativeResize="0"/>
          <p:nvPr/>
        </p:nvPicPr>
        <p:blipFill rotWithShape="1">
          <a:blip r:embed="rId8">
            <a:alphaModFix/>
          </a:blip>
          <a:srcRect b="68151" l="22251" r="71358" t="20974"/>
          <a:stretch/>
        </p:blipFill>
        <p:spPr>
          <a:xfrm>
            <a:off x="5997125" y="408150"/>
            <a:ext cx="1174152" cy="112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Google Shape;94;p4"/>
          <p:cNvGraphicFramePr/>
          <p:nvPr/>
        </p:nvGraphicFramePr>
        <p:xfrm>
          <a:off x="314300" y="2502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{00720D74-5530-46C5-9B51-6B933237A14B}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276775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rgbClr val="38761D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15825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0000FF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Pronunciation Phrase - ck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Open your mouth into a little smile; make your tongue flat and move it up towards the top of your mouth to say </a:t>
                      </a:r>
                      <a:r>
                        <a:rPr b="1"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 c c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t/>
                      </a:r>
                      <a:endParaRPr sz="5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b="1" lang="en-GB" sz="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Digraph (ck) </a:t>
                      </a:r>
                      <a:r>
                        <a:rPr lang="en-GB" sz="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- </a:t>
                      </a:r>
                      <a:endParaRPr sz="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cap="none" strike="noStrike">
                          <a:highlight>
                            <a:srgbClr val="FFFFFF"/>
                          </a:highlight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two letters, one sound</a:t>
                      </a:r>
                      <a:endParaRPr b="1" sz="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Pronunciation Phrase - e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Open your mouth wide and say </a:t>
                      </a:r>
                      <a:r>
                        <a:rPr b="1"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 e e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825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0000FF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Pronunciation Phrase - u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Open your mouth wide and say </a:t>
                      </a:r>
                      <a:r>
                        <a:rPr b="1"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u u u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Pronunciation Phrase - r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Show me your teeth to make a </a:t>
                      </a:r>
                      <a:r>
                        <a:rPr b="1"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rrrrr</a:t>
                      </a:r>
                      <a:r>
                        <a:rPr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sound </a:t>
                      </a:r>
                      <a:r>
                        <a:rPr b="1"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rrrrr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5" name="Google Shape;95;p4"/>
          <p:cNvGraphicFramePr/>
          <p:nvPr/>
        </p:nvGraphicFramePr>
        <p:xfrm>
          <a:off x="314275" y="6155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{00720D74-5530-46C5-9B51-6B933237A14B}</a:tableStyleId>
              </a:tblPr>
              <a:tblGrid>
                <a:gridCol w="2302850"/>
                <a:gridCol w="2302850"/>
                <a:gridCol w="2302850"/>
              </a:tblGrid>
              <a:tr h="415250">
                <a:tc gridSpan="3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orally blending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hear the phonemes in these words? Can you listen and then repeat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842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 - o - ck</a:t>
                      </a:r>
                      <a:endParaRPr sz="2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 - a -ck</a:t>
                      </a:r>
                      <a:endParaRPr sz="2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 - e - t</a:t>
                      </a:r>
                      <a:endParaRPr sz="2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37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 - u - d</a:t>
                      </a:r>
                      <a:endParaRPr sz="2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 - e - d</a:t>
                      </a:r>
                      <a:endParaRPr sz="2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 - u - ck</a:t>
                      </a:r>
                      <a:endParaRPr sz="2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6" name="Google Shape;96;p4"/>
          <p:cNvGraphicFramePr/>
          <p:nvPr/>
        </p:nvGraphicFramePr>
        <p:xfrm>
          <a:off x="314275" y="8561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{00720D74-5530-46C5-9B51-6B933237A14B}</a:tableStyleId>
              </a:tblPr>
              <a:tblGrid>
                <a:gridCol w="2302850"/>
                <a:gridCol w="2302850"/>
                <a:gridCol w="2302850"/>
              </a:tblGrid>
              <a:tr h="451500">
                <a:tc gridSpan="3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979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</a:t>
                      </a:r>
                      <a:endParaRPr sz="2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is</a:t>
                      </a:r>
                      <a:endParaRPr sz="2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7" name="Google Shape;97;p4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{00720D74-5530-46C5-9B51-6B933237A14B}</a:tableStyleId>
              </a:tblPr>
              <a:tblGrid>
                <a:gridCol w="5635500"/>
                <a:gridCol w="1273050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Reception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</a:t>
                      </a:r>
                      <a:r>
                        <a:rPr b="1" lang="en-GB" sz="1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2</a:t>
                      </a:r>
                      <a:r>
                        <a:rPr b="1"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- </a:t>
                      </a:r>
                      <a:r>
                        <a:rPr lang="en-GB" sz="1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Autumn 1</a:t>
                      </a: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Week </a:t>
                      </a:r>
                      <a:r>
                        <a:rPr lang="en-GB" sz="1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4</a:t>
                      </a:r>
                      <a:endParaRPr sz="14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</a:t>
                      </a:r>
                      <a:r>
                        <a:rPr lang="en-GB" sz="1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ck / e / u / r</a:t>
                      </a:r>
                      <a:endParaRPr i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98" name="Google Shape;98;p4"/>
          <p:cNvSpPr txBox="1"/>
          <p:nvPr/>
        </p:nvSpPr>
        <p:spPr>
          <a:xfrm>
            <a:off x="219075" y="17049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rgbClr val="0097A7"/>
                </a:solidFill>
                <a:latin typeface="ABeeZee"/>
                <a:ea typeface="ABeeZee"/>
                <a:cs typeface="ABeeZee"/>
                <a:sym typeface="ABeeZe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99" name="Google Shape;9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56273" y="3108513"/>
            <a:ext cx="790817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9850" y="3188925"/>
            <a:ext cx="962025" cy="880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5450" y="4494368"/>
            <a:ext cx="790825" cy="1093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46248" y="4607823"/>
            <a:ext cx="810875" cy="778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"/>
          <p:cNvPicPr preferRelativeResize="0"/>
          <p:nvPr/>
        </p:nvPicPr>
        <p:blipFill rotWithShape="1">
          <a:blip r:embed="rId8">
            <a:alphaModFix/>
          </a:blip>
          <a:srcRect b="68151" l="22251" r="71358" t="20974"/>
          <a:stretch/>
        </p:blipFill>
        <p:spPr>
          <a:xfrm>
            <a:off x="5997125" y="408150"/>
            <a:ext cx="1174152" cy="112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Google Shape;108;p5"/>
          <p:cNvGraphicFramePr/>
          <p:nvPr/>
        </p:nvGraphicFramePr>
        <p:xfrm>
          <a:off x="314300" y="2502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{00720D74-5530-46C5-9B51-6B933237A14B}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276775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rgbClr val="38761D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15825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0000FF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Pronunciation Phrase - h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Open your mouth and breathe out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sharply </a:t>
                      </a:r>
                      <a:r>
                        <a:rPr b="1"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 h h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Pronunciation Phrase - b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Put your lips together and say b as you open them </a:t>
                      </a:r>
                      <a:r>
                        <a:rPr b="1"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 b b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825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0000FF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Pronunciation Phrase - f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Open your lips a little; put your teeth on your bottom lip and push the air out to make the sound </a:t>
                      </a:r>
                      <a:r>
                        <a:rPr b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fffff fffff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Pronunciation Phrase - l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Open your mouth a little; put your tongue up to the top of your mouth, behind your teeth, and press </a:t>
                      </a:r>
                      <a:r>
                        <a:rPr b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lllll lllll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09" name="Google Shape;109;p5"/>
          <p:cNvGraphicFramePr/>
          <p:nvPr/>
        </p:nvGraphicFramePr>
        <p:xfrm>
          <a:off x="314275" y="6155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{00720D74-5530-46C5-9B51-6B933237A14B}</a:tableStyleId>
              </a:tblPr>
              <a:tblGrid>
                <a:gridCol w="2302850"/>
                <a:gridCol w="2302850"/>
                <a:gridCol w="2302850"/>
              </a:tblGrid>
              <a:tr h="415250">
                <a:tc gridSpan="3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orally blending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hear the phonemes in these words? Can you listen and then repeat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842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 - u - g</a:t>
                      </a:r>
                      <a:endParaRPr sz="2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 - e - d</a:t>
                      </a:r>
                      <a:endParaRPr sz="2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 - i - t</a:t>
                      </a:r>
                      <a:endParaRPr sz="2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37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 - u - ck</a:t>
                      </a:r>
                      <a:endParaRPr sz="2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 - o - g</a:t>
                      </a:r>
                      <a:endParaRPr sz="2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 - a - t</a:t>
                      </a:r>
                      <a:endParaRPr sz="2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10" name="Google Shape;110;p5"/>
          <p:cNvGraphicFramePr/>
          <p:nvPr/>
        </p:nvGraphicFramePr>
        <p:xfrm>
          <a:off x="314275" y="8561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{00720D74-5530-46C5-9B51-6B933237A14B}</a:tableStyleId>
              </a:tblPr>
              <a:tblGrid>
                <a:gridCol w="2302850"/>
                <a:gridCol w="2302850"/>
                <a:gridCol w="2302850"/>
              </a:tblGrid>
              <a:tr h="451500">
                <a:tc gridSpan="3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979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is</a:t>
                      </a:r>
                      <a:endParaRPr sz="2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</a:t>
                      </a:r>
                      <a:endParaRPr sz="2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</a:t>
                      </a:r>
                      <a:endParaRPr sz="2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11" name="Google Shape;111;p5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{00720D74-5530-46C5-9B51-6B933237A14B}</a:tableStyleId>
              </a:tblPr>
              <a:tblGrid>
                <a:gridCol w="5635500"/>
                <a:gridCol w="1273050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Reception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</a:t>
                      </a:r>
                      <a:r>
                        <a:rPr b="1" lang="en-GB" sz="1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2</a:t>
                      </a:r>
                      <a:r>
                        <a:rPr b="1"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- </a:t>
                      </a:r>
                      <a:r>
                        <a:rPr lang="en-GB" sz="1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Autumn 1</a:t>
                      </a: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Week </a:t>
                      </a:r>
                      <a:r>
                        <a:rPr lang="en-GB" sz="1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5</a:t>
                      </a:r>
                      <a:endParaRPr sz="14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</a:t>
                      </a:r>
                      <a:r>
                        <a:rPr lang="en-GB" sz="1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 / b / f / l</a:t>
                      </a:r>
                      <a:endParaRPr i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112" name="Google Shape;112;p5"/>
          <p:cNvSpPr txBox="1"/>
          <p:nvPr/>
        </p:nvSpPr>
        <p:spPr>
          <a:xfrm>
            <a:off x="219075" y="17049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rgbClr val="0097A7"/>
                </a:solidFill>
                <a:latin typeface="ABeeZee"/>
                <a:ea typeface="ABeeZee"/>
                <a:cs typeface="ABeeZee"/>
                <a:sym typeface="ABeeZe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113" name="Google Shape;11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4209" y="4282997"/>
            <a:ext cx="948100" cy="147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42837" y="4379775"/>
            <a:ext cx="948100" cy="1211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2148" y="2921898"/>
            <a:ext cx="1012200" cy="104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38074" y="2921900"/>
            <a:ext cx="1012200" cy="1137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5"/>
          <p:cNvPicPr preferRelativeResize="0"/>
          <p:nvPr/>
        </p:nvPicPr>
        <p:blipFill rotWithShape="1">
          <a:blip r:embed="rId8">
            <a:alphaModFix/>
          </a:blip>
          <a:srcRect b="68151" l="22251" r="71358" t="20974"/>
          <a:stretch/>
        </p:blipFill>
        <p:spPr>
          <a:xfrm>
            <a:off x="5997125" y="408150"/>
            <a:ext cx="1174152" cy="112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Ceri Roberts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0x0101001DD112924A56F14D84B6A4B0E16C5B16</vt:lpwstr>
  </property>
  <property fmtid="{D5CDD505-2E9C-101B-9397-08002B2CF9AE}" pid="3" name="Order">
    <vt:r8>6.35976E7</vt:r8>
  </property>
  <property fmtid="{D5CDD505-2E9C-101B-9397-08002B2CF9AE}" pid="4" name="MediaServiceImageTags">
    <vt:lpwstr/>
  </property>
</Properties>
</file>