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91800" cx="7559675"/>
  <p:notesSz cx="6858000" cy="9144000"/>
  <p:embeddedFontLst>
    <p:embeddedFont>
      <p:font typeface="ABeeZee"/>
      <p:regular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iSszm1mLY1hAtTcdh8vxU0zJuR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317157-6D82-43B6-AA9E-01BABC29AF25}">
  <a:tblStyle styleId="{DE317157-6D82-43B6-AA9E-01BABC29AF2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BeeZee-italic.fntdata"/><Relationship Id="rId12" Type="http://schemas.openxmlformats.org/officeDocument/2006/relationships/font" Target="fonts/ABeeZe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6.png"/><Relationship Id="rId8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3.png"/><Relationship Id="rId13" Type="http://schemas.openxmlformats.org/officeDocument/2006/relationships/image" Target="../media/image15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5" Type="http://schemas.openxmlformats.org/officeDocument/2006/relationships/image" Target="../media/image29.png"/><Relationship Id="rId14" Type="http://schemas.openxmlformats.org/officeDocument/2006/relationships/image" Target="../media/image8.png"/><Relationship Id="rId17" Type="http://schemas.openxmlformats.org/officeDocument/2006/relationships/image" Target="../media/image23.png"/><Relationship Id="rId16" Type="http://schemas.openxmlformats.org/officeDocument/2006/relationships/image" Target="../media/image18.png"/><Relationship Id="rId5" Type="http://schemas.openxmlformats.org/officeDocument/2006/relationships/image" Target="../media/image7.png"/><Relationship Id="rId19" Type="http://schemas.openxmlformats.org/officeDocument/2006/relationships/image" Target="../media/image20.png"/><Relationship Id="rId6" Type="http://schemas.openxmlformats.org/officeDocument/2006/relationships/image" Target="../media/image1.png"/><Relationship Id="rId18" Type="http://schemas.openxmlformats.org/officeDocument/2006/relationships/image" Target="../media/image25.png"/><Relationship Id="rId7" Type="http://schemas.openxmlformats.org/officeDocument/2006/relationships/image" Target="../media/image1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50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767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ff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lips a little; put your teeth on your bottom lip and push the air out to make the sound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fffff fffff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Digraph (ff) </a:t>
                      </a:r>
                      <a:r>
                        <a:rPr lang="en-GB" sz="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 </a:t>
                      </a:r>
                      <a:endParaRPr sz="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two letters, one sound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ll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mouth a little; put your tongue up to the top of your mouth, behind your teeth, and press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lllll lllll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Digraph (ll) </a:t>
                      </a:r>
                      <a:r>
                        <a:rPr lang="en-GB" sz="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 </a:t>
                      </a:r>
                      <a:endParaRPr sz="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two letters, one sound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ss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Show your teeth and and let the s hiss out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ssssss ssssss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Digraph (ss) </a:t>
                      </a:r>
                      <a:r>
                        <a:rPr lang="en-GB" sz="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 </a:t>
                      </a:r>
                      <a:endParaRPr sz="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two letters, one sound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j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Pucker your lips and show your teeth use your tongue as you say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j j j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Google Shape;55;p1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152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huff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off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bell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till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mess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hiss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jug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jet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Google Shape;56;p1"/>
          <p:cNvGraphicFramePr/>
          <p:nvPr/>
        </p:nvGraphicFramePr>
        <p:xfrm>
          <a:off x="314275" y="775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 bell in a bed.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jam is red.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huff and puff.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It is a mess!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57" name="Google Shape;57;p1"/>
          <p:cNvGraphicFramePr/>
          <p:nvPr/>
        </p:nvGraphicFramePr>
        <p:xfrm>
          <a:off x="314275" y="927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24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</a:t>
                      </a:r>
                      <a:r>
                        <a:rPr b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-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2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 / ll / ss / j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59" name="Google Shape;59;p1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2925" y="4402926"/>
            <a:ext cx="587913" cy="13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533" y="4547525"/>
            <a:ext cx="863425" cy="8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209" y="2758997"/>
            <a:ext cx="948100" cy="14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42837" y="2855775"/>
            <a:ext cx="948100" cy="121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8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oogle Shape;69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</a:t>
                      </a:r>
                      <a:r>
                        <a:rPr b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-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2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2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v / w / x / y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70" name="Google Shape;70;p2"/>
          <p:cNvGraphicFramePr/>
          <p:nvPr/>
        </p:nvGraphicFramePr>
        <p:xfrm>
          <a:off x="314300" y="250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767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v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Put your teeth against your bottom lip and make a buzzing sound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vvvvv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w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Pucker your lips and keep them small as you say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 w w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x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Mouth open, then push the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cs/x </a:t>
                      </a: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sound through as you close your mouth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cs cs cs (x x x)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y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Smile, tongue to the top of your mouth; say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y </a:t>
                      </a: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without opening your mouth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 y y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Google Shape;71;p2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152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van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vet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wig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fox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six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yum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Google Shape;72;p2"/>
          <p:cNvGraphicFramePr/>
          <p:nvPr/>
        </p:nvGraphicFramePr>
        <p:xfrm>
          <a:off x="314275" y="775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 fox is red.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had a big wig.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sock is in the van.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It is wet.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73" name="Google Shape;73;p2"/>
          <p:cNvGraphicFramePr/>
          <p:nvPr/>
        </p:nvGraphicFramePr>
        <p:xfrm>
          <a:off x="314275" y="927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247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and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his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4" name="Google Shape;74;p2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525" y="3005322"/>
            <a:ext cx="987792" cy="96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4322" y="3005336"/>
            <a:ext cx="1333500" cy="96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1522" y="4580472"/>
            <a:ext cx="890513" cy="96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35701" y="4533401"/>
            <a:ext cx="850749" cy="13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8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</a:t>
                      </a:r>
                      <a:r>
                        <a:rPr b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-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2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3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z / zz / q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 / ch</a:t>
                      </a:r>
                      <a:endParaRPr sz="1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            Words with s </a:t>
                      </a:r>
                      <a:r>
                        <a:rPr i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/s/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added at the end (hats / sits)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85" name="Google Shape;85;p3"/>
          <p:cNvGraphicFramePr/>
          <p:nvPr/>
        </p:nvGraphicFramePr>
        <p:xfrm>
          <a:off x="314300" y="265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767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z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Show me your teeth and buzz the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</a:t>
                      </a: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sound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zzzzz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qu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Pucker your mouth, then open it as you say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 qu qu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ch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Pucker your lips and show your teeth; use your tongue as you say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 ch ch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Google Shape;86;p3"/>
          <p:cNvGraphicFramePr/>
          <p:nvPr/>
        </p:nvGraphicFramePr>
        <p:xfrm>
          <a:off x="314275" y="630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152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zip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zap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buzz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fizz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quick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quit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chips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rich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7" name="Google Shape;87;p3"/>
          <p:cNvGraphicFramePr/>
          <p:nvPr/>
        </p:nvGraphicFramePr>
        <p:xfrm>
          <a:off x="314275" y="790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bell can buzz.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zip up her top.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duck can quack.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chop the big chips.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88" name="Google Shape;88;p3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247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into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his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9" name="Google Shape;89;p3"/>
          <p:cNvSpPr txBox="1"/>
          <p:nvPr/>
        </p:nvSpPr>
        <p:spPr>
          <a:xfrm>
            <a:off x="219075" y="18573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997" y="3098100"/>
            <a:ext cx="1133475" cy="80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6720" y="3098092"/>
            <a:ext cx="1133475" cy="96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1995" y="4682716"/>
            <a:ext cx="1133475" cy="113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7">
            <a:alphaModFix/>
          </a:blip>
          <a:srcRect b="68151" l="22251" r="71358" t="20974"/>
          <a:stretch/>
        </p:blipFill>
        <p:spPr>
          <a:xfrm>
            <a:off x="5997125" y="508225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</a:t>
                      </a:r>
                      <a:r>
                        <a:rPr b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-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2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4 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sh / th / ng /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nk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99" name="Google Shape;99;p4"/>
          <p:cNvGraphicFramePr/>
          <p:nvPr/>
        </p:nvGraphicFramePr>
        <p:xfrm>
          <a:off x="314300" y="257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767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sh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Show me your teeth and push the air out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shshshshsh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th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Voiced: </a:t>
                      </a: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Tongue on your teeth, teeth almost closed to make a ‘buzzing’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 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t/>
                      </a:r>
                      <a:endParaRPr sz="5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Unvoiced:</a:t>
                      </a: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Tongue on your teeth and push the air out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ng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mouth a bit and then use your tongue at the back of your mouth to say </a:t>
                      </a:r>
                      <a:r>
                        <a:rPr b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 ng ng</a:t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Pronunciation Phrase - nk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 your mouth a bit and then use your tongue at the back of your mouth to say </a:t>
                      </a: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ngk ngk ngk</a:t>
                      </a:r>
                      <a:endParaRPr b="1" sz="1400" u="none" cap="none" strike="noStrike"/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0" name="Google Shape;100;p4"/>
          <p:cNvGraphicFramePr/>
          <p:nvPr/>
        </p:nvGraphicFramePr>
        <p:xfrm>
          <a:off x="314275" y="623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152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shell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dish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this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moth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pink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sink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1" name="Google Shape;101;p4"/>
          <p:cNvGraphicFramePr/>
          <p:nvPr/>
        </p:nvGraphicFramePr>
        <p:xfrm>
          <a:off x="314275" y="783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498550"/>
                <a:gridCol w="19557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go to the shell shop.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a moth quack?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big bell can ring.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Her top has pink and red dots.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02" name="Google Shape;102;p4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247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of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3" name="Google Shape;103;p4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0995" y="4662938"/>
            <a:ext cx="1244425" cy="10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325" y="4864550"/>
            <a:ext cx="1244425" cy="102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95475" y="3103725"/>
            <a:ext cx="1309938" cy="10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9800" y="3124250"/>
            <a:ext cx="1309950" cy="1136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8">
            <a:alphaModFix/>
          </a:blip>
          <a:srcRect b="68151" l="22251" r="71358" t="20974"/>
          <a:stretch/>
        </p:blipFill>
        <p:spPr>
          <a:xfrm>
            <a:off x="5997125" y="408150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p5"/>
          <p:cNvGraphicFramePr/>
          <p:nvPr/>
        </p:nvGraphicFramePr>
        <p:xfrm>
          <a:off x="314275" y="623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152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zips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ships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chips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rings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pins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dogs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sings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ducks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4" name="Google Shape;114;p5"/>
          <p:cNvGraphicFramePr/>
          <p:nvPr/>
        </p:nvGraphicFramePr>
        <p:xfrm>
          <a:off x="314275" y="775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574750"/>
                <a:gridCol w="18795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 has pink shells.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His cats get on the bed to nap.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 has six ducks.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His chick has pink wings.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15" name="Google Shape;115;p5"/>
          <p:cNvGraphicFramePr/>
          <p:nvPr/>
        </p:nvGraphicFramePr>
        <p:xfrm>
          <a:off x="314275" y="920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2247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6" name="Google Shape;116;p5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5635500"/>
                <a:gridCol w="1273050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</a:t>
                      </a:r>
                      <a:r>
                        <a:rPr b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2</a:t>
                      </a: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-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2</a:t>
                      </a:r>
                      <a:r>
                        <a:rPr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Week 5 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Words with s </a:t>
                      </a:r>
                      <a:r>
                        <a:rPr i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/s/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added at the ends e.g. hats / sits</a:t>
                      </a:r>
                      <a:endParaRPr sz="1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Words ending s </a:t>
                      </a:r>
                      <a:r>
                        <a:rPr i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/z/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(his) and with s </a:t>
                      </a:r>
                      <a:r>
                        <a:rPr i="1"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/z/ </a:t>
                      </a:r>
                      <a:r>
                        <a:rPr lang="en-GB" sz="1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added at the end (bags)</a:t>
                      </a:r>
                      <a:endParaRPr sz="1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17" name="Google Shape;117;p5"/>
          <p:cNvSpPr txBox="1"/>
          <p:nvPr/>
        </p:nvSpPr>
        <p:spPr>
          <a:xfrm>
            <a:off x="219075" y="18573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rgbClr val="0097A7"/>
                </a:solid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118" name="Google Shape;118;p5"/>
          <p:cNvGraphicFramePr/>
          <p:nvPr/>
        </p:nvGraphicFramePr>
        <p:xfrm>
          <a:off x="314300" y="257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{DE317157-6D82-43B6-AA9E-01BABC29AF25}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767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25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0000FF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7449" y="3171141"/>
            <a:ext cx="556523" cy="114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 b="0" l="0" r="10817" t="0"/>
          <a:stretch/>
        </p:blipFill>
        <p:spPr>
          <a:xfrm>
            <a:off x="1814804" y="3471790"/>
            <a:ext cx="728912" cy="74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62335" y="3308586"/>
            <a:ext cx="935052" cy="81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70662" y="3308597"/>
            <a:ext cx="1262302" cy="81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05098" y="3320736"/>
            <a:ext cx="763968" cy="74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32140" y="3263830"/>
            <a:ext cx="763960" cy="105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6775" y="3030837"/>
            <a:ext cx="897479" cy="124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1">
            <a:alphaModFix/>
          </a:blip>
          <a:srcRect b="0" l="20474" r="25200" t="0"/>
          <a:stretch/>
        </p:blipFill>
        <p:spPr>
          <a:xfrm>
            <a:off x="1411612" y="3124282"/>
            <a:ext cx="487550" cy="102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4925" y="4730444"/>
            <a:ext cx="925100" cy="65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06622" y="4742646"/>
            <a:ext cx="1076134" cy="90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359448" y="4387475"/>
            <a:ext cx="1007106" cy="100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120756" y="4450761"/>
            <a:ext cx="1102144" cy="89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285513" y="4722761"/>
            <a:ext cx="1007106" cy="82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17">
            <a:alphaModFix/>
          </a:blip>
          <a:srcRect b="0" l="0" r="8138" t="0"/>
          <a:stretch/>
        </p:blipFill>
        <p:spPr>
          <a:xfrm>
            <a:off x="5227567" y="4477644"/>
            <a:ext cx="925099" cy="82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343246" y="4641020"/>
            <a:ext cx="897471" cy="77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19">
            <a:alphaModFix/>
          </a:blip>
          <a:srcRect b="68151" l="22251" r="71358" t="20974"/>
          <a:stretch/>
        </p:blipFill>
        <p:spPr>
          <a:xfrm>
            <a:off x="5997125" y="508225"/>
            <a:ext cx="1174152" cy="1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Ceri Roberts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6.3598E7</vt:r8>
  </property>
</Properties>
</file>