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9dKkq5oKzVddl35T23oD9gJh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D15DEF-9321-43E6-9FE3-6E721D1BD7DD}">
  <a:tblStyle styleId="{3FD15DEF-9321-43E6-9FE3-6E721D1BD7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littlewandlelettersandsounds.org.uk/resources/for-parents/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littlewandlelettersandsounds.org.uk/resources/for-parents/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littlewandlelettersandsounds.org.uk/resources/for-parents/" TargetMode="External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littlewandlelettersandsounds.org.uk/resources/for-parents/" TargetMode="External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www.littlewandlelettersandsounds.org.uk/resources/for-parents/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225925"/>
                <a:gridCol w="1682625"/>
              </a:tblGrid>
              <a:tr h="2981325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997925"/>
            <a:ext cx="6762749" cy="2547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p1"/>
          <p:cNvGraphicFramePr/>
          <p:nvPr/>
        </p:nvGraphicFramePr>
        <p:xfrm>
          <a:off x="314275" y="59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coat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hail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jeep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high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cat has a tail.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 feet go deep in the mud.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a bat at night.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goat had a red coat.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905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ai / ee / igh / oa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0" name="Google Shape;60;p1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68151" l="22251" r="71358" t="20974"/>
          <a:stretch/>
        </p:blipFill>
        <p:spPr>
          <a:xfrm>
            <a:off x="5969600" y="44590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225925"/>
                <a:gridCol w="1682625"/>
              </a:tblGrid>
              <a:tr h="2981325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67" name="Google Shape;67;p2"/>
          <p:cNvGraphicFramePr/>
          <p:nvPr/>
        </p:nvGraphicFramePr>
        <p:xfrm>
          <a:off x="314275" y="59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good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bark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pork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room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hook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yard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2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 food is not hot.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look at the moon.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car has lights on in the dark.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goat has sharp horns.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905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3044125"/>
            <a:ext cx="6780600" cy="252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oo / 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 ar / or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2" name="Google Shape;72;p2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225925"/>
                <a:gridCol w="1682625"/>
              </a:tblGrid>
              <a:tr h="2981325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79" name="Google Shape;79;p3"/>
          <p:cNvGraphicFramePr/>
          <p:nvPr/>
        </p:nvGraphicFramePr>
        <p:xfrm>
          <a:off x="314275" y="59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howl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down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join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3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pig has a curl in his tail.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go to the shop in town.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boils the food in the pan.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hear the owl hoot.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905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3011526"/>
            <a:ext cx="6735336" cy="25476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Google Shape;83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ur / ow / oi / ear</a:t>
                      </a:r>
                      <a:endParaRPr b="1"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84" name="Google Shape;84;p3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5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03375" y="271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156557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29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dd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ladder</a:t>
                      </a:r>
                      <a:endParaRPr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mm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hammer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bb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rubbish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carrot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gg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jogger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pp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puppet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coffee</a:t>
                      </a:r>
                      <a:endParaRPr b="1" sz="32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19050">
                      <a:solidFill>
                        <a:srgbClr val="A2C4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97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Double letters in words (e.g. ra</a:t>
                      </a:r>
                      <a:r>
                        <a:rPr b="1" i="1"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bb</a:t>
                      </a:r>
                      <a:r>
                        <a:rPr i="1" lang="en-GB" sz="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it) are also called ‘digraphs’ - two letters making one sound.</a:t>
                      </a:r>
                      <a:endParaRPr i="1" sz="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1" name="Google Shape;91;p4"/>
          <p:cNvGraphicFramePr/>
          <p:nvPr/>
        </p:nvGraphicFramePr>
        <p:xfrm>
          <a:off x="314275" y="600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boxer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letter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rubber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rubbish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coffee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Google Shape;92;p4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man has no hair.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hits the nail with a hammer.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rabbit needs a bigger carrot.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get a letter from the queen.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897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2919449"/>
            <a:ext cx="6722231" cy="1255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air / er words with double letters e.g. dd / tt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6" name="Google Shape;96;p4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5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03375" y="271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271682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3" name="Google Shape;103;p5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laptop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popcorn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market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raincoat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sunset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starfish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ticket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melon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4" name="Google Shape;104;p5"/>
          <p:cNvGraphicFramePr/>
          <p:nvPr/>
        </p:nvGraphicFramePr>
        <p:xfrm>
          <a:off x="314275" y="745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had a picnic at sunset.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has a chicken in his pocket.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goat was in the farmyard.</a:t>
                      </a:r>
                      <a:endParaRPr sz="16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a starfish.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889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6" name="Google Shape;106;p5"/>
          <p:cNvSpPr txBox="1"/>
          <p:nvPr/>
        </p:nvSpPr>
        <p:spPr>
          <a:xfrm>
            <a:off x="314300" y="6953250"/>
            <a:ext cx="689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Words such as </a:t>
            </a:r>
            <a:r>
              <a:rPr b="1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laptop </a:t>
            </a:r>
            <a:r>
              <a:rPr b="0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and</a:t>
            </a:r>
            <a:r>
              <a:rPr b="1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sunset</a:t>
            </a:r>
            <a:r>
              <a:rPr b="0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are ‘compound words’. Help your to see the two root words that make up each compound word e.g. </a:t>
            </a:r>
            <a:r>
              <a:rPr b="1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lap </a:t>
            </a:r>
            <a:r>
              <a:rPr b="0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- </a:t>
            </a:r>
            <a:r>
              <a:rPr b="1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top</a:t>
            </a:r>
            <a:r>
              <a:rPr b="0" i="1" lang="en-GB" sz="8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. Talk about how these root words help to create the meaning of the new word.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50" y="2955225"/>
            <a:ext cx="3420001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2213" y="2955213"/>
            <a:ext cx="3420001" cy="1949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{3FD15DEF-9321-43E6-9FE3-6E721D1BD7DD}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5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longer words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10" name="Google Shape;110;p5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6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6.35984E7</vt:r8>
  </property>
</Properties>
</file>