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691800" cx="7559675"/>
  <p:notesSz cx="6858000" cy="9144000"/>
  <p:embeddedFontLst>
    <p:embeddedFont>
      <p:font typeface="ABeeZee"/>
      <p:regular r:id="rId11"/>
      <p: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hCjZE2TrcG8Kh2uhiVRgYkX4W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AF0579-A9BA-4D7C-A2E8-A266A6ECFBD5}">
  <a:tblStyle styleId="{54AF0579-A9BA-4D7C-A2E8-A266A6ECFB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BeeZee-regular.fntdata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font" Target="fonts/ABeeZe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9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3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littlewandlelettersandsounds.org.uk/resources/for-parents/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littlewandlelettersandsounds.org.uk/resources/for-parents/" TargetMode="External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littlewandlelettersandsounds.org.uk/resources/for-parents/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1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phonemes</a:t>
                      </a: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8573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300" y="269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543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i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i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4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tail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deep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fight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load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food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hard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born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foot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town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boil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hear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man has a long boat.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 has buckets of carrots.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night is dark.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cat has a curl in his tail.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put the rabbit down on the carpet.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2247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19559" y="370126"/>
            <a:ext cx="1335317" cy="12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5524525"/>
                <a:gridCol w="13840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phonemes / Double letters / Longer words</a:t>
                      </a:r>
                      <a:endParaRPr b="1" sz="1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66" name="Google Shape;66;p2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bigger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fair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rubber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shimmer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butter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supper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chatter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muffin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mutter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buzzer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cannot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laptop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seven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fantastic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comic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Google Shape;67;p2"/>
          <p:cNvGraphicFramePr/>
          <p:nvPr/>
        </p:nvGraphicFramePr>
        <p:xfrm>
          <a:off x="314275" y="798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This pink chair is bigger than the red chair.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feed the chicken and rabbit supper.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68" name="Google Shape;68;p2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401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03375" y="264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</a:tblGrid>
              <a:tr h="1565575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96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dd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ladder</a:t>
                      </a:r>
                      <a:endParaRPr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mm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hammer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tt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litter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bb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rubbish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carrot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gg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jogger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pp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puppet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coffee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97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Longer Words -</a:t>
                      </a:r>
                      <a:r>
                        <a:rPr i="1" lang="en-GB" sz="9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r>
                        <a:rPr i="1"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longer words and using chunking method to help us read them e.g. hel/met helmet, hab/it habit</a:t>
                      </a:r>
                      <a:endParaRPr i="1"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2919449"/>
            <a:ext cx="6722231" cy="12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4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68151" l="22251" r="71358" t="20974"/>
          <a:stretch/>
        </p:blipFill>
        <p:spPr>
          <a:xfrm>
            <a:off x="5938600" y="424075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Words with two or more digraphs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78" name="Google Shape;78;p3"/>
          <p:cNvGraphicFramePr/>
          <p:nvPr/>
        </p:nvGraphicFramePr>
        <p:xfrm>
          <a:off x="314275" y="54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sharp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shark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sheep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cheep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queen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tooth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short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thinker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powder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church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corner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farmer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torch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march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3"/>
          <p:cNvGraphicFramePr/>
          <p:nvPr/>
        </p:nvGraphicFramePr>
        <p:xfrm>
          <a:off x="314275" y="798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sheep march up the hill and into the sunset.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tell the farmer that his goat has got into the shower.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0" name="Google Shape;80;p3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986925"/>
                <a:gridCol w="986925"/>
                <a:gridCol w="986925"/>
                <a:gridCol w="986925"/>
                <a:gridCol w="986925"/>
                <a:gridCol w="986925"/>
                <a:gridCol w="986925"/>
              </a:tblGrid>
              <a:tr h="264625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8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into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03375" y="264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</a:tblGrid>
              <a:tr h="2716825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50" y="2879025"/>
            <a:ext cx="3420001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2213" y="2879013"/>
            <a:ext cx="3420001" cy="19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5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6">
            <a:alphaModFix/>
          </a:blip>
          <a:srcRect b="68151" l="22251" r="71358" t="20974"/>
          <a:stretch/>
        </p:blipFill>
        <p:spPr>
          <a:xfrm>
            <a:off x="5760381" y="350575"/>
            <a:ext cx="1294469" cy="12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Longer words / Words ending in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-s (s/z) -es</a:t>
                      </a:r>
                      <a:endParaRPr b="1"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91" name="Google Shape;91;p4"/>
          <p:cNvGraphicFramePr/>
          <p:nvPr/>
        </p:nvGraphicFramePr>
        <p:xfrm>
          <a:off x="314275" y="54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lightning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mammoth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earring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poison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queens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chains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chairs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cars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boots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surfs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cooks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cheeps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torches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boxes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fizzes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fishes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Google Shape;92;p4"/>
          <p:cNvGraphicFramePr/>
          <p:nvPr/>
        </p:nvGraphicFramePr>
        <p:xfrm>
          <a:off x="314275" y="798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 need to put on coats and boots to go into the garden.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cooks pop the popcorn and pop it into the boxes!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986925"/>
                <a:gridCol w="986925"/>
                <a:gridCol w="986925"/>
                <a:gridCol w="986925"/>
                <a:gridCol w="986925"/>
                <a:gridCol w="986925"/>
                <a:gridCol w="986925"/>
              </a:tblGrid>
              <a:tr h="264625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8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03375" y="264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{54AF0579-A9BA-4D7C-A2E8-A266A6ECFBD5}</a:tableStyleId>
              </a:tblPr>
              <a:tblGrid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</a:tblGrid>
              <a:tr h="2716825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50" y="2879025"/>
            <a:ext cx="3420001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2213" y="2879013"/>
            <a:ext cx="3420001" cy="19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5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6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Ceri Roberts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6.35988E7</vt:r8>
  </property>
</Properties>
</file>