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691800" cx="7559675"/>
  <p:notesSz cx="6858000" cy="9144000"/>
  <p:embeddedFontLst>
    <p:embeddedFont>
      <p:font typeface="ABeeZee"/>
      <p:regular r:id="rId12"/>
      <p: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jgu/BIN0aR804V27JNkQ2lZul/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7F954D-3A3A-4011-B653-71BD73EA75C8}">
  <a:tblStyle styleId="{BF7F954D-3A3A-4011-B653-71BD73EA75C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ABeeZee-italic.fntdata"/><Relationship Id="rId12" Type="http://schemas.openxmlformats.org/officeDocument/2006/relationships/font" Target="fonts/ABeeZe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2 Week 1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Long vowel sounds in words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55" name="Google Shape;55;p1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56" name="Google Shape;56;p1"/>
          <p:cNvGraphicFramePr/>
          <p:nvPr/>
        </p:nvGraphicFramePr>
        <p:xfrm>
          <a:off x="314300" y="254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</a:tblGrid>
              <a:tr h="213900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x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igh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oo/</a:t>
                      </a: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er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Google Shape;57;p1"/>
          <p:cNvGraphicFramePr/>
          <p:nvPr/>
        </p:nvGraphicFramePr>
        <p:xfrm>
          <a:off x="314275" y="554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123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bleed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bright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sport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steep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train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flight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green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spoon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storm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speech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smart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Google Shape;58;p1"/>
          <p:cNvGraphicFramePr/>
          <p:nvPr/>
        </p:nvGraphicFramePr>
        <p:xfrm>
          <a:off x="314275" y="75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dog will growl if the cat runs by.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Quick, let’s get the train!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mix the paint with my spoon.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59" name="Google Shape;59;p1"/>
          <p:cNvGraphicFramePr/>
          <p:nvPr/>
        </p:nvGraphicFramePr>
        <p:xfrm>
          <a:off x="314275" y="943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1151450"/>
                <a:gridCol w="1151450"/>
                <a:gridCol w="1151450"/>
                <a:gridCol w="1151450"/>
                <a:gridCol w="1151450"/>
                <a:gridCol w="1151450"/>
              </a:tblGrid>
              <a:tr h="40175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part/parts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says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when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what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 b="68151" l="22251" r="71358" t="20974"/>
          <a:stretch/>
        </p:blipFill>
        <p:spPr>
          <a:xfrm>
            <a:off x="5752874" y="350575"/>
            <a:ext cx="1344326" cy="12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oogle Shape;65;p2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2 Week 2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Long vowel sounds in words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66" name="Google Shape;66;p2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67" name="Google Shape;67;p2"/>
          <p:cNvGraphicFramePr/>
          <p:nvPr/>
        </p:nvGraphicFramePr>
        <p:xfrm>
          <a:off x="314300" y="254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</a:tblGrid>
              <a:tr h="213900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0000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x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igh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oo/</a:t>
                      </a: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er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Google Shape;68;p2"/>
          <p:cNvGraphicFramePr/>
          <p:nvPr/>
        </p:nvGraphicFramePr>
        <p:xfrm>
          <a:off x="314275" y="554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123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street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screen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stair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strong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three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scoop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free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clear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slight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smear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spoil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clown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Google Shape;69;p2"/>
          <p:cNvGraphicFramePr/>
          <p:nvPr/>
        </p:nvGraphicFramePr>
        <p:xfrm>
          <a:off x="314275" y="75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can see a crack on my screen.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cat is stuck up the tree.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Three foxes ran out into the street in the night.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70" name="Google Shape;70;p2"/>
          <p:cNvGraphicFramePr/>
          <p:nvPr/>
        </p:nvGraphicFramePr>
        <p:xfrm>
          <a:off x="314275" y="943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1151450"/>
                <a:gridCol w="1151450"/>
                <a:gridCol w="1151450"/>
                <a:gridCol w="1151450"/>
                <a:gridCol w="1151450"/>
                <a:gridCol w="1151450"/>
              </a:tblGrid>
              <a:tr h="40175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 b="68151" l="22251" r="71358" t="20974"/>
          <a:stretch/>
        </p:blipFill>
        <p:spPr>
          <a:xfrm>
            <a:off x="5752874" y="350575"/>
            <a:ext cx="1344326" cy="12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3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2 Week 3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Words ending </a:t>
                      </a: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-s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/s/z/ </a:t>
                      </a: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-es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&amp; Longer words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77" name="Google Shape;77;p3"/>
          <p:cNvSpPr txBox="1"/>
          <p:nvPr/>
        </p:nvSpPr>
        <p:spPr>
          <a:xfrm>
            <a:off x="219075" y="17049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78" name="Google Shape;78;p3"/>
          <p:cNvGraphicFramePr/>
          <p:nvPr/>
        </p:nvGraphicFramePr>
        <p:xfrm>
          <a:off x="314300" y="246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</a:tblGrid>
              <a:tr h="213900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x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igh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oo/</a:t>
                      </a: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er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9" name="Google Shape;79;p3"/>
          <p:cNvGraphicFramePr/>
          <p:nvPr/>
        </p:nvGraphicFramePr>
        <p:xfrm>
          <a:off x="314275" y="546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123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sports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floats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crowds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spears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dresses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splashes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speeches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balloon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appear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portrait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scrunches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spoons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0" name="Google Shape;80;p3"/>
          <p:cNvGraphicFramePr/>
          <p:nvPr/>
        </p:nvGraphicFramePr>
        <p:xfrm>
          <a:off x="314275" y="745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483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95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crowd on the train groans as the train gets stuck on the track.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99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She scrunches up the dresses as she runs in the rain.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99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balloon floats up to the stars.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81" name="Google Shape;81;p3"/>
          <p:cNvGraphicFramePr/>
          <p:nvPr/>
        </p:nvGraphicFramePr>
        <p:xfrm>
          <a:off x="314275" y="920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1151450"/>
                <a:gridCol w="1151450"/>
                <a:gridCol w="1151450"/>
                <a:gridCol w="1151450"/>
                <a:gridCol w="1151450"/>
                <a:gridCol w="1151450"/>
              </a:tblGrid>
              <a:tr h="40175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here 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says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my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by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like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some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come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love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do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2" name="Google Shape;82;p3"/>
          <p:cNvPicPr preferRelativeResize="0"/>
          <p:nvPr/>
        </p:nvPicPr>
        <p:blipFill rotWithShape="1">
          <a:blip r:embed="rId4">
            <a:alphaModFix/>
          </a:blip>
          <a:srcRect b="68151" l="22251" r="71358" t="20974"/>
          <a:stretch/>
        </p:blipFill>
        <p:spPr>
          <a:xfrm>
            <a:off x="5764867" y="366450"/>
            <a:ext cx="1311158" cy="12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4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2 Week 4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Root words ending in: 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-ing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-ed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/t/id/ed/d/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88" name="Google Shape;88;p4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89" name="Google Shape;89;p4"/>
          <p:cNvGraphicFramePr/>
          <p:nvPr/>
        </p:nvGraphicFramePr>
        <p:xfrm>
          <a:off x="314300" y="254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</a:tblGrid>
              <a:tr h="213900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x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igh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oo/</a:t>
                      </a: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er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0" name="Google Shape;90;p4"/>
          <p:cNvGraphicFramePr/>
          <p:nvPr/>
        </p:nvGraphicFramePr>
        <p:xfrm>
          <a:off x="314275" y="554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123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cloaked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scooped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sleeping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creeping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crowned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started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toasted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smeared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floated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printed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painting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blinked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1" name="Google Shape;91;p4"/>
          <p:cNvGraphicFramePr/>
          <p:nvPr/>
        </p:nvGraphicFramePr>
        <p:xfrm>
          <a:off x="314275" y="75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483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95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First, we scooped up the mud and then we splashed it into the pool.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99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like toasted buns with butter and jam.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99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fighting children stormed out of the room.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92" name="Google Shape;92;p4"/>
          <p:cNvGraphicFramePr/>
          <p:nvPr/>
        </p:nvGraphicFramePr>
        <p:xfrm>
          <a:off x="314275" y="927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1151450"/>
                <a:gridCol w="1151450"/>
                <a:gridCol w="1151450"/>
                <a:gridCol w="1151450"/>
                <a:gridCol w="1151450"/>
                <a:gridCol w="1151450"/>
              </a:tblGrid>
              <a:tr h="40175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some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come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love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do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you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said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have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like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no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go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3" name="Google Shape;93;p4"/>
          <p:cNvPicPr preferRelativeResize="0"/>
          <p:nvPr/>
        </p:nvPicPr>
        <p:blipFill rotWithShape="1">
          <a:blip r:embed="rId4">
            <a:alphaModFix/>
          </a:blip>
          <a:srcRect b="68151" l="22251" r="71358" t="20974"/>
          <a:stretch/>
        </p:blipFill>
        <p:spPr>
          <a:xfrm>
            <a:off x="5718525" y="334137"/>
            <a:ext cx="1378675" cy="13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p5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Reception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3 -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Summer 2 Week 5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Root words with: </a:t>
                      </a:r>
                      <a:r>
                        <a:rPr b="1"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-er -est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99" name="Google Shape;99;p5"/>
          <p:cNvSpPr txBox="1"/>
          <p:nvPr/>
        </p:nvSpPr>
        <p:spPr>
          <a:xfrm>
            <a:off x="219075" y="17811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100" name="Google Shape;100;p5"/>
          <p:cNvGraphicFramePr/>
          <p:nvPr/>
        </p:nvGraphicFramePr>
        <p:xfrm>
          <a:off x="314300" y="254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  <a:gridCol w="863575"/>
              </a:tblGrid>
              <a:tr h="213900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ff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ll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ss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x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zz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qu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ng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nk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igh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oo/</a:t>
                      </a: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oo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oi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air</a:t>
                      </a:r>
                      <a:endParaRPr b="1" sz="2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er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1" name="Google Shape;101;p5"/>
          <p:cNvGraphicFramePr/>
          <p:nvPr/>
        </p:nvGraphicFramePr>
        <p:xfrm>
          <a:off x="314275" y="554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123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segment and blend these words and spot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greenest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smartest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brighter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brightest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painter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boaster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brownest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trainer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swiftest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freshest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helper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hunter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2" name="Google Shape;102;p5"/>
          <p:cNvGraphicFramePr/>
          <p:nvPr/>
        </p:nvGraphicFramePr>
        <p:xfrm>
          <a:off x="314275" y="752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1866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segment and blend the words and look out for this week’s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My cat is the sweetest, plumpest cat!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cat appears and frightens the dog.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light is the brightest in the street.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103" name="Google Shape;103;p5"/>
          <p:cNvGraphicFramePr/>
          <p:nvPr/>
        </p:nvGraphicFramePr>
        <p:xfrm>
          <a:off x="314275" y="943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{BF7F954D-3A3A-4011-B653-71BD73EA75C8}</a:tableStyleId>
              </a:tblPr>
              <a:tblGrid>
                <a:gridCol w="1151450"/>
                <a:gridCol w="1151450"/>
                <a:gridCol w="1151450"/>
                <a:gridCol w="1151450"/>
                <a:gridCol w="1151450"/>
                <a:gridCol w="1151450"/>
              </a:tblGrid>
              <a:tr h="40175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part/parts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today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out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they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all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are</a:t>
                      </a:r>
                      <a:endParaRPr sz="2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4" name="Google Shape;104;p5"/>
          <p:cNvPicPr preferRelativeResize="0"/>
          <p:nvPr/>
        </p:nvPicPr>
        <p:blipFill rotWithShape="1">
          <a:blip r:embed="rId4">
            <a:alphaModFix/>
          </a:blip>
          <a:srcRect b="68151" l="22251" r="71358" t="20974"/>
          <a:stretch/>
        </p:blipFill>
        <p:spPr>
          <a:xfrm>
            <a:off x="5742299" y="350575"/>
            <a:ext cx="1344326" cy="12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Ceri Roberts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0x0101001DD112924A56F14D84B6A4B0E16C5B16</vt:lpwstr>
  </property>
  <property fmtid="{D5CDD505-2E9C-101B-9397-08002B2CF9AE}" pid="3" name="Order">
    <vt:r8>6.35996E7</vt:r8>
  </property>
</Properties>
</file>