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691800" cx="7559675"/>
  <p:notesSz cx="6858000" cy="9144000"/>
  <p:embeddedFontLst>
    <p:embeddedFont>
      <p:font typeface="ABeeZee"/>
      <p:regular r:id="rId12"/>
      <p: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gYlXpDNQhdC0Mqlou9isRD66ZQ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CDEDAC-A152-4310-9B04-D3149B8761EF}">
  <a:tblStyle styleId="{CBCDEDAC-A152-4310-9B04-D3149B8761E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ABeeZee-italic.fntdata"/><Relationship Id="rId12" Type="http://schemas.openxmlformats.org/officeDocument/2006/relationships/font" Target="fonts/ABeeZe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/>
          <p:nvPr>
            <p:ph idx="2" type="sldImg"/>
          </p:nvPr>
        </p:nvSpPr>
        <p:spPr>
          <a:xfrm>
            <a:off x="2217738" y="685800"/>
            <a:ext cx="24241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7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0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4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ittlewandlelettersandsounds.org.uk/resources/for-parents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1 Week 1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wh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/w/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&amp;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 /oa/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55" name="Google Shape;55;p1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56" name="Google Shape;56;p1"/>
          <p:cNvGraphicFramePr/>
          <p:nvPr/>
        </p:nvGraphicFramePr>
        <p:xfrm>
          <a:off x="314275" y="440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silly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goes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feather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boulder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whisper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hairy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ready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white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breakfast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smelly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whimper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Google Shape;57;p1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648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Look at the happy children being silly on the beach.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Is there any bread for breakfast?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feel happy when the whale is near me in the water.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was sitting on the boulder with my toes in the water.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58" name="Google Shape;58;p1"/>
          <p:cNvGraphicFramePr/>
          <p:nvPr/>
        </p:nvGraphicFramePr>
        <p:xfrm>
          <a:off x="314275" y="851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381675"/>
                <a:gridCol w="1381675"/>
                <a:gridCol w="1381675"/>
                <a:gridCol w="1381675"/>
                <a:gridCol w="1381675"/>
              </a:tblGrid>
              <a:tr h="249350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want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water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any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many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again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Google Shape;59;p1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381675"/>
                <a:gridCol w="1381675"/>
                <a:gridCol w="1381675"/>
                <a:gridCol w="1381675"/>
                <a:gridCol w="1381675"/>
              </a:tblGrid>
              <a:tr h="316025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happy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head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wheel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shoulder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Google Shape;60;p1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151400"/>
                <a:gridCol w="913275"/>
                <a:gridCol w="1389525"/>
                <a:gridCol w="1151400"/>
                <a:gridCol w="918925"/>
                <a:gridCol w="1383875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0000FF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funn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/w/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eel</a:t>
                      </a:r>
                      <a:endParaRPr sz="5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/oa/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oe</a:t>
                      </a:r>
                      <a:endParaRPr sz="1400" u="none" cap="none" strike="noStrike"/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lder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2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1 Week 2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/igh/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ow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/oa/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g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/j/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ph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/f/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67" name="Google Shape;67;p2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68" name="Google Shape;68;p2"/>
          <p:cNvGraphicFramePr/>
          <p:nvPr/>
        </p:nvGraphicFramePr>
        <p:xfrm>
          <a:off x="314275" y="440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follow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gem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elephant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photo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reply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yellow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magic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show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dolphin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energy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Google Shape;69;p2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648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bird is trying to fly.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yellow sun shines in my window.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giant has a huge gem on its finger.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can take photo of a dolphin with my phone.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70" name="Google Shape;70;p2"/>
          <p:cNvGraphicFramePr/>
          <p:nvPr/>
        </p:nvGraphicFramePr>
        <p:xfrm>
          <a:off x="314275" y="851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4935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could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would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should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who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whole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where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1" name="Google Shape;71;p2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4017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fly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huge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Google Shape;72;p2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151400"/>
                <a:gridCol w="913275"/>
                <a:gridCol w="1389525"/>
                <a:gridCol w="1151400"/>
                <a:gridCol w="918925"/>
                <a:gridCol w="1383875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/igh/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fl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/oa/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sn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/j/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iant</a:t>
                      </a:r>
                      <a:endParaRPr sz="5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</a:t>
                      </a:r>
                      <a:endParaRPr b="1" sz="41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/f/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one</a:t>
                      </a:r>
                      <a:endParaRPr i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3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1 Week 3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/l/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al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/l/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c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/s/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ve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/v/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79" name="Google Shape;79;p3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80" name="Google Shape;80;p3"/>
          <p:cNvGraphicFramePr/>
          <p:nvPr/>
        </p:nvGraphicFramePr>
        <p:xfrm>
          <a:off x="314275" y="440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apple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equal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have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space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sparkle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ice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final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live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leave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puddle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mice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petal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1" name="Google Shape;81;p3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648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can see a giant, white beetle swimming in the puddle.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They can carry the huge metal elephant up the stairs.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mice are eating nice apples.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space puzzle is hard to solve.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82" name="Google Shape;82;p3"/>
          <p:cNvGraphicFramePr/>
          <p:nvPr/>
        </p:nvGraphicFramePr>
        <p:xfrm>
          <a:off x="314275" y="851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4935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Mrs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school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call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different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3" name="Google Shape;83;p3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727100"/>
                <a:gridCol w="1727100"/>
                <a:gridCol w="1727100"/>
                <a:gridCol w="1727100"/>
              </a:tblGrid>
              <a:tr h="3456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93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bubble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total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face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give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4" name="Google Shape;84;p3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151400"/>
                <a:gridCol w="913275"/>
                <a:gridCol w="1389525"/>
                <a:gridCol w="1151400"/>
                <a:gridCol w="918925"/>
                <a:gridCol w="1383875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/l/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app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le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al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/l/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met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al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/s/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sz="5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ve</a:t>
                      </a:r>
                      <a:endParaRPr b="1" sz="41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/v/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gi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ve</a:t>
                      </a:r>
                      <a:endParaRPr i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5" name="Google Shape;85;p3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Google Shape;90;p4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1 Week 4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 /u/ &amp; se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/z/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se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/s/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ce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/s/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ey </a:t>
                      </a:r>
                      <a:r>
                        <a:rPr i="1" lang="en-GB" sz="1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91" name="Google Shape;91;p4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92" name="Google Shape;92;p4"/>
          <p:cNvGraphicFramePr/>
          <p:nvPr/>
        </p:nvGraphicFramePr>
        <p:xfrm>
          <a:off x="314275" y="440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20840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brother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tease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monkey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fence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nothing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love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purse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above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honey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praise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young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3" name="Google Shape;93;p4"/>
          <p:cNvGraphicFramePr/>
          <p:nvPr/>
        </p:nvGraphicFramePr>
        <p:xfrm>
          <a:off x="314275" y="61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64875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 am gentle when I touch the young puppy.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Please whisper as loud noise will wake the baby.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This horse can leap over a huge fence.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1520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donkey waits in the valley for its friend, the monkey.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94" name="Google Shape;94;p4"/>
          <p:cNvGraphicFramePr/>
          <p:nvPr/>
        </p:nvGraphicFramePr>
        <p:xfrm>
          <a:off x="314275" y="8517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986925"/>
                <a:gridCol w="986925"/>
                <a:gridCol w="986925"/>
                <a:gridCol w="986925"/>
                <a:gridCol w="986925"/>
                <a:gridCol w="986925"/>
                <a:gridCol w="986925"/>
              </a:tblGrid>
              <a:tr h="249350">
                <a:tc gridSpan="7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5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people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your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their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thought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through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friend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work</a:t>
                      </a:r>
                      <a:endParaRPr sz="16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5" name="Google Shape;95;p4"/>
          <p:cNvGraphicFramePr/>
          <p:nvPr/>
        </p:nvGraphicFramePr>
        <p:xfrm>
          <a:off x="314275" y="935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381675"/>
                <a:gridCol w="1381675"/>
                <a:gridCol w="1381675"/>
                <a:gridCol w="1381675"/>
                <a:gridCol w="1381675"/>
              </a:tblGrid>
              <a:tr h="316025">
                <a:tc gridSpan="5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spelling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write these words? Can you use the correct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touch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cheese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dance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key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6" name="Google Shape;96;p4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151400"/>
                <a:gridCol w="913275"/>
                <a:gridCol w="1389525"/>
                <a:gridCol w="1151400"/>
                <a:gridCol w="918925"/>
                <a:gridCol w="1383875"/>
              </a:tblGrid>
              <a:tr h="266500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79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/u/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ther</a:t>
                      </a:r>
                      <a:endParaRPr b="1" sz="14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</a:t>
                      </a: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ng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/z/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chee</a:t>
                      </a:r>
                      <a:r>
                        <a:rPr b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</a:t>
                      </a:r>
                      <a:endParaRPr sz="10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8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41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 / ce</a:t>
                      </a:r>
                      <a:endParaRPr b="1" sz="50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2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/s/</a:t>
                      </a:r>
                      <a:endParaRPr i="1" sz="12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mou</a:t>
                      </a:r>
                      <a:r>
                        <a:rPr b="1" lang="en-GB" sz="12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fen</a:t>
                      </a:r>
                      <a:r>
                        <a:rPr b="1" lang="en-GB" sz="12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ce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50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ey</a:t>
                      </a:r>
                      <a:endParaRPr b="1" sz="41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endParaRPr i="1"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donk</a:t>
                      </a:r>
                      <a:r>
                        <a:rPr b="1" lang="en-GB" sz="14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ey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5"/>
          <p:cNvGraphicFramePr/>
          <p:nvPr/>
        </p:nvGraphicFramePr>
        <p:xfrm>
          <a:off x="314300" y="2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5225925"/>
                <a:gridCol w="1682625"/>
              </a:tblGrid>
              <a:tr h="59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Little Wandle - Letters and Sounds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Year 1 Phonics Home Learning</a:t>
                      </a:r>
                      <a:endParaRPr b="1"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Phase 5 - </a:t>
                      </a:r>
                      <a:r>
                        <a:rPr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Spring 1 Week 5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Focus - </a:t>
                      </a:r>
                      <a:r>
                        <a:rPr lang="en-GB" sz="13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 /oo/yoo/ /ee/ /s/z/ /oa/</a:t>
                      </a:r>
                      <a:endParaRPr sz="13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03" name="Google Shape;103;p5"/>
          <p:cNvSpPr txBox="1"/>
          <p:nvPr/>
        </p:nvSpPr>
        <p:spPr>
          <a:xfrm>
            <a:off x="219075" y="1628775"/>
            <a:ext cx="707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Please support your child to practise and reinforce the phonemes and graphemes we are learning in school. More information and support can be found on the Little Wandle website -</a:t>
            </a:r>
            <a:endParaRPr b="0" i="0" sz="1200" u="none" cap="none" strike="noStrike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r>
              <a:rPr b="0" i="0" lang="en-GB" sz="1200" u="sng" cap="none" strike="noStrike">
                <a:solidFill>
                  <a:schemeClr val="hlink"/>
                </a:solidFill>
                <a:latin typeface="ABeeZee"/>
                <a:ea typeface="ABeeZee"/>
                <a:cs typeface="ABeeZee"/>
                <a:sym typeface="ABeeZee"/>
                <a:hlinkClick r:id="rId3"/>
              </a:rPr>
              <a:t>https://www.littlewandlelettersandsounds.org.uk/resources/for-parents/</a:t>
            </a:r>
            <a:r>
              <a:rPr b="0" i="0" lang="en-GB" sz="1200" u="none" cap="none" strike="noStrike">
                <a:solidFill>
                  <a:srgbClr val="FF0000"/>
                </a:solidFill>
                <a:latin typeface="ABeeZee"/>
                <a:ea typeface="ABeeZee"/>
                <a:cs typeface="ABeeZee"/>
                <a:sym typeface="ABeeZee"/>
              </a:rPr>
              <a:t>  </a:t>
            </a:r>
            <a:endParaRPr b="0" i="0" sz="1200" u="none" cap="none" strike="noStrike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aphicFrame>
        <p:nvGraphicFramePr>
          <p:cNvPr id="104" name="Google Shape;104;p5"/>
          <p:cNvGraphicFramePr/>
          <p:nvPr/>
        </p:nvGraphicFramePr>
        <p:xfrm>
          <a:off x="314275" y="4403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151450"/>
                <a:gridCol w="1151450"/>
                <a:gridCol w="1151450"/>
                <a:gridCol w="1151450"/>
                <a:gridCol w="1151450"/>
                <a:gridCol w="1151450"/>
              </a:tblGrid>
              <a:tr h="196575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see this week’s focus phonemes?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4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youth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group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juice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bruise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fruit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soup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sheet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treat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these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happy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be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honey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face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visit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princess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horse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ice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noise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yellow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coat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home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total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go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window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5" name="Google Shape;105;p5"/>
          <p:cNvGraphicFramePr/>
          <p:nvPr/>
        </p:nvGraphicFramePr>
        <p:xfrm>
          <a:off x="314275" y="6308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727150"/>
                <a:gridCol w="1727150"/>
                <a:gridCol w="1727150"/>
                <a:gridCol w="1727150"/>
              </a:tblGrid>
              <a:tr h="358850">
                <a:tc gridSpan="4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reading and writing sentences.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any tricky words? Can you see this week’s focus phonemes?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</a:rPr>
                        <a:t>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read these sentences fluently?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708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blue fruit had a bruise.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708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These sheep have sharp teeth and little feet.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708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Each time the mouse visits, it eats a chunk of cheese.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370850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 wind goans through the old windows.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106" name="Google Shape;106;p5"/>
          <p:cNvGraphicFramePr/>
          <p:nvPr/>
        </p:nvGraphicFramePr>
        <p:xfrm>
          <a:off x="314275" y="836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1151400"/>
                <a:gridCol w="1151400"/>
                <a:gridCol w="1151400"/>
                <a:gridCol w="1151400"/>
                <a:gridCol w="1151400"/>
                <a:gridCol w="1151400"/>
              </a:tblGrid>
              <a:tr h="209575">
                <a:tc gridSpan="6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 will be practising tricky words. 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Can you spot the tricky part of the word?</a:t>
                      </a:r>
                      <a:endParaRPr i="1" sz="1200" u="none" cap="none" strike="noStrike">
                        <a:solidFill>
                          <a:srgbClr val="38761D"/>
                        </a:solidFill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</a:tr>
              <a:tr h="36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water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want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any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many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again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could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would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should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who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whole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where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two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Mrs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Ms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school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call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different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people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your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their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thought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through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friend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work</a:t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54000" marB="54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7" name="Google Shape;107;p5"/>
          <p:cNvGraphicFramePr/>
          <p:nvPr/>
        </p:nvGraphicFramePr>
        <p:xfrm>
          <a:off x="314300" y="2388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{CBCDEDAC-A152-4310-9B04-D3149B8761EF}</a:tableStyleId>
              </a:tblPr>
              <a:tblGrid>
                <a:gridCol w="863550"/>
                <a:gridCol w="863550"/>
                <a:gridCol w="863550"/>
                <a:gridCol w="863550"/>
                <a:gridCol w="863550"/>
                <a:gridCol w="863550"/>
                <a:gridCol w="863550"/>
                <a:gridCol w="863550"/>
              </a:tblGrid>
              <a:tr h="214200">
                <a:tc gridSpan="8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Phonemes we will be focusing on this week in school -</a:t>
                      </a:r>
                      <a:r>
                        <a:rPr i="1" lang="en-GB" sz="1200" u="none" cap="none" strike="noStrike">
                          <a:solidFill>
                            <a:srgbClr val="38761D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 </a:t>
                      </a:r>
                      <a:endParaRPr b="1" sz="2000" u="none" cap="none" strike="noStrike">
                        <a:solidFill>
                          <a:srgbClr val="38761D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931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/oo/yoo/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/ee/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/s/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/z/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Grow the code:</a:t>
                      </a:r>
                      <a:endParaRPr b="1" sz="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6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/oa/</a:t>
                      </a:r>
                      <a:endParaRPr i="1" sz="16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250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ui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</a:t>
                      </a: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ui</a:t>
                      </a: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</a:t>
                      </a: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</a:t>
                      </a:r>
                      <a:r>
                        <a:rPr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ea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e-e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ey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ee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ie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y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ce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zz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se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ow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ou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oe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o-e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GB" sz="1800" u="none" cap="none" strike="noStrike">
                          <a:solidFill>
                            <a:schemeClr val="dk1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oa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18000" marB="18000" marR="54000" marL="5400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8" name="Google Shape;108;p5"/>
          <p:cNvPicPr preferRelativeResize="0"/>
          <p:nvPr/>
        </p:nvPicPr>
        <p:blipFill rotWithShape="1">
          <a:blip r:embed="rId4">
            <a:alphaModFix/>
          </a:blip>
          <a:srcRect b="68981" l="22251" r="71358" t="20973"/>
          <a:stretch/>
        </p:blipFill>
        <p:spPr>
          <a:xfrm>
            <a:off x="5727378" y="359825"/>
            <a:ext cx="1380398" cy="122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0x0101001DD112924A56F14D84B6A4B0E16C5B16</vt:lpwstr>
  </property>
  <property fmtid="{D5CDD505-2E9C-101B-9397-08002B2CF9AE}" pid="3" name="Order">
    <vt:r8>6.3602E7</vt:r8>
  </property>
</Properties>
</file>