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3" roundtripDataSignature="AMtx7milLVI3LMozcXOvSyT8zgeYJ8et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72B94-3DB5-61D0-778E-C0199138B925}" v="41" dt="2024-09-03T17:01:51.172"/>
  </p1510:revLst>
</p1510:revInfo>
</file>

<file path=ppt/tableStyles.xml><?xml version="1.0" encoding="utf-8"?>
<a:tblStyleLst xmlns:a="http://schemas.openxmlformats.org/drawingml/2006/main" def="{A5D50D7D-9122-4A78-9979-1A2B82912A66}">
  <a:tblStyle styleId="{A5D50D7D-9122-4A78-9979-1A2B82912A66}" styleName="Table_0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 b="off" i="off"/>
      <a:tcStyle>
        <a:tcBdr/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1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0" name="Google Shape;1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5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9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4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4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8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2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7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5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aphicFrame>
        <p:nvGraphicFramePr>
          <p:cNvPr id="154" name="Google Shape;154;p19"/>
          <p:cNvGraphicFramePr/>
          <p:nvPr>
            <p:extLst>
              <p:ext uri="{D42A27DB-BD31-4B8C-83A1-F6EECF244321}">
                <p14:modId xmlns:p14="http://schemas.microsoft.com/office/powerpoint/2010/main" val="2612740962"/>
              </p:ext>
            </p:extLst>
          </p:nvPr>
        </p:nvGraphicFramePr>
        <p:xfrm>
          <a:off x="267203" y="86196"/>
          <a:ext cx="11657593" cy="662304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AFAFAF"/>
                    </a:gs>
                    <a:gs pos="50000">
                      <a:schemeClr val="accent3"/>
                    </a:gs>
                    <a:gs pos="100000">
                      <a:srgbClr val="919191"/>
                    </a:gs>
                  </a:gsLst>
                  <a:lin ang="5400000" scaled="0"/>
                </a:gradFill>
                <a:tableStyleId>{A5D50D7D-9122-4A78-9979-1A2B82912A66}</a:tableStyleId>
              </a:tblPr>
              <a:tblGrid>
                <a:gridCol w="1632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2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5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4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Year 2,3&amp;4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Cycle A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C00000"/>
                          </a:solidFill>
                        </a:rPr>
                        <a:t>History</a:t>
                      </a:r>
                      <a:endParaRPr sz="1400" u="none" strike="noStrike" cap="none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chemeClr val="tx1"/>
                          </a:solidFill>
                        </a:rPr>
                        <a:t>Geography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2060"/>
                          </a:solidFill>
                        </a:rPr>
                        <a:t>Science</a:t>
                      </a:r>
                      <a:endParaRPr sz="12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Autumn 1</a:t>
                      </a:r>
                      <a:endParaRPr sz="1400" u="none" strike="noStrike" cap="none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/>
                        <a:buNone/>
                        <a:tabLst/>
                        <a:defRPr/>
                      </a:pPr>
                      <a:endParaRPr lang="en-GB" sz="2000" u="none" strike="noStrike" cap="none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</a:rPr>
                        <a:t>How children’s lives have changed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rgbClr val="002060"/>
                          </a:solidFill>
                        </a:rPr>
                        <a:t>Materials, rocks and soils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/>
                        <a:buNone/>
                      </a:pPr>
                      <a:endParaRPr lang="en-GB" sz="2000" u="none" strike="noStrike" cap="none" dirty="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Autumn 2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None/>
                      </a:pPr>
                      <a:endParaRPr lang="en-GB" sz="1400" u="none" strike="noStrike" cap="none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tx1"/>
                          </a:solidFill>
                        </a:rPr>
                        <a:t>Why are Rainforests important to us?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002060"/>
                          </a:solidFill>
                        </a:rPr>
                        <a:t>Materials, states of matter</a:t>
                      </a:r>
                      <a:endParaRPr lang="en-GB"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Spring  1</a:t>
                      </a:r>
                      <a:endParaRPr sz="1400" u="none" strike="noStrike" cap="none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None/>
                      </a:pPr>
                      <a:endParaRPr lang="en-GB"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C00000"/>
                          </a:solidFill>
                        </a:rPr>
                        <a:t>Romans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002060"/>
                          </a:solidFill>
                        </a:rPr>
                        <a:t>Digestion and Food</a:t>
                      </a:r>
                      <a:endParaRPr sz="14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chemeClr val="lt1"/>
                          </a:solidFill>
                        </a:rPr>
                        <a:t>Spring 2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en-GB" sz="1400" u="none" strike="noStrike" cap="none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002060"/>
                          </a:solidFill>
                        </a:rPr>
                        <a:t>Plants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/>
                        <a:buNone/>
                      </a:pPr>
                      <a:r>
                        <a:rPr lang="en-US" sz="1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Settlements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Summer 1</a:t>
                      </a:r>
                      <a:endParaRPr lang="en-GB" sz="1400" u="none" strike="noStrike" cap="none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en-GB" sz="1800" u="none" strike="noStrike" cap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2060"/>
                          </a:solidFill>
                        </a:rPr>
                        <a:t>Light and shadow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2060"/>
                          </a:solidFill>
                        </a:rPr>
                        <a:t>4 weeks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en-GB" sz="18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Summer 2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</a:rPr>
                        <a:t>Volcanoes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Making connections</a:t>
                      </a: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/>
                        <a:t>Reading Spine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/>
                        <a:t>Reading for Pleasure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/>
                        <a:t>15-20 mins a day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Narrative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Core Text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/>
                        <a:t>Informs Narrative writing outcomes &amp; may be linked to curriculum area &amp; WCR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Non-narrative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Linked to topic 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&amp; used for WCR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/>
                        <a:t>Poetry</a:t>
                      </a:r>
                      <a:endParaRPr sz="1800" b="1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u="none" strike="noStrike" cap="none" dirty="0"/>
                        <a:t>Whole Class Reading/guided Reading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u="none" strike="noStrike" cap="none" dirty="0"/>
                        <a:t>Performance/written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92D05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" name="Google Shape;218;p20">
            <a:extLst>
              <a:ext uri="{FF2B5EF4-FFF2-40B4-BE49-F238E27FC236}">
                <a16:creationId xmlns:a16="http://schemas.microsoft.com/office/drawing/2014/main" id="{040859D4-D17F-486E-ACBF-C8E05F926D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739" y="2959893"/>
            <a:ext cx="969625" cy="12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18;p20">
            <a:extLst>
              <a:ext uri="{FF2B5EF4-FFF2-40B4-BE49-F238E27FC236}">
                <a16:creationId xmlns:a16="http://schemas.microsoft.com/office/drawing/2014/main" id="{A51FB6D7-7319-474E-8FD0-D038B8C0A4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3032" y="1625458"/>
            <a:ext cx="969625" cy="12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33;p20">
            <a:extLst>
              <a:ext uri="{FF2B5EF4-FFF2-40B4-BE49-F238E27FC236}">
                <a16:creationId xmlns:a16="http://schemas.microsoft.com/office/drawing/2014/main" id="{E7663986-E06A-4A14-BEE9-DEB8D5C8C2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4150" y="5666295"/>
            <a:ext cx="1346801" cy="99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3D58C-912B-4D39-A130-A41DD2BE8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426" y="4928355"/>
            <a:ext cx="1202316" cy="54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7F357-B2CF-4F76-8D62-951AD69D1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531" y="4429919"/>
            <a:ext cx="1289969" cy="545756"/>
          </a:xfrm>
          <a:prstGeom prst="rect">
            <a:avLst/>
          </a:prstGeom>
        </p:spPr>
      </p:pic>
      <p:pic>
        <p:nvPicPr>
          <p:cNvPr id="36" name="Google Shape;252;p21">
            <a:extLst>
              <a:ext uri="{FF2B5EF4-FFF2-40B4-BE49-F238E27FC236}">
                <a16:creationId xmlns:a16="http://schemas.microsoft.com/office/drawing/2014/main" id="{996C79A9-03F7-4391-B2A3-29AF45B7868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63383" y="2866224"/>
            <a:ext cx="1211672" cy="148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73;p21">
            <a:extLst>
              <a:ext uri="{FF2B5EF4-FFF2-40B4-BE49-F238E27FC236}">
                <a16:creationId xmlns:a16="http://schemas.microsoft.com/office/drawing/2014/main" id="{9CFC59C0-36D6-4DA0-B9D8-DB525631B98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63383" y="4439397"/>
            <a:ext cx="1211672" cy="107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6;p21">
            <a:extLst>
              <a:ext uri="{FF2B5EF4-FFF2-40B4-BE49-F238E27FC236}">
                <a16:creationId xmlns:a16="http://schemas.microsoft.com/office/drawing/2014/main" id="{95E3EB53-0442-4978-85D5-916FF2CF8A2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65691" y="1610130"/>
            <a:ext cx="836386" cy="12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12;p20">
            <a:extLst>
              <a:ext uri="{FF2B5EF4-FFF2-40B4-BE49-F238E27FC236}">
                <a16:creationId xmlns:a16="http://schemas.microsoft.com/office/drawing/2014/main" id="{F5E44F21-C472-4366-A4D6-7C4C492FD19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30945" y="2851456"/>
            <a:ext cx="898638" cy="144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12;p20">
            <a:extLst>
              <a:ext uri="{FF2B5EF4-FFF2-40B4-BE49-F238E27FC236}">
                <a16:creationId xmlns:a16="http://schemas.microsoft.com/office/drawing/2014/main" id="{6C1A122E-0FBA-41F3-9BFB-6E330A7E5EF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30945" y="1566217"/>
            <a:ext cx="864828" cy="119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76;p21">
            <a:extLst>
              <a:ext uri="{FF2B5EF4-FFF2-40B4-BE49-F238E27FC236}">
                <a16:creationId xmlns:a16="http://schemas.microsoft.com/office/drawing/2014/main" id="{AB54488D-75AA-4076-BB6C-AC03A7964490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08563" y="1678368"/>
            <a:ext cx="740643" cy="108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F73D5-89FA-45C0-96CB-78187DA4F3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3079" y="1590087"/>
            <a:ext cx="1082837" cy="122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E4D9E-DC87-4E9D-8087-45AA1A54C0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2792" y="1566217"/>
            <a:ext cx="836386" cy="1248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A6FE1-2A38-4452-A5B8-32659C965D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5873" y="5561812"/>
            <a:ext cx="1626693" cy="1099117"/>
          </a:xfrm>
          <a:prstGeom prst="rect">
            <a:avLst/>
          </a:prstGeom>
        </p:spPr>
      </p:pic>
      <p:pic>
        <p:nvPicPr>
          <p:cNvPr id="48" name="Google Shape;235;p20">
            <a:extLst>
              <a:ext uri="{FF2B5EF4-FFF2-40B4-BE49-F238E27FC236}">
                <a16:creationId xmlns:a16="http://schemas.microsoft.com/office/drawing/2014/main" id="{4660564D-8E3D-49DD-A446-E816C0EF6898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30945" y="5531018"/>
            <a:ext cx="968374" cy="119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0E270-2A93-40EF-BABA-4E481CCC34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1322" y="2874516"/>
            <a:ext cx="1125486" cy="1471789"/>
          </a:xfrm>
          <a:prstGeom prst="rect">
            <a:avLst/>
          </a:prstGeom>
        </p:spPr>
      </p:pic>
      <p:pic>
        <p:nvPicPr>
          <p:cNvPr id="52" name="Google Shape;222;p20">
            <a:extLst>
              <a:ext uri="{FF2B5EF4-FFF2-40B4-BE49-F238E27FC236}">
                <a16:creationId xmlns:a16="http://schemas.microsoft.com/office/drawing/2014/main" id="{C477B07A-765F-41D0-B34D-FB9979D41944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559804" y="4388601"/>
            <a:ext cx="852994" cy="11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16;p20">
            <a:extLst>
              <a:ext uri="{FF2B5EF4-FFF2-40B4-BE49-F238E27FC236}">
                <a16:creationId xmlns:a16="http://schemas.microsoft.com/office/drawing/2014/main" id="{A3BFEC42-C9A1-45F9-BE58-C9774C71EE3D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338304" y="2839434"/>
            <a:ext cx="861743" cy="14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17;p20">
            <a:extLst>
              <a:ext uri="{FF2B5EF4-FFF2-40B4-BE49-F238E27FC236}">
                <a16:creationId xmlns:a16="http://schemas.microsoft.com/office/drawing/2014/main" id="{0AF36DD8-94B3-4897-9830-CA85C1B44CD8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1664787">
            <a:off x="5958709" y="3163989"/>
            <a:ext cx="838510" cy="104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F5AE1-05B1-40D1-A6B1-F920F125B69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71373" y="5694343"/>
            <a:ext cx="1504950" cy="847725"/>
          </a:xfrm>
          <a:prstGeom prst="rect">
            <a:avLst/>
          </a:prstGeom>
        </p:spPr>
      </p:pic>
      <p:pic>
        <p:nvPicPr>
          <p:cNvPr id="2" name="Picture 1" descr="How to Write a Letter: Step-By-Step ...">
            <a:extLst>
              <a:ext uri="{FF2B5EF4-FFF2-40B4-BE49-F238E27FC236}">
                <a16:creationId xmlns:a16="http://schemas.microsoft.com/office/drawing/2014/main" id="{7FA9213B-2732-40CA-45A5-E8D89F18DCC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60935" y="4516664"/>
            <a:ext cx="1636487" cy="863601"/>
          </a:xfrm>
          <a:prstGeom prst="rect">
            <a:avLst/>
          </a:prstGeom>
        </p:spPr>
      </p:pic>
      <p:pic>
        <p:nvPicPr>
          <p:cNvPr id="4" name="Picture 3" descr="The Great Kapok Tree: A Tale of the Amazon Rain Forest (Gulliver books) :  Cherry, Lynne: Amazon.co.uk: Books">
            <a:extLst>
              <a:ext uri="{FF2B5EF4-FFF2-40B4-BE49-F238E27FC236}">
                <a16:creationId xmlns:a16="http://schemas.microsoft.com/office/drawing/2014/main" id="{A04D43ED-4F0B-7228-5AD0-A49193F7FF8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07264" y="2866571"/>
            <a:ext cx="1148897" cy="1324430"/>
          </a:xfrm>
          <a:prstGeom prst="rect">
            <a:avLst/>
          </a:prstGeom>
        </p:spPr>
      </p:pic>
      <p:pic>
        <p:nvPicPr>
          <p:cNvPr id="13" name="Picture 12" descr="Save the Rainforest">
            <a:extLst>
              <a:ext uri="{FF2B5EF4-FFF2-40B4-BE49-F238E27FC236}">
                <a16:creationId xmlns:a16="http://schemas.microsoft.com/office/drawing/2014/main" id="{6154EB6F-B693-74F1-53D9-658D7F76DFA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14057" y="4217080"/>
            <a:ext cx="1398814" cy="1344840"/>
          </a:xfrm>
          <a:prstGeom prst="rect">
            <a:avLst/>
          </a:prstGeom>
        </p:spPr>
      </p:pic>
      <p:pic>
        <p:nvPicPr>
          <p:cNvPr id="14" name="Picture 13" descr="Wild World">
            <a:extLst>
              <a:ext uri="{FF2B5EF4-FFF2-40B4-BE49-F238E27FC236}">
                <a16:creationId xmlns:a16="http://schemas.microsoft.com/office/drawing/2014/main" id="{ADAC3CCD-A394-E987-A99D-C0C27C62768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80541" y="5564407"/>
            <a:ext cx="801915" cy="1144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89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TSSMAT Reading Spine</dc:title>
  <dc:creator>Miss R Mills</dc:creator>
  <cp:lastModifiedBy>Kelsie Arrowsmith</cp:lastModifiedBy>
  <cp:revision>323</cp:revision>
  <dcterms:created xsi:type="dcterms:W3CDTF">2020-04-21T10:02:23Z</dcterms:created>
  <dcterms:modified xsi:type="dcterms:W3CDTF">2024-09-30T12:51:23Z</dcterms:modified>
</cp:coreProperties>
</file>