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6" r:id="rId6"/>
    <p:sldId id="265" r:id="rId7"/>
    <p:sldId id="257" r:id="rId8"/>
    <p:sldId id="259" r:id="rId9"/>
    <p:sldId id="267" r:id="rId10"/>
    <p:sldId id="269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Churchman" userId="41ceccbe-9e62-49e3-9fab-e5f133b491ef" providerId="ADAL" clId="{8C1A4420-A85F-4DCC-A0AC-E0E517E58149}"/>
    <pc:docChg chg="delSld">
      <pc:chgData name="Miss Churchman" userId="41ceccbe-9e62-49e3-9fab-e5f133b491ef" providerId="ADAL" clId="{8C1A4420-A85F-4DCC-A0AC-E0E517E58149}" dt="2022-09-26T09:09:54.767" v="2" actId="2696"/>
      <pc:docMkLst>
        <pc:docMk/>
      </pc:docMkLst>
      <pc:sldChg chg="del">
        <pc:chgData name="Miss Churchman" userId="41ceccbe-9e62-49e3-9fab-e5f133b491ef" providerId="ADAL" clId="{8C1A4420-A85F-4DCC-A0AC-E0E517E58149}" dt="2022-09-26T09:09:50.145" v="0" actId="2696"/>
        <pc:sldMkLst>
          <pc:docMk/>
          <pc:sldMk cId="559972019" sldId="277"/>
        </pc:sldMkLst>
      </pc:sldChg>
      <pc:sldChg chg="del">
        <pc:chgData name="Miss Churchman" userId="41ceccbe-9e62-49e3-9fab-e5f133b491ef" providerId="ADAL" clId="{8C1A4420-A85F-4DCC-A0AC-E0E517E58149}" dt="2022-09-26T09:09:53.162" v="1" actId="2696"/>
        <pc:sldMkLst>
          <pc:docMk/>
          <pc:sldMk cId="2379944206" sldId="278"/>
        </pc:sldMkLst>
      </pc:sldChg>
      <pc:sldChg chg="del">
        <pc:chgData name="Miss Churchman" userId="41ceccbe-9e62-49e3-9fab-e5f133b491ef" providerId="ADAL" clId="{8C1A4420-A85F-4DCC-A0AC-E0E517E58149}" dt="2022-09-26T09:09:54.767" v="2" actId="2696"/>
        <pc:sldMkLst>
          <pc:docMk/>
          <pc:sldMk cId="1202331004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CCC1-2C4B-45A9-948C-5961C555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89D55-90DA-4377-B380-FA2B6058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17C0-2BCF-40E0-8087-675B8180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493BE-E834-4176-B9E3-B67433A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705F-6906-4A54-8BAC-D7090553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7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DAA4-56F5-4586-A832-DB8247E9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139BE-95A1-4D33-AE26-CB415ECD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3B5C-01A5-4EB5-BFF1-DB35D97F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1351B-C1C3-4CBB-8349-CF39E07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998F-EF45-4156-9229-F7E5FC38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5A94C-1BFE-4284-B647-47B414FE9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58CAB-446C-4E1D-9FAB-1F0FB2D9A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A9BF-B643-421E-865B-3EE1C945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6EC71-32F7-4F02-A1A1-58E6E0A7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ADE97-1ECC-42FB-A5DF-7637784E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1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2276-B86A-4373-9BAF-6C4686BF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AE50-9832-461A-A53B-A86C7F0C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05FD-97E6-44B7-ADCA-EFD90171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3A98-7D6E-496D-BE12-ADBBA3F3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1FDBB-DA96-47E6-8F93-6F000462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4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0EFC-7FA0-4897-ABD1-E0405F34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1B30F-49DA-4497-9E14-7CA521B4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E4FE-31C5-4D38-B6E7-955316D3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A160-8B40-4AA7-AF66-3C52DC2E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D881A-8351-4486-8708-7F8E13AC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8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17D8-62F9-4A11-8115-8D2693BE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3AF1-191A-4EDF-8003-D1E70601A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94F8E-0E92-4793-A587-E236FFF5D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D2F3F-3E2F-4971-BA7F-106599C5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EA0EC-0899-4899-8B60-B063A85A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DF69-2BA6-4D37-BD05-224C8792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9889-B380-4F4F-BB86-C8118AC1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C392-5BB8-4722-9F2B-CCD8E75D6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C60CC-7909-4D48-AB3F-E35E5181B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A7CC9-A56A-4E69-A4D3-24D09683C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4FE43-A95B-49A4-9D4A-883E0575B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FC02D-239C-4DA9-ADF5-079ED35C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F3232-2047-4D25-85AB-7BADE446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09BB2-D9B4-4AE2-980A-1092FB9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D747-5387-4E29-8741-1E6E2636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BE66F-9A3A-4C98-ACC4-0B3BF3A3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DB2A2-8E6A-4FC4-857C-513A4C54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6D02D-0DA8-4919-9A56-9B7F8E16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8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AF7C4-0967-43D9-9D6F-3D1509F9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9A78C-D5C5-4481-80A8-F98AA38F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1AE95-9543-4C93-97C2-C294ABD1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7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1F11-688E-41B0-B26C-EBC472A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9996-F414-4795-BE15-B32C9AB0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26B00-E011-4A50-879D-9CCDB979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CD5D-AE25-4D00-986A-8142BE64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4E91C-73DF-4214-B965-77DB81A4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E0D26-0273-4637-9F2A-8DBCED6C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5E60-5996-45B0-9C57-8EB1374C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25BC6-ECDC-4564-B8BC-5596D7C8F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5B23D-5A31-4670-87E1-8D5F1982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6BFCC-2620-4BFD-82DF-55757C6F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E67CD-7A07-4F2E-9821-B85F01C6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2052C-4000-4D3A-88A5-B4D587D8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C9B0C-C8D3-4E0D-ABBF-FE75C505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944ED-DB21-4BC2-8F43-A4ACFF5A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8D680-3ED6-404B-AD76-A6C552C8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32EE-3BAD-45F9-8363-745F909E631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F147-0515-49BD-BB13-B7AF6641E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4258-4A1C-42CB-AB02-5B69A4D44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>
            <a:extLst>
              <a:ext uri="{FF2B5EF4-FFF2-40B4-BE49-F238E27FC236}">
                <a16:creationId xmlns:a16="http://schemas.microsoft.com/office/drawing/2014/main" id="{E7E87421-F59C-47C7-810B-9287E18EF8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7456" y="130285"/>
            <a:ext cx="3923930" cy="437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9D2AF-6488-4623-AD46-C8A37B829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951" y="1214438"/>
            <a:ext cx="9144000" cy="2387600"/>
          </a:xfrm>
        </p:spPr>
        <p:txBody>
          <a:bodyPr/>
          <a:lstStyle/>
          <a:p>
            <a:r>
              <a:rPr lang="en-US" dirty="0"/>
              <a:t>Welcome to Year 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4DFE7-DFB1-4B53-913E-184D11557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013" y="3602038"/>
            <a:ext cx="9144000" cy="1655762"/>
          </a:xfrm>
        </p:spPr>
        <p:txBody>
          <a:bodyPr/>
          <a:lstStyle/>
          <a:p>
            <a:r>
              <a:rPr lang="en-US" dirty="0"/>
              <a:t>Peacock class and Chiltern Blue class</a:t>
            </a:r>
            <a:endParaRPr lang="en-GB" dirty="0"/>
          </a:p>
        </p:txBody>
      </p:sp>
      <p:pic>
        <p:nvPicPr>
          <p:cNvPr id="15" name="image2.jpeg">
            <a:extLst>
              <a:ext uri="{FF2B5EF4-FFF2-40B4-BE49-F238E27FC236}">
                <a16:creationId xmlns:a16="http://schemas.microsoft.com/office/drawing/2014/main" id="{51676FE9-9E54-451C-9F8B-605589E449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15" y="4676775"/>
            <a:ext cx="205203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7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D5945560-311A-45B4-AB4B-022991EBE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DC7D1-370C-4C87-8389-2CDE739C9198}"/>
              </a:ext>
            </a:extLst>
          </p:cNvPr>
          <p:cNvSpPr txBox="1"/>
          <p:nvPr/>
        </p:nvSpPr>
        <p:spPr>
          <a:xfrm>
            <a:off x="665824" y="332816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Maths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62FBC-7F10-4ADE-863A-B42BC0C06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4" t="28013" r="30076" b="25522"/>
          <a:stretch/>
        </p:blipFill>
        <p:spPr>
          <a:xfrm>
            <a:off x="1499742" y="1171557"/>
            <a:ext cx="8488218" cy="535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8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511F704-7DCF-4611-A775-62A74D8251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D48956-693F-4480-BAC4-FACD56007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2" t="29495" r="28106" b="30370"/>
          <a:stretch/>
        </p:blipFill>
        <p:spPr>
          <a:xfrm>
            <a:off x="2050472" y="988292"/>
            <a:ext cx="8091055" cy="4128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AA053-D042-4C1C-B707-B30CFC7B25A8}"/>
              </a:ext>
            </a:extLst>
          </p:cNvPr>
          <p:cNvSpPr txBox="1"/>
          <p:nvPr/>
        </p:nvSpPr>
        <p:spPr>
          <a:xfrm>
            <a:off x="665824" y="332816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Maths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5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E9A30BB9-9721-43B9-95AA-4C960A99C4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04212-28A2-4321-BC5D-E5485E423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22088" r="29924" b="10976"/>
          <a:stretch/>
        </p:blipFill>
        <p:spPr>
          <a:xfrm>
            <a:off x="3519053" y="0"/>
            <a:ext cx="745134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09BD0-33B8-41D2-AEC6-D0A9A2CA4A8D}"/>
              </a:ext>
            </a:extLst>
          </p:cNvPr>
          <p:cNvSpPr txBox="1"/>
          <p:nvPr/>
        </p:nvSpPr>
        <p:spPr>
          <a:xfrm>
            <a:off x="665824" y="332816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Writing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4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95B796F1-2B94-471D-917F-85DE41A9DC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2BCEF-4DE0-46C4-87B0-26E42717A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3" y="0"/>
            <a:ext cx="478434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72C23-094D-4DBA-A427-76996629C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81" y="0"/>
            <a:ext cx="523418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EA60B-6698-49AC-B2C9-112846C50B0C}"/>
              </a:ext>
            </a:extLst>
          </p:cNvPr>
          <p:cNvSpPr txBox="1"/>
          <p:nvPr/>
        </p:nvSpPr>
        <p:spPr>
          <a:xfrm rot="5400000">
            <a:off x="8648374" y="3627871"/>
            <a:ext cx="5330011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Expected Standard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0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FF7D3972-99B6-4573-9F9E-CAC023C5A2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D8F26-0E92-4EAB-B38A-C5A07C2A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34" y="120073"/>
            <a:ext cx="499387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8FAB8-6241-400B-A6BD-1E47C271A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" y="120073"/>
            <a:ext cx="452846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2C449D-8873-4058-A09B-A014CC9ECA49}"/>
              </a:ext>
            </a:extLst>
          </p:cNvPr>
          <p:cNvSpPr txBox="1"/>
          <p:nvPr/>
        </p:nvSpPr>
        <p:spPr>
          <a:xfrm rot="5400000">
            <a:off x="8648374" y="3627871"/>
            <a:ext cx="5330011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Greater Depth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7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02FC361C-1453-4CE6-B705-D979C52F9F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8F265-BEB9-413F-8CED-93185C5EDFDD}"/>
              </a:ext>
            </a:extLst>
          </p:cNvPr>
          <p:cNvSpPr txBox="1"/>
          <p:nvPr/>
        </p:nvSpPr>
        <p:spPr>
          <a:xfrm>
            <a:off x="665824" y="332816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Reading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6361-C12A-4124-9C1B-7CDDA96A3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2" t="24916" r="21667" b="9899"/>
          <a:stretch/>
        </p:blipFill>
        <p:spPr>
          <a:xfrm>
            <a:off x="1459343" y="1269098"/>
            <a:ext cx="8562111" cy="54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CCDFB-8AF8-44C1-B0D5-64AEA890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6" t="24377" r="29167" b="24580"/>
          <a:stretch/>
        </p:blipFill>
        <p:spPr>
          <a:xfrm>
            <a:off x="1754909" y="1117601"/>
            <a:ext cx="8356886" cy="5615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5ED50-1490-4F4F-B012-27FFCBAD654A}"/>
              </a:ext>
            </a:extLst>
          </p:cNvPr>
          <p:cNvSpPr txBox="1"/>
          <p:nvPr/>
        </p:nvSpPr>
        <p:spPr>
          <a:xfrm>
            <a:off x="481096" y="181319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Reading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3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5356776" y="0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Parent Partnership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70717" y="0"/>
            <a:ext cx="1202603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>
                <a:latin typeface="Letter-join Plus 40" panose="02000505000000020003" pitchFamily="50" charset="0"/>
              </a:rPr>
              <a:t>How can you help?</a:t>
            </a:r>
            <a:endParaRPr lang="en-GB" sz="1000" dirty="0">
              <a:latin typeface="Letter-join Plus 40" panose="02000505000000020003" pitchFamily="50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Encourage and support homework being done each week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Read daily even if it is a few pages or you read to your child. Bring in reading books daily.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Changes at home – please make teachers aware via the school office or on the door.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Encourage EMI attendance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Ensure correct uniform- this includes indoor shoes. 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Social media usage – please make sure children are following safe internet usage guidance to avoid issues coming in to school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7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0DA37-FA20-4216-BB15-83488595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8" t="28333" r="20202" b="56153"/>
          <a:stretch/>
        </p:blipFill>
        <p:spPr>
          <a:xfrm>
            <a:off x="1047564" y="1"/>
            <a:ext cx="9641149" cy="1660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DAC7D-034C-4822-8F14-6AC8BCA01871}"/>
              </a:ext>
            </a:extLst>
          </p:cNvPr>
          <p:cNvSpPr txBox="1"/>
          <p:nvPr/>
        </p:nvSpPr>
        <p:spPr>
          <a:xfrm>
            <a:off x="1313896" y="2062579"/>
            <a:ext cx="324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Teachers: Miss Churchman </a:t>
            </a:r>
          </a:p>
          <a:p>
            <a:r>
              <a:rPr lang="en-GB" dirty="0">
                <a:latin typeface="Letter-join Plus 40" panose="02000505000000020003" pitchFamily="50" charset="0"/>
              </a:rPr>
              <a:t>Thursday: Mrs Chapman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DC76-A91C-4B69-9E69-85E2CB2B2C39}"/>
              </a:ext>
            </a:extLst>
          </p:cNvPr>
          <p:cNvSpPr txBox="1"/>
          <p:nvPr/>
        </p:nvSpPr>
        <p:spPr>
          <a:xfrm>
            <a:off x="6650854" y="2062579"/>
            <a:ext cx="32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Teachers: Mrs Whitworth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5A712-3FE1-4D53-890F-0EBDCF8AD64C}"/>
              </a:ext>
            </a:extLst>
          </p:cNvPr>
          <p:cNvSpPr txBox="1"/>
          <p:nvPr/>
        </p:nvSpPr>
        <p:spPr>
          <a:xfrm>
            <a:off x="3999346" y="3056540"/>
            <a:ext cx="361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1 Student teacher Miss Harman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8E0CF-5589-4687-8FEB-8C4839D3349D}"/>
              </a:ext>
            </a:extLst>
          </p:cNvPr>
          <p:cNvSpPr txBox="1"/>
          <p:nvPr/>
        </p:nvSpPr>
        <p:spPr>
          <a:xfrm>
            <a:off x="923278" y="4102924"/>
            <a:ext cx="9907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Letter-join Plus 40" panose="02000505000000020003" pitchFamily="50" charset="0"/>
              </a:rPr>
              <a:t>Teaching assistants:</a:t>
            </a:r>
          </a:p>
          <a:p>
            <a:pPr algn="ctr"/>
            <a:endParaRPr lang="en-GB" b="1" u="sng" dirty="0">
              <a:latin typeface="Letter-join Plus 40" panose="02000505000000020003" pitchFamily="50" charset="0"/>
            </a:endParaRPr>
          </a:p>
          <a:p>
            <a:pPr algn="ctr"/>
            <a:r>
              <a:rPr lang="en-GB" dirty="0">
                <a:latin typeface="Letter-join Plus 40" panose="02000505000000020003" pitchFamily="50" charset="0"/>
              </a:rPr>
              <a:t> </a:t>
            </a:r>
          </a:p>
          <a:p>
            <a:pPr algn="ctr"/>
            <a:r>
              <a:rPr lang="en-GB" dirty="0">
                <a:latin typeface="Letter-join Plus 40" panose="02000505000000020003" pitchFamily="50" charset="0"/>
              </a:rPr>
              <a:t>Mrs Rolfe 	Mrs Wilkinson	  Mrs Osbourne	Mrs </a:t>
            </a:r>
            <a:r>
              <a:rPr lang="en-GB" dirty="0" err="1">
                <a:latin typeface="Letter-join Plus 40" panose="02000505000000020003" pitchFamily="50" charset="0"/>
              </a:rPr>
              <a:t>Gray</a:t>
            </a:r>
            <a:r>
              <a:rPr lang="en-GB" dirty="0">
                <a:latin typeface="Letter-join Plus 40" panose="02000505000000020003" pitchFamily="50" charset="0"/>
              </a:rPr>
              <a:t>	Mrs Robinson</a:t>
            </a:r>
          </a:p>
          <a:p>
            <a:endParaRPr lang="en-GB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2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857827-63B4-47FB-AF6A-24237DDFB329}"/>
              </a:ext>
            </a:extLst>
          </p:cNvPr>
          <p:cNvSpPr txBox="1"/>
          <p:nvPr/>
        </p:nvSpPr>
        <p:spPr>
          <a:xfrm>
            <a:off x="621436" y="332816"/>
            <a:ext cx="6427434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Year 2 Timetable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8" name="image2.jpeg">
            <a:extLst>
              <a:ext uri="{FF2B5EF4-FFF2-40B4-BE49-F238E27FC236}">
                <a16:creationId xmlns:a16="http://schemas.microsoft.com/office/drawing/2014/main" id="{2615D728-563A-46F4-93D7-0D1269926F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1577" y="262389"/>
            <a:ext cx="745724" cy="891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399450-8046-421E-AE74-F2BABA25C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8" t="25185" r="20075" b="16094"/>
          <a:stretch/>
        </p:blipFill>
        <p:spPr>
          <a:xfrm>
            <a:off x="794327" y="1052496"/>
            <a:ext cx="10446328" cy="56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5" y="332816"/>
            <a:ext cx="6427434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PE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650213" y="2361519"/>
            <a:ext cx="1082861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PE is on a Wednesday for both classes and swimming is on Friday.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Please ensure children have a PE kit with them on PE days (including trainers)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Please send children with correct PE kit and ensure they are appropriately dressed for the weather (</a:t>
            </a:r>
            <a:r>
              <a:rPr lang="en-GB" sz="2400" dirty="0" err="1">
                <a:latin typeface="Letter-join Plus 40" panose="02000505000000020003" pitchFamily="50" charset="0"/>
              </a:rPr>
              <a:t>eg</a:t>
            </a:r>
            <a:r>
              <a:rPr lang="en-GB" sz="2400" dirty="0">
                <a:latin typeface="Letter-join Plus 40" panose="02000505000000020003" pitchFamily="50" charset="0"/>
              </a:rPr>
              <a:t>: jogging bottoms and a sweater if cold, rain coat if wet)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Everything must be labelled. </a:t>
            </a:r>
          </a:p>
        </p:txBody>
      </p:sp>
      <p:pic>
        <p:nvPicPr>
          <p:cNvPr id="1026" name="Picture 2" descr="https://files.schudio.com/st-andrew-s-cofe-primary-school/imagecache/1170x400c/banners/DSC_0027.JPG">
            <a:extLst>
              <a:ext uri="{FF2B5EF4-FFF2-40B4-BE49-F238E27FC236}">
                <a16:creationId xmlns:a16="http://schemas.microsoft.com/office/drawing/2014/main" id="{FAEFBE9D-8A06-4FE5-B45F-8CC8DB2E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7" y="258741"/>
            <a:ext cx="5237826" cy="17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9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01089" y="0"/>
            <a:ext cx="6427434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Homework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206155" y="790113"/>
            <a:ext cx="9663223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Spellings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Please practise spellings daily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Spellings based on phonics learning during the week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New spellings will go home on Friday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Spelling folders are due in on Thursday for the spelling test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Reading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Please read daily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Reading books should come with the children every day so an adult can hear them read.</a:t>
            </a:r>
          </a:p>
          <a:p>
            <a:pPr lvl="1">
              <a:lnSpc>
                <a:spcPct val="200000"/>
              </a:lnSpc>
            </a:pPr>
            <a:r>
              <a:rPr lang="en-GB" sz="1600" dirty="0">
                <a:latin typeface="Letter-join Plus 40" panose="02000505000000020003" pitchFamily="50" charset="0"/>
              </a:rPr>
              <a:t>Books will be changed when they have finished.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Please note in the reading diary when you have read with your child so their book can be changed.</a:t>
            </a:r>
          </a:p>
          <a:p>
            <a:pPr lvl="1">
              <a:lnSpc>
                <a:spcPct val="200000"/>
              </a:lnSpc>
            </a:pPr>
            <a:r>
              <a:rPr lang="en-GB" sz="1600" dirty="0">
                <a:latin typeface="Letter-join Plus 40" panose="02000505000000020003" pitchFamily="50" charset="0"/>
              </a:rPr>
              <a:t>We should see reading at home at least twice a week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Homework will go home on Friday and be collected in on Thursday or when completed.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653A1-3EAE-4EC2-91DD-94520631AA28}"/>
              </a:ext>
            </a:extLst>
          </p:cNvPr>
          <p:cNvSpPr txBox="1"/>
          <p:nvPr/>
        </p:nvSpPr>
        <p:spPr>
          <a:xfrm>
            <a:off x="7732452" y="826609"/>
            <a:ext cx="33735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Times Tables </a:t>
            </a:r>
            <a:r>
              <a:rPr lang="en-GB" sz="1600" dirty="0" err="1">
                <a:latin typeface="Letter-join Plus 40" panose="02000505000000020003" pitchFamily="50" charset="0"/>
              </a:rPr>
              <a:t>Rockstars</a:t>
            </a:r>
            <a:r>
              <a:rPr lang="en-GB" sz="1600" dirty="0">
                <a:latin typeface="Letter-join Plus 40" panose="02000505000000020003" pitchFamily="50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Letter-join Plus 40" panose="02000505000000020003" pitchFamily="50" charset="0"/>
              </a:rPr>
              <a:t>This will be set up shortly so look out for a letter!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These are set in advance for each week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Please encourage your child to have a go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Letter-join Plus 40" panose="02000505000000020003" pitchFamily="50" charset="0"/>
              </a:rPr>
              <a:t>You will receive a login in September</a:t>
            </a:r>
          </a:p>
        </p:txBody>
      </p:sp>
    </p:spTree>
    <p:extLst>
      <p:ext uri="{BB962C8B-B14F-4D97-AF65-F5344CB8AC3E}">
        <p14:creationId xmlns:p14="http://schemas.microsoft.com/office/powerpoint/2010/main" val="111547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9834A-CF9D-4027-8A93-D1C7AAFDD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2" t="18720" r="1894" b="6397"/>
          <a:stretch/>
        </p:blipFill>
        <p:spPr>
          <a:xfrm>
            <a:off x="0" y="286328"/>
            <a:ext cx="11933382" cy="64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72BE7-2CE5-47BD-98D2-531C28D7BF48}"/>
              </a:ext>
            </a:extLst>
          </p:cNvPr>
          <p:cNvSpPr txBox="1"/>
          <p:nvPr/>
        </p:nvSpPr>
        <p:spPr>
          <a:xfrm>
            <a:off x="6998923" y="2156387"/>
            <a:ext cx="3373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Letter-join Plus 40" panose="02000505000000020003" pitchFamily="50" charset="0"/>
              </a:rPr>
              <a:t>We aim to practise these rapid recall skills through the year.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9CAE3-7456-4A67-92FE-4DD77FA2C9DB}"/>
              </a:ext>
            </a:extLst>
          </p:cNvPr>
          <p:cNvSpPr txBox="1"/>
          <p:nvPr/>
        </p:nvSpPr>
        <p:spPr>
          <a:xfrm>
            <a:off x="628798" y="406400"/>
            <a:ext cx="6427434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Rapid recall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96412-14AE-4FD6-9946-95A34B0E4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5" t="32727" r="48030" b="19731"/>
          <a:stretch/>
        </p:blipFill>
        <p:spPr>
          <a:xfrm>
            <a:off x="1819563" y="1396091"/>
            <a:ext cx="2715492" cy="53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2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4" y="332816"/>
            <a:ext cx="10156055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Early Morning Interventions (EMIs)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490413" y="1269565"/>
            <a:ext cx="979466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latin typeface="Letter-join Plus 40" panose="02000505000000020003" pitchFamily="50" charset="0"/>
              </a:rPr>
              <a:t>EMIs start daily at 8:30 am</a:t>
            </a:r>
          </a:p>
          <a:p>
            <a:pPr>
              <a:lnSpc>
                <a:spcPct val="200000"/>
              </a:lnSpc>
            </a:pPr>
            <a:endParaRPr lang="en-GB" sz="2400" dirty="0">
              <a:latin typeface="Letter-join Plus 40" panose="02000505000000020003" pitchFamily="50" charset="0"/>
            </a:endParaRPr>
          </a:p>
          <a:p>
            <a:pPr>
              <a:lnSpc>
                <a:spcPct val="200000"/>
              </a:lnSpc>
            </a:pPr>
            <a:endParaRPr lang="en-GB" sz="2400" dirty="0">
              <a:latin typeface="Letter-join Plus 40" panose="02000505000000020003" pitchFamily="50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Invitations are sent termly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Used to plug gaps in learning, to extend learning or for a specific need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We will encourage children to attend as much as possible</a:t>
            </a:r>
          </a:p>
        </p:txBody>
      </p:sp>
      <p:pic>
        <p:nvPicPr>
          <p:cNvPr id="2050" name="Picture 2" descr="https://st-andrews.oxon.sch.uk/images/DSC_0884.JPG">
            <a:extLst>
              <a:ext uri="{FF2B5EF4-FFF2-40B4-BE49-F238E27FC236}">
                <a16:creationId xmlns:a16="http://schemas.microsoft.com/office/drawing/2014/main" id="{A93D0288-5F44-419B-A36E-CA135106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8" y="1429305"/>
            <a:ext cx="4280270" cy="28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6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4" y="332816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Assessment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494046" y="1589102"/>
            <a:ext cx="1049960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Letter-join Plus 40" panose="02000505000000020003" pitchFamily="50" charset="0"/>
              </a:rPr>
              <a:t>At present, the government still has KS1 SATs scheduled for the month of May.</a:t>
            </a:r>
            <a:endParaRPr lang="en-GB" sz="900" dirty="0">
              <a:latin typeface="Letter-join Plus 40" panose="02000505000000020003" pitchFamily="50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anose="02000505000000020003" pitchFamily="50" charset="0"/>
              </a:rPr>
              <a:t>Our priority in Year 2 will be to prepare the children for KS2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anose="02000505000000020003" pitchFamily="50" charset="0"/>
              </a:rPr>
              <a:t>We will continue to teach a broad and engaging curriculum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anose="02000505000000020003" pitchFamily="50" charset="0"/>
              </a:rPr>
              <a:t>We will continue to prepare for SATs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anose="02000505000000020003" pitchFamily="50" charset="0"/>
              </a:rPr>
              <a:t>A meeting will likely be scheduled in around March to provide details about what these assessments involve.</a:t>
            </a:r>
          </a:p>
          <a:p>
            <a:pPr>
              <a:lnSpc>
                <a:spcPct val="200000"/>
              </a:lnSpc>
            </a:pPr>
            <a:endParaRPr lang="en-GB" sz="20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8D02D0EED8C4D88AC19D0FA82D124" ma:contentTypeVersion="14" ma:contentTypeDescription="Create a new document." ma:contentTypeScope="" ma:versionID="14bfd0af23658ee2944c9f86643be475">
  <xsd:schema xmlns:xsd="http://www.w3.org/2001/XMLSchema" xmlns:xs="http://www.w3.org/2001/XMLSchema" xmlns:p="http://schemas.microsoft.com/office/2006/metadata/properties" xmlns:ns3="61f8de0d-f5ac-4900-9e33-166e7c2d951a" xmlns:ns4="62a8c987-a38e-4208-a954-390e80d1ba3c" targetNamespace="http://schemas.microsoft.com/office/2006/metadata/properties" ma:root="true" ma:fieldsID="f742e3956e31b3478025fad05557e01e" ns3:_="" ns4:_="">
    <xsd:import namespace="61f8de0d-f5ac-4900-9e33-166e7c2d951a"/>
    <xsd:import namespace="62a8c987-a38e-4208-a954-390e80d1ba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8de0d-f5ac-4900-9e33-166e7c2d9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8c987-a38e-4208-a954-390e80d1ba3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A15AD0-F10E-4C3D-A230-7F4AB0AF4A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543ACF-BAB5-467F-8E84-5137938E1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8de0d-f5ac-4900-9e33-166e7c2d951a"/>
    <ds:schemaRef ds:uri="62a8c987-a38e-4208-a954-390e80d1b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D63EBB-240B-49B5-8E64-0E8FCEF160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1f8de0d-f5ac-4900-9e33-166e7c2d951a"/>
    <ds:schemaRef ds:uri="62a8c987-a38e-4208-a954-390e80d1ba3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8581</TotalTime>
  <Words>485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Letter-join Plus 40</vt:lpstr>
      <vt:lpstr>Office Theme</vt:lpstr>
      <vt:lpstr>Welcome to Year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Perryman</dc:creator>
  <cp:lastModifiedBy>Miss Churchman</cp:lastModifiedBy>
  <cp:revision>19</cp:revision>
  <dcterms:created xsi:type="dcterms:W3CDTF">2020-10-05T09:57:45Z</dcterms:created>
  <dcterms:modified xsi:type="dcterms:W3CDTF">2022-09-26T09:10:13Z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0x01010056A8D02D0EED8C4D88AC19D0FA82D124</vt:lpwstr>
  </property>
</Properties>
</file>