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4" r:id="rId8"/>
    <p:sldId id="265" r:id="rId9"/>
    <p:sldId id="26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000" autoAdjust="0"/>
  </p:normalViewPr>
  <p:slideViewPr>
    <p:cSldViewPr snapToGrid="0">
      <p:cViewPr varScale="1">
        <p:scale>
          <a:sx n="62" d="100"/>
          <a:sy n="62" d="100"/>
        </p:scale>
        <p:origin x="75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AD18A0F-DE11-4FD3-98DA-2DE210245B86}" type="datetimeFigureOut">
              <a:rPr lang="en-GB" smtClean="0"/>
              <a:t>06/04/2022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AEC6BE-7FD2-46E6-BB2E-C7AA89A3FC8A}" type="slidenum">
              <a:rPr lang="en-GB" smtClean="0"/>
              <a:t>‹#›</a:t>
            </a:fld>
            <a:endParaRPr lang="en-GB"/>
          </a:p>
        </p:txBody>
      </p:sp>
    </p:spTree>
    <p:extLst>
      <p:ext uri="{BB962C8B-B14F-4D97-AF65-F5344CB8AC3E}">
        <p14:creationId xmlns:p14="http://schemas.microsoft.com/office/powerpoint/2010/main" val="764196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AD18A0F-DE11-4FD3-98DA-2DE210245B86}" type="datetimeFigureOut">
              <a:rPr lang="en-GB" smtClean="0"/>
              <a:t>06/04/2022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AEC6BE-7FD2-46E6-BB2E-C7AA89A3FC8A}" type="slidenum">
              <a:rPr lang="en-GB" smtClean="0"/>
              <a:t>‹#›</a:t>
            </a:fld>
            <a:endParaRPr lang="en-GB"/>
          </a:p>
        </p:txBody>
      </p:sp>
    </p:spTree>
    <p:extLst>
      <p:ext uri="{BB962C8B-B14F-4D97-AF65-F5344CB8AC3E}">
        <p14:creationId xmlns:p14="http://schemas.microsoft.com/office/powerpoint/2010/main" val="2384139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AD18A0F-DE11-4FD3-98DA-2DE210245B86}" type="datetimeFigureOut">
              <a:rPr lang="en-GB" smtClean="0"/>
              <a:t>06/04/2022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AEC6BE-7FD2-46E6-BB2E-C7AA89A3FC8A}" type="slidenum">
              <a:rPr lang="en-GB" smtClean="0"/>
              <a:t>‹#›</a:t>
            </a:fld>
            <a:endParaRPr lang="en-GB"/>
          </a:p>
        </p:txBody>
      </p:sp>
    </p:spTree>
    <p:extLst>
      <p:ext uri="{BB962C8B-B14F-4D97-AF65-F5344CB8AC3E}">
        <p14:creationId xmlns:p14="http://schemas.microsoft.com/office/powerpoint/2010/main" val="375327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AD18A0F-DE11-4FD3-98DA-2DE210245B86}" type="datetimeFigureOut">
              <a:rPr lang="en-GB" smtClean="0"/>
              <a:t>06/04/2022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AEC6BE-7FD2-46E6-BB2E-C7AA89A3FC8A}" type="slidenum">
              <a:rPr lang="en-GB" smtClean="0"/>
              <a:t>‹#›</a:t>
            </a:fld>
            <a:endParaRPr lang="en-GB"/>
          </a:p>
        </p:txBody>
      </p:sp>
    </p:spTree>
    <p:extLst>
      <p:ext uri="{BB962C8B-B14F-4D97-AF65-F5344CB8AC3E}">
        <p14:creationId xmlns:p14="http://schemas.microsoft.com/office/powerpoint/2010/main" val="1491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AD18A0F-DE11-4FD3-98DA-2DE210245B86}" type="datetimeFigureOut">
              <a:rPr lang="en-GB" smtClean="0"/>
              <a:t>06/04/2022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AEC6BE-7FD2-46E6-BB2E-C7AA89A3FC8A}" type="slidenum">
              <a:rPr lang="en-GB" smtClean="0"/>
              <a:t>‹#›</a:t>
            </a:fld>
            <a:endParaRPr lang="en-GB"/>
          </a:p>
        </p:txBody>
      </p:sp>
    </p:spTree>
    <p:extLst>
      <p:ext uri="{BB962C8B-B14F-4D97-AF65-F5344CB8AC3E}">
        <p14:creationId xmlns:p14="http://schemas.microsoft.com/office/powerpoint/2010/main" val="318389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AD18A0F-DE11-4FD3-98DA-2DE210245B86}" type="datetimeFigureOut">
              <a:rPr lang="en-GB" smtClean="0"/>
              <a:t>06/04/2022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AEC6BE-7FD2-46E6-BB2E-C7AA89A3FC8A}" type="slidenum">
              <a:rPr lang="en-GB" smtClean="0"/>
              <a:t>‹#›</a:t>
            </a:fld>
            <a:endParaRPr lang="en-GB"/>
          </a:p>
        </p:txBody>
      </p:sp>
    </p:spTree>
    <p:extLst>
      <p:ext uri="{BB962C8B-B14F-4D97-AF65-F5344CB8AC3E}">
        <p14:creationId xmlns:p14="http://schemas.microsoft.com/office/powerpoint/2010/main" val="1311139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AD18A0F-DE11-4FD3-98DA-2DE210245B86}" type="datetimeFigureOut">
              <a:rPr lang="en-GB" smtClean="0"/>
              <a:t>06/04/2022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DAEC6BE-7FD2-46E6-BB2E-C7AA89A3FC8A}" type="slidenum">
              <a:rPr lang="en-GB" smtClean="0"/>
              <a:t>‹#›</a:t>
            </a:fld>
            <a:endParaRPr lang="en-GB"/>
          </a:p>
        </p:txBody>
      </p:sp>
    </p:spTree>
    <p:extLst>
      <p:ext uri="{BB962C8B-B14F-4D97-AF65-F5344CB8AC3E}">
        <p14:creationId xmlns:p14="http://schemas.microsoft.com/office/powerpoint/2010/main" val="1732315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AD18A0F-DE11-4FD3-98DA-2DE210245B86}" type="datetimeFigureOut">
              <a:rPr lang="en-GB" smtClean="0"/>
              <a:t>06/04/2022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DAEC6BE-7FD2-46E6-BB2E-C7AA89A3FC8A}" type="slidenum">
              <a:rPr lang="en-GB" smtClean="0"/>
              <a:t>‹#›</a:t>
            </a:fld>
            <a:endParaRPr lang="en-GB"/>
          </a:p>
        </p:txBody>
      </p:sp>
    </p:spTree>
    <p:extLst>
      <p:ext uri="{BB962C8B-B14F-4D97-AF65-F5344CB8AC3E}">
        <p14:creationId xmlns:p14="http://schemas.microsoft.com/office/powerpoint/2010/main" val="605540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D18A0F-DE11-4FD3-98DA-2DE210245B86}" type="datetimeFigureOut">
              <a:rPr lang="en-GB" smtClean="0"/>
              <a:t>06/04/2022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DAEC6BE-7FD2-46E6-BB2E-C7AA89A3FC8A}" type="slidenum">
              <a:rPr lang="en-GB" smtClean="0"/>
              <a:t>‹#›</a:t>
            </a:fld>
            <a:endParaRPr lang="en-GB"/>
          </a:p>
        </p:txBody>
      </p:sp>
    </p:spTree>
    <p:extLst>
      <p:ext uri="{BB962C8B-B14F-4D97-AF65-F5344CB8AC3E}">
        <p14:creationId xmlns:p14="http://schemas.microsoft.com/office/powerpoint/2010/main" val="627315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AD18A0F-DE11-4FD3-98DA-2DE210245B86}" type="datetimeFigureOut">
              <a:rPr lang="en-GB" smtClean="0"/>
              <a:t>06/04/2022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AEC6BE-7FD2-46E6-BB2E-C7AA89A3FC8A}" type="slidenum">
              <a:rPr lang="en-GB" smtClean="0"/>
              <a:t>‹#›</a:t>
            </a:fld>
            <a:endParaRPr lang="en-GB"/>
          </a:p>
        </p:txBody>
      </p:sp>
    </p:spTree>
    <p:extLst>
      <p:ext uri="{BB962C8B-B14F-4D97-AF65-F5344CB8AC3E}">
        <p14:creationId xmlns:p14="http://schemas.microsoft.com/office/powerpoint/2010/main" val="1216513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AD18A0F-DE11-4FD3-98DA-2DE210245B86}" type="datetimeFigureOut">
              <a:rPr lang="en-GB" smtClean="0"/>
              <a:t>06/04/2022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AEC6BE-7FD2-46E6-BB2E-C7AA89A3FC8A}" type="slidenum">
              <a:rPr lang="en-GB" smtClean="0"/>
              <a:t>‹#›</a:t>
            </a:fld>
            <a:endParaRPr lang="en-GB"/>
          </a:p>
        </p:txBody>
      </p:sp>
    </p:spTree>
    <p:extLst>
      <p:ext uri="{BB962C8B-B14F-4D97-AF65-F5344CB8AC3E}">
        <p14:creationId xmlns:p14="http://schemas.microsoft.com/office/powerpoint/2010/main" val="3529082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D18A0F-DE11-4FD3-98DA-2DE210245B86}" type="datetimeFigureOut">
              <a:rPr lang="en-GB" smtClean="0"/>
              <a:t>06/04/2022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AEC6BE-7FD2-46E6-BB2E-C7AA89A3FC8A}" type="slidenum">
              <a:rPr lang="en-GB" smtClean="0"/>
              <a:t>‹#›</a:t>
            </a:fld>
            <a:endParaRPr lang="en-GB"/>
          </a:p>
        </p:txBody>
      </p:sp>
    </p:spTree>
    <p:extLst>
      <p:ext uri="{BB962C8B-B14F-4D97-AF65-F5344CB8AC3E}">
        <p14:creationId xmlns:p14="http://schemas.microsoft.com/office/powerpoint/2010/main" val="42083664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assets.publishing.service.gov.uk/government/uploads/system/uploads/attachment_data/file/896810/EYFS_Early_Adopter_Framework.pdf" TargetMode="Externa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a:latin typeface="Twinkl" pitchFamily="2" charset="0"/>
              </a:rPr>
              <a:t>Nursery</a:t>
            </a:r>
          </a:p>
        </p:txBody>
      </p:sp>
      <p:sp>
        <p:nvSpPr>
          <p:cNvPr id="4" name="AutoShape 2" descr="data:image/png;base64,iVBORw0KGgoAAAANSUhEUgAAAKAAAACgCAMAAAC8EZcfAAAAz1BMVEX////JAg/RAAvQAADIAACcAgvJAAzRAAf++vrNAAD87/DIAAjFAAD98/T76On53+CaAADoh4z0wcT7zs/uqazbRErmeX7ZOT/rk5j319jhYWfiZmzmfYLZQUXUGyDsm5/xt7ruoqbdVFnkcnfYLzbVJivcTVLUFBjeW1/srrHfam+hHyL0z9HOXF3SLS7LREbhtrjjyMrAVFq/SlHZdHbIgoWuLjbLOUHYkpWoR0rEKzaxX2KjERnBZ2zEc3aoPUGzPELdoKPTpafp3NzYg4RdWgTYAAATOElEQVR4nO1cCZfTOrJOLBMviW0kL5Jted+NCfTcvjQzw+UNA///N72SYyfplSYd4M45qQMNcRTnU236qiT3YnGRi1zkIhe5yEUucpGLXOQiF7nIQlUNw9BN09ThX1X93XBuiaqbfprwPnib13Wdvw16zrrBMv8eKHWf4LasGgXdkibeujj1zd+MziBO3oyAFEmSkLQTpYmVCW/NyG/EaCVhBSAEJEWCf8sRJgDNAw0BRPgfQnHO/N+CziBhs0MnUFSoclvSjjpUUBjGNG5oIwALc7vpL1ejTvp4RkcrJfAqL6DddgdQ6V3sYLcrlRhJI8Ym734pRNUOJeF28JdWLcZRwookjp14B7DhuVcnbUJ7cIFJjVLeGb8Mn1+AcZtKQXEceRILQ961LqOxU44AUczCIsJ90Ge88HgO04iFN4TkF+WdLoJvc1kWxBh7WVWEVYLruE3zkO+COcZekReFm4UB9nqWh7Fbga0B+K9AOETC9yB/VAXFvECYMRw0njtmlSnNiLBpigC3Eo76PAOIbT3GdJz+dIgOncyIWVJ2LYq9IMEKJBWBStvnaZFkUNlXnueEfMvc1GsU4YsN+7meaPJZS1qdFjhkPa2R8DKA1MTUzdugbWtaNdKUvUuGed3iHLs4bsZoaa2fiM/P0WG14HWQ15GkoQagBTi1YfU1dRDTGuw06aMKaSVmTdVgl0WU92OWVFBEfh6+CHSi7FYLCbUhioVZFeoRU7/rW0AgBhw12y1MqaIZKhjfJSEJVelPwkfENyjx9D0it8GfCNtPfMRirTC2UjUE75WPkPNTQmXEh2LO60Owts73PErvCkCYs146CvEm+Rn4KqE/6iaQWiZF5Kn+jA8adthU0aw/WHsgKaLs5+BDTeqypKJjON44z4E3QiTv9vgannAO2nTOjM8Xq5hGa4y3DNIK2Kl4yrjDHWpgsslzNc6qphKukp4XnwsRIVGa5JxD7CrIff/EaNPT+N0wuApG0lAmWy0WvBHF58w2agjzj5ueV0kYiLDMn1Kf4W3k6N6AMcejnDdRwluBtT5fxlaZBlPGpPKwh2NY155erxJ5tXpIP1kFmvNaRnNvdMfgbMkmBQdCTZtgFCaxSBJP3llv5eVqlT7wDgSagmonYLCyCJc+VyhbcDdFYVzru16w44fTrGr4dtplScbjFQDsHhpDSiA0YRgmXgFBh6ozuaHIe4iGWY1qCvjufbVqWikOgCLEKxn4jLxaLpfrsmfEupeHBFdDNaZtx4E6oPosdQBpBHnCXs1a+Hrp7iJgXrE2qpYyyHolsO1ElldV1He+ev9mVcVxlFFBYdkZ8Jk10JWmBY20NRj4tv8ZQ1ZqI7TlPVmt4Y24v1MXd7CMlH2JC6ARYOTh5QAZ3BBHAYMcDS5eHONTiRfL8gPYDgIgc+cWxAzuUuEgSHgDCIsX81cDvK6hzKOcgYffchozrOT1U+h2ipSX9bHbqgXUUG7iUdxqkBteGicqRlqfshx3okwvjywCq9fm+/B2EOXw+IM1hHJUQy0DyzuiLwToU5hvkWAo0oQDHt4YQll+FrwdxO1RboJAQRS7tTPyjxd6IRYcS4s9TjUF5YcvcbZP+95dkWXv4B1YgwLGw3UtVBi+yAtFjh6pX+0e51XVWT5ffTtZy+0eoVmKSA5YEUsvzdbZnqaLxXivwCz+UXzCzMGeHWSQWNskqgORre8Rnx8QvZ0Biqnuu2id9lx8K3kSEU5yPuvQbEXnkLNW2Lh8AasZ4iOA3nyVbJ+FbyVvNjLNC4693i3X8nq92SvLgeTVB0WHhWVOJ9cqGyvZHb5yVqAVycvvR/BKjiNMfHMMAXX4xx9vb2A9nJszKqQaF7cUA419QZjoucgDu3IMXc+z5xC/efQdhLCApNbhi9U/X7358MdNtaeJHyEXui3HVVW9YL0bhIsE3BWpZp/yCSy8scOfBLiSXee2Wq4+vX716sMf23wiOBYEcovDoK2pojxIzZ4j4CGK5rCwcsEgk4ProYBWVU9lwZV8rwGj/hMAvn714V/p9NoDLyw8r6AvWZDBwooWkoSBx8zEiFQiIFdPZun7+BaLfwNAkE8fJ09JG9REZZva1WHyPyoGlG9NAssSmAPNIZJ/P4Ll/IHM9tcO4Os3V7vXJnDfoguUEKIkPtEJbQgPxcNu2DeITpO0vp9i1g8WlJMGX73+PM0+RJpboZ6DG90jwc+UZOwl9IUHk+XTtUz7vgLxAwo0/m8G+J/pXQcVbch4LbZYgtMAcuBrEWOshYVpLsCuT1Tg+0+vJoCfJv8ckBvgpPcoACxPwgdGkDTu0aiO920AI3gU4Bw2D9TsELSfJwUCwqknYUEN2jRV2YhV9LldnlsytjvapCigEnOnL7XcRwCu1vHEv+T2gaTxZY/v1esv81xFMbvbDGpOihIiSteSty1kwWDOrw+vIFBu8rTYyBvAKD/QMBg+3Qc4Us2pZaikpwDsYkgAnpe7kAXnWsmqN/eJ6kZetkRdGMTbwhK3uVfsqv99c8B3AJgdEZGTwtiBDKX0mGPgRni+SPobeXNUZULVpm2Dbqdgw3Ku27q/7YP68Pm1kE+vpkz431kB096oAHhSfQwzjFza4+BWgW1YSVFXE8vTNLl8+204cjpD12/30/U/PwBP+M9ff77/8logfD0HCawlB4B4cYIkqGmLouj7Ct0xgTGkToIxZl/ek++xTfPK9/2vo4b/HAF+mCOWxIpoWGsaWIo/cYenANZ5ngftIy3lHz44YYlk/fof80tSocYVhxyi5mSAbV9gXgDAPel9UUvvowD48RhgHfLOC2LtRICQoAKGKD0AJCxzOmLfb1s9QwzrvbDw3idEW76kbVLG0qkalDSo/2PearOJjR4iYxlvb/L+c9INz6dxhp1cB/U1RPJf3/iUlUksnNzDXvgSDeZZInoeU5CYrSy4oGhbabJU0dzLhvu7YHdENQmnIkGu2zev37DtZjIHaZCUY0zjUzWYifaYW277dk9XrfpoIVltRHttW4cJ8R/XpTok9XYsO1dx8Ob151Ce1/VUQnVCKROc+qQ000ESqLyix/Webd1f6UZtynH7CEid8KkoFgD5p3/iWJ47UA7StjwIPAHwpESdjs2ngguy0KuPAJxRbuSoyIY7xjad4Kh9uKq+ffjzRpbnpTBB3AsxL0Wn9aTS2BZTCxhPIIqnnsCjZGbsIazLNjk6r6VnN8vjhVuu//rcrpZyuHtb5ajGSZExscGbngLQygWbwU4SSHNj0HyyIlmBHldBN+YR1WLVbV6xXn382Gqr5WZyF7NGSlBQNwMFNid1P9ReUzS3RVpAUbObovk4X51hyPI7CIIB0zu94bXGhgCKwZU8mdOPkTge4gViW+y0uhNrDUVxLrFgzjPG0/W6wLeO2ED66i4rWy0zKxfXNtWkLRtBCPKkFptY7kn4IMykPsxJ4gBj7XdzTJ4EuJZXdefbfHu/dbOuWC7o7FL7Y7o7A55eeEki2kfe4yCeEr+Bqp3ndNw93c3bebyvClFShamVhvEjnaXx6kr6tru5niMlhkSYQdnZnNrfKudDMODH6Xhl11d4EN7GZbbvuPJjjf/dzNZzk8wXZ5EUqZKUF3QIWyTNnHLqgz6cZyANboLUIvci4wE1vp14RqbsDjCMG7On7oh1R5x38u3ivncB52+zwU9cyDJPoxOK3lnidu/25CNdVnkovKZDBrejBPxuU7UfydBdR2NJ9z2Ro0lZJD669cltdFG676e56+z51YQQOA1YlvYsvXrv0dV3bTtNaKbm3tGd6elN6k5RDvNMx0vhLhihrqtq/CVNnaKUHyhFH1Hg7G1WdQTwJCqzE//4PrsOTyo2XpFMi25I2XW7fTRqn1RgcrjvnCBOE3zvRkbSc5aSpKca2mx+AJ1Q4Fz/D8cTf6hV8mwhh+Ja2vU/dDburTer+1vEh7brww1Yeb/Twg/4TuwqzCI6PAcvFAZSEzDqenULwlq0GlZyvN75IhDY1Xq8egvfejkvGLZypMCHmmE/IE5zpMJxvVOv7+YTeRttNVnmJHunASaZMpLBeldFW+lo5Gq/STLubrw8Ce7ErI9vNvrQHVK42tTEJ3zFLZZahbyW68Fmfqa16TBca+vDsGD2teTIbxT00nMV5AigsvMXKzjS4UoufFZj37LazaY3E7k3GWRveI3r66+JvJmH9fuWh3Q855PquVtSHt+uGk8zjsxuvdsk3HCLQ3mXGbAIig1Nx+Lge3JuXiFZbv1kvdkN7PcbidHxDcuXn/NPm+Mb7rK+CbVaVRdeT5vC7MGsTPdEgICejGS3s9maXSPMncrbwPPe8Vl/ZnjfJC8T42hVErlmV3Jk38hAiD3Yfg4q6g2mrXaWdHal80oO9QzecQcywMB9E0IcqTjcTatPak7fEb+8NedAXYjS7QrfbOPSgioFDGsm66n2XTvv5Mnprg3QqlxZRr6soj5VoZAaefTRbE9r/d4TRzqwLkQzC7umVYCHyVsyRBvgoIM/78+u1ukU47LcdCZoU47TIRJOGA5mWPhpjc6zCh+L0R/Ox3oWuclJmkP+WGupdSOvtc2yxSmj4y78DHCzqXjK2nijyVo8DFQEUJkNYelYibQ/Lup+PQ9A4NHT0YrAHnLaWVgSPaRlopq26LS+jZZlZnZUXFwT0V+S48RMqUwDjplDLIOIdRGUaJF3kDS9eLrdUwecf0zIeGY6cgZWMrDSGKerqg2CsPc+pr5OQrn9OpTi3KAAKFeQsrW2M02S4b6HYdvV6JbU8TN67RNxoP0sEbwX4dvYcmieJP1SHsnqXjTKB5WUcepTQG63cIn4tHIMi7urwzCxXstynmRhySwHqvaXH9s6EgOHYN2Yee74XcuK1iF2iG3bJOPvKlhNjG+oG7abeAjkZTpUvWXiZewWWSrGpKyo6Xa5m07PaJ36PDjvM0SGzatNOViE4aLgzBEPFliW7/uWqet+9q/S0b9UKVkuh2CT+SXWSU2xrxv6OAYGm37HuAcfTa0BSviCnCMDHosTBO52Sdse/J4x7PVQ0AuVLGn40dYXvvdRJ/nXtLRbZoaOkXlkoQ5OQeNJ4YE3fo73rRtXN23/9DnYk0S1xPYIb6NKAyotDsWII5fCGaXWMRfWsPBTlVipMZCF5S90p1juh8BgTVSlNL9mYHXrJz71ooLRhqHDRV3GR6Fyw4TJdt8rfhpdLTqGc3RsXXBZe/B/4fOeqgH+BVmkaN+BrUE9FTt4vdmVoLNVRd+1Pc6Ib+rGb3oQVVUN3RzS7Nt1Wyp1YhkWGUyra7UyL3CSDgLZ3+MZ2YVqDk5YRVSLadl3xPqbwLotKrmuy237Cx9BPIjx9T2xTcveiVCPOti2QGLb4qy0ZZsGBA/wQ9NY6EABbaCAxiAGD9YwqGI4+OhX29Q7ohqCIp41EepYQhoq6vHBOW085TOgcRNU1bTYBsKjOWR8rs5NzEU2brL2lhWP7cW+gprflzS8sEotczRuhWLoWR/KcRAKuZth15XQth6PWIgN+RA0A6A8FRiZAFhgV4NXGYoxb5AHVDdq8xY4IBN3CHRfQoRLBGuNV9RnfXotREDOdYhZs4RCdkx0AQqBUS9UcU49XRQjQHNhMAmlDqI68IvSpopAoQbIgwGotAiiA+2hbIJa7ntbfD8mWIvxuI9klBNLsrYVoegLACxr5BozQMEdcQK1lelprV9K7OrqSsUoMPIqagameX5vG7VWOmd+atsHpt5w6whgCvYN0V8AMM5q5OARoCWO76EQozjIFTqIQ4KKBoprIkJzD3WB5ogtcVIhtD3zQ55mAhBzdQ9QvUZ1loszZwgNGcrDGaCZI48hpRLH/q0tyose61ZZ8Ri/R145NVMHcez+3M/ymlgDADNAvd49rksWSLGtson3JqYoycD9uka5siolVWGRA9Cu1F3Bj3273A/O9DDJJBaxzGQPkLhdKsWsc0qEVQSBkAJWAXAwhwhMKoLEqBG3SiUDPigCBsW+BYbd7RXYgygL83MCLJDrNqgFE1dassg1MCmFRFxAcCNEFkakAUAN1XWsSc4iQaWpco3aJYrLqukW8NbWVOsp9+k0rqO7R11eKAltmhLDlCEauwWT+r4SNS0pI6ukUJwRWgLPr+LYFc+idlWgQySUpC1B4g7sXnJjgat63DQ1cNU0bnbWIAGyOuwSg+UbsGwBgxcrler7qiV4gWpahjqy+xGB+A0a8NKwhIgPWGK47k8UQiyKP/+3Gqi2OWK2Ld33DcM0VHMBPwYgf6YKU1jALAxdBcjWoP6GX6ehMkxaR13oFfc8D3dFR1ooRuzQKxzPTPsh7SEnJ1AXp9jL8K9HaIWqGUJW072syBhOOU5bs4XSnjmcLQg2sbUIMOY+cVMrTM5dwz0H4MIswOeNKk3DgqS4dzCpcRoG6jfAnXpQl48A7Sg1g/NGxLPELMjgATHUW4OwhHeYY6fPGM/w8JGIXwWCHT2EKhqq4QTetH89w7a5jRPIhc5iID4bUuCgzBgy37aJv7AwsfjgWPBOomfYStjvCJOnzsKp0995yN+yRLnIRS5ykYtc5CIXuchFLnKR/335f+Lux7a8B/yDAAAAAElFTkSuQmCC"/>
          <p:cNvSpPr>
            <a:spLocks noGrp="1" noChangeAspect="1" noChangeArrowheads="1"/>
          </p:cNvSpPr>
          <p:nvPr>
            <p:ph type="subTitle" idx="1"/>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r>
              <a:rPr lang="en-GB" sz="6000" b="1" dirty="0">
                <a:latin typeface="Twinkl" pitchFamily="2" charset="0"/>
              </a:rPr>
              <a:t>Curriculum Information for Parents</a:t>
            </a:r>
          </a:p>
        </p:txBody>
      </p:sp>
      <p:pic>
        <p:nvPicPr>
          <p:cNvPr id="1030" name="Picture 6" descr="The Willows Day Care Nursery - Wrap Around - St. Andrews Primar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12598" y="304800"/>
            <a:ext cx="2337366" cy="233736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79138" y="928532"/>
            <a:ext cx="2524262" cy="1885406"/>
          </a:xfrm>
          <a:prstGeom prst="rect">
            <a:avLst/>
          </a:prstGeom>
        </p:spPr>
      </p:pic>
      <p:pic>
        <p:nvPicPr>
          <p:cNvPr id="5" name="Picture 4"/>
          <p:cNvPicPr>
            <a:picLocks noChangeAspect="1"/>
          </p:cNvPicPr>
          <p:nvPr/>
        </p:nvPicPr>
        <p:blipFill>
          <a:blip r:embed="rId4"/>
          <a:stretch>
            <a:fillRect/>
          </a:stretch>
        </p:blipFill>
        <p:spPr>
          <a:xfrm rot="2791512">
            <a:off x="915750" y="4627403"/>
            <a:ext cx="1216498" cy="1675177"/>
          </a:xfrm>
          <a:prstGeom prst="rect">
            <a:avLst/>
          </a:prstGeom>
        </p:spPr>
      </p:pic>
      <p:pic>
        <p:nvPicPr>
          <p:cNvPr id="6" name="Picture 5"/>
          <p:cNvPicPr>
            <a:picLocks noChangeAspect="1"/>
          </p:cNvPicPr>
          <p:nvPr/>
        </p:nvPicPr>
        <p:blipFill>
          <a:blip r:embed="rId5"/>
          <a:stretch>
            <a:fillRect/>
          </a:stretch>
        </p:blipFill>
        <p:spPr>
          <a:xfrm>
            <a:off x="9951130" y="4447308"/>
            <a:ext cx="1460302" cy="1922731"/>
          </a:xfrm>
          <a:prstGeom prst="rect">
            <a:avLst/>
          </a:prstGeom>
        </p:spPr>
      </p:pic>
    </p:spTree>
    <p:extLst>
      <p:ext uri="{BB962C8B-B14F-4D97-AF65-F5344CB8AC3E}">
        <p14:creationId xmlns:p14="http://schemas.microsoft.com/office/powerpoint/2010/main" val="1995348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12907" y="686438"/>
            <a:ext cx="9144000" cy="929074"/>
          </a:xfrm>
        </p:spPr>
        <p:txBody>
          <a:bodyPr/>
          <a:lstStyle/>
          <a:p>
            <a:r>
              <a:rPr lang="en-GB" b="1" dirty="0">
                <a:latin typeface="Twinkl" pitchFamily="2" charset="0"/>
              </a:rPr>
              <a:t>Areas of learning</a:t>
            </a:r>
          </a:p>
        </p:txBody>
      </p:sp>
      <p:sp>
        <p:nvSpPr>
          <p:cNvPr id="3" name="Subtitle 2"/>
          <p:cNvSpPr>
            <a:spLocks noGrp="1"/>
          </p:cNvSpPr>
          <p:nvPr>
            <p:ph type="subTitle" idx="1"/>
          </p:nvPr>
        </p:nvSpPr>
        <p:spPr>
          <a:xfrm>
            <a:off x="246489" y="1870365"/>
            <a:ext cx="11107973" cy="4627418"/>
          </a:xfrm>
        </p:spPr>
        <p:txBody>
          <a:bodyPr>
            <a:normAutofit fontScale="55000" lnSpcReduction="20000"/>
          </a:bodyPr>
          <a:lstStyle/>
          <a:p>
            <a:pPr algn="l"/>
            <a:r>
              <a:rPr lang="en-GB" sz="3800" dirty="0">
                <a:latin typeface="Twinkl" pitchFamily="2" charset="0"/>
              </a:rPr>
              <a:t>All of the learning in the Early Years come under the following seven headings:</a:t>
            </a:r>
          </a:p>
          <a:p>
            <a:pPr algn="l"/>
            <a:endParaRPr lang="en-GB" sz="3600" dirty="0">
              <a:latin typeface="Twinkl" pitchFamily="2" charset="0"/>
            </a:endParaRPr>
          </a:p>
          <a:p>
            <a:pPr algn="l"/>
            <a:r>
              <a:rPr lang="en-GB" sz="5100" b="1" dirty="0">
                <a:latin typeface="Twinkl" pitchFamily="2" charset="0"/>
              </a:rPr>
              <a:t>Prime Areas of Learning</a:t>
            </a:r>
          </a:p>
          <a:p>
            <a:pPr marL="342900" indent="-342900" algn="l">
              <a:buFont typeface="Arial" panose="020B0604020202020204" pitchFamily="34" charset="0"/>
              <a:buChar char="•"/>
            </a:pPr>
            <a:r>
              <a:rPr lang="en-GB" sz="3800" b="1" dirty="0">
                <a:latin typeface="Twinkl" pitchFamily="2" charset="0"/>
              </a:rPr>
              <a:t>Communication and language </a:t>
            </a:r>
            <a:r>
              <a:rPr lang="en-GB" sz="3800" dirty="0">
                <a:latin typeface="Twinkl" pitchFamily="2" charset="0"/>
              </a:rPr>
              <a:t>(speaking, listening, understanding and attention)</a:t>
            </a:r>
          </a:p>
          <a:p>
            <a:pPr marL="342900" indent="-342900" algn="l">
              <a:buFont typeface="Arial" panose="020B0604020202020204" pitchFamily="34" charset="0"/>
              <a:buChar char="•"/>
            </a:pPr>
            <a:r>
              <a:rPr lang="en-GB" sz="3800" b="1" dirty="0">
                <a:latin typeface="Twinkl" pitchFamily="2" charset="0"/>
              </a:rPr>
              <a:t>Personal, social and emotional development </a:t>
            </a:r>
            <a:r>
              <a:rPr lang="en-GB" sz="3800" dirty="0">
                <a:latin typeface="Twinkl" pitchFamily="2" charset="0"/>
              </a:rPr>
              <a:t>(relationships, health and behaviour)</a:t>
            </a:r>
          </a:p>
          <a:p>
            <a:pPr marL="342900" indent="-342900" algn="l">
              <a:buFont typeface="Arial" panose="020B0604020202020204" pitchFamily="34" charset="0"/>
              <a:buChar char="•"/>
            </a:pPr>
            <a:r>
              <a:rPr lang="en-GB" sz="3800" b="1" dirty="0">
                <a:latin typeface="Twinkl" pitchFamily="2" charset="0"/>
              </a:rPr>
              <a:t>Physical development </a:t>
            </a:r>
            <a:r>
              <a:rPr lang="en-GB" sz="3800" dirty="0">
                <a:latin typeface="Twinkl" pitchFamily="2" charset="0"/>
              </a:rPr>
              <a:t>(big and small movements with your body and with your fingers for writing)</a:t>
            </a:r>
          </a:p>
          <a:p>
            <a:pPr marL="342900" indent="-342900" algn="l">
              <a:buFont typeface="Arial" panose="020B0604020202020204" pitchFamily="34" charset="0"/>
              <a:buChar char="•"/>
            </a:pPr>
            <a:endParaRPr lang="en-GB" sz="3800" dirty="0">
              <a:latin typeface="Twinkl" pitchFamily="2" charset="0"/>
            </a:endParaRPr>
          </a:p>
          <a:p>
            <a:pPr algn="l"/>
            <a:r>
              <a:rPr lang="en-GB" sz="5100" b="1" dirty="0">
                <a:latin typeface="Twinkl" pitchFamily="2" charset="0"/>
              </a:rPr>
              <a:t>Specific Areas of Learning</a:t>
            </a:r>
          </a:p>
          <a:p>
            <a:pPr marL="342900" indent="-342900" algn="l">
              <a:buFont typeface="Arial" panose="020B0604020202020204" pitchFamily="34" charset="0"/>
              <a:buChar char="•"/>
            </a:pPr>
            <a:r>
              <a:rPr lang="en-GB" sz="3800" b="1" dirty="0">
                <a:latin typeface="Twinkl" pitchFamily="2" charset="0"/>
              </a:rPr>
              <a:t>Literacy </a:t>
            </a:r>
            <a:r>
              <a:rPr lang="en-GB" sz="3800" dirty="0">
                <a:latin typeface="Twinkl" pitchFamily="2" charset="0"/>
              </a:rPr>
              <a:t>(comprehension, reading and writing)</a:t>
            </a:r>
          </a:p>
          <a:p>
            <a:pPr marL="342900" indent="-342900" algn="l">
              <a:buFont typeface="Arial" panose="020B0604020202020204" pitchFamily="34" charset="0"/>
              <a:buChar char="•"/>
            </a:pPr>
            <a:r>
              <a:rPr lang="en-GB" sz="3800" b="1" dirty="0">
                <a:latin typeface="Twinkl" pitchFamily="2" charset="0"/>
              </a:rPr>
              <a:t>Mathematics </a:t>
            </a:r>
            <a:r>
              <a:rPr lang="en-GB" sz="3800" dirty="0">
                <a:latin typeface="Twinkl" pitchFamily="2" charset="0"/>
              </a:rPr>
              <a:t>(number, number patterns and shape and measures)</a:t>
            </a:r>
          </a:p>
          <a:p>
            <a:pPr marL="342900" indent="-342900" algn="l">
              <a:buFont typeface="Arial" panose="020B0604020202020204" pitchFamily="34" charset="0"/>
              <a:buChar char="•"/>
            </a:pPr>
            <a:r>
              <a:rPr lang="en-GB" sz="3800" b="1" dirty="0">
                <a:latin typeface="Twinkl" pitchFamily="2" charset="0"/>
              </a:rPr>
              <a:t>Understanding the world </a:t>
            </a:r>
            <a:r>
              <a:rPr lang="en-GB" sz="3800" dirty="0">
                <a:latin typeface="Twinkl" pitchFamily="2" charset="0"/>
              </a:rPr>
              <a:t>(History, Geography, RE, Science)</a:t>
            </a:r>
          </a:p>
          <a:p>
            <a:pPr marL="342900" indent="-342900" algn="l">
              <a:buFont typeface="Arial" panose="020B0604020202020204" pitchFamily="34" charset="0"/>
              <a:buChar char="•"/>
            </a:pPr>
            <a:r>
              <a:rPr lang="en-GB" sz="3800" b="1" dirty="0">
                <a:latin typeface="Twinkl" pitchFamily="2" charset="0"/>
              </a:rPr>
              <a:t>Expressive arts and design </a:t>
            </a:r>
            <a:r>
              <a:rPr lang="en-GB" sz="3800" dirty="0">
                <a:latin typeface="Twinkl" pitchFamily="2" charset="0"/>
              </a:rPr>
              <a:t>(Dance, Art, Music and Design and Technology)</a:t>
            </a:r>
          </a:p>
        </p:txBody>
      </p:sp>
      <p:pic>
        <p:nvPicPr>
          <p:cNvPr id="4" name="Picture 6" descr="The Willows Day Care Nursery - Wrap Around - St. Andrews Primar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1537" y="-73266"/>
            <a:ext cx="2210463" cy="221046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r="6781"/>
          <a:stretch/>
        </p:blipFill>
        <p:spPr>
          <a:xfrm rot="5400000">
            <a:off x="9608937" y="4422882"/>
            <a:ext cx="2403101" cy="1925486"/>
          </a:xfrm>
          <a:prstGeom prst="rect">
            <a:avLst/>
          </a:prstGeom>
        </p:spPr>
      </p:pic>
    </p:spTree>
    <p:extLst>
      <p:ext uri="{BB962C8B-B14F-4D97-AF65-F5344CB8AC3E}">
        <p14:creationId xmlns:p14="http://schemas.microsoft.com/office/powerpoint/2010/main" val="361655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6292" y="627017"/>
            <a:ext cx="7807229" cy="1574359"/>
          </a:xfrm>
        </p:spPr>
        <p:txBody>
          <a:bodyPr>
            <a:normAutofit fontScale="90000"/>
          </a:bodyPr>
          <a:lstStyle/>
          <a:p>
            <a:r>
              <a:rPr lang="en-GB" b="1" dirty="0">
                <a:latin typeface="Twinkl" pitchFamily="2" charset="0"/>
              </a:rPr>
              <a:t>Characteristics of effective learning</a:t>
            </a:r>
          </a:p>
        </p:txBody>
      </p:sp>
      <p:sp>
        <p:nvSpPr>
          <p:cNvPr id="3" name="Subtitle 2"/>
          <p:cNvSpPr>
            <a:spLocks noGrp="1"/>
          </p:cNvSpPr>
          <p:nvPr>
            <p:ph type="subTitle" idx="1"/>
          </p:nvPr>
        </p:nvSpPr>
        <p:spPr>
          <a:xfrm>
            <a:off x="259552" y="3011012"/>
            <a:ext cx="9462401" cy="3362080"/>
          </a:xfrm>
        </p:spPr>
        <p:txBody>
          <a:bodyPr>
            <a:normAutofit/>
          </a:bodyPr>
          <a:lstStyle/>
          <a:p>
            <a:pPr algn="l"/>
            <a:r>
              <a:rPr lang="en-GB" sz="2800" b="1" dirty="0">
                <a:latin typeface="Twinkl" pitchFamily="2" charset="0"/>
              </a:rPr>
              <a:t>What will this learning look like?</a:t>
            </a:r>
          </a:p>
          <a:p>
            <a:endParaRPr lang="en-GB" dirty="0">
              <a:latin typeface="Twinkl" pitchFamily="2" charset="0"/>
            </a:endParaRPr>
          </a:p>
          <a:p>
            <a:pPr marL="342900" indent="-342900" algn="l">
              <a:buFont typeface="Arial" panose="020B0604020202020204" pitchFamily="34" charset="0"/>
              <a:buChar char="•"/>
            </a:pPr>
            <a:r>
              <a:rPr lang="en-GB" sz="2100" b="1" dirty="0">
                <a:latin typeface="Twinkl" pitchFamily="2" charset="0"/>
              </a:rPr>
              <a:t>Playing and exploring </a:t>
            </a:r>
            <a:r>
              <a:rPr lang="en-GB" sz="2100" dirty="0">
                <a:latin typeface="Twinkl" pitchFamily="2" charset="0"/>
              </a:rPr>
              <a:t>(our inside and outside environment)</a:t>
            </a:r>
          </a:p>
          <a:p>
            <a:pPr marL="342900" indent="-342900" algn="l">
              <a:buFont typeface="Arial" panose="020B0604020202020204" pitchFamily="34" charset="0"/>
              <a:buChar char="•"/>
            </a:pPr>
            <a:endParaRPr lang="en-GB" sz="2100" dirty="0">
              <a:latin typeface="Twinkl" pitchFamily="2" charset="0"/>
            </a:endParaRPr>
          </a:p>
          <a:p>
            <a:pPr marL="342900" indent="-342900" algn="l">
              <a:buFont typeface="Arial" panose="020B0604020202020204" pitchFamily="34" charset="0"/>
              <a:buChar char="•"/>
            </a:pPr>
            <a:r>
              <a:rPr lang="en-GB" sz="2100" b="1" dirty="0">
                <a:latin typeface="Twinkl" pitchFamily="2" charset="0"/>
              </a:rPr>
              <a:t>Active learning </a:t>
            </a:r>
            <a:r>
              <a:rPr lang="en-GB" sz="2100" dirty="0">
                <a:latin typeface="Twinkl" pitchFamily="2" charset="0"/>
              </a:rPr>
              <a:t>(children are challenged and challenge themselves)</a:t>
            </a:r>
          </a:p>
          <a:p>
            <a:pPr marL="342900" indent="-342900" algn="l">
              <a:buFont typeface="Arial" panose="020B0604020202020204" pitchFamily="34" charset="0"/>
              <a:buChar char="•"/>
            </a:pPr>
            <a:endParaRPr lang="en-GB" sz="2100" dirty="0">
              <a:latin typeface="Twinkl" pitchFamily="2" charset="0"/>
            </a:endParaRPr>
          </a:p>
          <a:p>
            <a:pPr marL="342900" indent="-342900" algn="l">
              <a:buFont typeface="Arial" panose="020B0604020202020204" pitchFamily="34" charset="0"/>
              <a:buChar char="•"/>
            </a:pPr>
            <a:r>
              <a:rPr lang="en-GB" sz="2100" b="1" dirty="0">
                <a:latin typeface="Twinkl" pitchFamily="2" charset="0"/>
              </a:rPr>
              <a:t>Creating and thinking critically </a:t>
            </a:r>
            <a:r>
              <a:rPr lang="en-GB" sz="2100" dirty="0">
                <a:latin typeface="Twinkl" pitchFamily="2" charset="0"/>
              </a:rPr>
              <a:t>(children explore their individual ideas independently)</a:t>
            </a:r>
          </a:p>
        </p:txBody>
      </p:sp>
      <p:pic>
        <p:nvPicPr>
          <p:cNvPr id="4" name="Picture 6" descr="The Willows Day Care Nursery - Wrap Around - St. Andrews Primar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21953" y="0"/>
            <a:ext cx="2337366" cy="233736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stretch>
            <a:fillRect/>
          </a:stretch>
        </p:blipFill>
        <p:spPr>
          <a:xfrm>
            <a:off x="10082846" y="4343934"/>
            <a:ext cx="1615580" cy="2158171"/>
          </a:xfrm>
          <a:prstGeom prst="rect">
            <a:avLst/>
          </a:prstGeom>
        </p:spPr>
      </p:pic>
    </p:spTree>
    <p:extLst>
      <p:ext uri="{BB962C8B-B14F-4D97-AF65-F5344CB8AC3E}">
        <p14:creationId xmlns:p14="http://schemas.microsoft.com/office/powerpoint/2010/main" val="2320646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38791" y="832290"/>
            <a:ext cx="7723367" cy="547411"/>
          </a:xfrm>
        </p:spPr>
        <p:txBody>
          <a:bodyPr>
            <a:noAutofit/>
          </a:bodyPr>
          <a:lstStyle/>
          <a:p>
            <a:r>
              <a:rPr lang="en-GB" sz="5400" b="1" dirty="0">
                <a:latin typeface="Twinkl" pitchFamily="2" charset="0"/>
              </a:rPr>
              <a:t>The shape of the day</a:t>
            </a:r>
          </a:p>
        </p:txBody>
      </p:sp>
      <p:sp>
        <p:nvSpPr>
          <p:cNvPr id="3" name="Subtitle 2"/>
          <p:cNvSpPr>
            <a:spLocks noGrp="1"/>
          </p:cNvSpPr>
          <p:nvPr>
            <p:ph type="subTitle" idx="1"/>
          </p:nvPr>
        </p:nvSpPr>
        <p:spPr>
          <a:xfrm>
            <a:off x="246489" y="1168684"/>
            <a:ext cx="11107973" cy="5017432"/>
          </a:xfrm>
        </p:spPr>
        <p:txBody>
          <a:bodyPr>
            <a:normAutofit fontScale="77500" lnSpcReduction="20000"/>
          </a:bodyPr>
          <a:lstStyle/>
          <a:p>
            <a:endParaRPr lang="en-GB" dirty="0">
              <a:latin typeface="Twinkl" pitchFamily="2" charset="0"/>
            </a:endParaRPr>
          </a:p>
          <a:p>
            <a:endParaRPr lang="en-GB" dirty="0">
              <a:latin typeface="Twinkl" pitchFamily="2" charset="0"/>
            </a:endParaRPr>
          </a:p>
          <a:p>
            <a:pPr algn="l"/>
            <a:r>
              <a:rPr lang="en-GB" sz="2700" b="1" dirty="0">
                <a:latin typeface="Twinkl" pitchFamily="2" charset="0"/>
              </a:rPr>
              <a:t>8.55-9.00	</a:t>
            </a:r>
            <a:r>
              <a:rPr lang="en-GB" sz="2700" dirty="0">
                <a:latin typeface="Twinkl" pitchFamily="2" charset="0"/>
              </a:rPr>
              <a:t>Children arrive and registration </a:t>
            </a:r>
          </a:p>
          <a:p>
            <a:pPr algn="l"/>
            <a:r>
              <a:rPr lang="en-GB" sz="2700" b="1" dirty="0">
                <a:latin typeface="Twinkl" pitchFamily="2" charset="0"/>
              </a:rPr>
              <a:t>9.00-9.15</a:t>
            </a:r>
            <a:r>
              <a:rPr lang="en-GB" sz="2700" dirty="0">
                <a:latin typeface="Twinkl" pitchFamily="2" charset="0"/>
              </a:rPr>
              <a:t>	Story and teaching input</a:t>
            </a:r>
          </a:p>
          <a:p>
            <a:pPr algn="l"/>
            <a:r>
              <a:rPr lang="en-GB" sz="2700" b="1" dirty="0">
                <a:latin typeface="Twinkl" pitchFamily="2" charset="0"/>
              </a:rPr>
              <a:t>9.15-10.30	</a:t>
            </a:r>
            <a:r>
              <a:rPr lang="en-GB" sz="2700" dirty="0">
                <a:latin typeface="Twinkl" pitchFamily="2" charset="0"/>
              </a:rPr>
              <a:t>Learning through play in the Nursery indoor and outdoor areas</a:t>
            </a:r>
          </a:p>
          <a:p>
            <a:pPr algn="l"/>
            <a:r>
              <a:rPr lang="en-GB" sz="2700" b="1" dirty="0">
                <a:latin typeface="Twinkl" pitchFamily="2" charset="0"/>
              </a:rPr>
              <a:t>10.30-11.00	</a:t>
            </a:r>
            <a:r>
              <a:rPr lang="en-GB" sz="2700" dirty="0">
                <a:latin typeface="Twinkl" pitchFamily="2" charset="0"/>
              </a:rPr>
              <a:t>Snack and story, singing and phonics activity</a:t>
            </a:r>
          </a:p>
          <a:p>
            <a:pPr algn="l"/>
            <a:r>
              <a:rPr lang="en-GB" sz="2700" b="1" dirty="0">
                <a:latin typeface="Twinkl" pitchFamily="2" charset="0"/>
              </a:rPr>
              <a:t>11.00-11.45	</a:t>
            </a:r>
            <a:r>
              <a:rPr lang="en-GB" sz="2700" dirty="0">
                <a:latin typeface="Twinkl" pitchFamily="2" charset="0"/>
              </a:rPr>
              <a:t>Learning through play in the Early Years garden</a:t>
            </a:r>
          </a:p>
          <a:p>
            <a:pPr algn="l"/>
            <a:r>
              <a:rPr lang="en-GB" sz="2700" b="1" dirty="0">
                <a:latin typeface="Twinkl" pitchFamily="2" charset="0"/>
              </a:rPr>
              <a:t>11.55</a:t>
            </a:r>
            <a:r>
              <a:rPr lang="en-GB" sz="2700" dirty="0">
                <a:latin typeface="Twinkl" pitchFamily="2" charset="0"/>
              </a:rPr>
              <a:t> 		End of morning session</a:t>
            </a:r>
          </a:p>
          <a:p>
            <a:pPr algn="l"/>
            <a:r>
              <a:rPr lang="en-GB" sz="2700" b="1" dirty="0">
                <a:latin typeface="Twinkl" pitchFamily="2" charset="0"/>
              </a:rPr>
              <a:t>12.00-12.45</a:t>
            </a:r>
            <a:r>
              <a:rPr lang="en-GB" sz="2700" dirty="0">
                <a:latin typeface="Twinkl" pitchFamily="2" charset="0"/>
              </a:rPr>
              <a:t> 	Lunch time in class</a:t>
            </a:r>
          </a:p>
          <a:p>
            <a:pPr algn="l"/>
            <a:r>
              <a:rPr lang="en-GB" sz="2700" b="1" dirty="0">
                <a:latin typeface="Twinkl" pitchFamily="2" charset="0"/>
              </a:rPr>
              <a:t>12.45-1.00 	</a:t>
            </a:r>
            <a:r>
              <a:rPr lang="en-GB" sz="2700" dirty="0">
                <a:latin typeface="Twinkl" pitchFamily="2" charset="0"/>
              </a:rPr>
              <a:t>Story and teaching input</a:t>
            </a:r>
          </a:p>
          <a:p>
            <a:pPr algn="l"/>
            <a:r>
              <a:rPr lang="en-GB" sz="2700" b="1" dirty="0">
                <a:latin typeface="Twinkl" pitchFamily="2" charset="0"/>
              </a:rPr>
              <a:t>1.00-1.45 	</a:t>
            </a:r>
            <a:r>
              <a:rPr lang="en-GB" sz="2700" dirty="0">
                <a:latin typeface="Twinkl" pitchFamily="2" charset="0"/>
              </a:rPr>
              <a:t>Learning through play in the Early Years garden</a:t>
            </a:r>
          </a:p>
          <a:p>
            <a:pPr algn="l"/>
            <a:r>
              <a:rPr lang="en-GB" sz="2700" b="1" dirty="0">
                <a:latin typeface="Twinkl" pitchFamily="2" charset="0"/>
              </a:rPr>
              <a:t>1.45-2.40 	</a:t>
            </a:r>
            <a:r>
              <a:rPr lang="en-GB" sz="2700" dirty="0">
                <a:latin typeface="Twinkl" pitchFamily="2" charset="0"/>
              </a:rPr>
              <a:t>Learning through play in the Nursery indoor and outdoor areas</a:t>
            </a:r>
          </a:p>
          <a:p>
            <a:pPr algn="l"/>
            <a:r>
              <a:rPr lang="en-GB" sz="2700" b="1" dirty="0">
                <a:latin typeface="Twinkl" pitchFamily="2" charset="0"/>
              </a:rPr>
              <a:t>2.40-2.55</a:t>
            </a:r>
            <a:r>
              <a:rPr lang="en-GB" sz="2700" dirty="0">
                <a:latin typeface="Twinkl" pitchFamily="2" charset="0"/>
              </a:rPr>
              <a:t>	Class time together, stories and songs. </a:t>
            </a:r>
          </a:p>
          <a:p>
            <a:pPr algn="l"/>
            <a:r>
              <a:rPr lang="en-GB" sz="2700" b="1" dirty="0">
                <a:latin typeface="Twinkl" pitchFamily="2" charset="0"/>
              </a:rPr>
              <a:t>2.55</a:t>
            </a:r>
            <a:r>
              <a:rPr lang="en-GB" sz="2700" dirty="0">
                <a:latin typeface="Twinkl" pitchFamily="2" charset="0"/>
              </a:rPr>
              <a:t> 		End of the day.</a:t>
            </a:r>
          </a:p>
          <a:p>
            <a:endParaRPr lang="en-GB" dirty="0">
              <a:latin typeface="Twinkl" pitchFamily="2" charset="0"/>
            </a:endParaRPr>
          </a:p>
          <a:p>
            <a:endParaRPr lang="en-GB" dirty="0">
              <a:latin typeface="Twinkl" pitchFamily="2" charset="0"/>
            </a:endParaRPr>
          </a:p>
        </p:txBody>
      </p:sp>
      <p:pic>
        <p:nvPicPr>
          <p:cNvPr id="4" name="Picture 6" descr="The Willows Day Care Nursery - Wrap Around - St. Andrews Primar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21953" y="0"/>
            <a:ext cx="2337366" cy="233736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3"/>
          <a:srcRect t="12566"/>
          <a:stretch/>
        </p:blipFill>
        <p:spPr>
          <a:xfrm>
            <a:off x="9662158" y="2948982"/>
            <a:ext cx="1542422" cy="1807026"/>
          </a:xfrm>
          <a:prstGeom prst="rect">
            <a:avLst/>
          </a:prstGeom>
        </p:spPr>
      </p:pic>
      <p:pic>
        <p:nvPicPr>
          <p:cNvPr id="7" name="Picture 6"/>
          <p:cNvPicPr>
            <a:picLocks noChangeAspect="1"/>
          </p:cNvPicPr>
          <p:nvPr/>
        </p:nvPicPr>
        <p:blipFill>
          <a:blip r:embed="rId4"/>
          <a:stretch>
            <a:fillRect/>
          </a:stretch>
        </p:blipFill>
        <p:spPr>
          <a:xfrm>
            <a:off x="10280303" y="5181274"/>
            <a:ext cx="1426588" cy="1341236"/>
          </a:xfrm>
          <a:prstGeom prst="rect">
            <a:avLst/>
          </a:prstGeom>
        </p:spPr>
      </p:pic>
    </p:spTree>
    <p:extLst>
      <p:ext uri="{BB962C8B-B14F-4D97-AF65-F5344CB8AC3E}">
        <p14:creationId xmlns:p14="http://schemas.microsoft.com/office/powerpoint/2010/main" val="587020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30840" y="362181"/>
            <a:ext cx="7723367" cy="547411"/>
          </a:xfrm>
        </p:spPr>
        <p:txBody>
          <a:bodyPr>
            <a:noAutofit/>
          </a:bodyPr>
          <a:lstStyle/>
          <a:p>
            <a:pPr algn="l"/>
            <a:r>
              <a:rPr lang="en-GB" sz="4800" b="1" dirty="0">
                <a:latin typeface="Twinkl" pitchFamily="2" charset="0"/>
              </a:rPr>
              <a:t>Prime Areas of Learning</a:t>
            </a:r>
          </a:p>
        </p:txBody>
      </p:sp>
      <p:sp>
        <p:nvSpPr>
          <p:cNvPr id="3" name="Subtitle 2"/>
          <p:cNvSpPr>
            <a:spLocks noGrp="1"/>
          </p:cNvSpPr>
          <p:nvPr>
            <p:ph type="subTitle" idx="1"/>
          </p:nvPr>
        </p:nvSpPr>
        <p:spPr>
          <a:xfrm>
            <a:off x="238537" y="1004417"/>
            <a:ext cx="8940004" cy="5618055"/>
          </a:xfrm>
        </p:spPr>
        <p:txBody>
          <a:bodyPr>
            <a:normAutofit fontScale="92500" lnSpcReduction="10000"/>
          </a:bodyPr>
          <a:lstStyle/>
          <a:p>
            <a:pPr marL="285750" indent="-285750" algn="l">
              <a:buFont typeface="Arial" panose="020B0604020202020204" pitchFamily="34" charset="0"/>
              <a:buChar char="•"/>
            </a:pPr>
            <a:r>
              <a:rPr lang="en-GB" sz="2300" b="1" dirty="0">
                <a:latin typeface="Twinkl" pitchFamily="2" charset="0"/>
              </a:rPr>
              <a:t>Communication and language </a:t>
            </a:r>
            <a:r>
              <a:rPr lang="en-GB" sz="2300" dirty="0">
                <a:latin typeface="Twinkl" pitchFamily="2" charset="0"/>
              </a:rPr>
              <a:t>(speaking, listening, understanding and attention)</a:t>
            </a:r>
          </a:p>
          <a:p>
            <a:pPr marL="285750" indent="-285750" algn="l">
              <a:buFont typeface="Arial" panose="020B0604020202020204" pitchFamily="34" charset="0"/>
              <a:buChar char="•"/>
            </a:pPr>
            <a:r>
              <a:rPr lang="en-GB" sz="2300" b="1" dirty="0">
                <a:latin typeface="Twinkl" pitchFamily="2" charset="0"/>
              </a:rPr>
              <a:t>Personal, social and emotional development </a:t>
            </a:r>
            <a:r>
              <a:rPr lang="en-GB" sz="2300" dirty="0">
                <a:latin typeface="Twinkl" pitchFamily="2" charset="0"/>
              </a:rPr>
              <a:t>(relationships, health and behaviour)</a:t>
            </a:r>
          </a:p>
          <a:p>
            <a:pPr marL="285750" indent="-285750" algn="l">
              <a:buFont typeface="Arial" panose="020B0604020202020204" pitchFamily="34" charset="0"/>
              <a:buChar char="•"/>
            </a:pPr>
            <a:r>
              <a:rPr lang="en-GB" sz="2300" b="1" dirty="0">
                <a:latin typeface="Twinkl" pitchFamily="2" charset="0"/>
              </a:rPr>
              <a:t>Physical development </a:t>
            </a:r>
            <a:r>
              <a:rPr lang="en-GB" sz="2300" dirty="0">
                <a:latin typeface="Twinkl" pitchFamily="2" charset="0"/>
              </a:rPr>
              <a:t>(big and small movements with your body and with your fingers for writing)</a:t>
            </a:r>
          </a:p>
          <a:p>
            <a:pPr marL="285750" indent="-285750" algn="l">
              <a:buFont typeface="Arial" panose="020B0604020202020204" pitchFamily="34" charset="0"/>
              <a:buChar char="•"/>
            </a:pPr>
            <a:endParaRPr lang="en-GB" sz="2300" dirty="0">
              <a:latin typeface="Twinkl" pitchFamily="2" charset="0"/>
            </a:endParaRPr>
          </a:p>
          <a:p>
            <a:pPr algn="l"/>
            <a:r>
              <a:rPr lang="en-GB" sz="2300" dirty="0">
                <a:latin typeface="Twinkl" pitchFamily="2" charset="0"/>
              </a:rPr>
              <a:t>We spend a lot of our day in Nursery developing these areas of learning, through play. We help the children to negotiate, take turns and play with their peers.</a:t>
            </a:r>
          </a:p>
          <a:p>
            <a:pPr algn="l"/>
            <a:r>
              <a:rPr lang="en-GB" sz="2300" dirty="0">
                <a:latin typeface="Twinkl" pitchFamily="2" charset="0"/>
              </a:rPr>
              <a:t>We start with short sessions together on the carpet, building across the year to develop the children listening and attention.</a:t>
            </a:r>
          </a:p>
          <a:p>
            <a:pPr algn="l"/>
            <a:r>
              <a:rPr lang="en-GB" sz="2300" dirty="0">
                <a:latin typeface="Twinkl" pitchFamily="2" charset="0"/>
              </a:rPr>
              <a:t>For physical development we start with the big movements; running, jumping, skipping, waving our arms around, and move to the small movements such as drawing, threading, play dough.</a:t>
            </a:r>
          </a:p>
          <a:p>
            <a:pPr algn="l"/>
            <a:r>
              <a:rPr lang="en-GB" sz="2300" dirty="0">
                <a:latin typeface="Twinkl" pitchFamily="2" charset="0"/>
              </a:rPr>
              <a:t>We use </a:t>
            </a:r>
            <a:r>
              <a:rPr lang="en-GB" sz="2300" i="1" dirty="0">
                <a:latin typeface="Twinkl" pitchFamily="2" charset="0"/>
              </a:rPr>
              <a:t>Squiggle while you wiggle</a:t>
            </a:r>
            <a:r>
              <a:rPr lang="en-GB" sz="2300" dirty="0">
                <a:latin typeface="Twinkl" pitchFamily="2" charset="0"/>
              </a:rPr>
              <a:t> to go from the large scale movements to the small as well as </a:t>
            </a:r>
            <a:r>
              <a:rPr lang="en-GB" sz="2300" i="1" dirty="0">
                <a:latin typeface="Twinkl" pitchFamily="2" charset="0"/>
              </a:rPr>
              <a:t>Funky Finger </a:t>
            </a:r>
            <a:r>
              <a:rPr lang="en-GB" sz="2300" dirty="0">
                <a:latin typeface="Twinkl" pitchFamily="2" charset="0"/>
              </a:rPr>
              <a:t>activities to develop our hand and finger muscles to get us ready to write.</a:t>
            </a:r>
          </a:p>
          <a:p>
            <a:endParaRPr lang="en-GB" dirty="0">
              <a:latin typeface="Twinkl" pitchFamily="2" charset="0"/>
            </a:endParaRPr>
          </a:p>
        </p:txBody>
      </p:sp>
      <p:pic>
        <p:nvPicPr>
          <p:cNvPr id="4" name="Picture 6" descr="The Willows Day Care Nursery - Wrap Around - St. Andrews Primar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71867" y="0"/>
            <a:ext cx="1587451" cy="158745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rotWithShape="1">
          <a:blip r:embed="rId3"/>
          <a:srcRect t="31257" r="5810"/>
          <a:stretch/>
        </p:blipFill>
        <p:spPr>
          <a:xfrm>
            <a:off x="9552514" y="4377245"/>
            <a:ext cx="2206434" cy="1610319"/>
          </a:xfrm>
          <a:prstGeom prst="rect">
            <a:avLst/>
          </a:prstGeom>
        </p:spPr>
      </p:pic>
      <p:pic>
        <p:nvPicPr>
          <p:cNvPr id="8" name="Picture 7"/>
          <p:cNvPicPr>
            <a:picLocks noChangeAspect="1"/>
          </p:cNvPicPr>
          <p:nvPr/>
        </p:nvPicPr>
        <p:blipFill rotWithShape="1">
          <a:blip r:embed="rId4"/>
          <a:srcRect l="16071" t="31182" r="6017"/>
          <a:stretch/>
        </p:blipFill>
        <p:spPr>
          <a:xfrm>
            <a:off x="10165251" y="1732809"/>
            <a:ext cx="1593697" cy="1886708"/>
          </a:xfrm>
          <a:prstGeom prst="rect">
            <a:avLst/>
          </a:prstGeom>
        </p:spPr>
      </p:pic>
    </p:spTree>
    <p:extLst>
      <p:ext uri="{BB962C8B-B14F-4D97-AF65-F5344CB8AC3E}">
        <p14:creationId xmlns:p14="http://schemas.microsoft.com/office/powerpoint/2010/main" val="4156179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55805" y="748653"/>
            <a:ext cx="8645718" cy="547411"/>
          </a:xfrm>
        </p:spPr>
        <p:txBody>
          <a:bodyPr>
            <a:noAutofit/>
          </a:bodyPr>
          <a:lstStyle/>
          <a:p>
            <a:r>
              <a:rPr lang="en-GB" sz="4800" b="1" dirty="0">
                <a:latin typeface="Twinkl" pitchFamily="2" charset="0"/>
              </a:rPr>
              <a:t>Specific Areas of Learning</a:t>
            </a:r>
          </a:p>
        </p:txBody>
      </p:sp>
      <p:sp>
        <p:nvSpPr>
          <p:cNvPr id="3" name="Subtitle 2"/>
          <p:cNvSpPr>
            <a:spLocks noGrp="1"/>
          </p:cNvSpPr>
          <p:nvPr>
            <p:ph type="subTitle" idx="1"/>
          </p:nvPr>
        </p:nvSpPr>
        <p:spPr>
          <a:xfrm>
            <a:off x="165651" y="1367624"/>
            <a:ext cx="9644867" cy="5120639"/>
          </a:xfrm>
        </p:spPr>
        <p:txBody>
          <a:bodyPr>
            <a:normAutofit lnSpcReduction="10000"/>
          </a:bodyPr>
          <a:lstStyle/>
          <a:p>
            <a:pPr marL="342900" indent="-342900" algn="l">
              <a:buFont typeface="Arial" panose="020B0604020202020204" pitchFamily="34" charset="0"/>
              <a:buChar char="•"/>
            </a:pPr>
            <a:r>
              <a:rPr lang="en-GB" sz="2100" b="1" dirty="0">
                <a:latin typeface="Twinkl" pitchFamily="2" charset="0"/>
              </a:rPr>
              <a:t>Literacy</a:t>
            </a:r>
            <a:r>
              <a:rPr lang="en-GB" sz="2100" dirty="0">
                <a:latin typeface="Twinkl" pitchFamily="2" charset="0"/>
              </a:rPr>
              <a:t> (comprehension, reading and writing)</a:t>
            </a:r>
          </a:p>
          <a:p>
            <a:pPr marL="342900" indent="-342900" algn="l">
              <a:buFont typeface="Arial" panose="020B0604020202020204" pitchFamily="34" charset="0"/>
              <a:buChar char="•"/>
            </a:pPr>
            <a:r>
              <a:rPr lang="en-GB" sz="2100" b="1" dirty="0">
                <a:latin typeface="Twinkl" pitchFamily="2" charset="0"/>
              </a:rPr>
              <a:t>Mathematics</a:t>
            </a:r>
            <a:r>
              <a:rPr lang="en-GB" sz="2100" dirty="0">
                <a:latin typeface="Twinkl" pitchFamily="2" charset="0"/>
              </a:rPr>
              <a:t> (number, number patterns and shape and measures)</a:t>
            </a:r>
          </a:p>
          <a:p>
            <a:pPr marL="342900" indent="-342900" algn="l">
              <a:buFont typeface="Arial" panose="020B0604020202020204" pitchFamily="34" charset="0"/>
              <a:buChar char="•"/>
            </a:pPr>
            <a:r>
              <a:rPr lang="en-GB" sz="2100" b="1" dirty="0">
                <a:latin typeface="Twinkl" pitchFamily="2" charset="0"/>
              </a:rPr>
              <a:t>Understanding</a:t>
            </a:r>
            <a:r>
              <a:rPr lang="en-GB" sz="2100" dirty="0">
                <a:latin typeface="Twinkl" pitchFamily="2" charset="0"/>
              </a:rPr>
              <a:t> the world (History, Geography, RE, Science)</a:t>
            </a:r>
          </a:p>
          <a:p>
            <a:pPr marL="342900" indent="-342900" algn="l">
              <a:buFont typeface="Arial" panose="020B0604020202020204" pitchFamily="34" charset="0"/>
              <a:buChar char="•"/>
            </a:pPr>
            <a:r>
              <a:rPr lang="en-GB" sz="2100" b="1" dirty="0">
                <a:latin typeface="Twinkl" pitchFamily="2" charset="0"/>
              </a:rPr>
              <a:t>Expressive arts and design </a:t>
            </a:r>
            <a:r>
              <a:rPr lang="en-GB" sz="2100" dirty="0">
                <a:latin typeface="Twinkl" pitchFamily="2" charset="0"/>
              </a:rPr>
              <a:t>(Dance, Art, Music and Design and Technology)</a:t>
            </a:r>
          </a:p>
          <a:p>
            <a:pPr marL="342900" indent="-342900" algn="l">
              <a:buFont typeface="Arial" panose="020B0604020202020204" pitchFamily="34" charset="0"/>
              <a:buChar char="•"/>
            </a:pPr>
            <a:endParaRPr lang="en-GB" sz="2100" dirty="0">
              <a:latin typeface="Twinkl" pitchFamily="2" charset="0"/>
            </a:endParaRPr>
          </a:p>
          <a:p>
            <a:pPr algn="l"/>
            <a:r>
              <a:rPr lang="en-GB" sz="2100" dirty="0">
                <a:latin typeface="Twinkl" pitchFamily="2" charset="0"/>
              </a:rPr>
              <a:t>Throughout the week the children are given opportunities to develop their knowledge and understanding of the specific areas of learning. We base much of our learning and teacher inputs around stories, and use these to develop the children language and communication skills .</a:t>
            </a:r>
          </a:p>
          <a:p>
            <a:pPr algn="l"/>
            <a:r>
              <a:rPr lang="en-GB" sz="2100" dirty="0">
                <a:latin typeface="Twinkl" pitchFamily="2" charset="0"/>
              </a:rPr>
              <a:t>We enhance the provision within our classroom with opportunities to practise mark making, the beginnings of writing, maths skills, opportunities to be creative as well as understanding the world.</a:t>
            </a:r>
          </a:p>
          <a:p>
            <a:pPr algn="l"/>
            <a:r>
              <a:rPr lang="en-GB" sz="2100" dirty="0">
                <a:latin typeface="Twinkl" pitchFamily="2" charset="0"/>
              </a:rPr>
              <a:t>In Nursery we aim to go to our Forest area at least once a week, wind is pretty much the only thing which stops us. This gives the children the opportunity to explore the outdoors and nature as well as the seasons and weather in a different way.</a:t>
            </a:r>
          </a:p>
          <a:p>
            <a:pPr marL="342900" indent="-342900">
              <a:buFontTx/>
              <a:buChar char="-"/>
            </a:pPr>
            <a:endParaRPr lang="en-GB" dirty="0">
              <a:latin typeface="Twinkl" pitchFamily="2" charset="0"/>
            </a:endParaRPr>
          </a:p>
          <a:p>
            <a:endParaRPr lang="en-GB" dirty="0">
              <a:latin typeface="Twinkl" pitchFamily="2" charset="0"/>
            </a:endParaRPr>
          </a:p>
        </p:txBody>
      </p:sp>
      <p:pic>
        <p:nvPicPr>
          <p:cNvPr id="4" name="Picture 6" descr="The Willows Day Care Nursery - Wrap Around - St. Andrews Primar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21953" y="0"/>
            <a:ext cx="2337366" cy="233736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3"/>
          <a:srcRect l="6547" r="4541"/>
          <a:stretch/>
        </p:blipFill>
        <p:spPr>
          <a:xfrm>
            <a:off x="10057486" y="2337366"/>
            <a:ext cx="1842654" cy="1151360"/>
          </a:xfrm>
          <a:prstGeom prst="rect">
            <a:avLst/>
          </a:prstGeom>
        </p:spPr>
      </p:pic>
      <p:pic>
        <p:nvPicPr>
          <p:cNvPr id="7" name="Picture 6"/>
          <p:cNvPicPr>
            <a:picLocks noChangeAspect="1"/>
          </p:cNvPicPr>
          <p:nvPr/>
        </p:nvPicPr>
        <p:blipFill>
          <a:blip r:embed="rId4"/>
          <a:stretch>
            <a:fillRect/>
          </a:stretch>
        </p:blipFill>
        <p:spPr>
          <a:xfrm>
            <a:off x="9810518" y="4530028"/>
            <a:ext cx="2160236" cy="1618268"/>
          </a:xfrm>
          <a:prstGeom prst="rect">
            <a:avLst/>
          </a:prstGeom>
        </p:spPr>
      </p:pic>
    </p:spTree>
    <p:extLst>
      <p:ext uri="{BB962C8B-B14F-4D97-AF65-F5344CB8AC3E}">
        <p14:creationId xmlns:p14="http://schemas.microsoft.com/office/powerpoint/2010/main" val="1903499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55805" y="748653"/>
            <a:ext cx="8645718" cy="547411"/>
          </a:xfrm>
        </p:spPr>
        <p:txBody>
          <a:bodyPr>
            <a:noAutofit/>
          </a:bodyPr>
          <a:lstStyle/>
          <a:p>
            <a:r>
              <a:rPr lang="en-GB" sz="4800" b="1" dirty="0">
                <a:latin typeface="Twinkl" pitchFamily="2" charset="0"/>
              </a:rPr>
              <a:t>Assessment</a:t>
            </a:r>
          </a:p>
        </p:txBody>
      </p:sp>
      <p:sp>
        <p:nvSpPr>
          <p:cNvPr id="3" name="Subtitle 2"/>
          <p:cNvSpPr>
            <a:spLocks noGrp="1"/>
          </p:cNvSpPr>
          <p:nvPr>
            <p:ph type="subTitle" idx="1"/>
          </p:nvPr>
        </p:nvSpPr>
        <p:spPr>
          <a:xfrm>
            <a:off x="373469" y="2547046"/>
            <a:ext cx="11426025" cy="3883249"/>
          </a:xfrm>
        </p:spPr>
        <p:txBody>
          <a:bodyPr>
            <a:normAutofit lnSpcReduction="10000"/>
          </a:bodyPr>
          <a:lstStyle/>
          <a:p>
            <a:endParaRPr lang="en-GB" dirty="0">
              <a:latin typeface="Twinkl" pitchFamily="2" charset="0"/>
            </a:endParaRPr>
          </a:p>
          <a:p>
            <a:pPr algn="l"/>
            <a:r>
              <a:rPr lang="en-GB" sz="2100" dirty="0">
                <a:latin typeface="Twinkl" pitchFamily="2" charset="0"/>
              </a:rPr>
              <a:t>During the Nursery year, the adults working with your child will continually assess them, making an end of year judgement against their age. We use the non-statutory document ‘Development Matters’ to help inform our judgements, as well as our knowledge of your child.</a:t>
            </a:r>
          </a:p>
          <a:p>
            <a:pPr algn="l"/>
            <a:r>
              <a:rPr lang="en-GB" sz="2100" dirty="0">
                <a:latin typeface="Twinkl" pitchFamily="2" charset="0"/>
              </a:rPr>
              <a:t>During the Reception year, the adults working with your child will continually assess them, making an end of year judgement against the end of year statutory Early Learning Goal statements: </a:t>
            </a:r>
          </a:p>
          <a:p>
            <a:pPr algn="l"/>
            <a:r>
              <a:rPr lang="en-GB" dirty="0">
                <a:latin typeface="Twinkl" pitchFamily="2" charset="0"/>
                <a:hlinkClick r:id="rId2"/>
              </a:rPr>
              <a:t>https://assets.publishing.service.gov.uk/government/uploads/system/uploads/attachment_data/file/896810/EYFS_Early_Adopter_Framework.pdf</a:t>
            </a:r>
            <a:endParaRPr lang="en-GB" dirty="0">
              <a:latin typeface="Twinkl" pitchFamily="2" charset="0"/>
            </a:endParaRPr>
          </a:p>
          <a:p>
            <a:pPr algn="l"/>
            <a:endParaRPr lang="en-GB" dirty="0">
              <a:latin typeface="Twinkl" pitchFamily="2" charset="0"/>
            </a:endParaRPr>
          </a:p>
          <a:p>
            <a:pPr algn="l"/>
            <a:r>
              <a:rPr lang="en-GB" sz="2100" dirty="0">
                <a:latin typeface="Twinkl" pitchFamily="2" charset="0"/>
              </a:rPr>
              <a:t>Follow this link to page 11 (we are an early adopter school) to read the statements.</a:t>
            </a:r>
          </a:p>
          <a:p>
            <a:pPr algn="l"/>
            <a:endParaRPr lang="en-GB" dirty="0">
              <a:latin typeface="Twinkl" pitchFamily="2" charset="0"/>
            </a:endParaRPr>
          </a:p>
          <a:p>
            <a:endParaRPr lang="en-GB" dirty="0">
              <a:latin typeface="Twinkl" pitchFamily="2" charset="0"/>
            </a:endParaRPr>
          </a:p>
          <a:p>
            <a:endParaRPr lang="en-GB" sz="1800" dirty="0">
              <a:latin typeface="Twinkl" pitchFamily="2" charset="0"/>
            </a:endParaRPr>
          </a:p>
          <a:p>
            <a:endParaRPr lang="en-GB" sz="1800" dirty="0">
              <a:latin typeface="Twinkl" pitchFamily="2" charset="0"/>
            </a:endParaRPr>
          </a:p>
          <a:p>
            <a:pPr marL="342900" indent="-342900">
              <a:buFontTx/>
              <a:buChar char="-"/>
            </a:pPr>
            <a:endParaRPr lang="en-GB" dirty="0">
              <a:latin typeface="Twinkl" pitchFamily="2" charset="0"/>
            </a:endParaRPr>
          </a:p>
          <a:p>
            <a:endParaRPr lang="en-GB" dirty="0">
              <a:latin typeface="Twinkl" pitchFamily="2" charset="0"/>
            </a:endParaRPr>
          </a:p>
        </p:txBody>
      </p:sp>
      <p:pic>
        <p:nvPicPr>
          <p:cNvPr id="4" name="Picture 6" descr="The Willows Day Care Nursery - Wrap Around - St. Andrews Primar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65635" y="-143123"/>
            <a:ext cx="2226365" cy="2226365"/>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Group Of Elementary Age Children In Art Class With Teacher - Penny Lane  Accountant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8017" y="553918"/>
            <a:ext cx="2809365" cy="1872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8703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55803" y="801648"/>
            <a:ext cx="8645718" cy="547411"/>
          </a:xfrm>
        </p:spPr>
        <p:txBody>
          <a:bodyPr>
            <a:noAutofit/>
          </a:bodyPr>
          <a:lstStyle/>
          <a:p>
            <a:r>
              <a:rPr lang="en-GB" sz="4800" b="1" dirty="0">
                <a:latin typeface="Twinkl" pitchFamily="2" charset="0"/>
              </a:rPr>
              <a:t>Helping your child at home</a:t>
            </a:r>
          </a:p>
        </p:txBody>
      </p:sp>
      <p:sp>
        <p:nvSpPr>
          <p:cNvPr id="3" name="Subtitle 2"/>
          <p:cNvSpPr>
            <a:spLocks noGrp="1"/>
          </p:cNvSpPr>
          <p:nvPr>
            <p:ph type="subTitle" idx="1"/>
          </p:nvPr>
        </p:nvSpPr>
        <p:spPr>
          <a:xfrm>
            <a:off x="193360" y="2049386"/>
            <a:ext cx="9421695" cy="4244792"/>
          </a:xfrm>
        </p:spPr>
        <p:txBody>
          <a:bodyPr>
            <a:normAutofit/>
          </a:bodyPr>
          <a:lstStyle/>
          <a:p>
            <a:pPr algn="l"/>
            <a:r>
              <a:rPr lang="en-GB" sz="2100" dirty="0">
                <a:latin typeface="Twinkl" pitchFamily="2" charset="0"/>
              </a:rPr>
              <a:t>Your child will have a very busy day at Nursery so you will probably find they are very tired initially. However, once they are settled and in the routine, you can support their learning at home by:</a:t>
            </a:r>
          </a:p>
          <a:p>
            <a:pPr marL="342900" indent="-342900" algn="l">
              <a:buFont typeface="Arial" panose="020B0604020202020204" pitchFamily="34" charset="0"/>
              <a:buChar char="•"/>
            </a:pPr>
            <a:r>
              <a:rPr lang="en-GB" sz="2100" dirty="0">
                <a:latin typeface="Twinkl" pitchFamily="2" charset="0"/>
              </a:rPr>
              <a:t>Reading ‘Thoughts for the Weekend’ (published Fridays each week) and talking to them about what they are learning at school.</a:t>
            </a:r>
          </a:p>
          <a:p>
            <a:pPr marL="342900" indent="-342900" algn="l">
              <a:buFont typeface="Arial" panose="020B0604020202020204" pitchFamily="34" charset="0"/>
              <a:buChar char="•"/>
            </a:pPr>
            <a:r>
              <a:rPr lang="en-GB" sz="2100" dirty="0">
                <a:latin typeface="Twinkl" pitchFamily="2" charset="0"/>
              </a:rPr>
              <a:t>Reading books to them and talking about the story and any new words to build their vocabulary.</a:t>
            </a:r>
          </a:p>
          <a:p>
            <a:pPr marL="342900" indent="-342900" algn="l">
              <a:buFont typeface="Arial" panose="020B0604020202020204" pitchFamily="34" charset="0"/>
              <a:buChar char="•"/>
            </a:pPr>
            <a:r>
              <a:rPr lang="en-GB" sz="2100" dirty="0">
                <a:latin typeface="Twinkl" pitchFamily="2" charset="0"/>
              </a:rPr>
              <a:t>Play games which develop their turn taking and communication skills.</a:t>
            </a:r>
          </a:p>
          <a:p>
            <a:pPr marL="342900" indent="-342900" algn="l">
              <a:buFont typeface="Arial" panose="020B0604020202020204" pitchFamily="34" charset="0"/>
              <a:buChar char="•"/>
            </a:pPr>
            <a:r>
              <a:rPr lang="en-GB" sz="2100" dirty="0">
                <a:latin typeface="Twinkl" pitchFamily="2" charset="0"/>
              </a:rPr>
              <a:t>Talk to your child about their day, it’s sometimes easier to ask them one thing that they really enjoyed as this is less daunting than trying to remember everything! We are always really busy learning in Nursery.</a:t>
            </a:r>
          </a:p>
          <a:p>
            <a:pPr marL="285750" indent="-285750">
              <a:buFont typeface="Arial" panose="020B0604020202020204" pitchFamily="34" charset="0"/>
              <a:buChar char="•"/>
            </a:pPr>
            <a:endParaRPr lang="en-GB" sz="1800" dirty="0">
              <a:latin typeface="Twinkl" pitchFamily="2" charset="0"/>
            </a:endParaRPr>
          </a:p>
          <a:p>
            <a:endParaRPr lang="en-GB" sz="1800" dirty="0">
              <a:latin typeface="Twinkl" pitchFamily="2" charset="0"/>
            </a:endParaRPr>
          </a:p>
          <a:p>
            <a:pPr marL="342900" indent="-342900">
              <a:buFontTx/>
              <a:buChar char="-"/>
            </a:pPr>
            <a:endParaRPr lang="en-GB" dirty="0">
              <a:latin typeface="Twinkl" pitchFamily="2" charset="0"/>
            </a:endParaRPr>
          </a:p>
          <a:p>
            <a:endParaRPr lang="en-GB" dirty="0">
              <a:latin typeface="Twinkl" pitchFamily="2" charset="0"/>
            </a:endParaRPr>
          </a:p>
        </p:txBody>
      </p:sp>
      <p:pic>
        <p:nvPicPr>
          <p:cNvPr id="4" name="Picture 6" descr="The Willows Day Care Nursery - Wrap Around - St. Andrews Primar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40619" y="316003"/>
            <a:ext cx="1518699" cy="15186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rotWithShape="1">
          <a:blip r:embed="rId3"/>
          <a:srcRect l="25215" r="5636"/>
          <a:stretch/>
        </p:blipFill>
        <p:spPr>
          <a:xfrm>
            <a:off x="9513264" y="4657425"/>
            <a:ext cx="2054710" cy="1981913"/>
          </a:xfrm>
          <a:prstGeom prst="rect">
            <a:avLst/>
          </a:prstGeom>
        </p:spPr>
      </p:pic>
    </p:spTree>
    <p:extLst>
      <p:ext uri="{BB962C8B-B14F-4D97-AF65-F5344CB8AC3E}">
        <p14:creationId xmlns:p14="http://schemas.microsoft.com/office/powerpoint/2010/main" val="543430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55803" y="418416"/>
            <a:ext cx="8645718" cy="1367624"/>
          </a:xfrm>
        </p:spPr>
        <p:txBody>
          <a:bodyPr>
            <a:noAutofit/>
          </a:bodyPr>
          <a:lstStyle/>
          <a:p>
            <a:r>
              <a:rPr lang="en-GB" sz="4800" b="1" dirty="0">
                <a:latin typeface="Twinkl" pitchFamily="2" charset="0"/>
              </a:rPr>
              <a:t>Helping your child at home continued</a:t>
            </a:r>
          </a:p>
        </p:txBody>
      </p:sp>
      <p:sp>
        <p:nvSpPr>
          <p:cNvPr id="3" name="Subtitle 2"/>
          <p:cNvSpPr>
            <a:spLocks noGrp="1"/>
          </p:cNvSpPr>
          <p:nvPr>
            <p:ph type="subTitle" idx="1"/>
          </p:nvPr>
        </p:nvSpPr>
        <p:spPr>
          <a:xfrm>
            <a:off x="294120" y="2187821"/>
            <a:ext cx="9629513" cy="4449704"/>
          </a:xfrm>
        </p:spPr>
        <p:txBody>
          <a:bodyPr>
            <a:normAutofit/>
          </a:bodyPr>
          <a:lstStyle/>
          <a:p>
            <a:pPr marL="285750" indent="-285750" algn="l">
              <a:buFont typeface="Arial" panose="020B0604020202020204" pitchFamily="34" charset="0"/>
              <a:buChar char="•"/>
            </a:pPr>
            <a:r>
              <a:rPr lang="en-GB" sz="2100" dirty="0">
                <a:latin typeface="Twinkl" pitchFamily="2" charset="0"/>
              </a:rPr>
              <a:t>Practise counting at home, making sure your child counts one number for each object.</a:t>
            </a:r>
          </a:p>
          <a:p>
            <a:pPr marL="342900" indent="-342900" algn="l">
              <a:buFont typeface="Arial" panose="020B0604020202020204" pitchFamily="34" charset="0"/>
              <a:buChar char="•"/>
            </a:pPr>
            <a:r>
              <a:rPr lang="en-GB" sz="2100" dirty="0">
                <a:latin typeface="Twinkl" pitchFamily="2" charset="0"/>
              </a:rPr>
              <a:t>Practise ‘how many?’ by encouraging your child to either look at a small set of objects and know how many there are by looking (up to 5 objects) or by encouraging them to count the set and know that the last number in the count is the total of the set of objects.</a:t>
            </a:r>
          </a:p>
          <a:p>
            <a:pPr marL="342900" indent="-342900" algn="l">
              <a:buFont typeface="Arial" panose="020B0604020202020204" pitchFamily="34" charset="0"/>
              <a:buChar char="•"/>
            </a:pPr>
            <a:r>
              <a:rPr lang="en-GB" sz="2100" dirty="0">
                <a:latin typeface="Twinkl" pitchFamily="2" charset="0"/>
              </a:rPr>
              <a:t>Sing number songs to help them develop the skill of saying  numbers in order.</a:t>
            </a:r>
          </a:p>
          <a:p>
            <a:pPr marL="342900" indent="-342900" algn="l">
              <a:buFont typeface="Arial" panose="020B0604020202020204" pitchFamily="34" charset="0"/>
              <a:buChar char="•"/>
            </a:pPr>
            <a:r>
              <a:rPr lang="en-GB" sz="2100" dirty="0">
                <a:latin typeface="Twinkl" pitchFamily="2" charset="0"/>
              </a:rPr>
              <a:t>Play with toys which help to develop your child’s small movements such as Lego, playdough, modelling clay, threading. </a:t>
            </a:r>
          </a:p>
          <a:p>
            <a:pPr marL="342900" indent="-342900" algn="l">
              <a:buFont typeface="Arial" panose="020B0604020202020204" pitchFamily="34" charset="0"/>
              <a:buChar char="•"/>
            </a:pPr>
            <a:r>
              <a:rPr lang="en-GB" sz="2100" dirty="0">
                <a:latin typeface="Twinkl" pitchFamily="2" charset="0"/>
              </a:rPr>
              <a:t>Help them to become more independent in going to the toilet and putting on coats and shoes.</a:t>
            </a:r>
          </a:p>
          <a:p>
            <a:pPr marL="285750" indent="-285750">
              <a:buFont typeface="Arial" panose="020B0604020202020204" pitchFamily="34" charset="0"/>
              <a:buChar char="•"/>
            </a:pPr>
            <a:endParaRPr lang="en-GB" dirty="0">
              <a:latin typeface="Twinkl" pitchFamily="2" charset="0"/>
            </a:endParaRPr>
          </a:p>
          <a:p>
            <a:endParaRPr lang="en-GB" dirty="0">
              <a:latin typeface="Twinkl" pitchFamily="2" charset="0"/>
            </a:endParaRPr>
          </a:p>
          <a:p>
            <a:endParaRPr lang="en-GB" sz="1800" dirty="0">
              <a:latin typeface="Twinkl" pitchFamily="2" charset="0"/>
            </a:endParaRPr>
          </a:p>
          <a:p>
            <a:pPr marL="342900" indent="-342900">
              <a:buFontTx/>
              <a:buChar char="-"/>
            </a:pPr>
            <a:endParaRPr lang="en-GB" dirty="0">
              <a:latin typeface="Twinkl" pitchFamily="2" charset="0"/>
            </a:endParaRPr>
          </a:p>
          <a:p>
            <a:endParaRPr lang="en-GB" dirty="0">
              <a:latin typeface="Twinkl" pitchFamily="2" charset="0"/>
            </a:endParaRPr>
          </a:p>
        </p:txBody>
      </p:sp>
      <p:pic>
        <p:nvPicPr>
          <p:cNvPr id="5" name="Picture 6" descr="The Willows Day Care Nursery - Wrap Around - St. Andrews Primar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06323" y="0"/>
            <a:ext cx="1685677" cy="1685677"/>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Brick Heads - Family Times is an award-winning magazine with staff-written  news, feature stories and artwork that inform and inspire Central New York  parents and their children."/>
          <p:cNvSpPr>
            <a:spLocks noChangeAspect="1" noChangeArrowheads="1"/>
          </p:cNvSpPr>
          <p:nvPr/>
        </p:nvSpPr>
        <p:spPr bwMode="auto">
          <a:xfrm>
            <a:off x="294120" y="-30480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p:cNvPicPr>
            <a:picLocks noChangeAspect="1"/>
          </p:cNvPicPr>
          <p:nvPr/>
        </p:nvPicPr>
        <p:blipFill rotWithShape="1">
          <a:blip r:embed="rId3"/>
          <a:srcRect l="11991" r="14489"/>
          <a:stretch/>
        </p:blipFill>
        <p:spPr>
          <a:xfrm>
            <a:off x="9923633" y="4220008"/>
            <a:ext cx="1925782" cy="1743075"/>
          </a:xfrm>
          <a:prstGeom prst="rect">
            <a:avLst/>
          </a:prstGeom>
        </p:spPr>
      </p:pic>
    </p:spTree>
    <p:extLst>
      <p:ext uri="{BB962C8B-B14F-4D97-AF65-F5344CB8AC3E}">
        <p14:creationId xmlns:p14="http://schemas.microsoft.com/office/powerpoint/2010/main" val="41695269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282</TotalTime>
  <Words>1037</Words>
  <Application>Microsoft Office PowerPoint</Application>
  <PresentationFormat>Widescreen</PresentationFormat>
  <Paragraphs>84</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Twinkl</vt:lpstr>
      <vt:lpstr>Office Theme</vt:lpstr>
      <vt:lpstr>Nursery</vt:lpstr>
      <vt:lpstr>Areas of learning</vt:lpstr>
      <vt:lpstr>Characteristics of effective learning</vt:lpstr>
      <vt:lpstr>The shape of the day</vt:lpstr>
      <vt:lpstr>Prime Areas of Learning</vt:lpstr>
      <vt:lpstr>Specific Areas of Learning</vt:lpstr>
      <vt:lpstr>Assessment</vt:lpstr>
      <vt:lpstr>Helping your child at home</vt:lpstr>
      <vt:lpstr>Helping your child at home continued</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Reception</dc:title>
  <dc:creator>Sarah Churchill</dc:creator>
  <cp:lastModifiedBy>Sarah Hubbard</cp:lastModifiedBy>
  <cp:revision>50</cp:revision>
  <dcterms:created xsi:type="dcterms:W3CDTF">2020-09-15T13:18:42Z</dcterms:created>
  <dcterms:modified xsi:type="dcterms:W3CDTF">2022-04-06T12:55:09Z</dcterms:modified>
</cp:coreProperties>
</file>