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0" r:id="rId2"/>
    <p:sldId id="290" r:id="rId3"/>
    <p:sldId id="289" r:id="rId4"/>
    <p:sldId id="264" r:id="rId5"/>
    <p:sldId id="265" r:id="rId6"/>
    <p:sldId id="266" r:id="rId7"/>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48" d="100"/>
          <a:sy n="48" d="100"/>
        </p:scale>
        <p:origin x="1018"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EB8FC9E-BC2B-4A90-8936-7DF31582DA90}" type="datetimeFigureOut">
              <a:rPr lang="en-GB" smtClean="0"/>
              <a:t>25/11/2025</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FA8E3CDE-0F52-48B8-B7EE-B1086F1A7395}" type="slidenum">
              <a:rPr lang="en-GB" smtClean="0"/>
              <a:t>‹#›</a:t>
            </a:fld>
            <a:endParaRPr lang="en-GB"/>
          </a:p>
        </p:txBody>
      </p:sp>
    </p:spTree>
    <p:extLst>
      <p:ext uri="{BB962C8B-B14F-4D97-AF65-F5344CB8AC3E}">
        <p14:creationId xmlns:p14="http://schemas.microsoft.com/office/powerpoint/2010/main" val="42039549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4EA37-B07C-68BA-059A-F80C8D98F3D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F29BCAE1-BA5A-CE9F-4724-194C0ADC6B2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F6A191AA-1C62-41E5-D97B-9D8361289B95}"/>
              </a:ext>
            </a:extLst>
          </p:cNvPr>
          <p:cNvSpPr>
            <a:spLocks noGrp="1"/>
          </p:cNvSpPr>
          <p:nvPr>
            <p:ph type="dt" sz="half" idx="10"/>
          </p:nvPr>
        </p:nvSpPr>
        <p:spPr/>
        <p:txBody>
          <a:bodyPr/>
          <a:lstStyle/>
          <a:p>
            <a:fld id="{1804A747-E781-44C2-B5C9-3C6DFF4B6239}" type="datetimeFigureOut">
              <a:rPr lang="en-GB" smtClean="0"/>
              <a:t>25/11/2025</a:t>
            </a:fld>
            <a:endParaRPr lang="en-GB"/>
          </a:p>
        </p:txBody>
      </p:sp>
      <p:sp>
        <p:nvSpPr>
          <p:cNvPr id="5" name="Footer Placeholder 4">
            <a:extLst>
              <a:ext uri="{FF2B5EF4-FFF2-40B4-BE49-F238E27FC236}">
                <a16:creationId xmlns:a16="http://schemas.microsoft.com/office/drawing/2014/main" id="{C96D3B2D-2DE6-C935-E120-79BAF5CA85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1122F13-FC00-187C-B53B-323BC358C293}"/>
              </a:ext>
            </a:extLst>
          </p:cNvPr>
          <p:cNvSpPr>
            <a:spLocks noGrp="1"/>
          </p:cNvSpPr>
          <p:nvPr>
            <p:ph type="sldNum" sz="quarter" idx="12"/>
          </p:nvPr>
        </p:nvSpPr>
        <p:spPr/>
        <p:txBody>
          <a:bodyPr/>
          <a:lstStyle/>
          <a:p>
            <a:fld id="{334D7C3F-7FEC-4845-B46E-3BD8EBE0DFE4}" type="slidenum">
              <a:rPr lang="en-GB" smtClean="0"/>
              <a:t>‹#›</a:t>
            </a:fld>
            <a:endParaRPr lang="en-GB"/>
          </a:p>
        </p:txBody>
      </p:sp>
    </p:spTree>
    <p:extLst>
      <p:ext uri="{BB962C8B-B14F-4D97-AF65-F5344CB8AC3E}">
        <p14:creationId xmlns:p14="http://schemas.microsoft.com/office/powerpoint/2010/main" val="3879664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56150-B794-A07D-1C1D-91E30659CB58}"/>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FFF2CE7B-3CD3-B1EC-306E-489EE88BAB4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4527F39-621B-FAC5-B8EC-49FE88FDD678}"/>
              </a:ext>
            </a:extLst>
          </p:cNvPr>
          <p:cNvSpPr>
            <a:spLocks noGrp="1"/>
          </p:cNvSpPr>
          <p:nvPr>
            <p:ph type="dt" sz="half" idx="10"/>
          </p:nvPr>
        </p:nvSpPr>
        <p:spPr/>
        <p:txBody>
          <a:bodyPr/>
          <a:lstStyle/>
          <a:p>
            <a:fld id="{1804A747-E781-44C2-B5C9-3C6DFF4B6239}" type="datetimeFigureOut">
              <a:rPr lang="en-GB" smtClean="0"/>
              <a:t>25/11/2025</a:t>
            </a:fld>
            <a:endParaRPr lang="en-GB"/>
          </a:p>
        </p:txBody>
      </p:sp>
      <p:sp>
        <p:nvSpPr>
          <p:cNvPr id="5" name="Footer Placeholder 4">
            <a:extLst>
              <a:ext uri="{FF2B5EF4-FFF2-40B4-BE49-F238E27FC236}">
                <a16:creationId xmlns:a16="http://schemas.microsoft.com/office/drawing/2014/main" id="{51AF2C36-E58E-040D-FFD7-894DE4D1886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0F91263-0401-B8C4-4E76-AA115CE90553}"/>
              </a:ext>
            </a:extLst>
          </p:cNvPr>
          <p:cNvSpPr>
            <a:spLocks noGrp="1"/>
          </p:cNvSpPr>
          <p:nvPr>
            <p:ph type="sldNum" sz="quarter" idx="12"/>
          </p:nvPr>
        </p:nvSpPr>
        <p:spPr/>
        <p:txBody>
          <a:bodyPr/>
          <a:lstStyle/>
          <a:p>
            <a:fld id="{334D7C3F-7FEC-4845-B46E-3BD8EBE0DFE4}" type="slidenum">
              <a:rPr lang="en-GB" smtClean="0"/>
              <a:t>‹#›</a:t>
            </a:fld>
            <a:endParaRPr lang="en-GB"/>
          </a:p>
        </p:txBody>
      </p:sp>
    </p:spTree>
    <p:extLst>
      <p:ext uri="{BB962C8B-B14F-4D97-AF65-F5344CB8AC3E}">
        <p14:creationId xmlns:p14="http://schemas.microsoft.com/office/powerpoint/2010/main" val="252268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6684682-8AC8-C2A8-A13A-6FEEF0425F9C}"/>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682A0ED5-A6C1-DD62-CD54-E5B579BB7B13}"/>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3A7570C-B60C-6AFE-C6C8-0C212E4E61E7}"/>
              </a:ext>
            </a:extLst>
          </p:cNvPr>
          <p:cNvSpPr>
            <a:spLocks noGrp="1"/>
          </p:cNvSpPr>
          <p:nvPr>
            <p:ph type="dt" sz="half" idx="10"/>
          </p:nvPr>
        </p:nvSpPr>
        <p:spPr/>
        <p:txBody>
          <a:bodyPr/>
          <a:lstStyle/>
          <a:p>
            <a:fld id="{1804A747-E781-44C2-B5C9-3C6DFF4B6239}" type="datetimeFigureOut">
              <a:rPr lang="en-GB" smtClean="0"/>
              <a:t>25/11/2025</a:t>
            </a:fld>
            <a:endParaRPr lang="en-GB"/>
          </a:p>
        </p:txBody>
      </p:sp>
      <p:sp>
        <p:nvSpPr>
          <p:cNvPr id="5" name="Footer Placeholder 4">
            <a:extLst>
              <a:ext uri="{FF2B5EF4-FFF2-40B4-BE49-F238E27FC236}">
                <a16:creationId xmlns:a16="http://schemas.microsoft.com/office/drawing/2014/main" id="{24454305-77C3-E18A-EF26-292CFD29893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C904B73-1029-55E3-F70B-07A78B8A36D0}"/>
              </a:ext>
            </a:extLst>
          </p:cNvPr>
          <p:cNvSpPr>
            <a:spLocks noGrp="1"/>
          </p:cNvSpPr>
          <p:nvPr>
            <p:ph type="sldNum" sz="quarter" idx="12"/>
          </p:nvPr>
        </p:nvSpPr>
        <p:spPr/>
        <p:txBody>
          <a:bodyPr/>
          <a:lstStyle/>
          <a:p>
            <a:fld id="{334D7C3F-7FEC-4845-B46E-3BD8EBE0DFE4}" type="slidenum">
              <a:rPr lang="en-GB" smtClean="0"/>
              <a:t>‹#›</a:t>
            </a:fld>
            <a:endParaRPr lang="en-GB"/>
          </a:p>
        </p:txBody>
      </p:sp>
    </p:spTree>
    <p:extLst>
      <p:ext uri="{BB962C8B-B14F-4D97-AF65-F5344CB8AC3E}">
        <p14:creationId xmlns:p14="http://schemas.microsoft.com/office/powerpoint/2010/main" val="2546530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4968F-0F0C-0C25-B021-50409B307BF0}"/>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07F615DE-B852-3297-246E-C4C4E5C192D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7F133F1-E2A0-D066-3F00-CF66398CF8DC}"/>
              </a:ext>
            </a:extLst>
          </p:cNvPr>
          <p:cNvSpPr>
            <a:spLocks noGrp="1"/>
          </p:cNvSpPr>
          <p:nvPr>
            <p:ph type="dt" sz="half" idx="10"/>
          </p:nvPr>
        </p:nvSpPr>
        <p:spPr/>
        <p:txBody>
          <a:bodyPr/>
          <a:lstStyle/>
          <a:p>
            <a:fld id="{1804A747-E781-44C2-B5C9-3C6DFF4B6239}" type="datetimeFigureOut">
              <a:rPr lang="en-GB" smtClean="0"/>
              <a:t>25/11/2025</a:t>
            </a:fld>
            <a:endParaRPr lang="en-GB"/>
          </a:p>
        </p:txBody>
      </p:sp>
      <p:sp>
        <p:nvSpPr>
          <p:cNvPr id="5" name="Footer Placeholder 4">
            <a:extLst>
              <a:ext uri="{FF2B5EF4-FFF2-40B4-BE49-F238E27FC236}">
                <a16:creationId xmlns:a16="http://schemas.microsoft.com/office/drawing/2014/main" id="{552F373B-F637-29C8-801D-C9E1D690B8F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939231A-0DB1-FD8E-89CA-7D44B83FDEDA}"/>
              </a:ext>
            </a:extLst>
          </p:cNvPr>
          <p:cNvSpPr>
            <a:spLocks noGrp="1"/>
          </p:cNvSpPr>
          <p:nvPr>
            <p:ph type="sldNum" sz="quarter" idx="12"/>
          </p:nvPr>
        </p:nvSpPr>
        <p:spPr/>
        <p:txBody>
          <a:bodyPr/>
          <a:lstStyle/>
          <a:p>
            <a:fld id="{334D7C3F-7FEC-4845-B46E-3BD8EBE0DFE4}" type="slidenum">
              <a:rPr lang="en-GB" smtClean="0"/>
              <a:t>‹#›</a:t>
            </a:fld>
            <a:endParaRPr lang="en-GB"/>
          </a:p>
        </p:txBody>
      </p:sp>
    </p:spTree>
    <p:extLst>
      <p:ext uri="{BB962C8B-B14F-4D97-AF65-F5344CB8AC3E}">
        <p14:creationId xmlns:p14="http://schemas.microsoft.com/office/powerpoint/2010/main" val="3584741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7F180-E7CD-9383-40FD-318D5A28A22C}"/>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0ABE2E08-6428-651F-6CD4-377996516AC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9CB8FEE6-0548-13C9-FFCA-26B73819B425}"/>
              </a:ext>
            </a:extLst>
          </p:cNvPr>
          <p:cNvSpPr>
            <a:spLocks noGrp="1"/>
          </p:cNvSpPr>
          <p:nvPr>
            <p:ph type="dt" sz="half" idx="10"/>
          </p:nvPr>
        </p:nvSpPr>
        <p:spPr/>
        <p:txBody>
          <a:bodyPr/>
          <a:lstStyle/>
          <a:p>
            <a:fld id="{1804A747-E781-44C2-B5C9-3C6DFF4B6239}" type="datetimeFigureOut">
              <a:rPr lang="en-GB" smtClean="0"/>
              <a:t>25/11/2025</a:t>
            </a:fld>
            <a:endParaRPr lang="en-GB"/>
          </a:p>
        </p:txBody>
      </p:sp>
      <p:sp>
        <p:nvSpPr>
          <p:cNvPr id="5" name="Footer Placeholder 4">
            <a:extLst>
              <a:ext uri="{FF2B5EF4-FFF2-40B4-BE49-F238E27FC236}">
                <a16:creationId xmlns:a16="http://schemas.microsoft.com/office/drawing/2014/main" id="{526BC1CF-F489-D09D-2A78-7C9A744F5EB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2B22C9-40B4-B88B-BA37-F674AEAFBF6D}"/>
              </a:ext>
            </a:extLst>
          </p:cNvPr>
          <p:cNvSpPr>
            <a:spLocks noGrp="1"/>
          </p:cNvSpPr>
          <p:nvPr>
            <p:ph type="sldNum" sz="quarter" idx="12"/>
          </p:nvPr>
        </p:nvSpPr>
        <p:spPr/>
        <p:txBody>
          <a:bodyPr/>
          <a:lstStyle/>
          <a:p>
            <a:fld id="{334D7C3F-7FEC-4845-B46E-3BD8EBE0DFE4}" type="slidenum">
              <a:rPr lang="en-GB" smtClean="0"/>
              <a:t>‹#›</a:t>
            </a:fld>
            <a:endParaRPr lang="en-GB"/>
          </a:p>
        </p:txBody>
      </p:sp>
    </p:spTree>
    <p:extLst>
      <p:ext uri="{BB962C8B-B14F-4D97-AF65-F5344CB8AC3E}">
        <p14:creationId xmlns:p14="http://schemas.microsoft.com/office/powerpoint/2010/main" val="2541410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896A1-FC7B-0510-E388-88F1D31E092F}"/>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2E3D014C-9B38-5673-E1B8-428DD355B12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173AC9D0-DE87-C047-7D7B-E9B210A80CB1}"/>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8B30EDD1-9C6F-2BE0-BAA1-62D0AC37A5BE}"/>
              </a:ext>
            </a:extLst>
          </p:cNvPr>
          <p:cNvSpPr>
            <a:spLocks noGrp="1"/>
          </p:cNvSpPr>
          <p:nvPr>
            <p:ph type="dt" sz="half" idx="10"/>
          </p:nvPr>
        </p:nvSpPr>
        <p:spPr/>
        <p:txBody>
          <a:bodyPr/>
          <a:lstStyle/>
          <a:p>
            <a:fld id="{1804A747-E781-44C2-B5C9-3C6DFF4B6239}" type="datetimeFigureOut">
              <a:rPr lang="en-GB" smtClean="0"/>
              <a:t>25/11/2025</a:t>
            </a:fld>
            <a:endParaRPr lang="en-GB"/>
          </a:p>
        </p:txBody>
      </p:sp>
      <p:sp>
        <p:nvSpPr>
          <p:cNvPr id="6" name="Footer Placeholder 5">
            <a:extLst>
              <a:ext uri="{FF2B5EF4-FFF2-40B4-BE49-F238E27FC236}">
                <a16:creationId xmlns:a16="http://schemas.microsoft.com/office/drawing/2014/main" id="{8D5444CB-EE00-407A-FD29-7C7DF462651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63492D7-59A3-39DA-2059-DA109EC822E6}"/>
              </a:ext>
            </a:extLst>
          </p:cNvPr>
          <p:cNvSpPr>
            <a:spLocks noGrp="1"/>
          </p:cNvSpPr>
          <p:nvPr>
            <p:ph type="sldNum" sz="quarter" idx="12"/>
          </p:nvPr>
        </p:nvSpPr>
        <p:spPr/>
        <p:txBody>
          <a:bodyPr/>
          <a:lstStyle/>
          <a:p>
            <a:fld id="{334D7C3F-7FEC-4845-B46E-3BD8EBE0DFE4}" type="slidenum">
              <a:rPr lang="en-GB" smtClean="0"/>
              <a:t>‹#›</a:t>
            </a:fld>
            <a:endParaRPr lang="en-GB"/>
          </a:p>
        </p:txBody>
      </p:sp>
    </p:spTree>
    <p:extLst>
      <p:ext uri="{BB962C8B-B14F-4D97-AF65-F5344CB8AC3E}">
        <p14:creationId xmlns:p14="http://schemas.microsoft.com/office/powerpoint/2010/main" val="588928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1AA96-DA39-050A-ADD3-86DDAA42F8FD}"/>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95E65236-0967-7CDE-0469-D703AEFD83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99872C0F-4F1C-5C08-FB98-83CF7D39E17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CF91EF46-A6A0-F2D1-956E-0E1391B9035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656C5EF1-F37E-A17E-E6F8-0597A4061950}"/>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CEEAD2CE-6F9B-D967-75A6-DA70C5B7675D}"/>
              </a:ext>
            </a:extLst>
          </p:cNvPr>
          <p:cNvSpPr>
            <a:spLocks noGrp="1"/>
          </p:cNvSpPr>
          <p:nvPr>
            <p:ph type="dt" sz="half" idx="10"/>
          </p:nvPr>
        </p:nvSpPr>
        <p:spPr/>
        <p:txBody>
          <a:bodyPr/>
          <a:lstStyle/>
          <a:p>
            <a:fld id="{1804A747-E781-44C2-B5C9-3C6DFF4B6239}" type="datetimeFigureOut">
              <a:rPr lang="en-GB" smtClean="0"/>
              <a:t>25/11/2025</a:t>
            </a:fld>
            <a:endParaRPr lang="en-GB"/>
          </a:p>
        </p:txBody>
      </p:sp>
      <p:sp>
        <p:nvSpPr>
          <p:cNvPr id="8" name="Footer Placeholder 7">
            <a:extLst>
              <a:ext uri="{FF2B5EF4-FFF2-40B4-BE49-F238E27FC236}">
                <a16:creationId xmlns:a16="http://schemas.microsoft.com/office/drawing/2014/main" id="{5C6321FB-1BAE-C08B-F7C8-51510EBC776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E3BF408-D8A0-0DD2-9CA2-EE64F349F322}"/>
              </a:ext>
            </a:extLst>
          </p:cNvPr>
          <p:cNvSpPr>
            <a:spLocks noGrp="1"/>
          </p:cNvSpPr>
          <p:nvPr>
            <p:ph type="sldNum" sz="quarter" idx="12"/>
          </p:nvPr>
        </p:nvSpPr>
        <p:spPr/>
        <p:txBody>
          <a:bodyPr/>
          <a:lstStyle/>
          <a:p>
            <a:fld id="{334D7C3F-7FEC-4845-B46E-3BD8EBE0DFE4}" type="slidenum">
              <a:rPr lang="en-GB" smtClean="0"/>
              <a:t>‹#›</a:t>
            </a:fld>
            <a:endParaRPr lang="en-GB"/>
          </a:p>
        </p:txBody>
      </p:sp>
    </p:spTree>
    <p:extLst>
      <p:ext uri="{BB962C8B-B14F-4D97-AF65-F5344CB8AC3E}">
        <p14:creationId xmlns:p14="http://schemas.microsoft.com/office/powerpoint/2010/main" val="682555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E2961-2D5A-598E-7481-9619F4B63AA9}"/>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C0C13161-E84D-257D-51DB-B6C3597FB6FC}"/>
              </a:ext>
            </a:extLst>
          </p:cNvPr>
          <p:cNvSpPr>
            <a:spLocks noGrp="1"/>
          </p:cNvSpPr>
          <p:nvPr>
            <p:ph type="dt" sz="half" idx="10"/>
          </p:nvPr>
        </p:nvSpPr>
        <p:spPr/>
        <p:txBody>
          <a:bodyPr/>
          <a:lstStyle/>
          <a:p>
            <a:fld id="{1804A747-E781-44C2-B5C9-3C6DFF4B6239}" type="datetimeFigureOut">
              <a:rPr lang="en-GB" smtClean="0"/>
              <a:t>25/11/2025</a:t>
            </a:fld>
            <a:endParaRPr lang="en-GB"/>
          </a:p>
        </p:txBody>
      </p:sp>
      <p:sp>
        <p:nvSpPr>
          <p:cNvPr id="4" name="Footer Placeholder 3">
            <a:extLst>
              <a:ext uri="{FF2B5EF4-FFF2-40B4-BE49-F238E27FC236}">
                <a16:creationId xmlns:a16="http://schemas.microsoft.com/office/drawing/2014/main" id="{7EB95EA3-74DE-53DF-4BA1-D1208515CBC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0336D9F-1F8E-EE15-0F98-6195D88345D2}"/>
              </a:ext>
            </a:extLst>
          </p:cNvPr>
          <p:cNvSpPr>
            <a:spLocks noGrp="1"/>
          </p:cNvSpPr>
          <p:nvPr>
            <p:ph type="sldNum" sz="quarter" idx="12"/>
          </p:nvPr>
        </p:nvSpPr>
        <p:spPr/>
        <p:txBody>
          <a:bodyPr/>
          <a:lstStyle/>
          <a:p>
            <a:fld id="{334D7C3F-7FEC-4845-B46E-3BD8EBE0DFE4}" type="slidenum">
              <a:rPr lang="en-GB" smtClean="0"/>
              <a:t>‹#›</a:t>
            </a:fld>
            <a:endParaRPr lang="en-GB"/>
          </a:p>
        </p:txBody>
      </p:sp>
    </p:spTree>
    <p:extLst>
      <p:ext uri="{BB962C8B-B14F-4D97-AF65-F5344CB8AC3E}">
        <p14:creationId xmlns:p14="http://schemas.microsoft.com/office/powerpoint/2010/main" val="2543380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30030D7-8127-5CB5-8168-E157854D10A9}"/>
              </a:ext>
            </a:extLst>
          </p:cNvPr>
          <p:cNvSpPr>
            <a:spLocks noGrp="1"/>
          </p:cNvSpPr>
          <p:nvPr>
            <p:ph type="dt" sz="half" idx="10"/>
          </p:nvPr>
        </p:nvSpPr>
        <p:spPr/>
        <p:txBody>
          <a:bodyPr/>
          <a:lstStyle/>
          <a:p>
            <a:fld id="{1804A747-E781-44C2-B5C9-3C6DFF4B6239}" type="datetimeFigureOut">
              <a:rPr lang="en-GB" smtClean="0"/>
              <a:t>25/11/2025</a:t>
            </a:fld>
            <a:endParaRPr lang="en-GB"/>
          </a:p>
        </p:txBody>
      </p:sp>
      <p:sp>
        <p:nvSpPr>
          <p:cNvPr id="3" name="Footer Placeholder 2">
            <a:extLst>
              <a:ext uri="{FF2B5EF4-FFF2-40B4-BE49-F238E27FC236}">
                <a16:creationId xmlns:a16="http://schemas.microsoft.com/office/drawing/2014/main" id="{BAF04CA1-1862-3178-2D41-F37B5334C13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E3B01F0-2D5D-ADC4-BBC6-73DE0A9F3CD0}"/>
              </a:ext>
            </a:extLst>
          </p:cNvPr>
          <p:cNvSpPr>
            <a:spLocks noGrp="1"/>
          </p:cNvSpPr>
          <p:nvPr>
            <p:ph type="sldNum" sz="quarter" idx="12"/>
          </p:nvPr>
        </p:nvSpPr>
        <p:spPr/>
        <p:txBody>
          <a:bodyPr/>
          <a:lstStyle/>
          <a:p>
            <a:fld id="{334D7C3F-7FEC-4845-B46E-3BD8EBE0DFE4}" type="slidenum">
              <a:rPr lang="en-GB" smtClean="0"/>
              <a:t>‹#›</a:t>
            </a:fld>
            <a:endParaRPr lang="en-GB"/>
          </a:p>
        </p:txBody>
      </p:sp>
    </p:spTree>
    <p:extLst>
      <p:ext uri="{BB962C8B-B14F-4D97-AF65-F5344CB8AC3E}">
        <p14:creationId xmlns:p14="http://schemas.microsoft.com/office/powerpoint/2010/main" val="4001364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E3FD4-A886-5BB4-20E7-31AB767A7AE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26AB746F-2B2C-3E5A-7E6D-33F055C09A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75790F44-2424-F35E-DABC-33B764DEAF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3783BA6-489B-5F03-939F-4C0F1C93EA8C}"/>
              </a:ext>
            </a:extLst>
          </p:cNvPr>
          <p:cNvSpPr>
            <a:spLocks noGrp="1"/>
          </p:cNvSpPr>
          <p:nvPr>
            <p:ph type="dt" sz="half" idx="10"/>
          </p:nvPr>
        </p:nvSpPr>
        <p:spPr/>
        <p:txBody>
          <a:bodyPr/>
          <a:lstStyle/>
          <a:p>
            <a:fld id="{1804A747-E781-44C2-B5C9-3C6DFF4B6239}" type="datetimeFigureOut">
              <a:rPr lang="en-GB" smtClean="0"/>
              <a:t>25/11/2025</a:t>
            </a:fld>
            <a:endParaRPr lang="en-GB"/>
          </a:p>
        </p:txBody>
      </p:sp>
      <p:sp>
        <p:nvSpPr>
          <p:cNvPr id="6" name="Footer Placeholder 5">
            <a:extLst>
              <a:ext uri="{FF2B5EF4-FFF2-40B4-BE49-F238E27FC236}">
                <a16:creationId xmlns:a16="http://schemas.microsoft.com/office/drawing/2014/main" id="{139260E8-D5AA-B6C6-7DC1-436F2CB66F3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E38F928-7AE6-6BB7-B75D-162C0E6F8A64}"/>
              </a:ext>
            </a:extLst>
          </p:cNvPr>
          <p:cNvSpPr>
            <a:spLocks noGrp="1"/>
          </p:cNvSpPr>
          <p:nvPr>
            <p:ph type="sldNum" sz="quarter" idx="12"/>
          </p:nvPr>
        </p:nvSpPr>
        <p:spPr/>
        <p:txBody>
          <a:bodyPr/>
          <a:lstStyle/>
          <a:p>
            <a:fld id="{334D7C3F-7FEC-4845-B46E-3BD8EBE0DFE4}" type="slidenum">
              <a:rPr lang="en-GB" smtClean="0"/>
              <a:t>‹#›</a:t>
            </a:fld>
            <a:endParaRPr lang="en-GB"/>
          </a:p>
        </p:txBody>
      </p:sp>
    </p:spTree>
    <p:extLst>
      <p:ext uri="{BB962C8B-B14F-4D97-AF65-F5344CB8AC3E}">
        <p14:creationId xmlns:p14="http://schemas.microsoft.com/office/powerpoint/2010/main" val="279629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080AA-9F09-F02F-8BAB-A46C69C50CD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B36EEC41-A7E8-99FE-C2C3-71C8D8CC671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66F7B43-4990-E5A1-C7C4-94CE9840F7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8DC4FB0-35F1-392E-AFCB-054EC1DF1674}"/>
              </a:ext>
            </a:extLst>
          </p:cNvPr>
          <p:cNvSpPr>
            <a:spLocks noGrp="1"/>
          </p:cNvSpPr>
          <p:nvPr>
            <p:ph type="dt" sz="half" idx="10"/>
          </p:nvPr>
        </p:nvSpPr>
        <p:spPr/>
        <p:txBody>
          <a:bodyPr/>
          <a:lstStyle/>
          <a:p>
            <a:fld id="{1804A747-E781-44C2-B5C9-3C6DFF4B6239}" type="datetimeFigureOut">
              <a:rPr lang="en-GB" smtClean="0"/>
              <a:t>25/11/2025</a:t>
            </a:fld>
            <a:endParaRPr lang="en-GB"/>
          </a:p>
        </p:txBody>
      </p:sp>
      <p:sp>
        <p:nvSpPr>
          <p:cNvPr id="6" name="Footer Placeholder 5">
            <a:extLst>
              <a:ext uri="{FF2B5EF4-FFF2-40B4-BE49-F238E27FC236}">
                <a16:creationId xmlns:a16="http://schemas.microsoft.com/office/drawing/2014/main" id="{93EB6813-013F-59E4-79FB-08FD94D8B49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4720EAC-9140-0FC8-75E7-C44765A19D00}"/>
              </a:ext>
            </a:extLst>
          </p:cNvPr>
          <p:cNvSpPr>
            <a:spLocks noGrp="1"/>
          </p:cNvSpPr>
          <p:nvPr>
            <p:ph type="sldNum" sz="quarter" idx="12"/>
          </p:nvPr>
        </p:nvSpPr>
        <p:spPr/>
        <p:txBody>
          <a:bodyPr/>
          <a:lstStyle/>
          <a:p>
            <a:fld id="{334D7C3F-7FEC-4845-B46E-3BD8EBE0DFE4}" type="slidenum">
              <a:rPr lang="en-GB" smtClean="0"/>
              <a:t>‹#›</a:t>
            </a:fld>
            <a:endParaRPr lang="en-GB"/>
          </a:p>
        </p:txBody>
      </p:sp>
    </p:spTree>
    <p:extLst>
      <p:ext uri="{BB962C8B-B14F-4D97-AF65-F5344CB8AC3E}">
        <p14:creationId xmlns:p14="http://schemas.microsoft.com/office/powerpoint/2010/main" val="4281578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61C52C1-5C0E-0726-43B1-A9F156A030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24B723EB-5171-2526-DDD5-8751D795A6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D5198C8-EC7C-5F70-D538-E2D5F0980E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804A747-E781-44C2-B5C9-3C6DFF4B6239}" type="datetimeFigureOut">
              <a:rPr lang="en-GB" smtClean="0"/>
              <a:t>25/11/2025</a:t>
            </a:fld>
            <a:endParaRPr lang="en-GB"/>
          </a:p>
        </p:txBody>
      </p:sp>
      <p:sp>
        <p:nvSpPr>
          <p:cNvPr id="5" name="Footer Placeholder 4">
            <a:extLst>
              <a:ext uri="{FF2B5EF4-FFF2-40B4-BE49-F238E27FC236}">
                <a16:creationId xmlns:a16="http://schemas.microsoft.com/office/drawing/2014/main" id="{7D72F1C0-FCE7-46CF-EC4C-F1A9C27DBD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74575C2E-CA63-673A-616D-41829185C2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4D7C3F-7FEC-4845-B46E-3BD8EBE0DFE4}" type="slidenum">
              <a:rPr lang="en-GB" smtClean="0"/>
              <a:t>‹#›</a:t>
            </a:fld>
            <a:endParaRPr lang="en-GB"/>
          </a:p>
        </p:txBody>
      </p:sp>
    </p:spTree>
    <p:extLst>
      <p:ext uri="{BB962C8B-B14F-4D97-AF65-F5344CB8AC3E}">
        <p14:creationId xmlns:p14="http://schemas.microsoft.com/office/powerpoint/2010/main" val="32694221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A264017-5868-456D-E063-1E9996FE09ED}"/>
            </a:ext>
          </a:extLst>
        </p:cNvPr>
        <p:cNvGrpSpPr/>
        <p:nvPr/>
      </p:nvGrpSpPr>
      <p:grpSpPr>
        <a:xfrm>
          <a:off x="0" y="0"/>
          <a:ext cx="0" cy="0"/>
          <a:chOff x="0" y="0"/>
          <a:chExt cx="0" cy="0"/>
        </a:xfrm>
      </p:grpSpPr>
      <p:sp useBgFill="1">
        <p:nvSpPr>
          <p:cNvPr id="8" name="Slide Background Fill">
            <a:extLst>
              <a:ext uri="{FF2B5EF4-FFF2-40B4-BE49-F238E27FC236}">
                <a16:creationId xmlns:a16="http://schemas.microsoft.com/office/drawing/2014/main" id="{CCD83D09-4007-BF40-8B3B-DBC59F0E32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5D842B72-03D9-F47F-7405-745C188B17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848" y="0"/>
            <a:ext cx="12188949" cy="6858000"/>
            <a:chOff x="-2848" y="0"/>
            <a:chExt cx="12188949" cy="6858000"/>
          </a:xfrm>
        </p:grpSpPr>
        <p:sp>
          <p:nvSpPr>
            <p:cNvPr id="11" name="Color Cover">
              <a:extLst>
                <a:ext uri="{FF2B5EF4-FFF2-40B4-BE49-F238E27FC236}">
                  <a16:creationId xmlns:a16="http://schemas.microsoft.com/office/drawing/2014/main" id="{540E387A-585D-1FA9-80EA-299A064366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5">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lor Cover">
              <a:extLst>
                <a:ext uri="{FF2B5EF4-FFF2-40B4-BE49-F238E27FC236}">
                  <a16:creationId xmlns:a16="http://schemas.microsoft.com/office/drawing/2014/main" id="{43586FB2-2B33-05CC-427C-D12FB4F919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6">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556E4CF5-D09F-9492-96CF-EA871704597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51279" y="598259"/>
            <a:ext cx="10889442" cy="5680742"/>
            <a:chOff x="651279" y="598259"/>
            <a:chExt cx="10889442" cy="5680742"/>
          </a:xfrm>
        </p:grpSpPr>
        <p:sp>
          <p:nvSpPr>
            <p:cNvPr id="15" name="Color">
              <a:extLst>
                <a:ext uri="{FF2B5EF4-FFF2-40B4-BE49-F238E27FC236}">
                  <a16:creationId xmlns:a16="http://schemas.microsoft.com/office/drawing/2014/main" id="{5EEC9508-9413-3C44-6D7D-DB91CAF1EF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lor">
              <a:extLst>
                <a:ext uri="{FF2B5EF4-FFF2-40B4-BE49-F238E27FC236}">
                  <a16:creationId xmlns:a16="http://schemas.microsoft.com/office/drawing/2014/main" id="{09EEFD72-4EA2-4B03-DDC7-16BED575AE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8" name="Group 17">
            <a:extLst>
              <a:ext uri="{FF2B5EF4-FFF2-40B4-BE49-F238E27FC236}">
                <a16:creationId xmlns:a16="http://schemas.microsoft.com/office/drawing/2014/main" id="{754E7F2E-2114-54E3-77D6-23EBD9C52B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9" name="Freeform: Shape 18">
              <a:extLst>
                <a:ext uri="{FF2B5EF4-FFF2-40B4-BE49-F238E27FC236}">
                  <a16:creationId xmlns:a16="http://schemas.microsoft.com/office/drawing/2014/main" id="{D9994E93-B82A-853A-5228-75957E740A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57C82CD4-1666-40F0-66C4-7255E33880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DECF46A3-56C6-D94B-E182-0A8CDF6F2A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8FB8D415-89D9-EAC3-EF97-971EE0863D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EE45E351-2099-8402-81DE-093705680E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A963D384-25E8-82D4-C8E0-60044B4F6E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5" name="Freeform: Shape 24">
              <a:extLst>
                <a:ext uri="{FF2B5EF4-FFF2-40B4-BE49-F238E27FC236}">
                  <a16:creationId xmlns:a16="http://schemas.microsoft.com/office/drawing/2014/main" id="{AC017A30-580F-F56E-A2A9-78FF252D4A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a:extLst>
              <a:ext uri="{FF2B5EF4-FFF2-40B4-BE49-F238E27FC236}">
                <a16:creationId xmlns:a16="http://schemas.microsoft.com/office/drawing/2014/main" id="{0B254158-AD5E-9B5D-4327-7295A47A6192}"/>
              </a:ext>
            </a:extLst>
          </p:cNvPr>
          <p:cNvSpPr>
            <a:spLocks noGrp="1"/>
          </p:cNvSpPr>
          <p:nvPr>
            <p:ph type="title"/>
          </p:nvPr>
        </p:nvSpPr>
        <p:spPr>
          <a:xfrm>
            <a:off x="1014984" y="908263"/>
            <a:ext cx="10158984" cy="2274996"/>
          </a:xfrm>
        </p:spPr>
        <p:txBody>
          <a:bodyPr anchor="b">
            <a:normAutofit/>
          </a:bodyPr>
          <a:lstStyle/>
          <a:p>
            <a:r>
              <a:rPr lang="en-GB" sz="4800" dirty="0">
                <a:solidFill>
                  <a:schemeClr val="bg1"/>
                </a:solidFill>
              </a:rPr>
              <a:t>Living </a:t>
            </a:r>
          </a:p>
        </p:txBody>
      </p:sp>
      <p:graphicFrame>
        <p:nvGraphicFramePr>
          <p:cNvPr id="4" name="Content Placeholder 3">
            <a:extLst>
              <a:ext uri="{FF2B5EF4-FFF2-40B4-BE49-F238E27FC236}">
                <a16:creationId xmlns:a16="http://schemas.microsoft.com/office/drawing/2014/main" id="{B297C4BB-64EF-CA45-4806-D1496B532FE9}"/>
              </a:ext>
            </a:extLst>
          </p:cNvPr>
          <p:cNvGraphicFramePr>
            <a:graphicFrameLocks noGrp="1"/>
          </p:cNvGraphicFramePr>
          <p:nvPr>
            <p:ph idx="1"/>
            <p:extLst>
              <p:ext uri="{D42A27DB-BD31-4B8C-83A1-F6EECF244321}">
                <p14:modId xmlns:p14="http://schemas.microsoft.com/office/powerpoint/2010/main" val="2552508330"/>
              </p:ext>
            </p:extLst>
          </p:nvPr>
        </p:nvGraphicFramePr>
        <p:xfrm>
          <a:off x="623261" y="403572"/>
          <a:ext cx="10889441" cy="6400800"/>
        </p:xfrm>
        <a:graphic>
          <a:graphicData uri="http://schemas.openxmlformats.org/drawingml/2006/table">
            <a:tbl>
              <a:tblPr firstRow="1" bandRow="1">
                <a:tableStyleId>{073A0DAA-6AF3-43AB-8588-CEC1D06C72B9}</a:tableStyleId>
              </a:tblPr>
              <a:tblGrid>
                <a:gridCol w="3539952">
                  <a:extLst>
                    <a:ext uri="{9D8B030D-6E8A-4147-A177-3AD203B41FA5}">
                      <a16:colId xmlns:a16="http://schemas.microsoft.com/office/drawing/2014/main" val="3522465495"/>
                    </a:ext>
                  </a:extLst>
                </a:gridCol>
                <a:gridCol w="3571621">
                  <a:extLst>
                    <a:ext uri="{9D8B030D-6E8A-4147-A177-3AD203B41FA5}">
                      <a16:colId xmlns:a16="http://schemas.microsoft.com/office/drawing/2014/main" val="3407607585"/>
                    </a:ext>
                  </a:extLst>
                </a:gridCol>
                <a:gridCol w="3777868">
                  <a:extLst>
                    <a:ext uri="{9D8B030D-6E8A-4147-A177-3AD203B41FA5}">
                      <a16:colId xmlns:a16="http://schemas.microsoft.com/office/drawing/2014/main" val="2438476596"/>
                    </a:ext>
                  </a:extLst>
                </a:gridCol>
              </a:tblGrid>
              <a:tr h="610292">
                <a:tc>
                  <a:txBody>
                    <a:bodyPr/>
                    <a:lstStyle/>
                    <a:p>
                      <a:endParaRPr lang="en-GB" dirty="0"/>
                    </a:p>
                  </a:txBody>
                  <a:tcPr/>
                </a:tc>
                <a:tc>
                  <a:txBody>
                    <a:bodyPr/>
                    <a:lstStyle/>
                    <a:p>
                      <a:r>
                        <a:rPr lang="en-GB" dirty="0"/>
                        <a:t>        KS2A Curriculum </a:t>
                      </a:r>
                    </a:p>
                    <a:p>
                      <a:r>
                        <a:rPr lang="en-GB" dirty="0"/>
                        <a:t>                  </a:t>
                      </a:r>
                    </a:p>
                  </a:txBody>
                  <a:tcPr/>
                </a:tc>
                <a:tc>
                  <a:txBody>
                    <a:bodyPr/>
                    <a:lstStyle/>
                    <a:p>
                      <a:endParaRPr lang="en-GB" dirty="0"/>
                    </a:p>
                  </a:txBody>
                  <a:tcPr/>
                </a:tc>
                <a:extLst>
                  <a:ext uri="{0D108BD9-81ED-4DB2-BD59-A6C34878D82A}">
                    <a16:rowId xmlns:a16="http://schemas.microsoft.com/office/drawing/2014/main" val="264293706"/>
                  </a:ext>
                </a:extLst>
              </a:tr>
              <a:tr h="348738">
                <a:tc>
                  <a:txBody>
                    <a:bodyPr/>
                    <a:lstStyle/>
                    <a:p>
                      <a:r>
                        <a:rPr lang="en-GB" dirty="0"/>
                        <a:t>                     Autumn term</a:t>
                      </a:r>
                    </a:p>
                  </a:txBody>
                  <a:tcPr/>
                </a:tc>
                <a:tc>
                  <a:txBody>
                    <a:bodyPr/>
                    <a:lstStyle/>
                    <a:p>
                      <a:r>
                        <a:rPr lang="en-GB" dirty="0"/>
                        <a:t>              Spring term </a:t>
                      </a:r>
                    </a:p>
                  </a:txBody>
                  <a:tcPr/>
                </a:tc>
                <a:tc>
                  <a:txBody>
                    <a:bodyPr/>
                    <a:lstStyle/>
                    <a:p>
                      <a:r>
                        <a:rPr lang="en-GB" dirty="0"/>
                        <a:t>             Summer term </a:t>
                      </a:r>
                    </a:p>
                  </a:txBody>
                  <a:tcPr/>
                </a:tc>
                <a:extLst>
                  <a:ext uri="{0D108BD9-81ED-4DB2-BD59-A6C34878D82A}">
                    <a16:rowId xmlns:a16="http://schemas.microsoft.com/office/drawing/2014/main" val="100882500"/>
                  </a:ext>
                </a:extLst>
              </a:tr>
              <a:tr h="7022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u="sng" kern="1200" dirty="0">
                          <a:solidFill>
                            <a:schemeClr val="dk1"/>
                          </a:solidFill>
                          <a:effectLst/>
                          <a:latin typeface="+mn-lt"/>
                          <a:ea typeface="+mn-ea"/>
                          <a:cs typeface="+mn-cs"/>
                        </a:rPr>
                        <a:t>How have children’s lives changed?</a:t>
                      </a:r>
                    </a:p>
                  </a:txBody>
                  <a:tcPr/>
                </a:tc>
                <a:tc>
                  <a:txBody>
                    <a:bodyPr/>
                    <a:lstStyle/>
                    <a:p>
                      <a:r>
                        <a:rPr lang="en-GB" sz="1800" b="0" u="sng" kern="1200" dirty="0">
                          <a:solidFill>
                            <a:schemeClr val="dk1"/>
                          </a:solidFill>
                          <a:effectLst/>
                          <a:latin typeface="+mn-lt"/>
                          <a:ea typeface="+mn-ea"/>
                          <a:cs typeface="+mn-cs"/>
                        </a:rPr>
                        <a:t>What changed in Briton after the Anglo Saxon Invasion? </a:t>
                      </a:r>
                      <a:endParaRPr lang="en-GB" b="0" u="sng"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u="sng" kern="1200" dirty="0">
                          <a:solidFill>
                            <a:schemeClr val="dk1"/>
                          </a:solidFill>
                          <a:effectLst/>
                          <a:latin typeface="+mn-lt"/>
                          <a:ea typeface="+mn-ea"/>
                          <a:cs typeface="+mn-cs"/>
                        </a:rPr>
                        <a:t>How did the achievements of the ancient Maya impact their society and beyond?</a:t>
                      </a:r>
                    </a:p>
                  </a:txBody>
                  <a:tcPr/>
                </a:tc>
                <a:extLst>
                  <a:ext uri="{0D108BD9-81ED-4DB2-BD59-A6C34878D82A}">
                    <a16:rowId xmlns:a16="http://schemas.microsoft.com/office/drawing/2014/main" val="3324873710"/>
                  </a:ext>
                </a:extLst>
              </a:tr>
              <a:tr h="4068615">
                <a:tc>
                  <a:txBody>
                    <a:bodyPr/>
                    <a:lstStyle/>
                    <a:p>
                      <a:r>
                        <a:rPr lang="en-GB" sz="1600" b="0" u="none" kern="1200" dirty="0">
                          <a:solidFill>
                            <a:schemeClr val="dk1"/>
                          </a:solidFill>
                          <a:effectLst/>
                          <a:latin typeface="+mn-lt"/>
                          <a:ea typeface="+mn-ea"/>
                          <a:cs typeface="+mn-cs"/>
                        </a:rPr>
                        <a:t>-</a:t>
                      </a:r>
                      <a:r>
                        <a:rPr lang="en-GB" sz="1600" b="0" i="0" kern="1200" dirty="0">
                          <a:solidFill>
                            <a:schemeClr val="dk1"/>
                          </a:solidFill>
                          <a:effectLst/>
                          <a:latin typeface="+mn-lt"/>
                          <a:ea typeface="+mn-ea"/>
                          <a:cs typeface="+mn-cs"/>
                        </a:rPr>
                        <a:t>Make inferences and deductions from primary and secondary sources.</a:t>
                      </a:r>
                    </a:p>
                    <a:p>
                      <a:r>
                        <a:rPr lang="en-GB" sz="1600" b="0" i="0" kern="1200" dirty="0">
                          <a:solidFill>
                            <a:schemeClr val="dk1"/>
                          </a:solidFill>
                          <a:effectLst/>
                          <a:latin typeface="+mn-lt"/>
                          <a:ea typeface="+mn-ea"/>
                          <a:cs typeface="+mn-cs"/>
                        </a:rPr>
                        <a:t>-Explain why children needed to work.</a:t>
                      </a:r>
                    </a:p>
                    <a:p>
                      <a:r>
                        <a:rPr lang="en-GB" sz="1600" b="0" i="0" kern="1200" dirty="0">
                          <a:solidFill>
                            <a:schemeClr val="dk1"/>
                          </a:solidFill>
                          <a:effectLst/>
                          <a:latin typeface="+mn-lt"/>
                          <a:ea typeface="+mn-ea"/>
                          <a:cs typeface="+mn-cs"/>
                        </a:rPr>
                        <a:t>-Identify the jobs Tudor and Victorian children had.</a:t>
                      </a:r>
                    </a:p>
                    <a:p>
                      <a:r>
                        <a:rPr lang="en-GB" sz="1600" b="0" i="0" kern="1200" dirty="0">
                          <a:solidFill>
                            <a:schemeClr val="dk1"/>
                          </a:solidFill>
                          <a:effectLst/>
                          <a:latin typeface="+mn-lt"/>
                          <a:ea typeface="+mn-ea"/>
                          <a:cs typeface="+mn-cs"/>
                        </a:rPr>
                        <a:t>-Describe the working conditions of Tudor and Victorian children.</a:t>
                      </a:r>
                    </a:p>
                    <a:p>
                      <a:r>
                        <a:rPr lang="en-GB" sz="1600" b="0" i="0" kern="1200" dirty="0">
                          <a:solidFill>
                            <a:schemeClr val="dk1"/>
                          </a:solidFill>
                          <a:effectLst/>
                          <a:latin typeface="+mn-lt"/>
                          <a:ea typeface="+mn-ea"/>
                          <a:cs typeface="+mn-cs"/>
                        </a:rPr>
                        <a:t>-Identify how Lord Shaftesbury changed the lives of children and evaluate the impact of his work.</a:t>
                      </a:r>
                    </a:p>
                    <a:p>
                      <a:r>
                        <a:rPr lang="en-GB" sz="1600" b="0" i="0" kern="1200" dirty="0">
                          <a:solidFill>
                            <a:schemeClr val="dk1"/>
                          </a:solidFill>
                          <a:effectLst/>
                          <a:latin typeface="+mn-lt"/>
                          <a:ea typeface="+mn-ea"/>
                          <a:cs typeface="+mn-cs"/>
                        </a:rPr>
                        <a:t>-Use sources to identify leisure activities and compare them over time.</a:t>
                      </a:r>
                    </a:p>
                    <a:p>
                      <a:r>
                        <a:rPr lang="en-GB" sz="1600" b="0" i="0" kern="1200" dirty="0">
                          <a:solidFill>
                            <a:schemeClr val="dk1"/>
                          </a:solidFill>
                          <a:effectLst/>
                          <a:latin typeface="+mn-lt"/>
                          <a:ea typeface="+mn-ea"/>
                          <a:cs typeface="+mn-cs"/>
                        </a:rPr>
                        <a:t>-Identify diseases past children suffered from and discuss how effective the treatments were.</a:t>
                      </a:r>
                    </a:p>
                  </a:txBody>
                  <a:tcPr/>
                </a:tc>
                <a:tc>
                  <a:txBody>
                    <a:bodyPr/>
                    <a:lstStyle/>
                    <a:p>
                      <a:r>
                        <a:rPr lang="en-GB" sz="1600" kern="1200" dirty="0">
                          <a:solidFill>
                            <a:schemeClr val="dk1"/>
                          </a:solidFill>
                          <a:effectLst/>
                          <a:latin typeface="+mn-lt"/>
                          <a:ea typeface="+mn-ea"/>
                          <a:cs typeface="+mn-cs"/>
                        </a:rPr>
                        <a:t>-Explain how the Britons felt when the Romans left Britain.</a:t>
                      </a:r>
                    </a:p>
                    <a:p>
                      <a:r>
                        <a:rPr lang="en-GB" sz="1600" kern="1200" dirty="0">
                          <a:solidFill>
                            <a:schemeClr val="dk1"/>
                          </a:solidFill>
                          <a:effectLst/>
                          <a:latin typeface="+mn-lt"/>
                          <a:ea typeface="+mn-ea"/>
                          <a:cs typeface="+mn-cs"/>
                        </a:rPr>
                        <a:t>-Suggest reasons for the Anglo-Saxon invasion of Britain.</a:t>
                      </a:r>
                    </a:p>
                    <a:p>
                      <a:r>
                        <a:rPr lang="en-GB" sz="1600" kern="1200" dirty="0">
                          <a:solidFill>
                            <a:schemeClr val="dk1"/>
                          </a:solidFill>
                          <a:effectLst/>
                          <a:latin typeface="+mn-lt"/>
                          <a:ea typeface="+mn-ea"/>
                          <a:cs typeface="+mn-cs"/>
                        </a:rPr>
                        <a:t>-Name the key features of Anglo-Saxon settlements.</a:t>
                      </a:r>
                    </a:p>
                    <a:p>
                      <a:r>
                        <a:rPr lang="en-GB" sz="1600" kern="1200" dirty="0">
                          <a:solidFill>
                            <a:schemeClr val="dk1"/>
                          </a:solidFill>
                          <a:effectLst/>
                          <a:latin typeface="+mn-lt"/>
                          <a:ea typeface="+mn-ea"/>
                          <a:cs typeface="+mn-cs"/>
                        </a:rPr>
                        <a:t>-Identify changes and continuities in settlements from prehistoric Britain.</a:t>
                      </a:r>
                    </a:p>
                    <a:p>
                      <a:r>
                        <a:rPr lang="en-GB" sz="1600" kern="1200" dirty="0">
                          <a:solidFill>
                            <a:schemeClr val="dk1"/>
                          </a:solidFill>
                          <a:effectLst/>
                          <a:latin typeface="+mn-lt"/>
                          <a:ea typeface="+mn-ea"/>
                          <a:cs typeface="+mn-cs"/>
                        </a:rPr>
                        <a:t>-Make inferences about artefacts.</a:t>
                      </a:r>
                    </a:p>
                    <a:p>
                      <a:r>
                        <a:rPr lang="en-GB" sz="1600" kern="1200" dirty="0">
                          <a:solidFill>
                            <a:schemeClr val="dk1"/>
                          </a:solidFill>
                          <a:effectLst/>
                          <a:latin typeface="+mn-lt"/>
                          <a:ea typeface="+mn-ea"/>
                          <a:cs typeface="+mn-cs"/>
                        </a:rPr>
                        <a:t>-Describe how Anglo-Saxon beliefs changed.</a:t>
                      </a:r>
                    </a:p>
                    <a:p>
                      <a:r>
                        <a:rPr lang="en-GB" sz="1600" kern="1200" dirty="0">
                          <a:solidFill>
                            <a:schemeClr val="dk1"/>
                          </a:solidFill>
                          <a:effectLst/>
                          <a:latin typeface="+mn-lt"/>
                          <a:ea typeface="+mn-ea"/>
                          <a:cs typeface="+mn-cs"/>
                        </a:rPr>
                        <a:t>-Explain how missionaries spread Christianity.</a:t>
                      </a:r>
                    </a:p>
                    <a:p>
                      <a:r>
                        <a:rPr lang="en-GB" sz="1600" kern="1200" dirty="0">
                          <a:solidFill>
                            <a:schemeClr val="dk1"/>
                          </a:solidFill>
                          <a:effectLst/>
                          <a:latin typeface="+mn-lt"/>
                          <a:ea typeface="+mn-ea"/>
                          <a:cs typeface="+mn-cs"/>
                        </a:rPr>
                        <a:t>-Explain the threat the Vikings posed to the Anglo-Saxons.</a:t>
                      </a:r>
                    </a:p>
                    <a:p>
                      <a:r>
                        <a:rPr lang="en-GB" sz="1600" kern="1200" dirty="0">
                          <a:solidFill>
                            <a:schemeClr val="dk1"/>
                          </a:solidFill>
                          <a:effectLst/>
                          <a:latin typeface="+mn-lt"/>
                          <a:ea typeface="+mn-ea"/>
                          <a:cs typeface="+mn-cs"/>
                        </a:rPr>
                        <a:t>-Identify the qualities needed to be a monarch in 1066.</a:t>
                      </a:r>
                    </a:p>
                  </a:txBody>
                  <a:tcPr/>
                </a:tc>
                <a:tc>
                  <a:txBody>
                    <a:bodyPr/>
                    <a:lstStyle/>
                    <a:p>
                      <a:r>
                        <a:rPr lang="en-GB" sz="1600" b="0" u="none" dirty="0"/>
                        <a:t>-Sequence the key periods of the Ancient Maya civilisation.</a:t>
                      </a:r>
                    </a:p>
                    <a:p>
                      <a:r>
                        <a:rPr lang="en-GB" sz="1600" b="0" u="none" dirty="0"/>
                        <a:t>-Identify periods that were happening in Britain at the same time.</a:t>
                      </a:r>
                    </a:p>
                    <a:p>
                      <a:r>
                        <a:rPr lang="en-GB" sz="1600" b="0" u="none" dirty="0"/>
                        <a:t>-Explain how the Ancient Maya settled in the rainforest and the challenges they faced.</a:t>
                      </a:r>
                    </a:p>
                    <a:p>
                      <a:r>
                        <a:rPr lang="en-GB" sz="1600" b="0" u="none" dirty="0"/>
                        <a:t>-Describe Ancient Maya beliefs.</a:t>
                      </a:r>
                    </a:p>
                    <a:p>
                      <a:r>
                        <a:rPr lang="en-GB" sz="1600" b="0" u="none" dirty="0"/>
                        <a:t>-Name the features of the Ancient Maya cities.</a:t>
                      </a:r>
                    </a:p>
                    <a:p>
                      <a:r>
                        <a:rPr lang="en-GB" sz="1600" b="0" u="none" dirty="0"/>
                        <a:t>-Make deductions about the Ancient Maya cities.</a:t>
                      </a:r>
                    </a:p>
                    <a:p>
                      <a:r>
                        <a:rPr lang="en-GB" sz="1600" b="0" u="none" dirty="0"/>
                        <a:t>-Evaluate the reasons for the decline of the Maya civilisation.</a:t>
                      </a:r>
                    </a:p>
                    <a:p>
                      <a:r>
                        <a:rPr lang="en-GB" sz="1600" b="0" u="none" dirty="0"/>
                        <a:t>-Understand the importance of archaeologists, archivists and historians in constructing our understanding of the past.</a:t>
                      </a:r>
                    </a:p>
                  </a:txBody>
                  <a:tcPr/>
                </a:tc>
                <a:extLst>
                  <a:ext uri="{0D108BD9-81ED-4DB2-BD59-A6C34878D82A}">
                    <a16:rowId xmlns:a16="http://schemas.microsoft.com/office/drawing/2014/main" val="2924799264"/>
                  </a:ext>
                </a:extLst>
              </a:tr>
            </a:tbl>
          </a:graphicData>
        </a:graphic>
      </p:graphicFrame>
    </p:spTree>
    <p:extLst>
      <p:ext uri="{BB962C8B-B14F-4D97-AF65-F5344CB8AC3E}">
        <p14:creationId xmlns:p14="http://schemas.microsoft.com/office/powerpoint/2010/main" val="1868488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AF67810-076D-343B-1C16-F87EA7A5768A}"/>
            </a:ext>
          </a:extLst>
        </p:cNvPr>
        <p:cNvGrpSpPr/>
        <p:nvPr/>
      </p:nvGrpSpPr>
      <p:grpSpPr>
        <a:xfrm>
          <a:off x="0" y="0"/>
          <a:ext cx="0" cy="0"/>
          <a:chOff x="0" y="0"/>
          <a:chExt cx="0" cy="0"/>
        </a:xfrm>
      </p:grpSpPr>
      <p:sp useBgFill="1">
        <p:nvSpPr>
          <p:cNvPr id="8" name="Slide Background Fill">
            <a:extLst>
              <a:ext uri="{FF2B5EF4-FFF2-40B4-BE49-F238E27FC236}">
                <a16:creationId xmlns:a16="http://schemas.microsoft.com/office/drawing/2014/main" id="{2AA93D3A-C1A3-EF43-889D-2C4ACED9FF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3AFD4F0B-E151-1E3E-8881-D97B4840AB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848" y="0"/>
            <a:ext cx="12188949" cy="6858000"/>
            <a:chOff x="-2848" y="0"/>
            <a:chExt cx="12188949" cy="6858000"/>
          </a:xfrm>
        </p:grpSpPr>
        <p:sp>
          <p:nvSpPr>
            <p:cNvPr id="11" name="Color Cover">
              <a:extLst>
                <a:ext uri="{FF2B5EF4-FFF2-40B4-BE49-F238E27FC236}">
                  <a16:creationId xmlns:a16="http://schemas.microsoft.com/office/drawing/2014/main" id="{448043AC-6A43-5E9C-0D2D-81EC1DD48E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5">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lor Cover">
              <a:extLst>
                <a:ext uri="{FF2B5EF4-FFF2-40B4-BE49-F238E27FC236}">
                  <a16:creationId xmlns:a16="http://schemas.microsoft.com/office/drawing/2014/main" id="{72B820B1-E639-EFB7-C743-7E4B52DE38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6">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7F95598A-5DC8-B130-2874-E3BD22EC4D2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51279" y="598259"/>
            <a:ext cx="10889442" cy="5680742"/>
            <a:chOff x="651279" y="598259"/>
            <a:chExt cx="10889442" cy="5680742"/>
          </a:xfrm>
        </p:grpSpPr>
        <p:sp>
          <p:nvSpPr>
            <p:cNvPr id="15" name="Color">
              <a:extLst>
                <a:ext uri="{FF2B5EF4-FFF2-40B4-BE49-F238E27FC236}">
                  <a16:creationId xmlns:a16="http://schemas.microsoft.com/office/drawing/2014/main" id="{52806261-E449-31FA-3B8C-8470117E12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lor">
              <a:extLst>
                <a:ext uri="{FF2B5EF4-FFF2-40B4-BE49-F238E27FC236}">
                  <a16:creationId xmlns:a16="http://schemas.microsoft.com/office/drawing/2014/main" id="{B0348BE1-53F6-5293-4A91-83D063497A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8" name="Group 17">
            <a:extLst>
              <a:ext uri="{FF2B5EF4-FFF2-40B4-BE49-F238E27FC236}">
                <a16:creationId xmlns:a16="http://schemas.microsoft.com/office/drawing/2014/main" id="{ABBB6E05-0AF1-40DA-75E3-E9603651AE4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9" name="Freeform: Shape 18">
              <a:extLst>
                <a:ext uri="{FF2B5EF4-FFF2-40B4-BE49-F238E27FC236}">
                  <a16:creationId xmlns:a16="http://schemas.microsoft.com/office/drawing/2014/main" id="{8FF1A358-AE91-3A27-3106-DD2AA11117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B0F93379-9918-A5A7-B679-D59889769B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59AF5D92-3789-619A-FCF0-34914D5F07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B1CD55FC-3B6F-9676-6DC9-6050909ADD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2B5F5BE8-CBF9-E399-D1A8-5250C51FAB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B2EE745A-2C65-A5F8-6B46-D326C92B50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5" name="Freeform: Shape 24">
              <a:extLst>
                <a:ext uri="{FF2B5EF4-FFF2-40B4-BE49-F238E27FC236}">
                  <a16:creationId xmlns:a16="http://schemas.microsoft.com/office/drawing/2014/main" id="{EB8F0418-47D0-6C9B-7C9C-77B0F5DFE6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a:extLst>
              <a:ext uri="{FF2B5EF4-FFF2-40B4-BE49-F238E27FC236}">
                <a16:creationId xmlns:a16="http://schemas.microsoft.com/office/drawing/2014/main" id="{BF86AB70-F5DC-B484-B559-0B3A4374D4DA}"/>
              </a:ext>
            </a:extLst>
          </p:cNvPr>
          <p:cNvSpPr>
            <a:spLocks noGrp="1"/>
          </p:cNvSpPr>
          <p:nvPr>
            <p:ph type="title"/>
          </p:nvPr>
        </p:nvSpPr>
        <p:spPr>
          <a:xfrm>
            <a:off x="1014984" y="908263"/>
            <a:ext cx="10158984" cy="2274996"/>
          </a:xfrm>
        </p:spPr>
        <p:txBody>
          <a:bodyPr anchor="b">
            <a:normAutofit/>
          </a:bodyPr>
          <a:lstStyle/>
          <a:p>
            <a:r>
              <a:rPr lang="en-GB" sz="4800" dirty="0">
                <a:solidFill>
                  <a:schemeClr val="bg1"/>
                </a:solidFill>
              </a:rPr>
              <a:t>Living </a:t>
            </a:r>
          </a:p>
        </p:txBody>
      </p:sp>
      <p:graphicFrame>
        <p:nvGraphicFramePr>
          <p:cNvPr id="4" name="Content Placeholder 3">
            <a:extLst>
              <a:ext uri="{FF2B5EF4-FFF2-40B4-BE49-F238E27FC236}">
                <a16:creationId xmlns:a16="http://schemas.microsoft.com/office/drawing/2014/main" id="{74D149DE-226E-478E-35F3-CFBD38AA567C}"/>
              </a:ext>
            </a:extLst>
          </p:cNvPr>
          <p:cNvGraphicFramePr>
            <a:graphicFrameLocks noGrp="1"/>
          </p:cNvGraphicFramePr>
          <p:nvPr>
            <p:ph idx="1"/>
            <p:extLst>
              <p:ext uri="{D42A27DB-BD31-4B8C-83A1-F6EECF244321}">
                <p14:modId xmlns:p14="http://schemas.microsoft.com/office/powerpoint/2010/main" val="2407573518"/>
              </p:ext>
            </p:extLst>
          </p:nvPr>
        </p:nvGraphicFramePr>
        <p:xfrm>
          <a:off x="721240" y="357157"/>
          <a:ext cx="10791462" cy="6383202"/>
        </p:xfrm>
        <a:graphic>
          <a:graphicData uri="http://schemas.openxmlformats.org/drawingml/2006/table">
            <a:tbl>
              <a:tblPr firstRow="1" bandRow="1">
                <a:tableStyleId>{073A0DAA-6AF3-43AB-8588-CEC1D06C72B9}</a:tableStyleId>
              </a:tblPr>
              <a:tblGrid>
                <a:gridCol w="2964495">
                  <a:extLst>
                    <a:ext uri="{9D8B030D-6E8A-4147-A177-3AD203B41FA5}">
                      <a16:colId xmlns:a16="http://schemas.microsoft.com/office/drawing/2014/main" val="3522465495"/>
                    </a:ext>
                  </a:extLst>
                </a:gridCol>
                <a:gridCol w="4909625">
                  <a:extLst>
                    <a:ext uri="{9D8B030D-6E8A-4147-A177-3AD203B41FA5}">
                      <a16:colId xmlns:a16="http://schemas.microsoft.com/office/drawing/2014/main" val="3407607585"/>
                    </a:ext>
                  </a:extLst>
                </a:gridCol>
                <a:gridCol w="2917342">
                  <a:extLst>
                    <a:ext uri="{9D8B030D-6E8A-4147-A177-3AD203B41FA5}">
                      <a16:colId xmlns:a16="http://schemas.microsoft.com/office/drawing/2014/main" val="2438476596"/>
                    </a:ext>
                  </a:extLst>
                </a:gridCol>
              </a:tblGrid>
              <a:tr h="652962">
                <a:tc>
                  <a:txBody>
                    <a:bodyPr/>
                    <a:lstStyle/>
                    <a:p>
                      <a:endParaRPr lang="en-GB" dirty="0"/>
                    </a:p>
                  </a:txBody>
                  <a:tcPr/>
                </a:tc>
                <a:tc>
                  <a:txBody>
                    <a:bodyPr/>
                    <a:lstStyle/>
                    <a:p>
                      <a:r>
                        <a:rPr lang="en-GB" dirty="0"/>
                        <a:t>        KS2B Curriculum </a:t>
                      </a:r>
                    </a:p>
                    <a:p>
                      <a:r>
                        <a:rPr lang="en-GB" dirty="0"/>
                        <a:t>                  </a:t>
                      </a:r>
                    </a:p>
                  </a:txBody>
                  <a:tcPr/>
                </a:tc>
                <a:tc>
                  <a:txBody>
                    <a:bodyPr/>
                    <a:lstStyle/>
                    <a:p>
                      <a:endParaRPr lang="en-GB" dirty="0"/>
                    </a:p>
                  </a:txBody>
                  <a:tcPr/>
                </a:tc>
                <a:extLst>
                  <a:ext uri="{0D108BD9-81ED-4DB2-BD59-A6C34878D82A}">
                    <a16:rowId xmlns:a16="http://schemas.microsoft.com/office/drawing/2014/main" val="264293706"/>
                  </a:ext>
                </a:extLst>
              </a:tr>
              <a:tr h="348615">
                <a:tc>
                  <a:txBody>
                    <a:bodyPr/>
                    <a:lstStyle/>
                    <a:p>
                      <a:r>
                        <a:rPr lang="en-GB" dirty="0"/>
                        <a:t>                     Autumn term</a:t>
                      </a:r>
                    </a:p>
                  </a:txBody>
                  <a:tcPr/>
                </a:tc>
                <a:tc>
                  <a:txBody>
                    <a:bodyPr/>
                    <a:lstStyle/>
                    <a:p>
                      <a:r>
                        <a:rPr lang="en-GB" dirty="0"/>
                        <a:t>              Spring term </a:t>
                      </a:r>
                    </a:p>
                  </a:txBody>
                  <a:tcPr/>
                </a:tc>
                <a:tc>
                  <a:txBody>
                    <a:bodyPr/>
                    <a:lstStyle/>
                    <a:p>
                      <a:r>
                        <a:rPr lang="en-GB" dirty="0"/>
                        <a:t>             Summer term </a:t>
                      </a:r>
                    </a:p>
                  </a:txBody>
                  <a:tcPr/>
                </a:tc>
                <a:extLst>
                  <a:ext uri="{0D108BD9-81ED-4DB2-BD59-A6C34878D82A}">
                    <a16:rowId xmlns:a16="http://schemas.microsoft.com/office/drawing/2014/main" val="100882500"/>
                  </a:ext>
                </a:extLst>
              </a:tr>
              <a:tr h="6100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u="sng" kern="100" dirty="0">
                          <a:effectLst/>
                          <a:latin typeface="Calibri" panose="020F0502020204030204" pitchFamily="34" charset="0"/>
                          <a:ea typeface="Calibri" panose="020F0502020204030204" pitchFamily="34" charset="0"/>
                          <a:cs typeface="Times New Roman" panose="02020603050405020304" pitchFamily="18" charset="0"/>
                        </a:rPr>
                        <a:t>Were the Vikings raiders, traders or something else? </a:t>
                      </a:r>
                      <a:endParaRPr lang="en-GB"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u="sng" kern="100" dirty="0">
                          <a:effectLst/>
                        </a:rPr>
                        <a:t>What was life like in Tudor England?</a:t>
                      </a:r>
                      <a:endParaRPr lang="en-GB" sz="1400" kern="100" dirty="0">
                        <a:effectLst/>
                      </a:endParaRP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u="sng" kern="100" dirty="0">
                          <a:effectLst/>
                          <a:latin typeface="Calibri" panose="020F0502020204030204" pitchFamily="34" charset="0"/>
                          <a:ea typeface="Calibri" panose="020F0502020204030204" pitchFamily="34" charset="0"/>
                          <a:cs typeface="Times New Roman" panose="02020603050405020304" pitchFamily="18" charset="0"/>
                        </a:rPr>
                        <a:t>What is the legacy Of Ancient Greek civilisation?</a:t>
                      </a:r>
                      <a:endParaRPr lang="en-GB"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324873710"/>
                  </a:ext>
                </a:extLst>
              </a:tr>
              <a:tr h="3640967">
                <a:tc>
                  <a:txBody>
                    <a:bodyPr/>
                    <a:lstStyle/>
                    <a:p>
                      <a:pPr>
                        <a:lnSpc>
                          <a:spcPct val="107000"/>
                        </a:lnSpc>
                        <a:spcAft>
                          <a:spcPts val="800"/>
                        </a:spcAft>
                      </a:pPr>
                      <a:r>
                        <a:rPr lang="en-GB" sz="1600" b="0" u="none" dirty="0"/>
                        <a:t>-Explain where the Vikings came from and why they invaded Britain.</a:t>
                      </a:r>
                    </a:p>
                    <a:p>
                      <a:pPr>
                        <a:lnSpc>
                          <a:spcPct val="107000"/>
                        </a:lnSpc>
                        <a:spcAft>
                          <a:spcPts val="800"/>
                        </a:spcAft>
                      </a:pPr>
                      <a:r>
                        <a:rPr lang="en-GB" sz="1600" b="0" u="none" dirty="0"/>
                        <a:t>-Sequence events according to their significance for groups of people.</a:t>
                      </a:r>
                    </a:p>
                    <a:p>
                      <a:pPr>
                        <a:lnSpc>
                          <a:spcPct val="107000"/>
                        </a:lnSpc>
                        <a:spcAft>
                          <a:spcPts val="800"/>
                        </a:spcAft>
                      </a:pPr>
                      <a:r>
                        <a:rPr lang="en-GB" sz="1600" b="0" u="none" dirty="0"/>
                        <a:t>-Find evidence and make inferences from sources.</a:t>
                      </a:r>
                    </a:p>
                    <a:p>
                      <a:pPr>
                        <a:lnSpc>
                          <a:spcPct val="107000"/>
                        </a:lnSpc>
                        <a:spcAft>
                          <a:spcPts val="800"/>
                        </a:spcAft>
                      </a:pPr>
                      <a:r>
                        <a:rPr lang="en-GB" sz="1600" b="0" u="none" dirty="0"/>
                        <a:t>-Name Viking trade routes.</a:t>
                      </a:r>
                    </a:p>
                    <a:p>
                      <a:pPr>
                        <a:lnSpc>
                          <a:spcPct val="107000"/>
                        </a:lnSpc>
                        <a:spcAft>
                          <a:spcPts val="800"/>
                        </a:spcAft>
                      </a:pPr>
                      <a:r>
                        <a:rPr lang="en-GB" sz="1600" b="0" u="none" dirty="0"/>
                        <a:t>-Explain why trade routes were important to the Vikings.</a:t>
                      </a:r>
                    </a:p>
                    <a:p>
                      <a:pPr>
                        <a:lnSpc>
                          <a:spcPct val="107000"/>
                        </a:lnSpc>
                        <a:spcAft>
                          <a:spcPts val="800"/>
                        </a:spcAft>
                      </a:pPr>
                      <a:r>
                        <a:rPr lang="en-GB" sz="1600" b="0" u="none" dirty="0"/>
                        <a:t>-Identify the differences between Viking sagas.</a:t>
                      </a:r>
                    </a:p>
                    <a:p>
                      <a:pPr>
                        <a:lnSpc>
                          <a:spcPct val="107000"/>
                        </a:lnSpc>
                        <a:spcAft>
                          <a:spcPts val="800"/>
                        </a:spcAft>
                      </a:pPr>
                      <a:r>
                        <a:rPr lang="en-GB" sz="1600" b="0" u="none" dirty="0"/>
                        <a:t>-Evaluate the impact of Viking achievements.</a:t>
                      </a:r>
                    </a:p>
                  </a:txBody>
                  <a:tcPr/>
                </a:tc>
                <a:tc>
                  <a:txBody>
                    <a:bodyPr/>
                    <a:lstStyle/>
                    <a:p>
                      <a:pPr lvl="0"/>
                      <a:r>
                        <a:rPr lang="en-GB" sz="1600" kern="1200" dirty="0">
                          <a:solidFill>
                            <a:schemeClr val="dk1"/>
                          </a:solidFill>
                          <a:effectLst/>
                          <a:latin typeface="+mn-lt"/>
                          <a:ea typeface="+mn-ea"/>
                          <a:cs typeface="+mn-cs"/>
                        </a:rPr>
                        <a:t>-Extract information about Henry VIII from sources.</a:t>
                      </a:r>
                    </a:p>
                    <a:p>
                      <a:pPr lvl="0"/>
                      <a:r>
                        <a:rPr lang="en-GB" sz="1600" kern="1200" dirty="0">
                          <a:solidFill>
                            <a:schemeClr val="dk1"/>
                          </a:solidFill>
                          <a:effectLst/>
                          <a:latin typeface="+mn-lt"/>
                          <a:ea typeface="+mn-ea"/>
                          <a:cs typeface="+mn-cs"/>
                        </a:rPr>
                        <a:t>-Explain their interpretation of Henry VIII using evidence from sources.</a:t>
                      </a:r>
                    </a:p>
                    <a:p>
                      <a:pPr lvl="0"/>
                      <a:r>
                        <a:rPr lang="en-GB" sz="1600" kern="1200" dirty="0">
                          <a:solidFill>
                            <a:schemeClr val="dk1"/>
                          </a:solidFill>
                          <a:effectLst/>
                          <a:latin typeface="+mn-lt"/>
                          <a:ea typeface="+mn-ea"/>
                          <a:cs typeface="+mn-cs"/>
                        </a:rPr>
                        <a:t>-Use secondary sources to make deductions about Henry VIII’s wives and choose evidence to support their deductions, evaluating his marriage requirements in the context of the Tudor period.</a:t>
                      </a:r>
                    </a:p>
                    <a:p>
                      <a:pPr lvl="0"/>
                      <a:r>
                        <a:rPr lang="en-GB" sz="1600" kern="1200" dirty="0">
                          <a:solidFill>
                            <a:schemeClr val="dk1"/>
                          </a:solidFill>
                          <a:effectLst/>
                          <a:latin typeface="+mn-lt"/>
                          <a:ea typeface="+mn-ea"/>
                          <a:cs typeface="+mn-cs"/>
                        </a:rPr>
                        <a:t>-Reflect on the role of absolute power in the Tudor period.</a:t>
                      </a:r>
                    </a:p>
                    <a:p>
                      <a:pPr lvl="0"/>
                      <a:r>
                        <a:rPr lang="en-GB" sz="1600" kern="1200" dirty="0">
                          <a:solidFill>
                            <a:schemeClr val="dk1"/>
                          </a:solidFill>
                          <a:effectLst/>
                          <a:latin typeface="+mn-lt"/>
                          <a:ea typeface="+mn-ea"/>
                          <a:cs typeface="+mn-cs"/>
                        </a:rPr>
                        <a:t>-Describe why royal progresses are considered propaganda.</a:t>
                      </a:r>
                    </a:p>
                    <a:p>
                      <a:pPr lvl="0"/>
                      <a:r>
                        <a:rPr lang="en-GB" sz="1600" kern="1200" dirty="0">
                          <a:solidFill>
                            <a:schemeClr val="dk1"/>
                          </a:solidFill>
                          <a:effectLst/>
                          <a:latin typeface="+mn-lt"/>
                          <a:ea typeface="+mn-ea"/>
                          <a:cs typeface="+mn-cs"/>
                        </a:rPr>
                        <a:t>-Consider the reliability of primary sources.</a:t>
                      </a:r>
                    </a:p>
                    <a:p>
                      <a:pPr lvl="0"/>
                      <a:r>
                        <a:rPr lang="en-GB" sz="1600" kern="1200" dirty="0">
                          <a:solidFill>
                            <a:schemeClr val="dk1"/>
                          </a:solidFill>
                          <a:effectLst/>
                          <a:latin typeface="+mn-lt"/>
                          <a:ea typeface="+mn-ea"/>
                          <a:cs typeface="+mn-cs"/>
                        </a:rPr>
                        <a:t>-Write an eyewitness account of Elizabeth I’s Worcester Progress.</a:t>
                      </a:r>
                    </a:p>
                    <a:p>
                      <a:pPr lvl="0"/>
                      <a:r>
                        <a:rPr lang="en-GB" sz="1600" kern="1200" dirty="0">
                          <a:solidFill>
                            <a:schemeClr val="dk1"/>
                          </a:solidFill>
                          <a:effectLst/>
                          <a:latin typeface="+mn-lt"/>
                          <a:ea typeface="+mn-ea"/>
                          <a:cs typeface="+mn-cs"/>
                        </a:rPr>
                        <a:t>-Use evidence from the inventories to support their interpretations of a Tudor person’s life and explain how inventories are useful to historians.</a:t>
                      </a:r>
                    </a:p>
                    <a:p>
                      <a:pPr lvl="0"/>
                      <a:r>
                        <a:rPr lang="en-GB" sz="1600" kern="1200" dirty="0">
                          <a:solidFill>
                            <a:schemeClr val="dk1"/>
                          </a:solidFill>
                          <a:effectLst/>
                          <a:latin typeface="+mn-lt"/>
                          <a:ea typeface="+mn-ea"/>
                          <a:cs typeface="+mn-cs"/>
                        </a:rPr>
                        <a:t>Use their knowledge of inventories, to create a realistic Tudor inventory.</a:t>
                      </a:r>
                    </a:p>
                  </a:txBody>
                  <a:tcPr/>
                </a:tc>
                <a:tc>
                  <a:txBody>
                    <a:bodyPr/>
                    <a:lstStyle/>
                    <a:p>
                      <a:pPr lvl="0"/>
                      <a:r>
                        <a:rPr lang="en-GB" sz="1600" kern="1200" dirty="0">
                          <a:solidFill>
                            <a:schemeClr val="dk1"/>
                          </a:solidFill>
                          <a:effectLst/>
                          <a:latin typeface="+mn-lt"/>
                          <a:ea typeface="+mn-ea"/>
                          <a:cs typeface="+mn-cs"/>
                        </a:rPr>
                        <a:t>-Describe the features of Ancient Greece.</a:t>
                      </a:r>
                    </a:p>
                    <a:p>
                      <a:pPr lvl="0"/>
                      <a:r>
                        <a:rPr lang="en-GB" sz="1600" kern="1200" dirty="0">
                          <a:solidFill>
                            <a:schemeClr val="dk1"/>
                          </a:solidFill>
                          <a:effectLst/>
                          <a:latin typeface="+mn-lt"/>
                          <a:ea typeface="+mn-ea"/>
                          <a:cs typeface="+mn-cs"/>
                        </a:rPr>
                        <a:t>-Identify the key periods in the ancient Greek civilisation.</a:t>
                      </a:r>
                    </a:p>
                    <a:p>
                      <a:pPr lvl="0"/>
                      <a:r>
                        <a:rPr lang="en-GB" sz="1600" kern="1200" dirty="0">
                          <a:solidFill>
                            <a:schemeClr val="dk1"/>
                          </a:solidFill>
                          <a:effectLst/>
                          <a:latin typeface="+mn-lt"/>
                          <a:ea typeface="+mn-ea"/>
                          <a:cs typeface="+mn-cs"/>
                        </a:rPr>
                        <a:t>-Make inferences about Greek gods.</a:t>
                      </a:r>
                    </a:p>
                    <a:p>
                      <a:pPr lvl="0"/>
                      <a:r>
                        <a:rPr lang="en-GB" sz="1600" kern="1200" dirty="0">
                          <a:solidFill>
                            <a:schemeClr val="dk1"/>
                          </a:solidFill>
                          <a:effectLst/>
                          <a:latin typeface="+mn-lt"/>
                          <a:ea typeface="+mn-ea"/>
                          <a:cs typeface="+mn-cs"/>
                        </a:rPr>
                        <a:t>-Research a Greek god.</a:t>
                      </a:r>
                    </a:p>
                    <a:p>
                      <a:pPr lvl="0"/>
                      <a:r>
                        <a:rPr lang="en-GB" sz="1600" kern="1200" dirty="0">
                          <a:solidFill>
                            <a:schemeClr val="dk1"/>
                          </a:solidFill>
                          <a:effectLst/>
                          <a:latin typeface="+mn-lt"/>
                          <a:ea typeface="+mn-ea"/>
                          <a:cs typeface="+mn-cs"/>
                        </a:rPr>
                        <a:t>-Compare Athens and Sparta.</a:t>
                      </a:r>
                    </a:p>
                    <a:p>
                      <a:pPr lvl="0"/>
                      <a:r>
                        <a:rPr lang="en-GB" sz="1600" kern="1200" dirty="0">
                          <a:solidFill>
                            <a:schemeClr val="dk1"/>
                          </a:solidFill>
                          <a:effectLst/>
                          <a:latin typeface="+mn-lt"/>
                          <a:ea typeface="+mn-ea"/>
                          <a:cs typeface="+mn-cs"/>
                        </a:rPr>
                        <a:t>-Understand the different types of democracy.</a:t>
                      </a:r>
                    </a:p>
                    <a:p>
                      <a:pPr lvl="0"/>
                      <a:r>
                        <a:rPr lang="en-GB" sz="1600" kern="1200" dirty="0">
                          <a:solidFill>
                            <a:schemeClr val="dk1"/>
                          </a:solidFill>
                          <a:effectLst/>
                          <a:latin typeface="+mn-lt"/>
                          <a:ea typeface="+mn-ea"/>
                          <a:cs typeface="+mn-cs"/>
                        </a:rPr>
                        <a:t>-Explain how Athenian democracy worked.</a:t>
                      </a:r>
                    </a:p>
                    <a:p>
                      <a:pPr lvl="0"/>
                      <a:r>
                        <a:rPr lang="en-GB" sz="1600" kern="1200" dirty="0">
                          <a:solidFill>
                            <a:schemeClr val="dk1"/>
                          </a:solidFill>
                          <a:effectLst/>
                          <a:latin typeface="+mn-lt"/>
                          <a:ea typeface="+mn-ea"/>
                          <a:cs typeface="+mn-cs"/>
                        </a:rPr>
                        <a:t>-Explain what philosophy is.</a:t>
                      </a:r>
                    </a:p>
                    <a:p>
                      <a:pPr lvl="0"/>
                      <a:r>
                        <a:rPr lang="en-GB" sz="1600" kern="1200" dirty="0">
                          <a:solidFill>
                            <a:schemeClr val="dk1"/>
                          </a:solidFill>
                          <a:effectLst/>
                          <a:latin typeface="+mn-lt"/>
                          <a:ea typeface="+mn-ea"/>
                          <a:cs typeface="+mn-cs"/>
                        </a:rPr>
                        <a:t>Identify the achievements of the ancient Greek philosophers.</a:t>
                      </a:r>
                    </a:p>
                    <a:p>
                      <a:pPr lvl="0"/>
                      <a:r>
                        <a:rPr lang="en-GB" sz="1600" kern="1200" dirty="0">
                          <a:solidFill>
                            <a:schemeClr val="dk1"/>
                          </a:solidFill>
                          <a:effectLst/>
                          <a:latin typeface="+mn-lt"/>
                          <a:ea typeface="+mn-ea"/>
                          <a:cs typeface="+mn-cs"/>
                        </a:rPr>
                        <a:t>-Identify the ancient Greeks’ legacies and their impact.</a:t>
                      </a:r>
                    </a:p>
                  </a:txBody>
                  <a:tcPr/>
                </a:tc>
                <a:extLst>
                  <a:ext uri="{0D108BD9-81ED-4DB2-BD59-A6C34878D82A}">
                    <a16:rowId xmlns:a16="http://schemas.microsoft.com/office/drawing/2014/main" val="2924799264"/>
                  </a:ext>
                </a:extLst>
              </a:tr>
            </a:tbl>
          </a:graphicData>
        </a:graphic>
      </p:graphicFrame>
    </p:spTree>
    <p:extLst>
      <p:ext uri="{BB962C8B-B14F-4D97-AF65-F5344CB8AC3E}">
        <p14:creationId xmlns:p14="http://schemas.microsoft.com/office/powerpoint/2010/main" val="992285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7DE8B36-FC48-4232-3195-9CCAB75C9DA5}"/>
            </a:ext>
          </a:extLst>
        </p:cNvPr>
        <p:cNvGrpSpPr/>
        <p:nvPr/>
      </p:nvGrpSpPr>
      <p:grpSpPr>
        <a:xfrm>
          <a:off x="0" y="0"/>
          <a:ext cx="0" cy="0"/>
          <a:chOff x="0" y="0"/>
          <a:chExt cx="0" cy="0"/>
        </a:xfrm>
      </p:grpSpPr>
      <p:sp useBgFill="1">
        <p:nvSpPr>
          <p:cNvPr id="8" name="Slide Background Fill">
            <a:extLst>
              <a:ext uri="{FF2B5EF4-FFF2-40B4-BE49-F238E27FC236}">
                <a16:creationId xmlns:a16="http://schemas.microsoft.com/office/drawing/2014/main" id="{D30421C1-5269-FB9F-F103-99BD65BAFD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891D58BC-8B7C-6E03-62AD-398321A4CF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848" y="0"/>
            <a:ext cx="12188949" cy="6858000"/>
            <a:chOff x="-2848" y="0"/>
            <a:chExt cx="12188949" cy="6858000"/>
          </a:xfrm>
        </p:grpSpPr>
        <p:sp>
          <p:nvSpPr>
            <p:cNvPr id="11" name="Color Cover">
              <a:extLst>
                <a:ext uri="{FF2B5EF4-FFF2-40B4-BE49-F238E27FC236}">
                  <a16:creationId xmlns:a16="http://schemas.microsoft.com/office/drawing/2014/main" id="{33FDA3D0-6CCA-104A-EA20-68F5DA5670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5">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lor Cover">
              <a:extLst>
                <a:ext uri="{FF2B5EF4-FFF2-40B4-BE49-F238E27FC236}">
                  <a16:creationId xmlns:a16="http://schemas.microsoft.com/office/drawing/2014/main" id="{670C7384-D6C8-7173-703D-BAE4422ADA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6">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B131D2ED-DC19-6498-8744-1CD4B921F2D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51279" y="598259"/>
            <a:ext cx="10889442" cy="5680742"/>
            <a:chOff x="651279" y="598259"/>
            <a:chExt cx="10889442" cy="5680742"/>
          </a:xfrm>
        </p:grpSpPr>
        <p:sp>
          <p:nvSpPr>
            <p:cNvPr id="15" name="Color">
              <a:extLst>
                <a:ext uri="{FF2B5EF4-FFF2-40B4-BE49-F238E27FC236}">
                  <a16:creationId xmlns:a16="http://schemas.microsoft.com/office/drawing/2014/main" id="{E1D27905-9F54-F5AC-CC44-57D357B7BB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lor">
              <a:extLst>
                <a:ext uri="{FF2B5EF4-FFF2-40B4-BE49-F238E27FC236}">
                  <a16:creationId xmlns:a16="http://schemas.microsoft.com/office/drawing/2014/main" id="{5A3D5E4C-0284-7AC1-5E6F-F64A05746D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8" name="Group 17">
            <a:extLst>
              <a:ext uri="{FF2B5EF4-FFF2-40B4-BE49-F238E27FC236}">
                <a16:creationId xmlns:a16="http://schemas.microsoft.com/office/drawing/2014/main" id="{5A32C57D-A5A2-DEF4-3949-3564564D6B2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9" name="Freeform: Shape 18">
              <a:extLst>
                <a:ext uri="{FF2B5EF4-FFF2-40B4-BE49-F238E27FC236}">
                  <a16:creationId xmlns:a16="http://schemas.microsoft.com/office/drawing/2014/main" id="{C253CA56-37D8-B548-0CFA-F64C59DA88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96BC5309-D030-9A95-365D-9416A16544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C05B9F56-E509-8D43-2971-5802AE13E1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0D64D737-C389-A262-9088-7ED2E26BE1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8D35370B-6D76-E4FA-B0B6-57B98EF2B0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F4E406A0-2EFF-E8FB-0136-7F754188F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5" name="Freeform: Shape 24">
              <a:extLst>
                <a:ext uri="{FF2B5EF4-FFF2-40B4-BE49-F238E27FC236}">
                  <a16:creationId xmlns:a16="http://schemas.microsoft.com/office/drawing/2014/main" id="{4DF2D059-8767-F758-ACD3-608444EBDE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a:extLst>
              <a:ext uri="{FF2B5EF4-FFF2-40B4-BE49-F238E27FC236}">
                <a16:creationId xmlns:a16="http://schemas.microsoft.com/office/drawing/2014/main" id="{D77DDE3D-D6AF-1A75-09F5-69FBE9747A02}"/>
              </a:ext>
            </a:extLst>
          </p:cNvPr>
          <p:cNvSpPr>
            <a:spLocks noGrp="1"/>
          </p:cNvSpPr>
          <p:nvPr>
            <p:ph type="title"/>
          </p:nvPr>
        </p:nvSpPr>
        <p:spPr>
          <a:xfrm>
            <a:off x="1014984" y="908263"/>
            <a:ext cx="10158984" cy="2274996"/>
          </a:xfrm>
        </p:spPr>
        <p:txBody>
          <a:bodyPr anchor="b">
            <a:normAutofit/>
          </a:bodyPr>
          <a:lstStyle/>
          <a:p>
            <a:r>
              <a:rPr lang="en-GB" sz="4800" dirty="0">
                <a:solidFill>
                  <a:schemeClr val="bg1"/>
                </a:solidFill>
              </a:rPr>
              <a:t>Living </a:t>
            </a:r>
          </a:p>
        </p:txBody>
      </p:sp>
      <p:graphicFrame>
        <p:nvGraphicFramePr>
          <p:cNvPr id="4" name="Content Placeholder 3">
            <a:extLst>
              <a:ext uri="{FF2B5EF4-FFF2-40B4-BE49-F238E27FC236}">
                <a16:creationId xmlns:a16="http://schemas.microsoft.com/office/drawing/2014/main" id="{108F8EB6-B1AE-6815-D477-C13DBFD94770}"/>
              </a:ext>
            </a:extLst>
          </p:cNvPr>
          <p:cNvGraphicFramePr>
            <a:graphicFrameLocks noGrp="1"/>
          </p:cNvGraphicFramePr>
          <p:nvPr>
            <p:ph idx="1"/>
            <p:extLst>
              <p:ext uri="{D42A27DB-BD31-4B8C-83A1-F6EECF244321}">
                <p14:modId xmlns:p14="http://schemas.microsoft.com/office/powerpoint/2010/main" val="317517899"/>
              </p:ext>
            </p:extLst>
          </p:nvPr>
        </p:nvGraphicFramePr>
        <p:xfrm>
          <a:off x="876300" y="980140"/>
          <a:ext cx="10477497" cy="4834750"/>
        </p:xfrm>
        <a:graphic>
          <a:graphicData uri="http://schemas.openxmlformats.org/drawingml/2006/table">
            <a:tbl>
              <a:tblPr firstRow="1" bandRow="1">
                <a:tableStyleId>{073A0DAA-6AF3-43AB-8588-CEC1D06C72B9}</a:tableStyleId>
              </a:tblPr>
              <a:tblGrid>
                <a:gridCol w="3460515">
                  <a:extLst>
                    <a:ext uri="{9D8B030D-6E8A-4147-A177-3AD203B41FA5}">
                      <a16:colId xmlns:a16="http://schemas.microsoft.com/office/drawing/2014/main" val="3522465495"/>
                    </a:ext>
                  </a:extLst>
                </a:gridCol>
                <a:gridCol w="3508491">
                  <a:extLst>
                    <a:ext uri="{9D8B030D-6E8A-4147-A177-3AD203B41FA5}">
                      <a16:colId xmlns:a16="http://schemas.microsoft.com/office/drawing/2014/main" val="3407607585"/>
                    </a:ext>
                  </a:extLst>
                </a:gridCol>
                <a:gridCol w="3508491">
                  <a:extLst>
                    <a:ext uri="{9D8B030D-6E8A-4147-A177-3AD203B41FA5}">
                      <a16:colId xmlns:a16="http://schemas.microsoft.com/office/drawing/2014/main" val="2438476596"/>
                    </a:ext>
                  </a:extLst>
                </a:gridCol>
              </a:tblGrid>
              <a:tr h="786733">
                <a:tc>
                  <a:txBody>
                    <a:bodyPr/>
                    <a:lstStyle/>
                    <a:p>
                      <a:endParaRPr lang="en-GB" dirty="0"/>
                    </a:p>
                  </a:txBody>
                  <a:tcPr/>
                </a:tc>
                <a:tc>
                  <a:txBody>
                    <a:bodyPr/>
                    <a:lstStyle/>
                    <a:p>
                      <a:r>
                        <a:rPr lang="en-GB" dirty="0"/>
                        <a:t>        Year 7 Curriculum </a:t>
                      </a:r>
                    </a:p>
                    <a:p>
                      <a:r>
                        <a:rPr lang="en-GB" dirty="0"/>
                        <a:t>                  1066-1485</a:t>
                      </a:r>
                    </a:p>
                  </a:txBody>
                  <a:tcPr/>
                </a:tc>
                <a:tc>
                  <a:txBody>
                    <a:bodyPr/>
                    <a:lstStyle/>
                    <a:p>
                      <a:endParaRPr lang="en-GB" dirty="0"/>
                    </a:p>
                  </a:txBody>
                  <a:tcPr/>
                </a:tc>
                <a:extLst>
                  <a:ext uri="{0D108BD9-81ED-4DB2-BD59-A6C34878D82A}">
                    <a16:rowId xmlns:a16="http://schemas.microsoft.com/office/drawing/2014/main" val="264293706"/>
                  </a:ext>
                </a:extLst>
              </a:tr>
              <a:tr h="390417">
                <a:tc>
                  <a:txBody>
                    <a:bodyPr/>
                    <a:lstStyle/>
                    <a:p>
                      <a:r>
                        <a:rPr lang="en-GB" dirty="0"/>
                        <a:t>                     Autumn term</a:t>
                      </a:r>
                    </a:p>
                  </a:txBody>
                  <a:tcPr/>
                </a:tc>
                <a:tc>
                  <a:txBody>
                    <a:bodyPr/>
                    <a:lstStyle/>
                    <a:p>
                      <a:r>
                        <a:rPr lang="en-GB" dirty="0"/>
                        <a:t>              Spring term </a:t>
                      </a:r>
                    </a:p>
                  </a:txBody>
                  <a:tcPr/>
                </a:tc>
                <a:tc>
                  <a:txBody>
                    <a:bodyPr/>
                    <a:lstStyle/>
                    <a:p>
                      <a:r>
                        <a:rPr lang="en-GB" dirty="0"/>
                        <a:t>             Summer term </a:t>
                      </a:r>
                    </a:p>
                  </a:txBody>
                  <a:tcPr/>
                </a:tc>
                <a:extLst>
                  <a:ext uri="{0D108BD9-81ED-4DB2-BD59-A6C34878D82A}">
                    <a16:rowId xmlns:a16="http://schemas.microsoft.com/office/drawing/2014/main" val="100882500"/>
                  </a:ext>
                </a:extLst>
              </a:tr>
              <a:tr h="3640711">
                <a:tc>
                  <a:txBody>
                    <a:bodyPr/>
                    <a:lstStyle/>
                    <a:p>
                      <a:pPr lvl="0"/>
                      <a:r>
                        <a:rPr lang="en-GB" sz="1800" kern="1200" dirty="0">
                          <a:solidFill>
                            <a:schemeClr val="dk1"/>
                          </a:solidFill>
                          <a:effectLst/>
                          <a:latin typeface="+mn-lt"/>
                          <a:ea typeface="+mn-ea"/>
                          <a:cs typeface="+mn-cs"/>
                        </a:rPr>
                        <a:t>Create a timeline 1066-1485</a:t>
                      </a:r>
                    </a:p>
                    <a:p>
                      <a:pPr lvl="0"/>
                      <a:r>
                        <a:rPr lang="en-GB" sz="1800" kern="1200" dirty="0">
                          <a:solidFill>
                            <a:schemeClr val="dk1"/>
                          </a:solidFill>
                          <a:effectLst/>
                          <a:latin typeface="+mn-lt"/>
                          <a:ea typeface="+mn-ea"/>
                          <a:cs typeface="+mn-cs"/>
                        </a:rPr>
                        <a:t>Identify the 3 main contenders for the throne of England in 1065/1066 – Harold Godwinson, Harald Hardrada, William Duke of Normandy).</a:t>
                      </a:r>
                    </a:p>
                    <a:p>
                      <a:pPr lvl="0"/>
                      <a:r>
                        <a:rPr lang="en-GB" sz="1800" kern="1200" dirty="0">
                          <a:solidFill>
                            <a:schemeClr val="dk1"/>
                          </a:solidFill>
                          <a:effectLst/>
                          <a:latin typeface="+mn-lt"/>
                          <a:ea typeface="+mn-ea"/>
                          <a:cs typeface="+mn-cs"/>
                        </a:rPr>
                        <a:t>Battle of Stamford Bridge </a:t>
                      </a:r>
                    </a:p>
                    <a:p>
                      <a:pPr lvl="0"/>
                      <a:r>
                        <a:rPr lang="en-GB" sz="1800" kern="1200" dirty="0">
                          <a:solidFill>
                            <a:schemeClr val="dk1"/>
                          </a:solidFill>
                          <a:effectLst/>
                          <a:latin typeface="+mn-lt"/>
                          <a:ea typeface="+mn-ea"/>
                          <a:cs typeface="+mn-cs"/>
                        </a:rPr>
                        <a:t>Battle of Hastings</a:t>
                      </a:r>
                    </a:p>
                    <a:p>
                      <a:pPr lvl="0"/>
                      <a:r>
                        <a:rPr lang="en-GB" sz="1800" kern="1200" dirty="0">
                          <a:solidFill>
                            <a:schemeClr val="dk1"/>
                          </a:solidFill>
                          <a:effectLst/>
                          <a:latin typeface="+mn-lt"/>
                          <a:ea typeface="+mn-ea"/>
                          <a:cs typeface="+mn-cs"/>
                        </a:rPr>
                        <a:t>William the Conqueror </a:t>
                      </a:r>
                    </a:p>
                    <a:p>
                      <a:pPr lvl="0"/>
                      <a:r>
                        <a:rPr lang="en-GB" sz="1800" kern="1200" dirty="0">
                          <a:solidFill>
                            <a:schemeClr val="dk1"/>
                          </a:solidFill>
                          <a:effectLst/>
                          <a:latin typeface="+mn-lt"/>
                          <a:ea typeface="+mn-ea"/>
                          <a:cs typeface="+mn-cs"/>
                        </a:rPr>
                        <a:t>The Feudal system</a:t>
                      </a:r>
                    </a:p>
                    <a:p>
                      <a:pPr lvl="0"/>
                      <a:r>
                        <a:rPr lang="en-GB" sz="1800" kern="1200" dirty="0">
                          <a:solidFill>
                            <a:schemeClr val="dk1"/>
                          </a:solidFill>
                          <a:effectLst/>
                          <a:latin typeface="+mn-lt"/>
                          <a:ea typeface="+mn-ea"/>
                          <a:cs typeface="+mn-cs"/>
                        </a:rPr>
                        <a:t>Motte and Bailey castle</a:t>
                      </a:r>
                    </a:p>
                    <a:p>
                      <a:pPr lvl="0"/>
                      <a:r>
                        <a:rPr lang="en-GB" sz="1800" kern="1200" dirty="0">
                          <a:solidFill>
                            <a:schemeClr val="dk1"/>
                          </a:solidFill>
                          <a:effectLst/>
                          <a:latin typeface="+mn-lt"/>
                          <a:ea typeface="+mn-ea"/>
                          <a:cs typeface="+mn-cs"/>
                        </a:rPr>
                        <a:t>Domesday book</a:t>
                      </a:r>
                    </a:p>
                    <a:p>
                      <a:endParaRPr lang="en-GB" b="0" u="none" dirty="0"/>
                    </a:p>
                  </a:txBody>
                  <a:tcPr/>
                </a:tc>
                <a:tc>
                  <a:txBody>
                    <a:bodyPr/>
                    <a:lstStyle/>
                    <a:p>
                      <a:pPr lvl="0"/>
                      <a:r>
                        <a:rPr lang="en-GB" sz="1800" kern="1200" dirty="0">
                          <a:solidFill>
                            <a:schemeClr val="dk1"/>
                          </a:solidFill>
                          <a:effectLst/>
                          <a:latin typeface="+mn-lt"/>
                          <a:ea typeface="+mn-ea"/>
                          <a:cs typeface="+mn-cs"/>
                        </a:rPr>
                        <a:t>Role of the church</a:t>
                      </a:r>
                    </a:p>
                    <a:p>
                      <a:pPr lvl="0"/>
                      <a:r>
                        <a:rPr lang="en-GB" sz="1800" kern="1200" dirty="0">
                          <a:solidFill>
                            <a:schemeClr val="dk1"/>
                          </a:solidFill>
                          <a:effectLst/>
                          <a:latin typeface="+mn-lt"/>
                          <a:ea typeface="+mn-ea"/>
                          <a:cs typeface="+mn-cs"/>
                        </a:rPr>
                        <a:t>Role and life of Monks and nuns</a:t>
                      </a:r>
                    </a:p>
                    <a:p>
                      <a:pPr lvl="0"/>
                      <a:r>
                        <a:rPr lang="en-GB" sz="1800" kern="1200" dirty="0">
                          <a:solidFill>
                            <a:schemeClr val="dk1"/>
                          </a:solidFill>
                          <a:effectLst/>
                          <a:latin typeface="+mn-lt"/>
                          <a:ea typeface="+mn-ea"/>
                          <a:cs typeface="+mn-cs"/>
                        </a:rPr>
                        <a:t>Murder of Thomas Beckett (his relationship with Henry II)</a:t>
                      </a:r>
                    </a:p>
                    <a:p>
                      <a:pPr lvl="0"/>
                      <a:r>
                        <a:rPr lang="en-GB" sz="1800" kern="1200" dirty="0">
                          <a:solidFill>
                            <a:schemeClr val="dk1"/>
                          </a:solidFill>
                          <a:effectLst/>
                          <a:latin typeface="+mn-lt"/>
                          <a:ea typeface="+mn-ea"/>
                          <a:cs typeface="+mn-cs"/>
                        </a:rPr>
                        <a:t>Causes and consequences behind the Crusades</a:t>
                      </a:r>
                    </a:p>
                    <a:p>
                      <a:pPr lvl="0"/>
                      <a:endParaRPr lang="en-GB" sz="1800" kern="1200" dirty="0">
                        <a:solidFill>
                          <a:schemeClr val="dk1"/>
                        </a:solidFill>
                        <a:effectLst/>
                        <a:latin typeface="+mn-lt"/>
                        <a:ea typeface="+mn-ea"/>
                        <a:cs typeface="+mn-cs"/>
                      </a:endParaRPr>
                    </a:p>
                    <a:p>
                      <a:endParaRPr lang="en-GB" b="0" u="none" dirty="0"/>
                    </a:p>
                  </a:txBody>
                  <a:tcPr/>
                </a:tc>
                <a:tc>
                  <a:txBody>
                    <a:bodyPr/>
                    <a:lstStyle/>
                    <a:p>
                      <a:pPr lvl="0"/>
                      <a:r>
                        <a:rPr lang="en-GB" sz="1800" kern="1200" dirty="0">
                          <a:solidFill>
                            <a:schemeClr val="dk1"/>
                          </a:solidFill>
                          <a:effectLst/>
                          <a:latin typeface="+mn-lt"/>
                          <a:ea typeface="+mn-ea"/>
                          <a:cs typeface="+mn-cs"/>
                        </a:rPr>
                        <a:t>Understand the events which led to the signing of the Magna Carta (King John).</a:t>
                      </a:r>
                    </a:p>
                    <a:p>
                      <a:pPr lvl="0"/>
                      <a:r>
                        <a:rPr lang="en-GB" sz="1800" kern="1200" dirty="0">
                          <a:solidFill>
                            <a:schemeClr val="dk1"/>
                          </a:solidFill>
                          <a:effectLst/>
                          <a:latin typeface="+mn-lt"/>
                          <a:ea typeface="+mn-ea"/>
                          <a:cs typeface="+mn-cs"/>
                        </a:rPr>
                        <a:t>Explain the causes of the Black Death and its consequences.</a:t>
                      </a:r>
                    </a:p>
                    <a:p>
                      <a:pPr lvl="0"/>
                      <a:r>
                        <a:rPr lang="en-GB" sz="1800" kern="1200" dirty="0">
                          <a:solidFill>
                            <a:schemeClr val="dk1"/>
                          </a:solidFill>
                          <a:effectLst/>
                          <a:latin typeface="+mn-lt"/>
                          <a:ea typeface="+mn-ea"/>
                          <a:cs typeface="+mn-cs"/>
                        </a:rPr>
                        <a:t>Understand the events leading up to the Peasant’s Revolt.</a:t>
                      </a:r>
                    </a:p>
                    <a:p>
                      <a:endParaRPr lang="en-GB" b="1" u="sng" dirty="0"/>
                    </a:p>
                  </a:txBody>
                  <a:tcPr/>
                </a:tc>
                <a:extLst>
                  <a:ext uri="{0D108BD9-81ED-4DB2-BD59-A6C34878D82A}">
                    <a16:rowId xmlns:a16="http://schemas.microsoft.com/office/drawing/2014/main" val="2924799264"/>
                  </a:ext>
                </a:extLst>
              </a:tr>
            </a:tbl>
          </a:graphicData>
        </a:graphic>
      </p:graphicFrame>
    </p:spTree>
    <p:extLst>
      <p:ext uri="{BB962C8B-B14F-4D97-AF65-F5344CB8AC3E}">
        <p14:creationId xmlns:p14="http://schemas.microsoft.com/office/powerpoint/2010/main" val="3664755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F002A19-8C4F-BFEB-88B1-8B1B9BF6D271}"/>
            </a:ext>
          </a:extLst>
        </p:cNvPr>
        <p:cNvGrpSpPr/>
        <p:nvPr/>
      </p:nvGrpSpPr>
      <p:grpSpPr>
        <a:xfrm>
          <a:off x="0" y="0"/>
          <a:ext cx="0" cy="0"/>
          <a:chOff x="0" y="0"/>
          <a:chExt cx="0" cy="0"/>
        </a:xfrm>
      </p:grpSpPr>
      <p:sp useBgFill="1">
        <p:nvSpPr>
          <p:cNvPr id="8" name="Slide Background Fill">
            <a:extLst>
              <a:ext uri="{FF2B5EF4-FFF2-40B4-BE49-F238E27FC236}">
                <a16:creationId xmlns:a16="http://schemas.microsoft.com/office/drawing/2014/main" id="{89DC7A72-B431-4CD6-F52E-7A1AA3E7E3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C7C6C01F-8212-34B8-17F7-6679B58103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848" y="0"/>
            <a:ext cx="12188949" cy="6858000"/>
            <a:chOff x="-2848" y="0"/>
            <a:chExt cx="12188949" cy="6858000"/>
          </a:xfrm>
        </p:grpSpPr>
        <p:sp>
          <p:nvSpPr>
            <p:cNvPr id="11" name="Color Cover">
              <a:extLst>
                <a:ext uri="{FF2B5EF4-FFF2-40B4-BE49-F238E27FC236}">
                  <a16:creationId xmlns:a16="http://schemas.microsoft.com/office/drawing/2014/main" id="{79C4FA4A-45AB-7832-668C-71FA714383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5">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lor Cover">
              <a:extLst>
                <a:ext uri="{FF2B5EF4-FFF2-40B4-BE49-F238E27FC236}">
                  <a16:creationId xmlns:a16="http://schemas.microsoft.com/office/drawing/2014/main" id="{9DD0C793-B263-028B-7420-8A5118D72F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6">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DD4CD1D5-C77A-0BA4-0CC5-9BDB54C4900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51279" y="598259"/>
            <a:ext cx="10889442" cy="5680742"/>
            <a:chOff x="651279" y="598259"/>
            <a:chExt cx="10889442" cy="5680742"/>
          </a:xfrm>
        </p:grpSpPr>
        <p:sp>
          <p:nvSpPr>
            <p:cNvPr id="15" name="Color">
              <a:extLst>
                <a:ext uri="{FF2B5EF4-FFF2-40B4-BE49-F238E27FC236}">
                  <a16:creationId xmlns:a16="http://schemas.microsoft.com/office/drawing/2014/main" id="{D20BE439-FD23-FF53-9274-5D852184A8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lor">
              <a:extLst>
                <a:ext uri="{FF2B5EF4-FFF2-40B4-BE49-F238E27FC236}">
                  <a16:creationId xmlns:a16="http://schemas.microsoft.com/office/drawing/2014/main" id="{BA5DACAA-B6DA-3836-5451-314E87EEA1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8" name="Group 17">
            <a:extLst>
              <a:ext uri="{FF2B5EF4-FFF2-40B4-BE49-F238E27FC236}">
                <a16:creationId xmlns:a16="http://schemas.microsoft.com/office/drawing/2014/main" id="{F64766E0-55A6-FFB3-292C-2E135ACEB5C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9" name="Freeform: Shape 18">
              <a:extLst>
                <a:ext uri="{FF2B5EF4-FFF2-40B4-BE49-F238E27FC236}">
                  <a16:creationId xmlns:a16="http://schemas.microsoft.com/office/drawing/2014/main" id="{C4834783-7DC3-7C01-6A9C-EAFF49E753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975038E6-7FA3-FE94-4CB2-A4FED4B6ED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321E3D43-7820-48B9-D478-EC23CB2CC6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84004C39-DA5F-09FC-8218-6EB872BFD9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D343E8E0-F5BE-8EBC-9665-3D30693E13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A0B93F5F-0188-5952-B628-16AB4353D4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5" name="Freeform: Shape 24">
              <a:extLst>
                <a:ext uri="{FF2B5EF4-FFF2-40B4-BE49-F238E27FC236}">
                  <a16:creationId xmlns:a16="http://schemas.microsoft.com/office/drawing/2014/main" id="{5E81A536-831C-8416-9696-260D0DEA60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a:extLst>
              <a:ext uri="{FF2B5EF4-FFF2-40B4-BE49-F238E27FC236}">
                <a16:creationId xmlns:a16="http://schemas.microsoft.com/office/drawing/2014/main" id="{E964735A-CF07-6E2B-4C70-E5F530733A0F}"/>
              </a:ext>
            </a:extLst>
          </p:cNvPr>
          <p:cNvSpPr>
            <a:spLocks noGrp="1"/>
          </p:cNvSpPr>
          <p:nvPr>
            <p:ph type="title"/>
          </p:nvPr>
        </p:nvSpPr>
        <p:spPr>
          <a:xfrm>
            <a:off x="1014984" y="908263"/>
            <a:ext cx="10158984" cy="2274996"/>
          </a:xfrm>
        </p:spPr>
        <p:txBody>
          <a:bodyPr anchor="b">
            <a:normAutofit/>
          </a:bodyPr>
          <a:lstStyle/>
          <a:p>
            <a:r>
              <a:rPr lang="en-GB" sz="4800" dirty="0">
                <a:solidFill>
                  <a:schemeClr val="bg1"/>
                </a:solidFill>
              </a:rPr>
              <a:t>Living </a:t>
            </a:r>
          </a:p>
        </p:txBody>
      </p:sp>
      <p:graphicFrame>
        <p:nvGraphicFramePr>
          <p:cNvPr id="4" name="Content Placeholder 3">
            <a:extLst>
              <a:ext uri="{FF2B5EF4-FFF2-40B4-BE49-F238E27FC236}">
                <a16:creationId xmlns:a16="http://schemas.microsoft.com/office/drawing/2014/main" id="{21A31468-2279-371C-1EF2-A72A11235954}"/>
              </a:ext>
            </a:extLst>
          </p:cNvPr>
          <p:cNvGraphicFramePr>
            <a:graphicFrameLocks noGrp="1"/>
          </p:cNvGraphicFramePr>
          <p:nvPr>
            <p:ph idx="1"/>
            <p:extLst>
              <p:ext uri="{D42A27DB-BD31-4B8C-83A1-F6EECF244321}">
                <p14:modId xmlns:p14="http://schemas.microsoft.com/office/powerpoint/2010/main" val="408760050"/>
              </p:ext>
            </p:extLst>
          </p:nvPr>
        </p:nvGraphicFramePr>
        <p:xfrm>
          <a:off x="407406" y="325927"/>
          <a:ext cx="11396436" cy="6270684"/>
        </p:xfrm>
        <a:graphic>
          <a:graphicData uri="http://schemas.openxmlformats.org/drawingml/2006/table">
            <a:tbl>
              <a:tblPr firstRow="1" bandRow="1">
                <a:tableStyleId>{073A0DAA-6AF3-43AB-8588-CEC1D06C72B9}</a:tableStyleId>
              </a:tblPr>
              <a:tblGrid>
                <a:gridCol w="3736167">
                  <a:extLst>
                    <a:ext uri="{9D8B030D-6E8A-4147-A177-3AD203B41FA5}">
                      <a16:colId xmlns:a16="http://schemas.microsoft.com/office/drawing/2014/main" val="3522465495"/>
                    </a:ext>
                  </a:extLst>
                </a:gridCol>
                <a:gridCol w="3795020">
                  <a:extLst>
                    <a:ext uri="{9D8B030D-6E8A-4147-A177-3AD203B41FA5}">
                      <a16:colId xmlns:a16="http://schemas.microsoft.com/office/drawing/2014/main" val="3407607585"/>
                    </a:ext>
                  </a:extLst>
                </a:gridCol>
                <a:gridCol w="3865249">
                  <a:extLst>
                    <a:ext uri="{9D8B030D-6E8A-4147-A177-3AD203B41FA5}">
                      <a16:colId xmlns:a16="http://schemas.microsoft.com/office/drawing/2014/main" val="2438476596"/>
                    </a:ext>
                  </a:extLst>
                </a:gridCol>
              </a:tblGrid>
              <a:tr h="794888">
                <a:tc>
                  <a:txBody>
                    <a:bodyPr/>
                    <a:lstStyle/>
                    <a:p>
                      <a:endParaRPr lang="en-GB" dirty="0"/>
                    </a:p>
                  </a:txBody>
                  <a:tcPr/>
                </a:tc>
                <a:tc>
                  <a:txBody>
                    <a:bodyPr/>
                    <a:lstStyle/>
                    <a:p>
                      <a:pPr algn="ctr"/>
                      <a:r>
                        <a:rPr lang="en-GB" dirty="0"/>
                        <a:t>         Year 8 Curriculum   </a:t>
                      </a:r>
                    </a:p>
                    <a:p>
                      <a:pPr algn="ctr"/>
                      <a:r>
                        <a:rPr lang="en-GB" dirty="0"/>
                        <a:t>       1500-1750</a:t>
                      </a:r>
                    </a:p>
                  </a:txBody>
                  <a:tcPr/>
                </a:tc>
                <a:tc>
                  <a:txBody>
                    <a:bodyPr/>
                    <a:lstStyle/>
                    <a:p>
                      <a:endParaRPr lang="en-GB" dirty="0"/>
                    </a:p>
                  </a:txBody>
                  <a:tcPr/>
                </a:tc>
                <a:extLst>
                  <a:ext uri="{0D108BD9-81ED-4DB2-BD59-A6C34878D82A}">
                    <a16:rowId xmlns:a16="http://schemas.microsoft.com/office/drawing/2014/main" val="264293706"/>
                  </a:ext>
                </a:extLst>
              </a:tr>
              <a:tr h="394464">
                <a:tc>
                  <a:txBody>
                    <a:bodyPr/>
                    <a:lstStyle/>
                    <a:p>
                      <a:r>
                        <a:rPr lang="en-GB" dirty="0"/>
                        <a:t>                     Autumn term</a:t>
                      </a:r>
                    </a:p>
                  </a:txBody>
                  <a:tcPr/>
                </a:tc>
                <a:tc>
                  <a:txBody>
                    <a:bodyPr/>
                    <a:lstStyle/>
                    <a:p>
                      <a:r>
                        <a:rPr lang="en-GB" dirty="0"/>
                        <a:t>              Spring term </a:t>
                      </a:r>
                    </a:p>
                  </a:txBody>
                  <a:tcPr/>
                </a:tc>
                <a:tc>
                  <a:txBody>
                    <a:bodyPr/>
                    <a:lstStyle/>
                    <a:p>
                      <a:r>
                        <a:rPr lang="en-GB" dirty="0"/>
                        <a:t>             Summer term </a:t>
                      </a:r>
                    </a:p>
                  </a:txBody>
                  <a:tcPr/>
                </a:tc>
                <a:extLst>
                  <a:ext uri="{0D108BD9-81ED-4DB2-BD59-A6C34878D82A}">
                    <a16:rowId xmlns:a16="http://schemas.microsoft.com/office/drawing/2014/main" val="100882500"/>
                  </a:ext>
                </a:extLst>
              </a:tr>
              <a:tr h="50813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effectLst/>
                          <a:latin typeface="+mn-lt"/>
                          <a:ea typeface="+mn-ea"/>
                          <a:cs typeface="+mn-cs"/>
                        </a:rPr>
                        <a:t>Create a simple timeline of events.</a:t>
                      </a:r>
                    </a:p>
                    <a:p>
                      <a:r>
                        <a:rPr lang="en-GB" sz="1800" b="0" u="none" kern="1200" dirty="0">
                          <a:solidFill>
                            <a:schemeClr val="dk1"/>
                          </a:solidFill>
                          <a:effectLst/>
                          <a:latin typeface="+mn-lt"/>
                          <a:ea typeface="+mn-ea"/>
                          <a:cs typeface="+mn-cs"/>
                        </a:rPr>
                        <a:t>Henry VIII and Religious change</a:t>
                      </a:r>
                    </a:p>
                    <a:p>
                      <a:r>
                        <a:rPr lang="en-GB" sz="1800" b="0" u="none" strike="noStrike" kern="1200" dirty="0">
                          <a:solidFill>
                            <a:schemeClr val="dk1"/>
                          </a:solidFill>
                          <a:effectLst/>
                          <a:latin typeface="+mn-lt"/>
                          <a:ea typeface="+mn-ea"/>
                          <a:cs typeface="+mn-cs"/>
                        </a:rPr>
                        <a:t>C</a:t>
                      </a:r>
                      <a:r>
                        <a:rPr lang="en-GB" sz="1800" kern="1200" dirty="0">
                          <a:solidFill>
                            <a:schemeClr val="dk1"/>
                          </a:solidFill>
                          <a:effectLst/>
                          <a:latin typeface="+mn-lt"/>
                          <a:ea typeface="+mn-ea"/>
                          <a:cs typeface="+mn-cs"/>
                        </a:rPr>
                        <a:t>ompare beliefs/rituals  of Catholics and Protestants</a:t>
                      </a:r>
                    </a:p>
                    <a:p>
                      <a:r>
                        <a:rPr lang="en-GB" sz="1800" kern="1200" dirty="0">
                          <a:solidFill>
                            <a:schemeClr val="dk1"/>
                          </a:solidFill>
                          <a:effectLst/>
                          <a:latin typeface="+mn-lt"/>
                          <a:ea typeface="+mn-ea"/>
                          <a:cs typeface="+mn-cs"/>
                        </a:rPr>
                        <a:t>Henry VIII’s wives</a:t>
                      </a:r>
                    </a:p>
                    <a:p>
                      <a:r>
                        <a:rPr lang="en-GB" sz="1800" kern="1200" dirty="0">
                          <a:solidFill>
                            <a:schemeClr val="dk1"/>
                          </a:solidFill>
                          <a:effectLst/>
                          <a:latin typeface="+mn-lt"/>
                          <a:ea typeface="+mn-ea"/>
                          <a:cs typeface="+mn-cs"/>
                        </a:rPr>
                        <a:t>Understand Henry’s reasons for breaking with Rome</a:t>
                      </a:r>
                    </a:p>
                    <a:p>
                      <a:r>
                        <a:rPr lang="en-GB" sz="1800" b="0" u="none" kern="1200" dirty="0">
                          <a:solidFill>
                            <a:schemeClr val="dk1"/>
                          </a:solidFill>
                          <a:effectLst/>
                          <a:latin typeface="+mn-lt"/>
                          <a:ea typeface="+mn-ea"/>
                          <a:cs typeface="+mn-cs"/>
                        </a:rPr>
                        <a:t>Mary I and Edward VI</a:t>
                      </a:r>
                    </a:p>
                    <a:p>
                      <a:r>
                        <a:rPr lang="en-GB" sz="1800" b="0" u="none" strike="noStrike" kern="1200" dirty="0">
                          <a:solidFill>
                            <a:schemeClr val="dk1"/>
                          </a:solidFill>
                          <a:effectLst/>
                          <a:latin typeface="+mn-lt"/>
                          <a:ea typeface="+mn-ea"/>
                          <a:cs typeface="+mn-cs"/>
                        </a:rPr>
                        <a:t>D</a:t>
                      </a:r>
                      <a:r>
                        <a:rPr lang="en-GB" sz="1800" kern="1200" dirty="0">
                          <a:solidFill>
                            <a:schemeClr val="dk1"/>
                          </a:solidFill>
                          <a:effectLst/>
                          <a:latin typeface="+mn-lt"/>
                          <a:ea typeface="+mn-ea"/>
                          <a:cs typeface="+mn-cs"/>
                        </a:rPr>
                        <a:t>ifference between Edward and Mary’s beliefs and how this affected the country.</a:t>
                      </a:r>
                    </a:p>
                    <a:p>
                      <a:r>
                        <a:rPr lang="en-GB" sz="1800" kern="1200" dirty="0">
                          <a:solidFill>
                            <a:schemeClr val="dk1"/>
                          </a:solidFill>
                          <a:effectLst/>
                          <a:latin typeface="+mn-lt"/>
                          <a:ea typeface="+mn-ea"/>
                          <a:cs typeface="+mn-cs"/>
                        </a:rPr>
                        <a:t>Comparison between catholic and protestant churches.</a:t>
                      </a:r>
                    </a:p>
                    <a:p>
                      <a:r>
                        <a:rPr lang="en-GB" sz="1800" kern="1200" dirty="0">
                          <a:solidFill>
                            <a:schemeClr val="dk1"/>
                          </a:solidFill>
                          <a:effectLst/>
                          <a:latin typeface="+mn-lt"/>
                          <a:ea typeface="+mn-ea"/>
                          <a:cs typeface="+mn-cs"/>
                        </a:rPr>
                        <a:t>Reasons for Mary burning Catholics</a:t>
                      </a:r>
                    </a:p>
                  </a:txBody>
                  <a:tcPr/>
                </a:tc>
                <a:tc>
                  <a:txBody>
                    <a:bodyPr/>
                    <a:lstStyle/>
                    <a:p>
                      <a:r>
                        <a:rPr lang="en-GB" sz="1800" b="0" u="none" kern="1200" dirty="0">
                          <a:solidFill>
                            <a:schemeClr val="dk1"/>
                          </a:solidFill>
                          <a:effectLst/>
                          <a:latin typeface="+mn-lt"/>
                          <a:ea typeface="+mn-ea"/>
                          <a:cs typeface="+mn-cs"/>
                        </a:rPr>
                        <a:t>Elizabeth I and the Armada</a:t>
                      </a:r>
                    </a:p>
                    <a:p>
                      <a:r>
                        <a:rPr lang="en-GB" sz="1800" kern="1200" dirty="0">
                          <a:solidFill>
                            <a:schemeClr val="dk1"/>
                          </a:solidFill>
                          <a:effectLst/>
                          <a:latin typeface="+mn-lt"/>
                          <a:ea typeface="+mn-ea"/>
                          <a:cs typeface="+mn-cs"/>
                        </a:rPr>
                        <a:t>Elizabeth’s problems when she first became queen</a:t>
                      </a:r>
                    </a:p>
                    <a:p>
                      <a:r>
                        <a:rPr lang="en-GB" sz="1800" kern="1200" dirty="0">
                          <a:solidFill>
                            <a:schemeClr val="dk1"/>
                          </a:solidFill>
                          <a:effectLst/>
                          <a:latin typeface="+mn-lt"/>
                          <a:ea typeface="+mn-ea"/>
                          <a:cs typeface="+mn-cs"/>
                        </a:rPr>
                        <a:t>Why Elizabeth never married</a:t>
                      </a:r>
                    </a:p>
                    <a:p>
                      <a:r>
                        <a:rPr lang="en-GB" sz="1800" kern="1200" dirty="0">
                          <a:solidFill>
                            <a:schemeClr val="dk1"/>
                          </a:solidFill>
                          <a:effectLst/>
                          <a:latin typeface="+mn-lt"/>
                          <a:ea typeface="+mn-ea"/>
                          <a:cs typeface="+mn-cs"/>
                        </a:rPr>
                        <a:t>The problem of Mary Queen of Scots on Elizabeth’s reign.</a:t>
                      </a:r>
                    </a:p>
                    <a:p>
                      <a:r>
                        <a:rPr lang="en-GB" sz="1800" kern="1200" dirty="0">
                          <a:solidFill>
                            <a:schemeClr val="dk1"/>
                          </a:solidFill>
                          <a:effectLst/>
                          <a:latin typeface="+mn-lt"/>
                          <a:ea typeface="+mn-ea"/>
                          <a:cs typeface="+mn-cs"/>
                        </a:rPr>
                        <a:t>Francis Drake</a:t>
                      </a:r>
                    </a:p>
                    <a:p>
                      <a:r>
                        <a:rPr lang="en-GB" sz="1800" b="0" u="none" kern="1200" dirty="0">
                          <a:solidFill>
                            <a:schemeClr val="dk1"/>
                          </a:solidFill>
                          <a:effectLst/>
                          <a:latin typeface="+mn-lt"/>
                          <a:ea typeface="+mn-ea"/>
                          <a:cs typeface="+mn-cs"/>
                        </a:rPr>
                        <a:t>Social Changes</a:t>
                      </a:r>
                    </a:p>
                    <a:p>
                      <a:r>
                        <a:rPr lang="en-GB" sz="1800" kern="1200" dirty="0">
                          <a:solidFill>
                            <a:schemeClr val="dk1"/>
                          </a:solidFill>
                          <a:effectLst/>
                          <a:latin typeface="+mn-lt"/>
                          <a:ea typeface="+mn-ea"/>
                          <a:cs typeface="+mn-cs"/>
                        </a:rPr>
                        <a:t>Reasons behind why people were poor</a:t>
                      </a:r>
                    </a:p>
                    <a:p>
                      <a:r>
                        <a:rPr lang="en-GB" sz="1800" kern="1200" dirty="0">
                          <a:solidFill>
                            <a:schemeClr val="dk1"/>
                          </a:solidFill>
                          <a:effectLst/>
                          <a:latin typeface="+mn-lt"/>
                          <a:ea typeface="+mn-ea"/>
                          <a:cs typeface="+mn-cs"/>
                        </a:rPr>
                        <a:t>Understand the significance of the 1601 Poor Law</a:t>
                      </a:r>
                    </a:p>
                    <a:p>
                      <a:r>
                        <a:rPr lang="en-GB" sz="1800" kern="1200" dirty="0">
                          <a:solidFill>
                            <a:schemeClr val="dk1"/>
                          </a:solidFill>
                          <a:effectLst/>
                          <a:latin typeface="+mn-lt"/>
                          <a:ea typeface="+mn-ea"/>
                          <a:cs typeface="+mn-cs"/>
                        </a:rPr>
                        <a:t>Differences between middle class and rich houses</a:t>
                      </a:r>
                    </a:p>
                    <a:p>
                      <a:r>
                        <a:rPr lang="en-GB" sz="1800" kern="1200" dirty="0">
                          <a:solidFill>
                            <a:schemeClr val="dk1"/>
                          </a:solidFill>
                          <a:effectLst/>
                          <a:latin typeface="+mn-lt"/>
                          <a:ea typeface="+mn-ea"/>
                          <a:cs typeface="+mn-cs"/>
                        </a:rPr>
                        <a:t>Tudor artefacts</a:t>
                      </a:r>
                    </a:p>
                    <a:p>
                      <a:r>
                        <a:rPr lang="en-GB" sz="1800" kern="1200" dirty="0">
                          <a:solidFill>
                            <a:schemeClr val="dk1"/>
                          </a:solidFill>
                          <a:effectLst/>
                          <a:latin typeface="+mn-lt"/>
                          <a:ea typeface="+mn-ea"/>
                          <a:cs typeface="+mn-cs"/>
                        </a:rPr>
                        <a:t>Compare family life and childbirth from past and present</a:t>
                      </a:r>
                      <a:endParaRPr lang="en-GB" b="0" u="none" dirty="0"/>
                    </a:p>
                  </a:txBody>
                  <a:tcPr/>
                </a:tc>
                <a:tc>
                  <a:txBody>
                    <a:bodyPr/>
                    <a:lstStyle/>
                    <a:p>
                      <a:r>
                        <a:rPr lang="en-GB" sz="1800" b="0" u="none" kern="1200" dirty="0">
                          <a:solidFill>
                            <a:schemeClr val="dk1"/>
                          </a:solidFill>
                          <a:effectLst/>
                          <a:latin typeface="+mn-lt"/>
                          <a:ea typeface="+mn-ea"/>
                          <a:cs typeface="+mn-cs"/>
                        </a:rPr>
                        <a:t>The Stuarts </a:t>
                      </a:r>
                    </a:p>
                    <a:p>
                      <a:r>
                        <a:rPr lang="en-GB" sz="1800" b="0" u="none" strike="noStrike" kern="1200" dirty="0">
                          <a:solidFill>
                            <a:schemeClr val="dk1"/>
                          </a:solidFill>
                          <a:effectLst/>
                          <a:latin typeface="+mn-lt"/>
                          <a:ea typeface="+mn-ea"/>
                          <a:cs typeface="+mn-cs"/>
                        </a:rPr>
                        <a:t>S</a:t>
                      </a:r>
                      <a:r>
                        <a:rPr lang="en-GB" sz="1800" kern="1200" dirty="0">
                          <a:solidFill>
                            <a:schemeClr val="dk1"/>
                          </a:solidFill>
                          <a:effectLst/>
                          <a:latin typeface="+mn-lt"/>
                          <a:ea typeface="+mn-ea"/>
                          <a:cs typeface="+mn-cs"/>
                        </a:rPr>
                        <a:t>ignificance of James I becoming king.</a:t>
                      </a:r>
                    </a:p>
                    <a:p>
                      <a:r>
                        <a:rPr lang="en-GB" sz="1800" kern="1200" dirty="0">
                          <a:solidFill>
                            <a:schemeClr val="dk1"/>
                          </a:solidFill>
                          <a:effectLst/>
                          <a:latin typeface="+mn-lt"/>
                          <a:ea typeface="+mn-ea"/>
                          <a:cs typeface="+mn-cs"/>
                        </a:rPr>
                        <a:t>Gunpowder plot</a:t>
                      </a:r>
                    </a:p>
                    <a:p>
                      <a:r>
                        <a:rPr lang="en-GB" sz="1800" kern="1200" dirty="0">
                          <a:solidFill>
                            <a:schemeClr val="dk1"/>
                          </a:solidFill>
                          <a:effectLst/>
                          <a:latin typeface="+mn-lt"/>
                          <a:ea typeface="+mn-ea"/>
                          <a:cs typeface="+mn-cs"/>
                        </a:rPr>
                        <a:t>Guy Fawkes</a:t>
                      </a:r>
                    </a:p>
                    <a:p>
                      <a:r>
                        <a:rPr lang="en-GB" sz="1800" b="0" u="none" kern="1200" dirty="0">
                          <a:solidFill>
                            <a:schemeClr val="dk1"/>
                          </a:solidFill>
                          <a:effectLst/>
                          <a:latin typeface="+mn-lt"/>
                          <a:ea typeface="+mn-ea"/>
                          <a:cs typeface="+mn-cs"/>
                        </a:rPr>
                        <a:t>Charles I and the Civil War</a:t>
                      </a:r>
                      <a:endParaRPr lang="en-GB" sz="1800" kern="1200" dirty="0">
                        <a:solidFill>
                          <a:schemeClr val="dk1"/>
                        </a:solidFill>
                        <a:effectLst/>
                        <a:latin typeface="+mn-lt"/>
                        <a:ea typeface="+mn-ea"/>
                        <a:cs typeface="+mn-cs"/>
                      </a:endParaRPr>
                    </a:p>
                    <a:p>
                      <a:r>
                        <a:rPr lang="en-GB" sz="1800" kern="1200" dirty="0">
                          <a:solidFill>
                            <a:schemeClr val="dk1"/>
                          </a:solidFill>
                          <a:effectLst/>
                          <a:latin typeface="+mn-lt"/>
                          <a:ea typeface="+mn-ea"/>
                          <a:cs typeface="+mn-cs"/>
                        </a:rPr>
                        <a:t>Causes of the Civil War</a:t>
                      </a:r>
                    </a:p>
                    <a:p>
                      <a:r>
                        <a:rPr lang="en-GB" sz="1800" kern="1200" dirty="0">
                          <a:solidFill>
                            <a:schemeClr val="dk1"/>
                          </a:solidFill>
                          <a:effectLst/>
                          <a:latin typeface="+mn-lt"/>
                          <a:ea typeface="+mn-ea"/>
                          <a:cs typeface="+mn-cs"/>
                        </a:rPr>
                        <a:t>Charles’ execution</a:t>
                      </a:r>
                    </a:p>
                    <a:p>
                      <a:r>
                        <a:rPr lang="en-GB" sz="1800" kern="1200" dirty="0">
                          <a:solidFill>
                            <a:schemeClr val="dk1"/>
                          </a:solidFill>
                          <a:effectLst/>
                          <a:latin typeface="+mn-lt"/>
                          <a:ea typeface="+mn-ea"/>
                          <a:cs typeface="+mn-cs"/>
                        </a:rPr>
                        <a:t>Explore whether you think Parliament, or the King was in the right</a:t>
                      </a:r>
                    </a:p>
                    <a:p>
                      <a:r>
                        <a:rPr lang="en-GB" sz="1800" kern="1200" dirty="0">
                          <a:solidFill>
                            <a:schemeClr val="dk1"/>
                          </a:solidFill>
                          <a:effectLst/>
                          <a:latin typeface="+mn-lt"/>
                          <a:ea typeface="+mn-ea"/>
                          <a:cs typeface="+mn-cs"/>
                        </a:rPr>
                        <a:t>Why the country wanted to get rid of Oliver Cromwell</a:t>
                      </a:r>
                    </a:p>
                    <a:p>
                      <a:endParaRPr lang="en-GB" b="1" u="sng" dirty="0"/>
                    </a:p>
                  </a:txBody>
                  <a:tcPr/>
                </a:tc>
                <a:extLst>
                  <a:ext uri="{0D108BD9-81ED-4DB2-BD59-A6C34878D82A}">
                    <a16:rowId xmlns:a16="http://schemas.microsoft.com/office/drawing/2014/main" val="2924799264"/>
                  </a:ext>
                </a:extLst>
              </a:tr>
            </a:tbl>
          </a:graphicData>
        </a:graphic>
      </p:graphicFrame>
    </p:spTree>
    <p:extLst>
      <p:ext uri="{BB962C8B-B14F-4D97-AF65-F5344CB8AC3E}">
        <p14:creationId xmlns:p14="http://schemas.microsoft.com/office/powerpoint/2010/main" val="3212756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1F26D28-CAD6-99D4-977F-A58E9284BB47}"/>
            </a:ext>
          </a:extLst>
        </p:cNvPr>
        <p:cNvGrpSpPr/>
        <p:nvPr/>
      </p:nvGrpSpPr>
      <p:grpSpPr>
        <a:xfrm>
          <a:off x="0" y="0"/>
          <a:ext cx="0" cy="0"/>
          <a:chOff x="0" y="0"/>
          <a:chExt cx="0" cy="0"/>
        </a:xfrm>
      </p:grpSpPr>
      <p:sp useBgFill="1">
        <p:nvSpPr>
          <p:cNvPr id="8" name="Slide Background Fill">
            <a:extLst>
              <a:ext uri="{FF2B5EF4-FFF2-40B4-BE49-F238E27FC236}">
                <a16:creationId xmlns:a16="http://schemas.microsoft.com/office/drawing/2014/main" id="{9AA91FC5-A91B-D239-0500-17976CE2EC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B02986E-250C-0EEB-C43C-8856CA45B89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848" y="0"/>
            <a:ext cx="12188949" cy="6858000"/>
            <a:chOff x="-2848" y="0"/>
            <a:chExt cx="12188949" cy="6858000"/>
          </a:xfrm>
        </p:grpSpPr>
        <p:sp>
          <p:nvSpPr>
            <p:cNvPr id="11" name="Color Cover">
              <a:extLst>
                <a:ext uri="{FF2B5EF4-FFF2-40B4-BE49-F238E27FC236}">
                  <a16:creationId xmlns:a16="http://schemas.microsoft.com/office/drawing/2014/main" id="{252196CE-EE8E-3F42-7D02-9E0616A2FE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5">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lor Cover">
              <a:extLst>
                <a:ext uri="{FF2B5EF4-FFF2-40B4-BE49-F238E27FC236}">
                  <a16:creationId xmlns:a16="http://schemas.microsoft.com/office/drawing/2014/main" id="{6DF794FC-5108-A4B5-DEB4-D080DDFDA8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6">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9BFAB1BC-96ED-1255-E9D1-EB6FFE1EBA0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51279" y="598259"/>
            <a:ext cx="10889442" cy="5680742"/>
            <a:chOff x="651279" y="598259"/>
            <a:chExt cx="10889442" cy="5680742"/>
          </a:xfrm>
        </p:grpSpPr>
        <p:sp>
          <p:nvSpPr>
            <p:cNvPr id="15" name="Color">
              <a:extLst>
                <a:ext uri="{FF2B5EF4-FFF2-40B4-BE49-F238E27FC236}">
                  <a16:creationId xmlns:a16="http://schemas.microsoft.com/office/drawing/2014/main" id="{73CCA83B-2042-6BCF-E2A5-5A4709D136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lor">
              <a:extLst>
                <a:ext uri="{FF2B5EF4-FFF2-40B4-BE49-F238E27FC236}">
                  <a16:creationId xmlns:a16="http://schemas.microsoft.com/office/drawing/2014/main" id="{640A5595-24AA-B5C0-854A-02C0CE23C7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8" name="Group 17">
            <a:extLst>
              <a:ext uri="{FF2B5EF4-FFF2-40B4-BE49-F238E27FC236}">
                <a16:creationId xmlns:a16="http://schemas.microsoft.com/office/drawing/2014/main" id="{9708CBE7-7AD4-1EE4-98E3-5C76EC47AB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9" name="Freeform: Shape 18">
              <a:extLst>
                <a:ext uri="{FF2B5EF4-FFF2-40B4-BE49-F238E27FC236}">
                  <a16:creationId xmlns:a16="http://schemas.microsoft.com/office/drawing/2014/main" id="{D98DB6C2-0411-735D-CE04-06A176F74D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F85C9BF5-D2BE-D673-D218-F04BD9DDFD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6F127C14-D1FF-07F7-8D4F-EA90DEFF45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B174D356-B42A-764D-5A70-2A1EF4034D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30683820-6906-B5AF-7CF3-02CE6524E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07C348AF-2D81-9FDA-0465-F1DD7CE5B9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5" name="Freeform: Shape 24">
              <a:extLst>
                <a:ext uri="{FF2B5EF4-FFF2-40B4-BE49-F238E27FC236}">
                  <a16:creationId xmlns:a16="http://schemas.microsoft.com/office/drawing/2014/main" id="{6D4ED2C2-5F12-3235-49ED-8B31EA19E3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a:extLst>
              <a:ext uri="{FF2B5EF4-FFF2-40B4-BE49-F238E27FC236}">
                <a16:creationId xmlns:a16="http://schemas.microsoft.com/office/drawing/2014/main" id="{31ECAA81-0B3D-EDA5-B9A5-82BCDA06096A}"/>
              </a:ext>
            </a:extLst>
          </p:cNvPr>
          <p:cNvSpPr>
            <a:spLocks noGrp="1"/>
          </p:cNvSpPr>
          <p:nvPr>
            <p:ph type="title"/>
          </p:nvPr>
        </p:nvSpPr>
        <p:spPr>
          <a:xfrm>
            <a:off x="1014984" y="908263"/>
            <a:ext cx="10158984" cy="2274996"/>
          </a:xfrm>
        </p:spPr>
        <p:txBody>
          <a:bodyPr anchor="b">
            <a:normAutofit/>
          </a:bodyPr>
          <a:lstStyle/>
          <a:p>
            <a:r>
              <a:rPr lang="en-GB" sz="4800" dirty="0">
                <a:solidFill>
                  <a:schemeClr val="bg1"/>
                </a:solidFill>
              </a:rPr>
              <a:t>Living </a:t>
            </a:r>
          </a:p>
        </p:txBody>
      </p:sp>
      <p:graphicFrame>
        <p:nvGraphicFramePr>
          <p:cNvPr id="4" name="Content Placeholder 3">
            <a:extLst>
              <a:ext uri="{FF2B5EF4-FFF2-40B4-BE49-F238E27FC236}">
                <a16:creationId xmlns:a16="http://schemas.microsoft.com/office/drawing/2014/main" id="{0961240D-0A6B-D4E1-A948-E4EF127DB754}"/>
              </a:ext>
            </a:extLst>
          </p:cNvPr>
          <p:cNvGraphicFramePr>
            <a:graphicFrameLocks noGrp="1"/>
          </p:cNvGraphicFramePr>
          <p:nvPr>
            <p:ph idx="1"/>
            <p:extLst>
              <p:ext uri="{D42A27DB-BD31-4B8C-83A1-F6EECF244321}">
                <p14:modId xmlns:p14="http://schemas.microsoft.com/office/powerpoint/2010/main" val="1863403467"/>
              </p:ext>
            </p:extLst>
          </p:nvPr>
        </p:nvGraphicFramePr>
        <p:xfrm>
          <a:off x="976720" y="803589"/>
          <a:ext cx="10276737" cy="5212080"/>
        </p:xfrm>
        <a:graphic>
          <a:graphicData uri="http://schemas.openxmlformats.org/drawingml/2006/table">
            <a:tbl>
              <a:tblPr firstRow="1" bandRow="1">
                <a:tableStyleId>{073A0DAA-6AF3-43AB-8588-CEC1D06C72B9}</a:tableStyleId>
              </a:tblPr>
              <a:tblGrid>
                <a:gridCol w="3398579">
                  <a:extLst>
                    <a:ext uri="{9D8B030D-6E8A-4147-A177-3AD203B41FA5}">
                      <a16:colId xmlns:a16="http://schemas.microsoft.com/office/drawing/2014/main" val="3522465495"/>
                    </a:ext>
                  </a:extLst>
                </a:gridCol>
                <a:gridCol w="3439079">
                  <a:extLst>
                    <a:ext uri="{9D8B030D-6E8A-4147-A177-3AD203B41FA5}">
                      <a16:colId xmlns:a16="http://schemas.microsoft.com/office/drawing/2014/main" val="3407607585"/>
                    </a:ext>
                  </a:extLst>
                </a:gridCol>
                <a:gridCol w="3439079">
                  <a:extLst>
                    <a:ext uri="{9D8B030D-6E8A-4147-A177-3AD203B41FA5}">
                      <a16:colId xmlns:a16="http://schemas.microsoft.com/office/drawing/2014/main" val="2438476596"/>
                    </a:ext>
                  </a:extLst>
                </a:gridCol>
              </a:tblGrid>
              <a:tr h="914400">
                <a:tc>
                  <a:txBody>
                    <a:bodyPr/>
                    <a:lstStyle/>
                    <a:p>
                      <a:endParaRPr lang="en-GB" dirty="0"/>
                    </a:p>
                  </a:txBody>
                  <a:tcPr/>
                </a:tc>
                <a:tc>
                  <a:txBody>
                    <a:bodyPr/>
                    <a:lstStyle/>
                    <a:p>
                      <a:r>
                        <a:rPr lang="en-GB" dirty="0"/>
                        <a:t>                   Year 9 Curriculum</a:t>
                      </a:r>
                    </a:p>
                    <a:p>
                      <a:r>
                        <a:rPr lang="en-GB" dirty="0"/>
                        <a:t>                          1750 - 1900</a:t>
                      </a:r>
                    </a:p>
                    <a:p>
                      <a:endParaRPr lang="en-GB" dirty="0"/>
                    </a:p>
                  </a:txBody>
                  <a:tcPr/>
                </a:tc>
                <a:tc>
                  <a:txBody>
                    <a:bodyPr/>
                    <a:lstStyle/>
                    <a:p>
                      <a:endParaRPr lang="en-GB" dirty="0"/>
                    </a:p>
                  </a:txBody>
                  <a:tcPr/>
                </a:tc>
                <a:extLst>
                  <a:ext uri="{0D108BD9-81ED-4DB2-BD59-A6C34878D82A}">
                    <a16:rowId xmlns:a16="http://schemas.microsoft.com/office/drawing/2014/main" val="264293706"/>
                  </a:ext>
                </a:extLst>
              </a:tr>
              <a:tr h="365760">
                <a:tc>
                  <a:txBody>
                    <a:bodyPr/>
                    <a:lstStyle/>
                    <a:p>
                      <a:r>
                        <a:rPr lang="en-GB" dirty="0"/>
                        <a:t>                     Autumn term</a:t>
                      </a:r>
                    </a:p>
                  </a:txBody>
                  <a:tcPr/>
                </a:tc>
                <a:tc>
                  <a:txBody>
                    <a:bodyPr/>
                    <a:lstStyle/>
                    <a:p>
                      <a:r>
                        <a:rPr lang="en-GB" dirty="0"/>
                        <a:t>              Spring term </a:t>
                      </a:r>
                    </a:p>
                  </a:txBody>
                  <a:tcPr/>
                </a:tc>
                <a:tc>
                  <a:txBody>
                    <a:bodyPr/>
                    <a:lstStyle/>
                    <a:p>
                      <a:r>
                        <a:rPr lang="en-GB" dirty="0"/>
                        <a:t>             Summer term </a:t>
                      </a:r>
                    </a:p>
                  </a:txBody>
                  <a:tcPr/>
                </a:tc>
                <a:extLst>
                  <a:ext uri="{0D108BD9-81ED-4DB2-BD59-A6C34878D82A}">
                    <a16:rowId xmlns:a16="http://schemas.microsoft.com/office/drawing/2014/main" val="100882500"/>
                  </a:ext>
                </a:extLst>
              </a:tr>
              <a:tr h="3931919">
                <a:tc>
                  <a:txBody>
                    <a:bodyPr/>
                    <a:lstStyle/>
                    <a:p>
                      <a:r>
                        <a:rPr lang="en-GB" sz="1800" b="0" u="none" kern="1200" dirty="0">
                          <a:solidFill>
                            <a:schemeClr val="dk1"/>
                          </a:solidFill>
                          <a:effectLst/>
                          <a:latin typeface="+mn-lt"/>
                          <a:ea typeface="+mn-ea"/>
                          <a:cs typeface="+mn-cs"/>
                        </a:rPr>
                        <a:t>Victorian Inventions</a:t>
                      </a:r>
                    </a:p>
                    <a:p>
                      <a:r>
                        <a:rPr lang="en-GB" sz="1800" b="0" u="none" kern="1200" dirty="0">
                          <a:solidFill>
                            <a:schemeClr val="dk1"/>
                          </a:solidFill>
                          <a:effectLst/>
                          <a:latin typeface="+mn-lt"/>
                          <a:ea typeface="+mn-ea"/>
                          <a:cs typeface="+mn-cs"/>
                        </a:rPr>
                        <a:t>Victorian Life</a:t>
                      </a:r>
                    </a:p>
                    <a:p>
                      <a:r>
                        <a:rPr lang="en-GB" sz="1800" b="0" u="none" strike="noStrike" kern="1200" dirty="0">
                          <a:solidFill>
                            <a:schemeClr val="dk1"/>
                          </a:solidFill>
                          <a:effectLst/>
                          <a:latin typeface="+mn-lt"/>
                          <a:ea typeface="+mn-ea"/>
                          <a:cs typeface="+mn-cs"/>
                        </a:rPr>
                        <a:t>C</a:t>
                      </a:r>
                      <a:r>
                        <a:rPr lang="en-GB" sz="1800" kern="1200" dirty="0">
                          <a:solidFill>
                            <a:schemeClr val="dk1"/>
                          </a:solidFill>
                          <a:effectLst/>
                          <a:latin typeface="+mn-lt"/>
                          <a:ea typeface="+mn-ea"/>
                          <a:cs typeface="+mn-cs"/>
                        </a:rPr>
                        <a:t>reate a timeline of significant Victorian inventions</a:t>
                      </a:r>
                    </a:p>
                    <a:p>
                      <a:r>
                        <a:rPr lang="en-GB" sz="1800" b="0" u="none" kern="1200" dirty="0">
                          <a:solidFill>
                            <a:schemeClr val="dk1"/>
                          </a:solidFill>
                          <a:effectLst/>
                          <a:latin typeface="+mn-lt"/>
                          <a:ea typeface="+mn-ea"/>
                          <a:cs typeface="+mn-cs"/>
                        </a:rPr>
                        <a:t>Reasons for the success of British Industry </a:t>
                      </a:r>
                      <a:r>
                        <a:rPr lang="en-GB" sz="1800" b="0" u="none" kern="1200" dirty="0" err="1">
                          <a:solidFill>
                            <a:schemeClr val="dk1"/>
                          </a:solidFill>
                          <a:effectLst/>
                          <a:latin typeface="+mn-lt"/>
                          <a:ea typeface="+mn-ea"/>
                          <a:cs typeface="+mn-cs"/>
                        </a:rPr>
                        <a:t>eg</a:t>
                      </a:r>
                      <a:r>
                        <a:rPr lang="en-GB" sz="1800" b="0" u="none" kern="1200" dirty="0">
                          <a:solidFill>
                            <a:schemeClr val="dk1"/>
                          </a:solidFill>
                          <a:effectLst/>
                          <a:latin typeface="+mn-lt"/>
                          <a:ea typeface="+mn-ea"/>
                          <a:cs typeface="+mn-cs"/>
                        </a:rPr>
                        <a:t> Josiah Wedgewood; Richard Arkwright</a:t>
                      </a:r>
                    </a:p>
                    <a:p>
                      <a:r>
                        <a:rPr lang="en-GB" sz="1800" b="0" u="none" kern="1200" dirty="0">
                          <a:solidFill>
                            <a:schemeClr val="dk1"/>
                          </a:solidFill>
                          <a:effectLst/>
                          <a:latin typeface="+mn-lt"/>
                          <a:ea typeface="+mn-ea"/>
                          <a:cs typeface="+mn-cs"/>
                        </a:rPr>
                        <a:t>Children in the Mills; Robert Owen</a:t>
                      </a:r>
                    </a:p>
                    <a:p>
                      <a:r>
                        <a:rPr lang="en-GB" sz="1800" b="0" u="none" kern="1200" dirty="0">
                          <a:solidFill>
                            <a:schemeClr val="dk1"/>
                          </a:solidFill>
                          <a:effectLst/>
                          <a:latin typeface="+mn-lt"/>
                          <a:ea typeface="+mn-ea"/>
                          <a:cs typeface="+mn-cs"/>
                        </a:rPr>
                        <a:t>Factory Act ; Workhouse conditions</a:t>
                      </a:r>
                    </a:p>
                    <a:p>
                      <a:r>
                        <a:rPr lang="en-GB" sz="1800" kern="1200" dirty="0">
                          <a:solidFill>
                            <a:schemeClr val="dk1"/>
                          </a:solidFill>
                          <a:effectLst/>
                          <a:latin typeface="+mn-lt"/>
                          <a:ea typeface="+mn-ea"/>
                          <a:cs typeface="+mn-cs"/>
                        </a:rPr>
                        <a:t> </a:t>
                      </a:r>
                    </a:p>
                  </a:txBody>
                  <a:tcPr/>
                </a:tc>
                <a:tc>
                  <a:txBody>
                    <a:bodyPr/>
                    <a:lstStyle/>
                    <a:p>
                      <a:r>
                        <a:rPr lang="en-GB" sz="1800" b="0" kern="1200" dirty="0">
                          <a:solidFill>
                            <a:schemeClr val="tx1"/>
                          </a:solidFill>
                          <a:effectLst/>
                          <a:latin typeface="+mn-lt"/>
                          <a:ea typeface="+mn-ea"/>
                          <a:cs typeface="+mn-cs"/>
                        </a:rPr>
                        <a:t>Compare Victorian schools with present day schools</a:t>
                      </a:r>
                    </a:p>
                    <a:p>
                      <a:r>
                        <a:rPr lang="en-GB" sz="1800" b="0" kern="1200" dirty="0">
                          <a:solidFill>
                            <a:schemeClr val="tx1"/>
                          </a:solidFill>
                          <a:effectLst/>
                          <a:latin typeface="+mn-lt"/>
                          <a:ea typeface="+mn-ea"/>
                          <a:cs typeface="+mn-cs"/>
                        </a:rPr>
                        <a:t>Living conditions in Victorian towns</a:t>
                      </a:r>
                      <a:endParaRPr lang="en-GB" b="0" u="none" dirty="0">
                        <a:solidFill>
                          <a:schemeClr val="tx1"/>
                        </a:solidFill>
                      </a:endParaRPr>
                    </a:p>
                    <a:p>
                      <a:r>
                        <a:rPr lang="en-GB" sz="1800" b="0" u="none" kern="1200" dirty="0">
                          <a:solidFill>
                            <a:schemeClr val="dk1"/>
                          </a:solidFill>
                          <a:effectLst/>
                          <a:latin typeface="+mn-lt"/>
                          <a:ea typeface="+mn-ea"/>
                          <a:cs typeface="+mn-cs"/>
                        </a:rPr>
                        <a:t>Changes in Transportation; Significance of the Railways</a:t>
                      </a:r>
                    </a:p>
                    <a:p>
                      <a:r>
                        <a:rPr lang="en-GB" sz="1800" b="0" u="none" strike="noStrike" kern="1200" dirty="0">
                          <a:solidFill>
                            <a:schemeClr val="dk1"/>
                          </a:solidFill>
                          <a:effectLst/>
                          <a:latin typeface="+mn-lt"/>
                          <a:ea typeface="+mn-ea"/>
                          <a:cs typeface="+mn-cs"/>
                        </a:rPr>
                        <a:t>K</a:t>
                      </a:r>
                      <a:r>
                        <a:rPr lang="en-GB" sz="1800" kern="1200" dirty="0">
                          <a:solidFill>
                            <a:schemeClr val="dk1"/>
                          </a:solidFill>
                          <a:effectLst/>
                          <a:latin typeface="+mn-lt"/>
                          <a:ea typeface="+mn-ea"/>
                          <a:cs typeface="+mn-cs"/>
                        </a:rPr>
                        <a:t>nowledge of the development of systems of transport (road, waterways, rail)</a:t>
                      </a:r>
                    </a:p>
                    <a:p>
                      <a:r>
                        <a:rPr lang="en-GB" sz="1800" kern="1200" dirty="0">
                          <a:solidFill>
                            <a:schemeClr val="dk1"/>
                          </a:solidFill>
                          <a:effectLst/>
                          <a:latin typeface="+mn-lt"/>
                          <a:ea typeface="+mn-ea"/>
                          <a:cs typeface="+mn-cs"/>
                        </a:rPr>
                        <a:t>Knowledge of different types of power (coal, water, steam)</a:t>
                      </a:r>
                    </a:p>
                    <a:p>
                      <a:r>
                        <a:rPr lang="en-GB" sz="1800" kern="1200" dirty="0">
                          <a:solidFill>
                            <a:schemeClr val="dk1"/>
                          </a:solidFill>
                          <a:effectLst/>
                          <a:latin typeface="+mn-lt"/>
                          <a:ea typeface="+mn-ea"/>
                          <a:cs typeface="+mn-cs"/>
                        </a:rPr>
                        <a:t>Understand importance/job of the navvies.</a:t>
                      </a:r>
                    </a:p>
                    <a:p>
                      <a:endParaRPr lang="en-GB" b="0" u="none" dirty="0"/>
                    </a:p>
                  </a:txBody>
                  <a:tcPr/>
                </a:tc>
                <a:tc>
                  <a:txBody>
                    <a:bodyPr/>
                    <a:lstStyle/>
                    <a:p>
                      <a:r>
                        <a:rPr lang="en-GB" sz="1800" b="0" u="none" kern="1200" dirty="0">
                          <a:solidFill>
                            <a:schemeClr val="dk1"/>
                          </a:solidFill>
                          <a:effectLst/>
                          <a:latin typeface="+mn-lt"/>
                          <a:ea typeface="+mn-ea"/>
                          <a:cs typeface="+mn-cs"/>
                        </a:rPr>
                        <a:t>British Empire and Trade</a:t>
                      </a:r>
                    </a:p>
                    <a:p>
                      <a:r>
                        <a:rPr lang="en-GB" sz="1800" b="0" u="none" strike="noStrike" kern="1200" dirty="0">
                          <a:solidFill>
                            <a:schemeClr val="dk1"/>
                          </a:solidFill>
                          <a:effectLst/>
                          <a:latin typeface="+mn-lt"/>
                          <a:ea typeface="+mn-ea"/>
                          <a:cs typeface="+mn-cs"/>
                        </a:rPr>
                        <a:t>I</a:t>
                      </a:r>
                      <a:r>
                        <a:rPr lang="en-GB" sz="1800" kern="1200" dirty="0">
                          <a:solidFill>
                            <a:schemeClr val="dk1"/>
                          </a:solidFill>
                          <a:effectLst/>
                          <a:latin typeface="+mn-lt"/>
                          <a:ea typeface="+mn-ea"/>
                          <a:cs typeface="+mn-cs"/>
                        </a:rPr>
                        <a:t>dentify countries in the British Empire on a world map.</a:t>
                      </a:r>
                    </a:p>
                    <a:p>
                      <a:r>
                        <a:rPr lang="en-GB" sz="1800" kern="1200" dirty="0">
                          <a:solidFill>
                            <a:schemeClr val="dk1"/>
                          </a:solidFill>
                          <a:effectLst/>
                          <a:latin typeface="+mn-lt"/>
                          <a:ea typeface="+mn-ea"/>
                          <a:cs typeface="+mn-cs"/>
                        </a:rPr>
                        <a:t>Identify some of the goods traded in the different countries.</a:t>
                      </a:r>
                    </a:p>
                    <a:p>
                      <a:r>
                        <a:rPr lang="en-GB" sz="1800" kern="1200" dirty="0">
                          <a:solidFill>
                            <a:schemeClr val="dk1"/>
                          </a:solidFill>
                          <a:effectLst/>
                          <a:latin typeface="+mn-lt"/>
                          <a:ea typeface="+mn-ea"/>
                          <a:cs typeface="+mn-cs"/>
                        </a:rPr>
                        <a:t>William Armstrong</a:t>
                      </a:r>
                    </a:p>
                    <a:p>
                      <a:r>
                        <a:rPr lang="en-GB" sz="1800" b="0" u="none" kern="1200" dirty="0">
                          <a:solidFill>
                            <a:schemeClr val="dk1"/>
                          </a:solidFill>
                          <a:effectLst/>
                          <a:latin typeface="+mn-lt"/>
                          <a:ea typeface="+mn-ea"/>
                          <a:cs typeface="+mn-cs"/>
                        </a:rPr>
                        <a:t>Slavery and the Slave trade;  Norfolk connections to the slave trade</a:t>
                      </a:r>
                    </a:p>
                    <a:p>
                      <a:r>
                        <a:rPr lang="en-GB" sz="1800" b="0" u="none" kern="1200" dirty="0">
                          <a:solidFill>
                            <a:schemeClr val="dk1"/>
                          </a:solidFill>
                          <a:effectLst/>
                          <a:latin typeface="+mn-lt"/>
                          <a:ea typeface="+mn-ea"/>
                          <a:cs typeface="+mn-cs"/>
                        </a:rPr>
                        <a:t>Abolition of the Slave Trade</a:t>
                      </a:r>
                    </a:p>
                    <a:p>
                      <a:r>
                        <a:rPr lang="en-GB" sz="1800" b="0" u="none" strike="noStrike" kern="1200" dirty="0">
                          <a:solidFill>
                            <a:schemeClr val="dk1"/>
                          </a:solidFill>
                          <a:effectLst/>
                          <a:latin typeface="+mn-lt"/>
                          <a:ea typeface="+mn-ea"/>
                          <a:cs typeface="+mn-cs"/>
                        </a:rPr>
                        <a:t>C</a:t>
                      </a:r>
                      <a:r>
                        <a:rPr lang="en-GB" sz="1800" kern="1200" dirty="0">
                          <a:solidFill>
                            <a:schemeClr val="dk1"/>
                          </a:solidFill>
                          <a:effectLst/>
                          <a:latin typeface="+mn-lt"/>
                          <a:ea typeface="+mn-ea"/>
                          <a:cs typeface="+mn-cs"/>
                        </a:rPr>
                        <a:t>onditions on board a slave ship</a:t>
                      </a:r>
                    </a:p>
                    <a:p>
                      <a:r>
                        <a:rPr lang="en-GB" sz="1800" kern="1200" dirty="0">
                          <a:solidFill>
                            <a:schemeClr val="dk1"/>
                          </a:solidFill>
                          <a:effectLst/>
                          <a:latin typeface="+mn-lt"/>
                          <a:ea typeface="+mn-ea"/>
                          <a:cs typeface="+mn-cs"/>
                        </a:rPr>
                        <a:t>Trade triangle</a:t>
                      </a:r>
                    </a:p>
                  </a:txBody>
                  <a:tcPr/>
                </a:tc>
                <a:extLst>
                  <a:ext uri="{0D108BD9-81ED-4DB2-BD59-A6C34878D82A}">
                    <a16:rowId xmlns:a16="http://schemas.microsoft.com/office/drawing/2014/main" val="2924799264"/>
                  </a:ext>
                </a:extLst>
              </a:tr>
            </a:tbl>
          </a:graphicData>
        </a:graphic>
      </p:graphicFrame>
    </p:spTree>
    <p:extLst>
      <p:ext uri="{BB962C8B-B14F-4D97-AF65-F5344CB8AC3E}">
        <p14:creationId xmlns:p14="http://schemas.microsoft.com/office/powerpoint/2010/main" val="12920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90C6305-7825-12E9-B082-C289560B7EBC}"/>
            </a:ext>
          </a:extLst>
        </p:cNvPr>
        <p:cNvGrpSpPr/>
        <p:nvPr/>
      </p:nvGrpSpPr>
      <p:grpSpPr>
        <a:xfrm>
          <a:off x="0" y="0"/>
          <a:ext cx="0" cy="0"/>
          <a:chOff x="0" y="0"/>
          <a:chExt cx="0" cy="0"/>
        </a:xfrm>
      </p:grpSpPr>
      <p:sp useBgFill="1">
        <p:nvSpPr>
          <p:cNvPr id="8" name="Slide Background Fill">
            <a:extLst>
              <a:ext uri="{FF2B5EF4-FFF2-40B4-BE49-F238E27FC236}">
                <a16:creationId xmlns:a16="http://schemas.microsoft.com/office/drawing/2014/main" id="{06166EBF-E859-129D-07EB-510F5109D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D5BD8DA7-7B60-E269-359B-CE6B44211CC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848" y="0"/>
            <a:ext cx="12188949" cy="6858000"/>
            <a:chOff x="-2848" y="0"/>
            <a:chExt cx="12188949" cy="6858000"/>
          </a:xfrm>
        </p:grpSpPr>
        <p:sp>
          <p:nvSpPr>
            <p:cNvPr id="11" name="Color Cover">
              <a:extLst>
                <a:ext uri="{FF2B5EF4-FFF2-40B4-BE49-F238E27FC236}">
                  <a16:creationId xmlns:a16="http://schemas.microsoft.com/office/drawing/2014/main" id="{07277664-2AA1-676E-4DDA-AAEA7175A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5">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lor Cover">
              <a:extLst>
                <a:ext uri="{FF2B5EF4-FFF2-40B4-BE49-F238E27FC236}">
                  <a16:creationId xmlns:a16="http://schemas.microsoft.com/office/drawing/2014/main" id="{A734C0C6-916A-7EBC-4FBF-FD9998D95A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6">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819F78E5-2115-246D-2BCE-CF35DB6231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51279" y="598259"/>
            <a:ext cx="10889442" cy="5680742"/>
            <a:chOff x="651279" y="598259"/>
            <a:chExt cx="10889442" cy="5680742"/>
          </a:xfrm>
        </p:grpSpPr>
        <p:sp>
          <p:nvSpPr>
            <p:cNvPr id="15" name="Color">
              <a:extLst>
                <a:ext uri="{FF2B5EF4-FFF2-40B4-BE49-F238E27FC236}">
                  <a16:creationId xmlns:a16="http://schemas.microsoft.com/office/drawing/2014/main" id="{99109576-B218-374B-60DE-3ABE96F70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lor">
              <a:extLst>
                <a:ext uri="{FF2B5EF4-FFF2-40B4-BE49-F238E27FC236}">
                  <a16:creationId xmlns:a16="http://schemas.microsoft.com/office/drawing/2014/main" id="{A9CA9A53-A338-E671-34EF-DD55A3ECDA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8" name="Group 17">
            <a:extLst>
              <a:ext uri="{FF2B5EF4-FFF2-40B4-BE49-F238E27FC236}">
                <a16:creationId xmlns:a16="http://schemas.microsoft.com/office/drawing/2014/main" id="{4C7E514B-FE4A-8FC6-2BB0-2AEA3E8D36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9" name="Freeform: Shape 18">
              <a:extLst>
                <a:ext uri="{FF2B5EF4-FFF2-40B4-BE49-F238E27FC236}">
                  <a16:creationId xmlns:a16="http://schemas.microsoft.com/office/drawing/2014/main" id="{486982F6-E874-EEE4-3341-583ED6D811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2A7ED0B2-CC50-3358-6E5A-A4EC13472D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D1286F06-CE05-58A3-EBAD-26F133603B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FC1AF051-E6CE-8F83-B693-C1FAF85814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0895F476-C7DC-FC7E-B4FF-8FFAB00538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D138BE96-C244-2156-9404-FD00203B83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5" name="Freeform: Shape 24">
              <a:extLst>
                <a:ext uri="{FF2B5EF4-FFF2-40B4-BE49-F238E27FC236}">
                  <a16:creationId xmlns:a16="http://schemas.microsoft.com/office/drawing/2014/main" id="{5483BCEB-CF3D-BE63-CD9C-88FCBFAFBC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graphicFrame>
        <p:nvGraphicFramePr>
          <p:cNvPr id="4" name="Content Placeholder 3">
            <a:extLst>
              <a:ext uri="{FF2B5EF4-FFF2-40B4-BE49-F238E27FC236}">
                <a16:creationId xmlns:a16="http://schemas.microsoft.com/office/drawing/2014/main" id="{0C982BBE-06D7-03F6-84CB-BBF816E53CA6}"/>
              </a:ext>
            </a:extLst>
          </p:cNvPr>
          <p:cNvGraphicFramePr>
            <a:graphicFrameLocks noGrp="1"/>
          </p:cNvGraphicFramePr>
          <p:nvPr>
            <p:ph idx="1"/>
            <p:extLst>
              <p:ext uri="{D42A27DB-BD31-4B8C-83A1-F6EECF244321}">
                <p14:modId xmlns:p14="http://schemas.microsoft.com/office/powerpoint/2010/main" val="1070455506"/>
              </p:ext>
            </p:extLst>
          </p:nvPr>
        </p:nvGraphicFramePr>
        <p:xfrm>
          <a:off x="884903" y="980141"/>
          <a:ext cx="10468894" cy="1574800"/>
        </p:xfrm>
        <a:graphic>
          <a:graphicData uri="http://schemas.openxmlformats.org/drawingml/2006/table">
            <a:tbl>
              <a:tblPr firstRow="1" bandRow="1">
                <a:tableStyleId>{073A0DAA-6AF3-43AB-8588-CEC1D06C72B9}</a:tableStyleId>
              </a:tblPr>
              <a:tblGrid>
                <a:gridCol w="10468894">
                  <a:extLst>
                    <a:ext uri="{9D8B030D-6E8A-4147-A177-3AD203B41FA5}">
                      <a16:colId xmlns:a16="http://schemas.microsoft.com/office/drawing/2014/main" val="3522465495"/>
                    </a:ext>
                  </a:extLst>
                </a:gridCol>
              </a:tblGrid>
              <a:tr h="1441286">
                <a:tc>
                  <a:txBody>
                    <a:bodyPr/>
                    <a:lstStyle/>
                    <a:p>
                      <a:pPr algn="ctr"/>
                      <a:r>
                        <a:rPr lang="en-GB" sz="1200" b="0" dirty="0">
                          <a:latin typeface="Calibri" panose="020F0502020204030204" pitchFamily="34" charset="0"/>
                          <a:ea typeface="Calibri" panose="020F0502020204030204" pitchFamily="34" charset="0"/>
                          <a:cs typeface="Calibri" panose="020F0502020204030204" pitchFamily="34" charset="0"/>
                        </a:rPr>
                        <a:t>                   Key stage 4 Curriculum</a:t>
                      </a:r>
                    </a:p>
                    <a:p>
                      <a:pPr algn="l"/>
                      <a:r>
                        <a:rPr lang="en-GB" sz="1200" b="0" kern="1200" dirty="0">
                          <a:solidFill>
                            <a:schemeClr val="lt1"/>
                          </a:solidFill>
                          <a:effectLst/>
                          <a:latin typeface="Calibri" panose="020F0502020204030204" pitchFamily="34" charset="0"/>
                          <a:ea typeface="Calibri" panose="020F0502020204030204" pitchFamily="34" charset="0"/>
                          <a:cs typeface="Calibri" panose="020F0502020204030204" pitchFamily="34" charset="0"/>
                        </a:rPr>
                        <a:t>The aim of this scheme of learning is to introduce and research areas of history that are of interest to the student(s). This means that the scheme in-depth be adaptive to their interests whilst embedding the skills needed for a lifelong interest in history and studying. </a:t>
                      </a:r>
                      <a:endParaRPr lang="en-GB" sz="1200" b="0" dirty="0">
                        <a:latin typeface="Calibri" panose="020F0502020204030204" pitchFamily="34" charset="0"/>
                        <a:ea typeface="Calibri" panose="020F0502020204030204" pitchFamily="34" charset="0"/>
                        <a:cs typeface="Calibri" panose="020F0502020204030204" pitchFamily="34" charset="0"/>
                      </a:endParaRPr>
                    </a:p>
                    <a:p>
                      <a:pPr algn="l">
                        <a:lnSpc>
                          <a:spcPct val="100000"/>
                        </a:lnSpc>
                        <a:spcAft>
                          <a:spcPts val="800"/>
                        </a:spcAft>
                      </a:pPr>
                      <a:r>
                        <a:rPr lang="en-GB" sz="1200" b="0" kern="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Progression is monitored through formative assessment and one to one feedback which will be given as a minimum of once a fortnight.</a:t>
                      </a:r>
                      <a:endParaRPr lang="en-GB" sz="1200" b="0" kern="10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p>
                      <a:pPr algn="l">
                        <a:lnSpc>
                          <a:spcPct val="100000"/>
                        </a:lnSpc>
                        <a:spcAft>
                          <a:spcPts val="800"/>
                        </a:spcAft>
                      </a:pPr>
                      <a:r>
                        <a:rPr lang="en-GB" sz="1200" b="0" kern="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Evidence of assessment may be in the form of AQA Unit award Schemes.</a:t>
                      </a:r>
                    </a:p>
                    <a:p>
                      <a:pPr algn="l">
                        <a:lnSpc>
                          <a:spcPct val="100000"/>
                        </a:lnSpc>
                        <a:spcAft>
                          <a:spcPts val="800"/>
                        </a:spcAft>
                      </a:pPr>
                      <a:r>
                        <a:rPr lang="en-GB" sz="1200" b="0" kern="1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The structure of the course is to have an oversight of general history and where we can evidence this. The next stage is to concentrate on themes of interest within history. The final stage is complete a thematic study, an in-depth study and a study of a site or an individual person</a:t>
                      </a:r>
                      <a:endParaRPr lang="en-GB" sz="12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64293706"/>
                  </a:ext>
                </a:extLst>
              </a:tr>
            </a:tbl>
          </a:graphicData>
        </a:graphic>
      </p:graphicFrame>
      <p:graphicFrame>
        <p:nvGraphicFramePr>
          <p:cNvPr id="29" name="Table 28">
            <a:extLst>
              <a:ext uri="{FF2B5EF4-FFF2-40B4-BE49-F238E27FC236}">
                <a16:creationId xmlns:a16="http://schemas.microsoft.com/office/drawing/2014/main" id="{4D213BC3-4AE8-C67C-538D-26CA3031DBCC}"/>
              </a:ext>
            </a:extLst>
          </p:cNvPr>
          <p:cNvGraphicFramePr>
            <a:graphicFrameLocks noGrp="1"/>
          </p:cNvGraphicFramePr>
          <p:nvPr>
            <p:extLst>
              <p:ext uri="{D42A27DB-BD31-4B8C-83A1-F6EECF244321}">
                <p14:modId xmlns:p14="http://schemas.microsoft.com/office/powerpoint/2010/main" val="435877012"/>
              </p:ext>
            </p:extLst>
          </p:nvPr>
        </p:nvGraphicFramePr>
        <p:xfrm>
          <a:off x="884903" y="2651470"/>
          <a:ext cx="10468894" cy="3033440"/>
        </p:xfrm>
        <a:graphic>
          <a:graphicData uri="http://schemas.openxmlformats.org/drawingml/2006/table">
            <a:tbl>
              <a:tblPr firstRow="1" firstCol="1" bandRow="1">
                <a:tableStyleId>{5940675A-B579-460E-94D1-54222C63F5DA}</a:tableStyleId>
              </a:tblPr>
              <a:tblGrid>
                <a:gridCol w="2188498">
                  <a:extLst>
                    <a:ext uri="{9D8B030D-6E8A-4147-A177-3AD203B41FA5}">
                      <a16:colId xmlns:a16="http://schemas.microsoft.com/office/drawing/2014/main" val="367675424"/>
                    </a:ext>
                  </a:extLst>
                </a:gridCol>
                <a:gridCol w="8280396">
                  <a:extLst>
                    <a:ext uri="{9D8B030D-6E8A-4147-A177-3AD203B41FA5}">
                      <a16:colId xmlns:a16="http://schemas.microsoft.com/office/drawing/2014/main" val="2804960427"/>
                    </a:ext>
                  </a:extLst>
                </a:gridCol>
              </a:tblGrid>
              <a:tr h="736673">
                <a:tc>
                  <a:txBody>
                    <a:bodyPr/>
                    <a:lstStyle/>
                    <a:p>
                      <a:pPr algn="l">
                        <a:lnSpc>
                          <a:spcPct val="107000"/>
                        </a:lnSpc>
                        <a:spcAft>
                          <a:spcPts val="800"/>
                        </a:spcAft>
                      </a:pPr>
                      <a:r>
                        <a:rPr lang="en-GB" sz="1200" b="0" kern="0" dirty="0">
                          <a:solidFill>
                            <a:schemeClr val="tx1"/>
                          </a:solidFill>
                          <a:effectLst/>
                        </a:rPr>
                        <a:t>Term 1 and term 2 Introduction to history </a:t>
                      </a:r>
                      <a:endParaRPr lang="en-GB" sz="12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solidFill>
                  </a:tcPr>
                </a:tc>
                <a:tc>
                  <a:txBody>
                    <a:bodyPr/>
                    <a:lstStyle/>
                    <a:p>
                      <a:pPr algn="l">
                        <a:lnSpc>
                          <a:spcPct val="107000"/>
                        </a:lnSpc>
                        <a:spcAft>
                          <a:spcPts val="800"/>
                        </a:spcAft>
                      </a:pPr>
                      <a:r>
                        <a:rPr lang="en-GB" sz="1200" b="0" kern="0" dirty="0">
                          <a:solidFill>
                            <a:schemeClr val="tx1"/>
                          </a:solidFill>
                          <a:effectLst/>
                        </a:rPr>
                        <a:t>Starting from the stone age we look at different eras in history and how this can be evidenced. This concludes with the end of the nineteenth century. We will look at written and visual evidence, such as documents and historical accounts, as well as environmental evidence, castles, and monuments.</a:t>
                      </a:r>
                      <a:endParaRPr lang="en-GB" sz="12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solidFill>
                  </a:tcPr>
                </a:tc>
                <a:extLst>
                  <a:ext uri="{0D108BD9-81ED-4DB2-BD59-A6C34878D82A}">
                    <a16:rowId xmlns:a16="http://schemas.microsoft.com/office/drawing/2014/main" val="1138112011"/>
                  </a:ext>
                </a:extLst>
              </a:tr>
              <a:tr h="837176">
                <a:tc>
                  <a:txBody>
                    <a:bodyPr/>
                    <a:lstStyle/>
                    <a:p>
                      <a:pPr algn="l">
                        <a:lnSpc>
                          <a:spcPct val="107000"/>
                        </a:lnSpc>
                        <a:spcAft>
                          <a:spcPts val="800"/>
                        </a:spcAft>
                      </a:pPr>
                      <a:r>
                        <a:rPr lang="en-GB" sz="1200" b="0" kern="0" dirty="0">
                          <a:solidFill>
                            <a:schemeClr val="tx1"/>
                          </a:solidFill>
                          <a:effectLst/>
                        </a:rPr>
                        <a:t>Term 3 the twentieth Century and  War and Conflict</a:t>
                      </a:r>
                      <a:endParaRPr lang="en-GB" sz="12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solidFill>
                  </a:tcPr>
                </a:tc>
                <a:tc>
                  <a:txBody>
                    <a:bodyPr/>
                    <a:lstStyle/>
                    <a:p>
                      <a:pPr algn="l">
                        <a:lnSpc>
                          <a:spcPct val="107000"/>
                        </a:lnSpc>
                        <a:spcAft>
                          <a:spcPts val="800"/>
                        </a:spcAft>
                      </a:pPr>
                      <a:r>
                        <a:rPr lang="en-GB" sz="12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During the section we will look at history in a thematic process comparing some of the major events of the twentieth century with similar ones in previous historical periods.</a:t>
                      </a:r>
                    </a:p>
                  </a:txBody>
                  <a:tcPr marL="68580" marR="68580" marT="0" marB="0">
                    <a:solidFill>
                      <a:schemeClr val="bg2"/>
                    </a:solidFill>
                  </a:tcPr>
                </a:tc>
                <a:extLst>
                  <a:ext uri="{0D108BD9-81ED-4DB2-BD59-A6C34878D82A}">
                    <a16:rowId xmlns:a16="http://schemas.microsoft.com/office/drawing/2014/main" val="861820640"/>
                  </a:ext>
                </a:extLst>
              </a:tr>
              <a:tr h="361459">
                <a:tc>
                  <a:txBody>
                    <a:bodyPr/>
                    <a:lstStyle/>
                    <a:p>
                      <a:pPr algn="l">
                        <a:lnSpc>
                          <a:spcPct val="107000"/>
                        </a:lnSpc>
                        <a:spcAft>
                          <a:spcPts val="800"/>
                        </a:spcAft>
                      </a:pPr>
                      <a:r>
                        <a:rPr lang="en-GB" sz="1200" b="0" kern="0">
                          <a:solidFill>
                            <a:schemeClr val="tx1"/>
                          </a:solidFill>
                          <a:effectLst/>
                        </a:rPr>
                        <a:t>Term 4 Thematic study</a:t>
                      </a:r>
                      <a:endParaRPr lang="en-GB" sz="1200" b="0" kern="1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solidFill>
                  </a:tcPr>
                </a:tc>
                <a:tc>
                  <a:txBody>
                    <a:bodyPr/>
                    <a:lstStyle/>
                    <a:p>
                      <a:pPr algn="l">
                        <a:lnSpc>
                          <a:spcPct val="107000"/>
                        </a:lnSpc>
                        <a:spcAft>
                          <a:spcPts val="800"/>
                        </a:spcAft>
                      </a:pPr>
                      <a:r>
                        <a:rPr lang="en-GB" sz="120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Thematic Study 40 Marks Internally-assessed/ externally-moderated 40% of total Entry Level Certificate</a:t>
                      </a:r>
                      <a:endParaRPr lang="en-GB" sz="12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solidFill>
                  </a:tcPr>
                </a:tc>
                <a:extLst>
                  <a:ext uri="{0D108BD9-81ED-4DB2-BD59-A6C34878D82A}">
                    <a16:rowId xmlns:a16="http://schemas.microsoft.com/office/drawing/2014/main" val="3790541444"/>
                  </a:ext>
                </a:extLst>
              </a:tr>
              <a:tr h="361459">
                <a:tc>
                  <a:txBody>
                    <a:bodyPr/>
                    <a:lstStyle/>
                    <a:p>
                      <a:pPr algn="l">
                        <a:lnSpc>
                          <a:spcPct val="107000"/>
                        </a:lnSpc>
                        <a:spcAft>
                          <a:spcPts val="800"/>
                        </a:spcAft>
                      </a:pPr>
                      <a:r>
                        <a:rPr lang="en-GB" sz="1200" b="0" kern="0">
                          <a:solidFill>
                            <a:schemeClr val="tx1"/>
                          </a:solidFill>
                          <a:effectLst/>
                        </a:rPr>
                        <a:t>Term 4Depth Study</a:t>
                      </a:r>
                      <a:endParaRPr lang="en-GB" sz="1200" b="0" kern="1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solidFill>
                  </a:tcPr>
                </a:tc>
                <a:tc>
                  <a:txBody>
                    <a:bodyPr/>
                    <a:lstStyle/>
                    <a:p>
                      <a:pPr algn="l">
                        <a:lnSpc>
                          <a:spcPct val="107000"/>
                        </a:lnSpc>
                        <a:spcAft>
                          <a:spcPts val="800"/>
                        </a:spcAft>
                      </a:pPr>
                      <a:r>
                        <a:rPr lang="en-GB" sz="120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Depth Study 30 Marks Internally-assessed/ externally-moderated 30% of total Entry Level Certificate</a:t>
                      </a:r>
                      <a:endParaRPr lang="en-GB" sz="12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solidFill>
                  </a:tcPr>
                </a:tc>
                <a:extLst>
                  <a:ext uri="{0D108BD9-81ED-4DB2-BD59-A6C34878D82A}">
                    <a16:rowId xmlns:a16="http://schemas.microsoft.com/office/drawing/2014/main" val="3557514127"/>
                  </a:ext>
                </a:extLst>
              </a:tr>
              <a:tr h="736673">
                <a:tc>
                  <a:txBody>
                    <a:bodyPr/>
                    <a:lstStyle/>
                    <a:p>
                      <a:pPr algn="l">
                        <a:lnSpc>
                          <a:spcPct val="107000"/>
                        </a:lnSpc>
                        <a:spcAft>
                          <a:spcPts val="800"/>
                        </a:spcAft>
                      </a:pPr>
                      <a:r>
                        <a:rPr lang="en-GB" sz="1200" b="0" kern="0">
                          <a:solidFill>
                            <a:schemeClr val="tx1"/>
                          </a:solidFill>
                          <a:effectLst/>
                        </a:rPr>
                        <a:t>Term 5. Study of a site or individual person</a:t>
                      </a:r>
                      <a:endParaRPr lang="en-GB" sz="1200" b="0" kern="1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solidFill>
                  </a:tcPr>
                </a:tc>
                <a:tc>
                  <a:txBody>
                    <a:bodyPr/>
                    <a:lstStyle/>
                    <a:p>
                      <a:pPr algn="l">
                        <a:lnSpc>
                          <a:spcPct val="107000"/>
                        </a:lnSpc>
                        <a:spcAft>
                          <a:spcPts val="800"/>
                        </a:spcAft>
                      </a:pPr>
                      <a:r>
                        <a:rPr lang="en-GB" sz="1200" kern="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Study of a Site or Individual 30 Marks Internally-assessed/ externally-moderated 30% of total Entry Level Certificate</a:t>
                      </a:r>
                      <a:endParaRPr lang="en-GB" sz="120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algn="l">
                        <a:lnSpc>
                          <a:spcPct val="107000"/>
                        </a:lnSpc>
                        <a:spcAft>
                          <a:spcPts val="800"/>
                        </a:spcAft>
                      </a:pPr>
                      <a:r>
                        <a:rPr lang="en-GB" sz="1200" kern="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solidFill>
                  </a:tcPr>
                </a:tc>
                <a:extLst>
                  <a:ext uri="{0D108BD9-81ED-4DB2-BD59-A6C34878D82A}">
                    <a16:rowId xmlns:a16="http://schemas.microsoft.com/office/drawing/2014/main" val="1253809048"/>
                  </a:ext>
                </a:extLst>
              </a:tr>
            </a:tbl>
          </a:graphicData>
        </a:graphic>
      </p:graphicFrame>
    </p:spTree>
    <p:extLst>
      <p:ext uri="{BB962C8B-B14F-4D97-AF65-F5344CB8AC3E}">
        <p14:creationId xmlns:p14="http://schemas.microsoft.com/office/powerpoint/2010/main" val="16904071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772</TotalTime>
  <Words>1422</Words>
  <Application>Microsoft Office PowerPoint</Application>
  <PresentationFormat>Widescreen</PresentationFormat>
  <Paragraphs>167</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Aptos</vt:lpstr>
      <vt:lpstr>Aptos Display</vt:lpstr>
      <vt:lpstr>Arial</vt:lpstr>
      <vt:lpstr>Calibri</vt:lpstr>
      <vt:lpstr>Office Theme</vt:lpstr>
      <vt:lpstr>Living </vt:lpstr>
      <vt:lpstr>Living </vt:lpstr>
      <vt:lpstr>Living </vt:lpstr>
      <vt:lpstr>Living </vt:lpstr>
      <vt:lpstr>Living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Paula Mayes</dc:creator>
  <cp:lastModifiedBy>Julie Vincent</cp:lastModifiedBy>
  <cp:revision>31</cp:revision>
  <cp:lastPrinted>2025-11-25T13:52:18Z</cp:lastPrinted>
  <dcterms:created xsi:type="dcterms:W3CDTF">2024-11-25T08:26:59Z</dcterms:created>
  <dcterms:modified xsi:type="dcterms:W3CDTF">2025-11-25T14:05:22Z</dcterms:modified>
</cp:coreProperties>
</file>