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69" r:id="rId5"/>
    <p:sldId id="259" r:id="rId6"/>
    <p:sldId id="260" r:id="rId7"/>
    <p:sldId id="261" r:id="rId8"/>
    <p:sldId id="262" r:id="rId9"/>
    <p:sldId id="263" r:id="rId10"/>
    <p:sldId id="270" r:id="rId11"/>
    <p:sldId id="271" r:id="rId12"/>
    <p:sldId id="266" r:id="rId13"/>
    <p:sldId id="267" r:id="rId14"/>
    <p:sldId id="268" r:id="rId15"/>
  </p:sldIdLst>
  <p:sldSz cx="12192000" cy="6858000"/>
  <p:notesSz cx="6858000" cy="9144000"/>
  <p:embeddedFontLst>
    <p:embeddedFont>
      <p:font typeface="Play"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bfXpzfsXOGkTNhcr8ytdwzuyM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Crossland" userId="82733a7c-e32d-4ff6-873e-906f0ee0859c" providerId="ADAL" clId="{1A6A2D47-6990-42F9-9374-12A5E7FEDBE3}"/>
    <pc:docChg chg="undo redo custSel modSld">
      <pc:chgData name="Adrian Crossland" userId="82733a7c-e32d-4ff6-873e-906f0ee0859c" providerId="ADAL" clId="{1A6A2D47-6990-42F9-9374-12A5E7FEDBE3}" dt="2025-01-04T14:25:07.011" v="1195" actId="20577"/>
      <pc:docMkLst>
        <pc:docMk/>
      </pc:docMkLst>
      <pc:sldChg chg="modSp mod">
        <pc:chgData name="Adrian Crossland" userId="82733a7c-e32d-4ff6-873e-906f0ee0859c" providerId="ADAL" clId="{1A6A2D47-6990-42F9-9374-12A5E7FEDBE3}" dt="2025-01-04T13:43:26.394" v="133" actId="20577"/>
        <pc:sldMkLst>
          <pc:docMk/>
          <pc:sldMk cId="0" sldId="256"/>
        </pc:sldMkLst>
        <pc:spChg chg="mod">
          <ac:chgData name="Adrian Crossland" userId="82733a7c-e32d-4ff6-873e-906f0ee0859c" providerId="ADAL" clId="{1A6A2D47-6990-42F9-9374-12A5E7FEDBE3}" dt="2025-01-04T13:43:26.394" v="133" actId="20577"/>
          <ac:spMkLst>
            <pc:docMk/>
            <pc:sldMk cId="0" sldId="256"/>
            <ac:spMk id="90" creationId="{00000000-0000-0000-0000-000000000000}"/>
          </ac:spMkLst>
        </pc:spChg>
      </pc:sldChg>
      <pc:sldChg chg="modSp mod">
        <pc:chgData name="Adrian Crossland" userId="82733a7c-e32d-4ff6-873e-906f0ee0859c" providerId="ADAL" clId="{1A6A2D47-6990-42F9-9374-12A5E7FEDBE3}" dt="2025-01-04T13:56:08.600" v="506" actId="20577"/>
        <pc:sldMkLst>
          <pc:docMk/>
          <pc:sldMk cId="0" sldId="258"/>
        </pc:sldMkLst>
        <pc:spChg chg="mod">
          <ac:chgData name="Adrian Crossland" userId="82733a7c-e32d-4ff6-873e-906f0ee0859c" providerId="ADAL" clId="{1A6A2D47-6990-42F9-9374-12A5E7FEDBE3}" dt="2025-01-04T13:51:47.215" v="337" actId="20577"/>
          <ac:spMkLst>
            <pc:docMk/>
            <pc:sldMk cId="0" sldId="258"/>
            <ac:spMk id="135" creationId="{00000000-0000-0000-0000-000000000000}"/>
          </ac:spMkLst>
        </pc:spChg>
        <pc:spChg chg="mod">
          <ac:chgData name="Adrian Crossland" userId="82733a7c-e32d-4ff6-873e-906f0ee0859c" providerId="ADAL" clId="{1A6A2D47-6990-42F9-9374-12A5E7FEDBE3}" dt="2025-01-04T13:52:23.287" v="354" actId="20577"/>
          <ac:spMkLst>
            <pc:docMk/>
            <pc:sldMk cId="0" sldId="258"/>
            <ac:spMk id="136" creationId="{00000000-0000-0000-0000-000000000000}"/>
          </ac:spMkLst>
        </pc:spChg>
        <pc:spChg chg="mod">
          <ac:chgData name="Adrian Crossland" userId="82733a7c-e32d-4ff6-873e-906f0ee0859c" providerId="ADAL" clId="{1A6A2D47-6990-42F9-9374-12A5E7FEDBE3}" dt="2025-01-04T13:56:08.600" v="506" actId="20577"/>
          <ac:spMkLst>
            <pc:docMk/>
            <pc:sldMk cId="0" sldId="258"/>
            <ac:spMk id="138" creationId="{00000000-0000-0000-0000-000000000000}"/>
          </ac:spMkLst>
        </pc:spChg>
        <pc:picChg chg="mod">
          <ac:chgData name="Adrian Crossland" userId="82733a7c-e32d-4ff6-873e-906f0ee0859c" providerId="ADAL" clId="{1A6A2D47-6990-42F9-9374-12A5E7FEDBE3}" dt="2025-01-04T13:50:06.798" v="185" actId="14100"/>
          <ac:picMkLst>
            <pc:docMk/>
            <pc:sldMk cId="0" sldId="258"/>
            <ac:picMk id="3" creationId="{BBD1F0C4-57E1-8534-CE30-033EAC85821E}"/>
          </ac:picMkLst>
        </pc:picChg>
      </pc:sldChg>
      <pc:sldChg chg="modSp mod">
        <pc:chgData name="Adrian Crossland" userId="82733a7c-e32d-4ff6-873e-906f0ee0859c" providerId="ADAL" clId="{1A6A2D47-6990-42F9-9374-12A5E7FEDBE3}" dt="2025-01-04T13:58:46.246" v="533" actId="20577"/>
        <pc:sldMkLst>
          <pc:docMk/>
          <pc:sldMk cId="0" sldId="259"/>
        </pc:sldMkLst>
        <pc:spChg chg="mod">
          <ac:chgData name="Adrian Crossland" userId="82733a7c-e32d-4ff6-873e-906f0ee0859c" providerId="ADAL" clId="{1A6A2D47-6990-42F9-9374-12A5E7FEDBE3}" dt="2025-01-04T13:58:46.246" v="533" actId="20577"/>
          <ac:spMkLst>
            <pc:docMk/>
            <pc:sldMk cId="0" sldId="259"/>
            <ac:spMk id="148" creationId="{00000000-0000-0000-0000-000000000000}"/>
          </ac:spMkLst>
        </pc:spChg>
      </pc:sldChg>
      <pc:sldChg chg="modSp mod">
        <pc:chgData name="Adrian Crossland" userId="82733a7c-e32d-4ff6-873e-906f0ee0859c" providerId="ADAL" clId="{1A6A2D47-6990-42F9-9374-12A5E7FEDBE3}" dt="2025-01-04T14:03:44.464" v="621" actId="20577"/>
        <pc:sldMkLst>
          <pc:docMk/>
          <pc:sldMk cId="0" sldId="260"/>
        </pc:sldMkLst>
        <pc:spChg chg="mod">
          <ac:chgData name="Adrian Crossland" userId="82733a7c-e32d-4ff6-873e-906f0ee0859c" providerId="ADAL" clId="{1A6A2D47-6990-42F9-9374-12A5E7FEDBE3}" dt="2025-01-04T14:03:44.464" v="621" actId="20577"/>
          <ac:spMkLst>
            <pc:docMk/>
            <pc:sldMk cId="0" sldId="260"/>
            <ac:spMk id="166" creationId="{00000000-0000-0000-0000-000000000000}"/>
          </ac:spMkLst>
        </pc:spChg>
      </pc:sldChg>
      <pc:sldChg chg="modSp mod">
        <pc:chgData name="Adrian Crossland" userId="82733a7c-e32d-4ff6-873e-906f0ee0859c" providerId="ADAL" clId="{1A6A2D47-6990-42F9-9374-12A5E7FEDBE3}" dt="2025-01-04T14:07:38.691" v="678" actId="20577"/>
        <pc:sldMkLst>
          <pc:docMk/>
          <pc:sldMk cId="0" sldId="261"/>
        </pc:sldMkLst>
        <pc:spChg chg="mod">
          <ac:chgData name="Adrian Crossland" userId="82733a7c-e32d-4ff6-873e-906f0ee0859c" providerId="ADAL" clId="{1A6A2D47-6990-42F9-9374-12A5E7FEDBE3}" dt="2025-01-04T14:05:47.994" v="640" actId="20577"/>
          <ac:spMkLst>
            <pc:docMk/>
            <pc:sldMk cId="0" sldId="261"/>
            <ac:spMk id="174" creationId="{00000000-0000-0000-0000-000000000000}"/>
          </ac:spMkLst>
        </pc:spChg>
        <pc:spChg chg="mod">
          <ac:chgData name="Adrian Crossland" userId="82733a7c-e32d-4ff6-873e-906f0ee0859c" providerId="ADAL" clId="{1A6A2D47-6990-42F9-9374-12A5E7FEDBE3}" dt="2025-01-04T14:07:38.691" v="678" actId="20577"/>
          <ac:spMkLst>
            <pc:docMk/>
            <pc:sldMk cId="0" sldId="261"/>
            <ac:spMk id="176" creationId="{00000000-0000-0000-0000-000000000000}"/>
          </ac:spMkLst>
        </pc:spChg>
      </pc:sldChg>
      <pc:sldChg chg="modSp mod">
        <pc:chgData name="Adrian Crossland" userId="82733a7c-e32d-4ff6-873e-906f0ee0859c" providerId="ADAL" clId="{1A6A2D47-6990-42F9-9374-12A5E7FEDBE3}" dt="2025-01-04T14:10:14.863" v="747" actId="20577"/>
        <pc:sldMkLst>
          <pc:docMk/>
          <pc:sldMk cId="0" sldId="262"/>
        </pc:sldMkLst>
        <pc:spChg chg="mod">
          <ac:chgData name="Adrian Crossland" userId="82733a7c-e32d-4ff6-873e-906f0ee0859c" providerId="ADAL" clId="{1A6A2D47-6990-42F9-9374-12A5E7FEDBE3}" dt="2025-01-04T14:10:14.863" v="747" actId="20577"/>
          <ac:spMkLst>
            <pc:docMk/>
            <pc:sldMk cId="0" sldId="262"/>
            <ac:spMk id="188" creationId="{00000000-0000-0000-0000-000000000000}"/>
          </ac:spMkLst>
        </pc:spChg>
      </pc:sldChg>
      <pc:sldChg chg="modSp mod">
        <pc:chgData name="Adrian Crossland" userId="82733a7c-e32d-4ff6-873e-906f0ee0859c" providerId="ADAL" clId="{1A6A2D47-6990-42F9-9374-12A5E7FEDBE3}" dt="2025-01-04T14:16:05.286" v="975" actId="255"/>
        <pc:sldMkLst>
          <pc:docMk/>
          <pc:sldMk cId="0" sldId="263"/>
        </pc:sldMkLst>
        <pc:spChg chg="mod">
          <ac:chgData name="Adrian Crossland" userId="82733a7c-e32d-4ff6-873e-906f0ee0859c" providerId="ADAL" clId="{1A6A2D47-6990-42F9-9374-12A5E7FEDBE3}" dt="2025-01-04T14:16:05.286" v="975" actId="255"/>
          <ac:spMkLst>
            <pc:docMk/>
            <pc:sldMk cId="0" sldId="263"/>
            <ac:spMk id="208" creationId="{00000000-0000-0000-0000-000000000000}"/>
          </ac:spMkLst>
        </pc:spChg>
      </pc:sldChg>
      <pc:sldChg chg="modSp mod">
        <pc:chgData name="Adrian Crossland" userId="82733a7c-e32d-4ff6-873e-906f0ee0859c" providerId="ADAL" clId="{1A6A2D47-6990-42F9-9374-12A5E7FEDBE3}" dt="2025-01-04T14:17:49.490" v="993" actId="20577"/>
        <pc:sldMkLst>
          <pc:docMk/>
          <pc:sldMk cId="0" sldId="266"/>
        </pc:sldMkLst>
        <pc:spChg chg="mod">
          <ac:chgData name="Adrian Crossland" userId="82733a7c-e32d-4ff6-873e-906f0ee0859c" providerId="ADAL" clId="{1A6A2D47-6990-42F9-9374-12A5E7FEDBE3}" dt="2025-01-04T14:17:49.490" v="993" actId="20577"/>
          <ac:spMkLst>
            <pc:docMk/>
            <pc:sldMk cId="0" sldId="266"/>
            <ac:spMk id="248" creationId="{00000000-0000-0000-0000-000000000000}"/>
          </ac:spMkLst>
        </pc:spChg>
      </pc:sldChg>
      <pc:sldChg chg="modSp mod">
        <pc:chgData name="Adrian Crossland" userId="82733a7c-e32d-4ff6-873e-906f0ee0859c" providerId="ADAL" clId="{1A6A2D47-6990-42F9-9374-12A5E7FEDBE3}" dt="2025-01-04T14:18:38.149" v="999" actId="20577"/>
        <pc:sldMkLst>
          <pc:docMk/>
          <pc:sldMk cId="0" sldId="267"/>
        </pc:sldMkLst>
        <pc:spChg chg="mod">
          <ac:chgData name="Adrian Crossland" userId="82733a7c-e32d-4ff6-873e-906f0ee0859c" providerId="ADAL" clId="{1A6A2D47-6990-42F9-9374-12A5E7FEDBE3}" dt="2025-01-04T14:17:45.911" v="991" actId="20577"/>
          <ac:spMkLst>
            <pc:docMk/>
            <pc:sldMk cId="0" sldId="267"/>
            <ac:spMk id="261" creationId="{00000000-0000-0000-0000-000000000000}"/>
          </ac:spMkLst>
        </pc:spChg>
        <pc:spChg chg="mod">
          <ac:chgData name="Adrian Crossland" userId="82733a7c-e32d-4ff6-873e-906f0ee0859c" providerId="ADAL" clId="{1A6A2D47-6990-42F9-9374-12A5E7FEDBE3}" dt="2025-01-04T14:18:38.149" v="999" actId="20577"/>
          <ac:spMkLst>
            <pc:docMk/>
            <pc:sldMk cId="0" sldId="267"/>
            <ac:spMk id="264" creationId="{00000000-0000-0000-0000-000000000000}"/>
          </ac:spMkLst>
        </pc:spChg>
      </pc:sldChg>
      <pc:sldChg chg="modSp mod">
        <pc:chgData name="Adrian Crossland" userId="82733a7c-e32d-4ff6-873e-906f0ee0859c" providerId="ADAL" clId="{1A6A2D47-6990-42F9-9374-12A5E7FEDBE3}" dt="2025-01-04T14:25:07.011" v="1195" actId="20577"/>
        <pc:sldMkLst>
          <pc:docMk/>
          <pc:sldMk cId="0" sldId="268"/>
        </pc:sldMkLst>
        <pc:spChg chg="mod">
          <ac:chgData name="Adrian Crossland" userId="82733a7c-e32d-4ff6-873e-906f0ee0859c" providerId="ADAL" clId="{1A6A2D47-6990-42F9-9374-12A5E7FEDBE3}" dt="2025-01-04T14:24:26.277" v="1173" actId="20577"/>
          <ac:spMkLst>
            <pc:docMk/>
            <pc:sldMk cId="0" sldId="268"/>
            <ac:spMk id="274" creationId="{00000000-0000-0000-0000-000000000000}"/>
          </ac:spMkLst>
        </pc:spChg>
        <pc:spChg chg="mod">
          <ac:chgData name="Adrian Crossland" userId="82733a7c-e32d-4ff6-873e-906f0ee0859c" providerId="ADAL" clId="{1A6A2D47-6990-42F9-9374-12A5E7FEDBE3}" dt="2025-01-04T14:25:07.011" v="1195" actId="20577"/>
          <ac:spMkLst>
            <pc:docMk/>
            <pc:sldMk cId="0" sldId="268"/>
            <ac:spMk id="290" creationId="{00000000-0000-0000-0000-000000000000}"/>
          </ac:spMkLst>
        </pc:spChg>
      </pc:sldChg>
      <pc:sldChg chg="modSp mod">
        <pc:chgData name="Adrian Crossland" userId="82733a7c-e32d-4ff6-873e-906f0ee0859c" providerId="ADAL" clId="{1A6A2D47-6990-42F9-9374-12A5E7FEDBE3}" dt="2025-01-04T13:56:46.813" v="519" actId="20577"/>
        <pc:sldMkLst>
          <pc:docMk/>
          <pc:sldMk cId="1330504631" sldId="269"/>
        </pc:sldMkLst>
        <pc:spChg chg="mod">
          <ac:chgData name="Adrian Crossland" userId="82733a7c-e32d-4ff6-873e-906f0ee0859c" providerId="ADAL" clId="{1A6A2D47-6990-42F9-9374-12A5E7FEDBE3}" dt="2025-01-04T13:56:46.813" v="519" actId="20577"/>
          <ac:spMkLst>
            <pc:docMk/>
            <pc:sldMk cId="1330504631" sldId="269"/>
            <ac:spMk id="7" creationId="{A0AB6E55-31CB-CEBE-0DDB-5A762E32D853}"/>
          </ac:spMkLst>
        </pc:spChg>
      </pc:sldChg>
      <pc:sldChg chg="modSp mod">
        <pc:chgData name="Adrian Crossland" userId="82733a7c-e32d-4ff6-873e-906f0ee0859c" providerId="ADAL" clId="{1A6A2D47-6990-42F9-9374-12A5E7FEDBE3}" dt="2025-01-04T14:16:37.890" v="980" actId="20577"/>
        <pc:sldMkLst>
          <pc:docMk/>
          <pc:sldMk cId="3959148436" sldId="270"/>
        </pc:sldMkLst>
        <pc:graphicFrameChg chg="modGraphic">
          <ac:chgData name="Adrian Crossland" userId="82733a7c-e32d-4ff6-873e-906f0ee0859c" providerId="ADAL" clId="{1A6A2D47-6990-42F9-9374-12A5E7FEDBE3}" dt="2025-01-04T14:16:37.890" v="980" actId="20577"/>
          <ac:graphicFrameMkLst>
            <pc:docMk/>
            <pc:sldMk cId="3959148436" sldId="270"/>
            <ac:graphicFrameMk id="4" creationId="{06ED47F3-3FCC-5917-0D1C-CF69337477A2}"/>
          </ac:graphicFrameMkLst>
        </pc:graphicFrameChg>
      </pc:sldChg>
    </pc:docChg>
  </pc:docChgLst>
  <pc:docChgLst>
    <pc:chgData name="Adrian Crossland" userId="82733a7c-e32d-4ff6-873e-906f0ee0859c" providerId="ADAL" clId="{35ECAEDA-FF48-41BC-A11C-D5B1997C8DA3}"/>
    <pc:docChg chg="custSel modSld">
      <pc:chgData name="Adrian Crossland" userId="82733a7c-e32d-4ff6-873e-906f0ee0859c" providerId="ADAL" clId="{35ECAEDA-FF48-41BC-A11C-D5B1997C8DA3}" dt="2025-01-11T22:37:24.116" v="47" actId="20577"/>
      <pc:docMkLst>
        <pc:docMk/>
      </pc:docMkLst>
      <pc:sldChg chg="modSp mod">
        <pc:chgData name="Adrian Crossland" userId="82733a7c-e32d-4ff6-873e-906f0ee0859c" providerId="ADAL" clId="{35ECAEDA-FF48-41BC-A11C-D5B1997C8DA3}" dt="2025-01-10T17:44:10.397" v="2" actId="313"/>
        <pc:sldMkLst>
          <pc:docMk/>
          <pc:sldMk cId="0" sldId="256"/>
        </pc:sldMkLst>
        <pc:spChg chg="mod">
          <ac:chgData name="Adrian Crossland" userId="82733a7c-e32d-4ff6-873e-906f0ee0859c" providerId="ADAL" clId="{35ECAEDA-FF48-41BC-A11C-D5B1997C8DA3}" dt="2025-01-10T17:44:10.397" v="2" actId="313"/>
          <ac:spMkLst>
            <pc:docMk/>
            <pc:sldMk cId="0" sldId="256"/>
            <ac:spMk id="90" creationId="{00000000-0000-0000-0000-000000000000}"/>
          </ac:spMkLst>
        </pc:spChg>
      </pc:sldChg>
      <pc:sldChg chg="modSp mod">
        <pc:chgData name="Adrian Crossland" userId="82733a7c-e32d-4ff6-873e-906f0ee0859c" providerId="ADAL" clId="{35ECAEDA-FF48-41BC-A11C-D5B1997C8DA3}" dt="2025-01-10T17:44:45.551" v="5" actId="20577"/>
        <pc:sldMkLst>
          <pc:docMk/>
          <pc:sldMk cId="0" sldId="258"/>
        </pc:sldMkLst>
        <pc:spChg chg="mod">
          <ac:chgData name="Adrian Crossland" userId="82733a7c-e32d-4ff6-873e-906f0ee0859c" providerId="ADAL" clId="{35ECAEDA-FF48-41BC-A11C-D5B1997C8DA3}" dt="2025-01-10T17:44:45.551" v="5" actId="20577"/>
          <ac:spMkLst>
            <pc:docMk/>
            <pc:sldMk cId="0" sldId="258"/>
            <ac:spMk id="135" creationId="{00000000-0000-0000-0000-000000000000}"/>
          </ac:spMkLst>
        </pc:spChg>
      </pc:sldChg>
      <pc:sldChg chg="modSp mod">
        <pc:chgData name="Adrian Crossland" userId="82733a7c-e32d-4ff6-873e-906f0ee0859c" providerId="ADAL" clId="{35ECAEDA-FF48-41BC-A11C-D5B1997C8DA3}" dt="2025-01-10T17:59:13.649" v="11" actId="20577"/>
        <pc:sldMkLst>
          <pc:docMk/>
          <pc:sldMk cId="0" sldId="263"/>
        </pc:sldMkLst>
        <pc:spChg chg="mod">
          <ac:chgData name="Adrian Crossland" userId="82733a7c-e32d-4ff6-873e-906f0ee0859c" providerId="ADAL" clId="{35ECAEDA-FF48-41BC-A11C-D5B1997C8DA3}" dt="2025-01-10T17:59:13.649" v="11" actId="20577"/>
          <ac:spMkLst>
            <pc:docMk/>
            <pc:sldMk cId="0" sldId="263"/>
            <ac:spMk id="208" creationId="{00000000-0000-0000-0000-000000000000}"/>
          </ac:spMkLst>
        </pc:spChg>
      </pc:sldChg>
      <pc:sldChg chg="modSp mod">
        <pc:chgData name="Adrian Crossland" userId="82733a7c-e32d-4ff6-873e-906f0ee0859c" providerId="ADAL" clId="{35ECAEDA-FF48-41BC-A11C-D5B1997C8DA3}" dt="2025-01-11T22:37:24.116" v="47" actId="20577"/>
        <pc:sldMkLst>
          <pc:docMk/>
          <pc:sldMk cId="0" sldId="268"/>
        </pc:sldMkLst>
        <pc:spChg chg="mod">
          <ac:chgData name="Adrian Crossland" userId="82733a7c-e32d-4ff6-873e-906f0ee0859c" providerId="ADAL" clId="{35ECAEDA-FF48-41BC-A11C-D5B1997C8DA3}" dt="2025-01-10T17:59:58.763" v="35" actId="20577"/>
          <ac:spMkLst>
            <pc:docMk/>
            <pc:sldMk cId="0" sldId="268"/>
            <ac:spMk id="5" creationId="{00000000-0000-0000-0000-000000000000}"/>
          </ac:spMkLst>
        </pc:spChg>
        <pc:spChg chg="mod">
          <ac:chgData name="Adrian Crossland" userId="82733a7c-e32d-4ff6-873e-906f0ee0859c" providerId="ADAL" clId="{35ECAEDA-FF48-41BC-A11C-D5B1997C8DA3}" dt="2025-01-11T22:37:24.116" v="47" actId="20577"/>
          <ac:spMkLst>
            <pc:docMk/>
            <pc:sldMk cId="0" sldId="268"/>
            <ac:spMk id="2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ationalcareersservice.direct.gov.uk/" TargetMode="Externa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s://www.youthemployment.org.uk/" TargetMode="External"/><Relationship Id="rId2" Type="http://schemas.openxmlformats.org/officeDocument/2006/relationships/hyperlink" Target="https://www.helpyouchoose.org/" TargetMode="External"/><Relationship Id="rId1" Type="http://schemas.openxmlformats.org/officeDocument/2006/relationships/slideLayout" Target="../slideLayouts/slideLayout3.xml"/><Relationship Id="rId6" Type="http://schemas.openxmlformats.org/officeDocument/2006/relationships/hyperlink" Target="https://www.helpyouchoose.org/information/decisions-choices/careerometer" TargetMode="Externa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hyperlink" Target="https://findajob.dwp.gov.uk/" TargetMode="External"/><Relationship Id="rId4" Type="http://schemas.openxmlformats.org/officeDocument/2006/relationships/hyperlink" Target="https://www.bbc.co.uk/bitesize/groups/cpw27rkdkkyt" TargetMode="External"/><Relationship Id="rId9" Type="http://schemas.openxmlformats.org/officeDocument/2006/relationships/image" Target="../media/image33.png"/><Relationship Id="rId14" Type="http://schemas.openxmlformats.org/officeDocument/2006/relationships/hyperlink" Target="https://www.helpyouchoose.org/courses/send-courses?area=norfol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base-uk.org/supported-internships-and-inclusive-apprenticeships" TargetMode="External"/><Relationship Id="rId7" Type="http://schemas.openxmlformats.org/officeDocument/2006/relationships/hyperlink" Target="https://find-employer-schemes.education.gov.uk/schemes/supported-internships" TargetMode="External"/><Relationship Id="rId2" Type="http://schemas.openxmlformats.org/officeDocument/2006/relationships/hyperlink" Target="https://www.helpyouchoose.org/"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ndti.org.uk/resources/publication/what-are-supported-internships"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www.amazingapprenticeships.com/zones/stud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orfolk.gov.uk/article/40664/Further-education-higher-education-and-train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nomisweb.co.uk/reports/lmp/la/1941962835/report.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resources.careersandenterprise.co.uk/my-learning-my-future" TargetMode="Externa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mailto:office@standrewsschool.co.u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t-ed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ace-project.org.uk/college-programmes/"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winibees-bakery.co.uk/"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hyperlink" Target="https://www.faithanimalrescue.org.uk/" TargetMode="External"/><Relationship Id="rId10" Type="http://schemas.openxmlformats.org/officeDocument/2006/relationships/hyperlink" Target="https://www.kellingheath.co.uk/" TargetMode="External"/><Relationship Id="rId4" Type="http://schemas.openxmlformats.org/officeDocument/2006/relationships/image" Target="../media/image2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hyperlink" Target="https://www.eastcoast.ac.uk/" TargetMode="External"/><Relationship Id="rId3" Type="http://schemas.openxmlformats.org/officeDocument/2006/relationships/hyperlink" Target="https://www.ccn.ac.uk/"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paston.ac.uk/" TargetMode="External"/><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hyperlink" Target="https://ace-project.org.uk/college-programmes/"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Office@standrewsschool.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1"/>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1"/>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1"/>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
          <p:cNvSpPr txBox="1"/>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0" i="0" u="none" strike="noStrike" cap="none">
                <a:solidFill>
                  <a:srgbClr val="FFFFFF"/>
                </a:solidFill>
                <a:latin typeface="Play"/>
                <a:ea typeface="Play"/>
                <a:cs typeface="Play"/>
                <a:sym typeface="Play"/>
              </a:rPr>
              <a:t>Careers</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1371599" y="2318197"/>
            <a:ext cx="9724031" cy="3683358"/>
          </a:xfrm>
          <a:prstGeom prst="rect">
            <a:avLst/>
          </a:prstGeom>
          <a:no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dk1"/>
              </a:buClr>
              <a:buSzPts val="1700"/>
            </a:pPr>
            <a:r>
              <a:rPr lang="en-GB" sz="1700" b="0" i="0" u="none" strike="noStrike" cap="none" dirty="0">
                <a:solidFill>
                  <a:schemeClr val="dk1"/>
                </a:solidFill>
                <a:latin typeface="Arial"/>
                <a:ea typeface="Arial"/>
                <a:cs typeface="Arial"/>
                <a:sym typeface="Arial"/>
              </a:rPr>
              <a:t>At St Andrew’s School we aim to support the aspirations of all our learners and to ensure they gain the understanding, skills and experience needed to make progress and succeed in learning and work. As a Special Education Needs (SEND) school, we have a particular focus of developing the personal characteristics such as social skills, communication, independence, and resilience of our students.</a:t>
            </a:r>
            <a:br>
              <a:rPr lang="en-GB" sz="1700" b="0" i="0" u="none" strike="noStrike" cap="none" dirty="0">
                <a:solidFill>
                  <a:schemeClr val="dk1"/>
                </a:solidFill>
                <a:latin typeface="Arial"/>
                <a:ea typeface="Arial"/>
                <a:cs typeface="Arial"/>
                <a:sym typeface="Arial"/>
              </a:rPr>
            </a:br>
            <a:br>
              <a:rPr lang="en-GB" sz="1700" b="0" i="0" u="none" strike="noStrike" cap="none" dirty="0">
                <a:solidFill>
                  <a:schemeClr val="dk1"/>
                </a:solidFill>
                <a:latin typeface="Arial"/>
                <a:ea typeface="Arial"/>
                <a:cs typeface="Arial"/>
                <a:sym typeface="Arial"/>
              </a:rPr>
            </a:br>
            <a:r>
              <a:rPr lang="en-GB" sz="1700" b="0" i="0" u="none" strike="noStrike" cap="none" dirty="0">
                <a:solidFill>
                  <a:schemeClr val="dk1"/>
                </a:solidFill>
                <a:latin typeface="Arial"/>
                <a:ea typeface="Arial"/>
                <a:cs typeface="Arial"/>
                <a:sym typeface="Arial"/>
              </a:rPr>
              <a:t>Careers is taught throughout the primary and secondary years, within the PSHE (Personal Social Health and Education) curriculum.</a:t>
            </a:r>
            <a:br>
              <a:rPr lang="en-GB" sz="1700" b="0" i="0" u="none" strike="noStrike" cap="none" dirty="0">
                <a:solidFill>
                  <a:schemeClr val="dk1"/>
                </a:solidFill>
                <a:latin typeface="Arial"/>
                <a:ea typeface="Arial"/>
                <a:cs typeface="Arial"/>
                <a:sym typeface="Arial"/>
              </a:rPr>
            </a:br>
            <a:br>
              <a:rPr lang="en-GB" sz="1700" b="0" i="0" u="none" strike="noStrike" cap="none" dirty="0">
                <a:solidFill>
                  <a:schemeClr val="dk1"/>
                </a:solidFill>
                <a:latin typeface="Arial"/>
                <a:ea typeface="Arial"/>
                <a:cs typeface="Arial"/>
                <a:sym typeface="Arial"/>
              </a:rPr>
            </a:br>
            <a:r>
              <a:rPr lang="en-GB" sz="1700" b="0" i="0" u="none" strike="noStrike" cap="none" dirty="0">
                <a:solidFill>
                  <a:schemeClr val="dk1"/>
                </a:solidFill>
                <a:latin typeface="Arial"/>
                <a:ea typeface="Arial"/>
                <a:cs typeface="Arial"/>
                <a:sym typeface="Arial"/>
              </a:rPr>
              <a:t>Careers learning is also linked throughout the curriculum, as part of specific subjects throughout Key Stage 3 and Key Stage 4. Threading careers within the curriculum subjects helps students to understand the relevance of the subjects within the world of work and the possible career pathways available to them. </a:t>
            </a:r>
            <a:br>
              <a:rPr lang="en-GB" sz="1700" b="0" i="0" u="none" strike="noStrike" cap="none" dirty="0">
                <a:solidFill>
                  <a:schemeClr val="dk1"/>
                </a:solidFill>
                <a:latin typeface="Arial"/>
                <a:ea typeface="Arial"/>
                <a:cs typeface="Arial"/>
                <a:sym typeface="Arial"/>
              </a:rPr>
            </a:br>
            <a:br>
              <a:rPr lang="en-GB" sz="1700" b="0" i="0" u="none" strike="noStrike" cap="none" dirty="0">
                <a:solidFill>
                  <a:schemeClr val="dk1"/>
                </a:solidFill>
                <a:latin typeface="Arial"/>
                <a:ea typeface="Arial"/>
                <a:cs typeface="Arial"/>
                <a:sym typeface="Arial"/>
              </a:rPr>
            </a:br>
            <a:r>
              <a:rPr lang="en-GB" sz="1700" b="0" i="0" u="none" strike="noStrike" cap="none" dirty="0">
                <a:solidFill>
                  <a:schemeClr val="dk1"/>
                </a:solidFill>
                <a:latin typeface="Arial"/>
                <a:ea typeface="Arial"/>
                <a:cs typeface="Arial"/>
                <a:sym typeface="Arial"/>
              </a:rPr>
              <a:t>Our school’s careers provision is measured against the Gatsby’s Benchmarks. </a:t>
            </a:r>
            <a:endParaRPr sz="1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6ED47F3-3FCC-5917-0D1C-CF69337477A2}"/>
              </a:ext>
            </a:extLst>
          </p:cNvPr>
          <p:cNvGraphicFramePr>
            <a:graphicFrameLocks noGrp="1"/>
          </p:cNvGraphicFramePr>
          <p:nvPr>
            <p:extLst>
              <p:ext uri="{D42A27DB-BD31-4B8C-83A1-F6EECF244321}">
                <p14:modId xmlns:p14="http://schemas.microsoft.com/office/powerpoint/2010/main" val="955749831"/>
              </p:ext>
            </p:extLst>
          </p:nvPr>
        </p:nvGraphicFramePr>
        <p:xfrm>
          <a:off x="249280" y="766427"/>
          <a:ext cx="11265262" cy="5865980"/>
        </p:xfrm>
        <a:graphic>
          <a:graphicData uri="http://schemas.openxmlformats.org/drawingml/2006/table">
            <a:tbl>
              <a:tblPr firstRow="1" bandRow="1">
                <a:tableStyleId>{073A0DAA-6AF3-43AB-8588-CEC1D06C72B9}</a:tableStyleId>
              </a:tblPr>
              <a:tblGrid>
                <a:gridCol w="3709614">
                  <a:extLst>
                    <a:ext uri="{9D8B030D-6E8A-4147-A177-3AD203B41FA5}">
                      <a16:colId xmlns:a16="http://schemas.microsoft.com/office/drawing/2014/main" val="3458322901"/>
                    </a:ext>
                  </a:extLst>
                </a:gridCol>
                <a:gridCol w="7555648">
                  <a:extLst>
                    <a:ext uri="{9D8B030D-6E8A-4147-A177-3AD203B41FA5}">
                      <a16:colId xmlns:a16="http://schemas.microsoft.com/office/drawing/2014/main" val="1679477181"/>
                    </a:ext>
                  </a:extLst>
                </a:gridCol>
              </a:tblGrid>
              <a:tr h="276570">
                <a:tc>
                  <a:txBody>
                    <a:bodyPr/>
                    <a:lstStyle/>
                    <a:p>
                      <a:endParaRPr lang="en-GB" dirty="0"/>
                    </a:p>
                  </a:txBody>
                  <a:tcPr/>
                </a:tc>
                <a:tc>
                  <a:txBody>
                    <a:bodyPr/>
                    <a:lstStyle/>
                    <a:p>
                      <a:endParaRPr lang="en-GB" b="0" u="sng" dirty="0"/>
                    </a:p>
                  </a:txBody>
                  <a:tcPr/>
                </a:tc>
                <a:extLst>
                  <a:ext uri="{0D108BD9-81ED-4DB2-BD59-A6C34878D82A}">
                    <a16:rowId xmlns:a16="http://schemas.microsoft.com/office/drawing/2014/main" val="461468346"/>
                  </a:ext>
                </a:extLst>
              </a:tr>
              <a:tr h="2414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chemeClr val="tx1"/>
                          </a:solidFill>
                          <a:effectLst/>
                          <a:latin typeface="+mn-lt"/>
                          <a:ea typeface="Aptos" panose="02110004020202020204"/>
                          <a:cs typeface="Times New Roman" panose="02020603050405020304" pitchFamily="18" charset="0"/>
                        </a:rPr>
                        <a:t>General Careers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solidFill>
                          <a:srgbClr val="0000FF"/>
                        </a:solidFill>
                        <a:effectLst/>
                        <a:latin typeface="+mn-lt"/>
                        <a:ea typeface="Aptos" panose="02110004020202020204"/>
                        <a:cs typeface="Times New Roman" panose="02020603050405020304" pitchFamily="18" charset="0"/>
                        <a:hlinkClick r:id="rId2"/>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2244754"/>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Labour Market Information</a:t>
                      </a:r>
                      <a:endParaRPr lang="en-GB" sz="1800" b="1" u="none" kern="100" dirty="0">
                        <a:solidFill>
                          <a:schemeClr val="tx1"/>
                        </a:solidFill>
                        <a:effectLst/>
                        <a:latin typeface="+mn-lt"/>
                        <a:ea typeface="Aptos" panose="02110004020202020204"/>
                        <a:cs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800417847"/>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A range of SEND courses and technical providers from Norfolk providers.</a:t>
                      </a:r>
                      <a:endParaRPr lang="en-GB" sz="1800" b="1" u="none" kern="100" dirty="0">
                        <a:solidFill>
                          <a:schemeClr val="tx1"/>
                        </a:solidFill>
                        <a:effectLst/>
                        <a:latin typeface="+mn-lt"/>
                        <a:ea typeface="Aptos" panose="02110004020202020204"/>
                        <a:cs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GB" b="0" u="none" dirty="0"/>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631164771"/>
                  </a:ext>
                </a:extLst>
              </a:tr>
            </a:tbl>
          </a:graphicData>
        </a:graphic>
      </p:graphicFrame>
      <p:pic>
        <p:nvPicPr>
          <p:cNvPr id="222" name="Google Shape;222;p9">
            <a:hlinkClick r:id="rId2"/>
          </p:cNvPr>
          <p:cNvPicPr preferRelativeResize="0"/>
          <p:nvPr/>
        </p:nvPicPr>
        <p:blipFill rotWithShape="1">
          <a:blip r:embed="rId3">
            <a:alphaModFix/>
          </a:blip>
          <a:srcRect/>
          <a:stretch/>
        </p:blipFill>
        <p:spPr>
          <a:xfrm>
            <a:off x="4227728" y="1189080"/>
            <a:ext cx="2343440" cy="596610"/>
          </a:xfrm>
          <a:prstGeom prst="rect">
            <a:avLst/>
          </a:prstGeom>
          <a:noFill/>
          <a:ln>
            <a:noFill/>
          </a:ln>
        </p:spPr>
      </p:pic>
      <p:pic>
        <p:nvPicPr>
          <p:cNvPr id="223" name="Google Shape;223;p9">
            <a:hlinkClick r:id="rId4"/>
          </p:cNvPr>
          <p:cNvPicPr preferRelativeResize="0"/>
          <p:nvPr/>
        </p:nvPicPr>
        <p:blipFill rotWithShape="1">
          <a:blip r:embed="rId5">
            <a:alphaModFix/>
          </a:blip>
          <a:srcRect/>
          <a:stretch/>
        </p:blipFill>
        <p:spPr>
          <a:xfrm>
            <a:off x="4291014" y="1990166"/>
            <a:ext cx="1590897" cy="1057423"/>
          </a:xfrm>
          <a:prstGeom prst="rect">
            <a:avLst/>
          </a:prstGeom>
          <a:noFill/>
          <a:ln>
            <a:noFill/>
          </a:ln>
        </p:spPr>
      </p:pic>
      <p:pic>
        <p:nvPicPr>
          <p:cNvPr id="224" name="Google Shape;224;p9">
            <a:hlinkClick r:id="rId6"/>
          </p:cNvPr>
          <p:cNvPicPr preferRelativeResize="0"/>
          <p:nvPr/>
        </p:nvPicPr>
        <p:blipFill rotWithShape="1">
          <a:blip r:embed="rId7">
            <a:alphaModFix/>
          </a:blip>
          <a:srcRect/>
          <a:stretch/>
        </p:blipFill>
        <p:spPr>
          <a:xfrm>
            <a:off x="4180078" y="3593189"/>
            <a:ext cx="2438740" cy="447737"/>
          </a:xfrm>
          <a:prstGeom prst="rect">
            <a:avLst/>
          </a:prstGeom>
          <a:noFill/>
          <a:ln>
            <a:noFill/>
          </a:ln>
        </p:spPr>
      </p:pic>
      <p:pic>
        <p:nvPicPr>
          <p:cNvPr id="225" name="Google Shape;225;p9">
            <a:hlinkClick r:id="rId8"/>
          </p:cNvPr>
          <p:cNvPicPr preferRelativeResize="0"/>
          <p:nvPr/>
        </p:nvPicPr>
        <p:blipFill rotWithShape="1">
          <a:blip r:embed="rId9">
            <a:alphaModFix/>
          </a:blip>
          <a:srcRect/>
          <a:stretch/>
        </p:blipFill>
        <p:spPr>
          <a:xfrm>
            <a:off x="7115386" y="1271268"/>
            <a:ext cx="3854935" cy="1028844"/>
          </a:xfrm>
          <a:prstGeom prst="rect">
            <a:avLst/>
          </a:prstGeom>
          <a:noFill/>
          <a:ln>
            <a:noFill/>
          </a:ln>
        </p:spPr>
      </p:pic>
      <p:pic>
        <p:nvPicPr>
          <p:cNvPr id="226" name="Google Shape;226;p9">
            <a:hlinkClick r:id="rId10"/>
          </p:cNvPr>
          <p:cNvPicPr preferRelativeResize="0"/>
          <p:nvPr/>
        </p:nvPicPr>
        <p:blipFill rotWithShape="1">
          <a:blip r:embed="rId11">
            <a:alphaModFix/>
          </a:blip>
          <a:srcRect/>
          <a:stretch/>
        </p:blipFill>
        <p:spPr>
          <a:xfrm>
            <a:off x="9042854" y="2518877"/>
            <a:ext cx="1571844" cy="371527"/>
          </a:xfrm>
          <a:prstGeom prst="rect">
            <a:avLst/>
          </a:prstGeom>
          <a:noFill/>
          <a:ln>
            <a:noFill/>
          </a:ln>
        </p:spPr>
      </p:pic>
      <p:pic>
        <p:nvPicPr>
          <p:cNvPr id="228" name="Google Shape;228;p9">
            <a:hlinkClick r:id="rId12"/>
          </p:cNvPr>
          <p:cNvPicPr preferRelativeResize="0"/>
          <p:nvPr/>
        </p:nvPicPr>
        <p:blipFill rotWithShape="1">
          <a:blip r:embed="rId13">
            <a:alphaModFix/>
          </a:blip>
          <a:srcRect/>
          <a:stretch/>
        </p:blipFill>
        <p:spPr>
          <a:xfrm>
            <a:off x="6762219" y="2452350"/>
            <a:ext cx="1084676" cy="827997"/>
          </a:xfrm>
          <a:prstGeom prst="rect">
            <a:avLst/>
          </a:prstGeom>
          <a:noFill/>
          <a:ln>
            <a:noFill/>
          </a:ln>
        </p:spPr>
      </p:pic>
      <p:pic>
        <p:nvPicPr>
          <p:cNvPr id="229" name="Google Shape;229;p9">
            <a:hlinkClick r:id="rId14"/>
          </p:cNvPr>
          <p:cNvPicPr preferRelativeResize="0"/>
          <p:nvPr/>
        </p:nvPicPr>
        <p:blipFill rotWithShape="1">
          <a:blip r:embed="rId15">
            <a:alphaModFix/>
          </a:blip>
          <a:srcRect/>
          <a:stretch/>
        </p:blipFill>
        <p:spPr>
          <a:xfrm>
            <a:off x="4174390" y="5046488"/>
            <a:ext cx="2396778" cy="522208"/>
          </a:xfrm>
          <a:prstGeom prst="rect">
            <a:avLst/>
          </a:prstGeom>
          <a:noFill/>
          <a:ln>
            <a:noFill/>
          </a:ln>
        </p:spPr>
      </p:pic>
      <p:sp>
        <p:nvSpPr>
          <p:cNvPr id="5" name="TextBox 4">
            <a:extLst>
              <a:ext uri="{FF2B5EF4-FFF2-40B4-BE49-F238E27FC236}">
                <a16:creationId xmlns:a16="http://schemas.microsoft.com/office/drawing/2014/main" id="{70C9D306-28DE-52A7-0669-6B4F21859ECF}"/>
              </a:ext>
            </a:extLst>
          </p:cNvPr>
          <p:cNvSpPr txBox="1"/>
          <p:nvPr/>
        </p:nvSpPr>
        <p:spPr>
          <a:xfrm>
            <a:off x="249286" y="78515"/>
            <a:ext cx="4837176" cy="769441"/>
          </a:xfrm>
          <a:prstGeom prst="rect">
            <a:avLst/>
          </a:prstGeom>
          <a:noFill/>
        </p:spPr>
        <p:txBody>
          <a:bodyPr wrap="square" rtlCol="0">
            <a:spAutoFit/>
          </a:bodyPr>
          <a:lstStyle/>
          <a:p>
            <a:r>
              <a:rPr lang="en-GB" sz="4400" dirty="0">
                <a:latin typeface="+mn-lt"/>
              </a:rPr>
              <a:t>Student Websites</a:t>
            </a:r>
          </a:p>
        </p:txBody>
      </p:sp>
      <p:sp>
        <p:nvSpPr>
          <p:cNvPr id="6" name="TextBox 5">
            <a:extLst>
              <a:ext uri="{FF2B5EF4-FFF2-40B4-BE49-F238E27FC236}">
                <a16:creationId xmlns:a16="http://schemas.microsoft.com/office/drawing/2014/main" id="{A4706535-82D8-D112-F032-F8A51DC7B40F}"/>
              </a:ext>
            </a:extLst>
          </p:cNvPr>
          <p:cNvSpPr txBox="1"/>
          <p:nvPr/>
        </p:nvSpPr>
        <p:spPr>
          <a:xfrm>
            <a:off x="5495544" y="1990166"/>
            <a:ext cx="386367" cy="439019"/>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9C4EB570-E808-4AE5-26CB-6A41BC1E1A8B}"/>
              </a:ext>
            </a:extLst>
          </p:cNvPr>
          <p:cNvSpPr txBox="1"/>
          <p:nvPr/>
        </p:nvSpPr>
        <p:spPr>
          <a:xfrm>
            <a:off x="9564623" y="1248336"/>
            <a:ext cx="1405697" cy="53735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95914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D9EF7E-0745-64F4-9724-E8AC0CE81498}"/>
              </a:ext>
            </a:extLst>
          </p:cNvPr>
          <p:cNvGraphicFramePr>
            <a:graphicFrameLocks noGrp="1"/>
          </p:cNvGraphicFramePr>
          <p:nvPr>
            <p:extLst>
              <p:ext uri="{D42A27DB-BD31-4B8C-83A1-F6EECF244321}">
                <p14:modId xmlns:p14="http://schemas.microsoft.com/office/powerpoint/2010/main" val="1572040984"/>
              </p:ext>
            </p:extLst>
          </p:nvPr>
        </p:nvGraphicFramePr>
        <p:xfrm>
          <a:off x="787936" y="655290"/>
          <a:ext cx="10384889" cy="3451230"/>
        </p:xfrm>
        <a:graphic>
          <a:graphicData uri="http://schemas.openxmlformats.org/drawingml/2006/table">
            <a:tbl>
              <a:tblPr firstRow="1" bandRow="1">
                <a:tableStyleId>{073A0DAA-6AF3-43AB-8588-CEC1D06C72B9}</a:tableStyleId>
              </a:tblPr>
              <a:tblGrid>
                <a:gridCol w="3253712">
                  <a:extLst>
                    <a:ext uri="{9D8B030D-6E8A-4147-A177-3AD203B41FA5}">
                      <a16:colId xmlns:a16="http://schemas.microsoft.com/office/drawing/2014/main" val="3458322901"/>
                    </a:ext>
                  </a:extLst>
                </a:gridCol>
                <a:gridCol w="7131177">
                  <a:extLst>
                    <a:ext uri="{9D8B030D-6E8A-4147-A177-3AD203B41FA5}">
                      <a16:colId xmlns:a16="http://schemas.microsoft.com/office/drawing/2014/main" val="1679477181"/>
                    </a:ext>
                  </a:extLst>
                </a:gridCol>
              </a:tblGrid>
              <a:tr h="276570">
                <a:tc>
                  <a:txBody>
                    <a:bodyPr/>
                    <a:lstStyle/>
                    <a:p>
                      <a:endParaRPr lang="en-GB" dirty="0"/>
                    </a:p>
                  </a:txBody>
                  <a:tcPr/>
                </a:tc>
                <a:tc>
                  <a:txBody>
                    <a:bodyPr/>
                    <a:lstStyle/>
                    <a:p>
                      <a:endParaRPr lang="en-GB" b="0" u="sng" dirty="0"/>
                    </a:p>
                  </a:txBody>
                  <a:tcPr/>
                </a:tc>
                <a:extLst>
                  <a:ext uri="{0D108BD9-81ED-4DB2-BD59-A6C34878D82A}">
                    <a16:rowId xmlns:a16="http://schemas.microsoft.com/office/drawing/2014/main" val="461468346"/>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Supported Internships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u="none" kern="100" dirty="0">
                          <a:solidFill>
                            <a:schemeClr val="tx1"/>
                          </a:solidFill>
                          <a:effectLst/>
                          <a:latin typeface="+mn-lt"/>
                          <a:ea typeface="Aptos" panose="02110004020202020204"/>
                          <a:cs typeface="Times New Roman" panose="02020603050405020304" pitchFamily="18" charset="0"/>
                        </a:rPr>
                        <a:t>A stepping stone to employment. Work base learning placements with the aim of securing a job. </a:t>
                      </a:r>
                      <a:endParaRPr lang="en-GB" sz="1400" b="0" u="none" kern="100" dirty="0">
                        <a:solidFill>
                          <a:schemeClr val="tx1"/>
                        </a:solidFill>
                        <a:effectLst/>
                        <a:latin typeface="+mn-lt"/>
                        <a:ea typeface="Aptos" panose="02110004020202020204"/>
                        <a:cs typeface="Times New Roman" panose="02020603050405020304" pitchFamily="18" charset="0"/>
                        <a:hlinkClick r:id="rId2">
                          <a:extLst>
                            <a:ext uri="{A12FA001-AC4F-418D-AE19-62706E023703}">
                              <ahyp:hlinkClr xmlns:ahyp="http://schemas.microsoft.com/office/drawing/2018/hyperlinkcolor" val="tx"/>
                            </a:ext>
                          </a:extLst>
                        </a:hlinkClick>
                      </a:endParaRPr>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32244754"/>
                  </a:ext>
                </a:extLst>
              </a:tr>
              <a:tr h="15732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1" u="none" kern="100" dirty="0">
                          <a:solidFill>
                            <a:schemeClr val="tx1"/>
                          </a:solidFill>
                          <a:effectLst/>
                          <a:latin typeface="+mn-lt"/>
                          <a:ea typeface="Aptos" panose="02110004020202020204"/>
                          <a:cs typeface="Times New Roman" panose="02020603050405020304" pitchFamily="18" charset="0"/>
                        </a:rPr>
                        <a:t>Apprenticeships</a:t>
                      </a:r>
                      <a:endParaRPr lang="en-GB" sz="1800" b="1" u="none" kern="100" dirty="0">
                        <a:solidFill>
                          <a:schemeClr val="tx1"/>
                        </a:solidFill>
                        <a:effectLst/>
                        <a:latin typeface="+mn-lt"/>
                        <a:ea typeface="Aptos" panose="02110004020202020204"/>
                        <a:cs typeface="Times New Roman" panose="02020603050405020304" pitchFamily="18" charset="0"/>
                        <a:hlinkClick r:id="rId2">
                          <a:extLst>
                            <a:ext uri="{A12FA001-AC4F-418D-AE19-62706E023703}">
                              <ahyp:hlinkClr xmlns:ahyp="http://schemas.microsoft.com/office/drawing/2018/hyperlinkcolor" val="tx"/>
                            </a:ext>
                          </a:extLst>
                        </a:hlinkClick>
                      </a:endParaRPr>
                    </a:p>
                    <a:p>
                      <a:r>
                        <a:rPr lang="en-GB" b="0" u="none" dirty="0">
                          <a:solidFill>
                            <a:schemeClr val="tx1"/>
                          </a:solidFill>
                        </a:rPr>
                        <a:t>Paid employment whilst training for a qualification. </a:t>
                      </a:r>
                    </a:p>
                  </a:txBody>
                  <a:tcPr/>
                </a:tc>
                <a:tc>
                  <a:txBody>
                    <a:bodyPr/>
                    <a:lstStyle/>
                    <a:p>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800417847"/>
                  </a:ext>
                </a:extLst>
              </a:tr>
            </a:tbl>
          </a:graphicData>
        </a:graphic>
      </p:graphicFrame>
      <p:pic>
        <p:nvPicPr>
          <p:cNvPr id="235" name="Google Shape;235;p26">
            <a:hlinkClick r:id="rId3"/>
          </p:cNvPr>
          <p:cNvPicPr preferRelativeResize="0"/>
          <p:nvPr/>
        </p:nvPicPr>
        <p:blipFill rotWithShape="1">
          <a:blip r:embed="rId4">
            <a:alphaModFix/>
          </a:blip>
          <a:srcRect/>
          <a:stretch/>
        </p:blipFill>
        <p:spPr>
          <a:xfrm>
            <a:off x="8575388" y="1353313"/>
            <a:ext cx="1848772" cy="726770"/>
          </a:xfrm>
          <a:prstGeom prst="rect">
            <a:avLst/>
          </a:prstGeom>
          <a:noFill/>
          <a:ln>
            <a:noFill/>
          </a:ln>
        </p:spPr>
      </p:pic>
      <p:pic>
        <p:nvPicPr>
          <p:cNvPr id="236" name="Google Shape;236;p26">
            <a:hlinkClick r:id="rId5"/>
          </p:cNvPr>
          <p:cNvPicPr preferRelativeResize="0"/>
          <p:nvPr/>
        </p:nvPicPr>
        <p:blipFill rotWithShape="1">
          <a:blip r:embed="rId6">
            <a:alphaModFix/>
          </a:blip>
          <a:srcRect/>
          <a:stretch/>
        </p:blipFill>
        <p:spPr>
          <a:xfrm>
            <a:off x="4407846" y="1165554"/>
            <a:ext cx="1914792" cy="914528"/>
          </a:xfrm>
          <a:prstGeom prst="rect">
            <a:avLst/>
          </a:prstGeom>
          <a:noFill/>
          <a:ln>
            <a:noFill/>
          </a:ln>
        </p:spPr>
      </p:pic>
      <p:pic>
        <p:nvPicPr>
          <p:cNvPr id="237" name="Google Shape;237;p26">
            <a:hlinkClick r:id="rId7"/>
          </p:cNvPr>
          <p:cNvPicPr preferRelativeResize="0"/>
          <p:nvPr/>
        </p:nvPicPr>
        <p:blipFill rotWithShape="1">
          <a:blip r:embed="rId8">
            <a:alphaModFix/>
          </a:blip>
          <a:srcRect/>
          <a:stretch/>
        </p:blipFill>
        <p:spPr>
          <a:xfrm>
            <a:off x="6753591" y="1175081"/>
            <a:ext cx="1390844" cy="905001"/>
          </a:xfrm>
          <a:prstGeom prst="rect">
            <a:avLst/>
          </a:prstGeom>
          <a:noFill/>
          <a:ln>
            <a:noFill/>
          </a:ln>
        </p:spPr>
      </p:pic>
      <p:pic>
        <p:nvPicPr>
          <p:cNvPr id="227" name="Google Shape;227;p9">
            <a:hlinkClick r:id="rId9"/>
          </p:cNvPr>
          <p:cNvPicPr preferRelativeResize="0"/>
          <p:nvPr/>
        </p:nvPicPr>
        <p:blipFill rotWithShape="1">
          <a:blip r:embed="rId10">
            <a:alphaModFix/>
          </a:blip>
          <a:srcRect/>
          <a:stretch/>
        </p:blipFill>
        <p:spPr>
          <a:xfrm>
            <a:off x="4379271" y="2710248"/>
            <a:ext cx="1802073" cy="1084512"/>
          </a:xfrm>
          <a:prstGeom prst="rect">
            <a:avLst/>
          </a:prstGeom>
          <a:noFill/>
          <a:ln>
            <a:noFill/>
          </a:ln>
        </p:spPr>
      </p:pic>
    </p:spTree>
    <p:extLst>
      <p:ext uri="{BB962C8B-B14F-4D97-AF65-F5344CB8AC3E}">
        <p14:creationId xmlns:p14="http://schemas.microsoft.com/office/powerpoint/2010/main" val="134766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11"/>
          <p:cNvSpPr/>
          <p:nvPr/>
        </p:nvSpPr>
        <p:spPr>
          <a:xfrm flipH="1">
            <a:off x="-1" y="-1"/>
            <a:ext cx="12191998" cy="1590742"/>
          </a:xfrm>
          <a:prstGeom prst="rect">
            <a:avLst/>
          </a:prstGeom>
          <a:gradFill>
            <a:gsLst>
              <a:gs pos="0">
                <a:srgbClr val="000000"/>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p11"/>
          <p:cNvSpPr/>
          <p:nvPr/>
        </p:nvSpPr>
        <p:spPr>
          <a:xfrm rot="10800000" flipH="1">
            <a:off x="-3" y="0"/>
            <a:ext cx="8115306" cy="1590742"/>
          </a:xfrm>
          <a:prstGeom prst="rect">
            <a:avLst/>
          </a:prstGeom>
          <a:gradFill>
            <a:gsLst>
              <a:gs pos="0">
                <a:srgbClr val="156082">
                  <a:alpha val="0"/>
                </a:srgbClr>
              </a:gs>
              <a:gs pos="20000">
                <a:srgbClr val="156082">
                  <a:alpha val="0"/>
                </a:srgbClr>
              </a:gs>
              <a:gs pos="100000">
                <a:srgbClr val="0A3041">
                  <a:alpha val="54509"/>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11"/>
          <p:cNvSpPr/>
          <p:nvPr/>
        </p:nvSpPr>
        <p:spPr>
          <a:xfrm flipH="1">
            <a:off x="8115299" y="-1"/>
            <a:ext cx="4076698" cy="1590742"/>
          </a:xfrm>
          <a:prstGeom prst="rect">
            <a:avLst/>
          </a:prstGeom>
          <a:gradFill>
            <a:gsLst>
              <a:gs pos="0">
                <a:srgbClr val="156082">
                  <a:alpha val="65490"/>
                </a:srgbClr>
              </a:gs>
              <a:gs pos="100000">
                <a:srgbClr val="000000">
                  <a:alpha val="29411"/>
                </a:srgbClr>
              </a:gs>
            </a:gsLst>
            <a:lin ang="13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11"/>
          <p:cNvSpPr/>
          <p:nvPr/>
        </p:nvSpPr>
        <p:spPr>
          <a:xfrm>
            <a:off x="459350" y="-1"/>
            <a:ext cx="11732646" cy="1597433"/>
          </a:xfrm>
          <a:prstGeom prst="rect">
            <a:avLst/>
          </a:prstGeom>
          <a:gradFill>
            <a:gsLst>
              <a:gs pos="0">
                <a:srgbClr val="000000">
                  <a:alpha val="0"/>
                </a:srgbClr>
              </a:gs>
              <a:gs pos="50000">
                <a:srgbClr val="000000">
                  <a:alpha val="0"/>
                </a:srgbClr>
              </a:gs>
              <a:gs pos="99000">
                <a:srgbClr val="0A3041">
                  <a:alpha val="51372"/>
                </a:srgbClr>
              </a:gs>
              <a:gs pos="100000">
                <a:srgbClr val="0A3041">
                  <a:alpha val="51372"/>
                </a:srgbClr>
              </a:gs>
            </a:gsLst>
            <a:lin ang="16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11"/>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Parent Website Links </a:t>
            </a:r>
            <a:endParaRPr/>
          </a:p>
        </p:txBody>
      </p:sp>
      <p:sp>
        <p:nvSpPr>
          <p:cNvPr id="248" name="Google Shape;248;p11"/>
          <p:cNvSpPr txBox="1">
            <a:spLocks noGrp="1"/>
          </p:cNvSpPr>
          <p:nvPr>
            <p:ph type="body" idx="1"/>
          </p:nvPr>
        </p:nvSpPr>
        <p:spPr>
          <a:xfrm>
            <a:off x="1371599" y="2318197"/>
            <a:ext cx="9724031" cy="36833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GB" sz="2000" dirty="0"/>
              <a:t>In addition to the websites on our student website page, the following websites are also useful: </a:t>
            </a:r>
            <a:endParaRPr dirty="0"/>
          </a:p>
          <a:p>
            <a:pPr marL="0" lvl="0" indent="0" algn="l" rtl="0">
              <a:lnSpc>
                <a:spcPct val="90000"/>
              </a:lnSpc>
              <a:spcBef>
                <a:spcPts val="1000"/>
              </a:spcBef>
              <a:spcAft>
                <a:spcPts val="0"/>
              </a:spcAft>
              <a:buClr>
                <a:schemeClr val="dk1"/>
              </a:buClr>
              <a:buSzPts val="2000"/>
              <a:buNone/>
            </a:pPr>
            <a:endParaRPr sz="2000" dirty="0">
              <a:latin typeface="Arial"/>
              <a:ea typeface="Arial"/>
              <a:cs typeface="Arial"/>
              <a:sym typeface="Arial"/>
            </a:endParaRPr>
          </a:p>
          <a:p>
            <a:pPr marL="0" lvl="0" indent="0" algn="l" rtl="0">
              <a:lnSpc>
                <a:spcPct val="90000"/>
              </a:lnSpc>
              <a:spcBef>
                <a:spcPts val="1000"/>
              </a:spcBef>
              <a:spcAft>
                <a:spcPts val="0"/>
              </a:spcAft>
              <a:buClr>
                <a:schemeClr val="dk1"/>
              </a:buClr>
              <a:buSzPts val="2000"/>
              <a:buNone/>
            </a:pPr>
            <a:r>
              <a:rPr lang="en-GB" sz="2000" dirty="0">
                <a:latin typeface="Arial"/>
                <a:ea typeface="Arial"/>
                <a:cs typeface="Arial"/>
                <a:sym typeface="Arial"/>
              </a:rPr>
              <a:t>Norfolk’s Local </a:t>
            </a:r>
            <a:r>
              <a:rPr lang="en-GB" sz="2000" dirty="0"/>
              <a:t>O</a:t>
            </a:r>
            <a:r>
              <a:rPr lang="en-GB" sz="2000" dirty="0">
                <a:latin typeface="Arial"/>
                <a:ea typeface="Arial"/>
                <a:cs typeface="Arial"/>
                <a:sym typeface="Arial"/>
              </a:rPr>
              <a:t>ffer</a:t>
            </a:r>
            <a:endParaRPr dirty="0"/>
          </a:p>
          <a:p>
            <a:pPr marL="228600" lvl="0" indent="-228600" algn="l" rtl="0">
              <a:lnSpc>
                <a:spcPct val="90000"/>
              </a:lnSpc>
              <a:spcBef>
                <a:spcPts val="1000"/>
              </a:spcBef>
              <a:spcAft>
                <a:spcPts val="0"/>
              </a:spcAft>
              <a:buClr>
                <a:schemeClr val="dk1"/>
              </a:buClr>
              <a:buSzPts val="2000"/>
              <a:buChar char="•"/>
            </a:pPr>
            <a:r>
              <a:rPr lang="en-GB" sz="2000" u="sng" dirty="0">
                <a:solidFill>
                  <a:schemeClr val="hlink"/>
                </a:solidFill>
                <a:latin typeface="Arial"/>
                <a:ea typeface="Arial"/>
                <a:cs typeface="Arial"/>
                <a:sym typeface="Arial"/>
                <a:hlinkClick r:id="rId3"/>
              </a:rPr>
              <a:t>Further education, higher education and training - Norfolk County Council</a:t>
            </a:r>
            <a:endParaRPr sz="2000" u="sng" dirty="0">
              <a:latin typeface="Arial"/>
              <a:ea typeface="Arial"/>
              <a:cs typeface="Arial"/>
              <a:sym typeface="Arial"/>
            </a:endParaRPr>
          </a:p>
          <a:p>
            <a:pPr marL="0" lvl="0" indent="0" algn="l" rtl="0">
              <a:lnSpc>
                <a:spcPct val="90000"/>
              </a:lnSpc>
              <a:spcBef>
                <a:spcPts val="1800"/>
              </a:spcBef>
              <a:spcAft>
                <a:spcPts val="0"/>
              </a:spcAft>
              <a:buClr>
                <a:schemeClr val="dk1"/>
              </a:buClr>
              <a:buSzPts val="2000"/>
              <a:buNone/>
            </a:pPr>
            <a:r>
              <a:rPr lang="en-GB" sz="2000" dirty="0">
                <a:latin typeface="Arial"/>
                <a:ea typeface="Arial"/>
                <a:cs typeface="Arial"/>
                <a:sym typeface="Arial"/>
              </a:rPr>
              <a:t>Local Labour Market </a:t>
            </a:r>
            <a:r>
              <a:rPr lang="en-GB" sz="2000" dirty="0"/>
              <a:t>I</a:t>
            </a:r>
            <a:r>
              <a:rPr lang="en-GB" sz="2000" dirty="0">
                <a:latin typeface="Arial"/>
                <a:ea typeface="Arial"/>
                <a:cs typeface="Arial"/>
                <a:sym typeface="Arial"/>
              </a:rPr>
              <a:t>nformation</a:t>
            </a:r>
            <a:endParaRPr sz="2000" dirty="0">
              <a:latin typeface="Arial"/>
              <a:ea typeface="Arial"/>
              <a:cs typeface="Arial"/>
              <a:sym typeface="Arial"/>
            </a:endParaRPr>
          </a:p>
          <a:p>
            <a:pPr marL="228600" lvl="0" indent="-228600" algn="l" rtl="0">
              <a:lnSpc>
                <a:spcPct val="90000"/>
              </a:lnSpc>
              <a:spcBef>
                <a:spcPts val="1800"/>
              </a:spcBef>
              <a:spcAft>
                <a:spcPts val="0"/>
              </a:spcAft>
              <a:buClr>
                <a:schemeClr val="dk1"/>
              </a:buClr>
              <a:buSzPts val="2000"/>
              <a:buChar char="•"/>
            </a:pPr>
            <a:r>
              <a:rPr lang="en-GB" sz="2000" i="0" u="sng" dirty="0">
                <a:solidFill>
                  <a:schemeClr val="hlink"/>
                </a:solidFill>
                <a:latin typeface="+mn-lt"/>
                <a:ea typeface="Comic Neue"/>
                <a:cs typeface="Comic Neue"/>
                <a:sym typeface="Comic Neue"/>
                <a:hlinkClick r:id="rId4"/>
              </a:rPr>
              <a:t>https://www.nomisweb.co.uk/reports/lmp/la/1941962835/report.aspx</a:t>
            </a:r>
            <a:endParaRPr sz="2000" i="0" u="sng" dirty="0">
              <a:latin typeface="+mn-lt"/>
              <a:ea typeface="Comic Neue"/>
              <a:cs typeface="Comic Neue"/>
              <a:sym typeface="Comic Neue"/>
            </a:endParaRPr>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4" name="Google Shape;254;p12"/>
          <p:cNvSpPr/>
          <p:nvPr/>
        </p:nvSpPr>
        <p:spPr>
          <a:xfrm flipH="1">
            <a:off x="2" y="0"/>
            <a:ext cx="12191998" cy="1575955"/>
          </a:xfrm>
          <a:prstGeom prst="rect">
            <a:avLst/>
          </a:prstGeom>
          <a:gradFill>
            <a:gsLst>
              <a:gs pos="0">
                <a:srgbClr val="000000">
                  <a:alpha val="95294"/>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12"/>
          <p:cNvSpPr/>
          <p:nvPr/>
        </p:nvSpPr>
        <p:spPr>
          <a:xfrm rot="10800000" flipH="1">
            <a:off x="8128857" y="0"/>
            <a:ext cx="4063143" cy="1576412"/>
          </a:xfrm>
          <a:prstGeom prst="rect">
            <a:avLst/>
          </a:prstGeom>
          <a:gradFill>
            <a:gsLst>
              <a:gs pos="0">
                <a:srgbClr val="0A3041">
                  <a:alpha val="67450"/>
                </a:srgbClr>
              </a:gs>
              <a:gs pos="19000">
                <a:srgbClr val="0A3041">
                  <a:alpha val="67450"/>
                </a:srgbClr>
              </a:gs>
              <a:gs pos="100000">
                <a:srgbClr val="156082">
                  <a:alpha val="78431"/>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p1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333"/>
                </a:srgbClr>
              </a:gs>
              <a:gs pos="100000">
                <a:srgbClr val="000000">
                  <a:alpha val="73333"/>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12"/>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Teacher Website Links</a:t>
            </a:r>
            <a:endParaRPr/>
          </a:p>
        </p:txBody>
      </p:sp>
      <p:grpSp>
        <p:nvGrpSpPr>
          <p:cNvPr id="258" name="Google Shape;258;p12"/>
          <p:cNvGrpSpPr/>
          <p:nvPr/>
        </p:nvGrpSpPr>
        <p:grpSpPr>
          <a:xfrm>
            <a:off x="1409970" y="2641873"/>
            <a:ext cx="9396000" cy="3134216"/>
            <a:chOff x="765914" y="529294"/>
            <a:chExt cx="9396000" cy="3134216"/>
          </a:xfrm>
        </p:grpSpPr>
        <p:sp>
          <p:nvSpPr>
            <p:cNvPr id="259" name="Google Shape;259;p12"/>
            <p:cNvSpPr/>
            <p:nvPr/>
          </p:nvSpPr>
          <p:spPr>
            <a:xfrm>
              <a:off x="1953914" y="529294"/>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0" name="Google Shape;260;p12"/>
            <p:cNvSpPr/>
            <p:nvPr/>
          </p:nvSpPr>
          <p:spPr>
            <a:xfrm>
              <a:off x="765914" y="2943510"/>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765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GB" sz="1500" b="1" i="0" u="none" strike="noStrike" cap="none" dirty="0">
                  <a:solidFill>
                    <a:schemeClr val="dk1"/>
                  </a:solidFill>
                  <a:latin typeface="Arial"/>
                  <a:ea typeface="Arial"/>
                  <a:cs typeface="Arial"/>
                  <a:sym typeface="Arial"/>
                </a:rPr>
                <a:t>My Learning My Future </a:t>
              </a:r>
              <a:r>
                <a:rPr lang="en-GB" sz="1500" b="0" i="0" u="none" strike="noStrike" cap="none" dirty="0">
                  <a:solidFill>
                    <a:schemeClr val="dk1"/>
                  </a:solidFill>
                  <a:latin typeface="Arial"/>
                  <a:ea typeface="Arial"/>
                  <a:cs typeface="Arial"/>
                  <a:sym typeface="Arial"/>
                </a:rPr>
                <a:t>is a range of information and resources for teachers to support the delivery of careers within their subjects. </a:t>
              </a:r>
              <a:endParaRPr sz="1500" b="0" i="0" u="none" strike="noStrike" cap="none" dirty="0">
                <a:solidFill>
                  <a:schemeClr val="dk1"/>
                </a:solidFill>
                <a:latin typeface="Arial"/>
                <a:ea typeface="Arial"/>
                <a:cs typeface="Arial"/>
                <a:sym typeface="Arial"/>
              </a:endParaRPr>
            </a:p>
          </p:txBody>
        </p:sp>
        <p:sp>
          <p:nvSpPr>
            <p:cNvPr id="262" name="Google Shape;262;p12"/>
            <p:cNvSpPr/>
            <p:nvPr/>
          </p:nvSpPr>
          <p:spPr>
            <a:xfrm>
              <a:off x="7029914" y="529294"/>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2"/>
            <p:cNvSpPr/>
            <p:nvPr/>
          </p:nvSpPr>
          <p:spPr>
            <a:xfrm>
              <a:off x="5841914" y="2943510"/>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2"/>
            <p:cNvSpPr txBox="1"/>
            <p:nvPr/>
          </p:nvSpPr>
          <p:spPr>
            <a:xfrm>
              <a:off x="5841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GB" sz="15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My Learning My Future | CEC Resource Directory</a:t>
              </a:r>
              <a:endParaRPr sz="15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a:spLocks noGrp="1"/>
          </p:cNvSpPr>
          <p:nvPr>
            <p:ph type="title"/>
          </p:nvPr>
        </p:nvSpPr>
        <p:spPr>
          <a:xfrm>
            <a:off x="838200" y="2552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dirty="0"/>
              <a:t>External Providers</a:t>
            </a:r>
            <a:endParaRPr dirty="0"/>
          </a:p>
        </p:txBody>
      </p:sp>
      <p:grpSp>
        <p:nvGrpSpPr>
          <p:cNvPr id="270" name="Google Shape;270;p13"/>
          <p:cNvGrpSpPr/>
          <p:nvPr/>
        </p:nvGrpSpPr>
        <p:grpSpPr>
          <a:xfrm>
            <a:off x="779578" y="1899150"/>
            <a:ext cx="11020424" cy="4078000"/>
            <a:chOff x="0" y="3399"/>
            <a:chExt cx="11020424" cy="4344538"/>
          </a:xfrm>
        </p:grpSpPr>
        <p:sp>
          <p:nvSpPr>
            <p:cNvPr id="271" name="Google Shape;271;p13"/>
            <p:cNvSpPr/>
            <p:nvPr/>
          </p:nvSpPr>
          <p:spPr>
            <a:xfrm>
              <a:off x="0" y="3399"/>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3"/>
            <p:cNvSpPr/>
            <p:nvPr/>
          </p:nvSpPr>
          <p:spPr>
            <a:xfrm>
              <a:off x="219037" y="166319"/>
              <a:ext cx="398249" cy="398249"/>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3"/>
            <p:cNvSpPr/>
            <p:nvPr/>
          </p:nvSpPr>
          <p:spPr>
            <a:xfrm>
              <a:off x="836323" y="3399"/>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3"/>
            <p:cNvSpPr txBox="1"/>
            <p:nvPr/>
          </p:nvSpPr>
          <p:spPr>
            <a:xfrm>
              <a:off x="836323" y="3399"/>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Whether you are self- employed or work for an organisation, we encourage people from all types of job sectors to </a:t>
              </a:r>
              <a:r>
                <a:rPr lang="en-GB" sz="1600" dirty="0">
                  <a:solidFill>
                    <a:schemeClr val="dk1"/>
                  </a:solidFill>
                </a:rPr>
                <a:t>support </a:t>
              </a:r>
              <a:r>
                <a:rPr lang="en-GB" sz="1600" b="0" i="0" u="none" strike="noStrike" cap="none" dirty="0">
                  <a:solidFill>
                    <a:schemeClr val="dk1"/>
                  </a:solidFill>
                  <a:latin typeface="Arial"/>
                  <a:ea typeface="Arial"/>
                  <a:cs typeface="Arial"/>
                  <a:sym typeface="Arial"/>
                </a:rPr>
                <a:t>educating students </a:t>
              </a:r>
              <a:r>
                <a:rPr lang="en-GB" sz="1600" dirty="0">
                  <a:solidFill>
                    <a:schemeClr val="dk1"/>
                  </a:solidFill>
                </a:rPr>
                <a:t>with this</a:t>
              </a:r>
              <a:r>
                <a:rPr lang="en-GB" sz="1600" b="0" i="0" u="none" strike="noStrike" cap="none" dirty="0">
                  <a:solidFill>
                    <a:schemeClr val="dk1"/>
                  </a:solidFill>
                  <a:latin typeface="Arial"/>
                  <a:ea typeface="Arial"/>
                  <a:cs typeface="Arial"/>
                  <a:sym typeface="Arial"/>
                </a:rPr>
                <a:t> work. </a:t>
              </a:r>
              <a:endParaRPr sz="1600" b="0" i="0" u="none" strike="noStrike" cap="none" dirty="0">
                <a:solidFill>
                  <a:schemeClr val="dk1"/>
                </a:solidFill>
                <a:latin typeface="Arial"/>
                <a:ea typeface="Arial"/>
                <a:cs typeface="Arial"/>
                <a:sym typeface="Arial"/>
              </a:endParaRPr>
            </a:p>
          </p:txBody>
        </p:sp>
        <p:sp>
          <p:nvSpPr>
            <p:cNvPr id="275" name="Google Shape;275;p13"/>
            <p:cNvSpPr/>
            <p:nvPr/>
          </p:nvSpPr>
          <p:spPr>
            <a:xfrm>
              <a:off x="0" y="908511"/>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3"/>
            <p:cNvSpPr/>
            <p:nvPr/>
          </p:nvSpPr>
          <p:spPr>
            <a:xfrm>
              <a:off x="219037" y="1071431"/>
              <a:ext cx="398249" cy="398249"/>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3"/>
            <p:cNvSpPr/>
            <p:nvPr/>
          </p:nvSpPr>
          <p:spPr>
            <a:xfrm>
              <a:off x="836323" y="908511"/>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3"/>
            <p:cNvSpPr txBox="1"/>
            <p:nvPr/>
          </p:nvSpPr>
          <p:spPr>
            <a:xfrm>
              <a:off x="836323" y="908511"/>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We make lasting relationships with local external providers who support our students by visiting our school, offering work experience placements and by providing tours and talks of their business premises. </a:t>
              </a:r>
              <a:endParaRPr sz="1600" b="0" i="0" u="none" strike="noStrike" cap="none" dirty="0">
                <a:solidFill>
                  <a:schemeClr val="dk1"/>
                </a:solidFill>
                <a:latin typeface="Arial"/>
                <a:ea typeface="Arial"/>
                <a:cs typeface="Arial"/>
                <a:sym typeface="Arial"/>
              </a:endParaRPr>
            </a:p>
          </p:txBody>
        </p:sp>
        <p:sp>
          <p:nvSpPr>
            <p:cNvPr id="281" name="Google Shape;281;p13"/>
            <p:cNvSpPr/>
            <p:nvPr/>
          </p:nvSpPr>
          <p:spPr>
            <a:xfrm>
              <a:off x="836323" y="1813624"/>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
            <p:cNvSpPr/>
            <p:nvPr/>
          </p:nvSpPr>
          <p:spPr>
            <a:xfrm>
              <a:off x="0" y="1904785"/>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
            <p:cNvSpPr/>
            <p:nvPr/>
          </p:nvSpPr>
          <p:spPr>
            <a:xfrm>
              <a:off x="836323" y="2356692"/>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
            <p:cNvSpPr/>
            <p:nvPr/>
          </p:nvSpPr>
          <p:spPr>
            <a:xfrm>
              <a:off x="0" y="2858787"/>
              <a:ext cx="11020424" cy="72408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3"/>
            <p:cNvSpPr/>
            <p:nvPr/>
          </p:nvSpPr>
          <p:spPr>
            <a:xfrm>
              <a:off x="189727" y="2093346"/>
              <a:ext cx="398249" cy="398249"/>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3"/>
            <p:cNvSpPr/>
            <p:nvPr/>
          </p:nvSpPr>
          <p:spPr>
            <a:xfrm>
              <a:off x="836323" y="3623848"/>
              <a:ext cx="10184101" cy="724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3"/>
            <p:cNvSpPr txBox="1"/>
            <p:nvPr/>
          </p:nvSpPr>
          <p:spPr>
            <a:xfrm>
              <a:off x="825589" y="1961680"/>
              <a:ext cx="10184101" cy="724089"/>
            </a:xfrm>
            <a:prstGeom prst="rect">
              <a:avLst/>
            </a:prstGeom>
            <a:noFill/>
            <a:ln>
              <a:noFill/>
            </a:ln>
          </p:spPr>
          <p:txBody>
            <a:bodyPr spcFirstLastPara="1" wrap="square" lIns="76625" tIns="76625" rIns="76625" bIns="766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Our full Provider Access Statement is within our Careers </a:t>
              </a:r>
              <a:r>
                <a:rPr lang="en-GB" sz="1600">
                  <a:solidFill>
                    <a:schemeClr val="dk1"/>
                  </a:solidFill>
                </a:rPr>
                <a:t>P</a:t>
              </a:r>
              <a:r>
                <a:rPr lang="en-GB" sz="1600" b="0" i="0" u="none" strike="noStrike" cap="none">
                  <a:solidFill>
                    <a:schemeClr val="dk1"/>
                  </a:solidFill>
                  <a:latin typeface="Arial"/>
                  <a:ea typeface="Arial"/>
                  <a:cs typeface="Arial"/>
                  <a:sym typeface="Arial"/>
                </a:rPr>
                <a:t>olicy.</a:t>
              </a:r>
              <a:endParaRPr sz="1600" b="0" i="0" u="none" strike="noStrike" cap="none" dirty="0">
                <a:solidFill>
                  <a:schemeClr val="dk1"/>
                </a:solidFill>
                <a:highlight>
                  <a:srgbClr val="FFFF00"/>
                </a:highlight>
                <a:latin typeface="Arial"/>
                <a:ea typeface="Arial"/>
                <a:cs typeface="Arial"/>
                <a:sym typeface="Arial"/>
              </a:endParaRPr>
            </a:p>
          </p:txBody>
        </p:sp>
      </p:grpSp>
      <p:sp>
        <p:nvSpPr>
          <p:cNvPr id="4" name="Google Shape;284;p13"/>
          <p:cNvSpPr/>
          <p:nvPr/>
        </p:nvSpPr>
        <p:spPr>
          <a:xfrm>
            <a:off x="954649" y="4693827"/>
            <a:ext cx="398249" cy="373816"/>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86;p13"/>
          <p:cNvSpPr txBox="1"/>
          <p:nvPr/>
        </p:nvSpPr>
        <p:spPr>
          <a:xfrm>
            <a:off x="1605166" y="4540902"/>
            <a:ext cx="10184101" cy="679666"/>
          </a:xfrm>
          <a:prstGeom prst="rect">
            <a:avLst/>
          </a:prstGeom>
          <a:noFill/>
          <a:ln>
            <a:noFill/>
          </a:ln>
        </p:spPr>
        <p:txBody>
          <a:bodyPr spcFirstLastPara="1" wrap="square" lIns="76625" tIns="76625" rIns="76625" bIns="76625" anchor="ctr" anchorCtr="0">
            <a:noAutofit/>
          </a:bodyPr>
          <a:lstStyle/>
          <a:p>
            <a:pPr>
              <a:buClr>
                <a:schemeClr val="dk1"/>
              </a:buClr>
              <a:buSzPts val="1600"/>
            </a:pPr>
            <a:r>
              <a:rPr lang="en-US" sz="1600" b="0" i="0" u="none" strike="noStrike" cap="none" dirty="0">
                <a:solidFill>
                  <a:schemeClr val="dk1"/>
                </a:solidFill>
                <a:latin typeface="Arial"/>
                <a:ea typeface="Arial"/>
                <a:cs typeface="Arial"/>
                <a:sym typeface="Arial"/>
              </a:rPr>
              <a:t>If you would like to be involved in our careers </a:t>
            </a:r>
            <a:r>
              <a:rPr lang="en-US" sz="1600" b="0" i="0" u="none" strike="noStrike" cap="none" dirty="0" err="1">
                <a:solidFill>
                  <a:schemeClr val="dk1"/>
                </a:solidFill>
                <a:latin typeface="Arial"/>
                <a:ea typeface="Arial"/>
                <a:cs typeface="Arial"/>
                <a:sym typeface="Arial"/>
              </a:rPr>
              <a:t>programme</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or would like to leave a prospectus, p</a:t>
            </a:r>
            <a:r>
              <a:rPr lang="en-GB" sz="1600" b="0" i="0" u="none" strike="noStrike" cap="none" dirty="0">
                <a:solidFill>
                  <a:schemeClr val="dk1"/>
                </a:solidFill>
                <a:latin typeface="Arial"/>
                <a:ea typeface="Arial"/>
                <a:cs typeface="Arial"/>
                <a:sym typeface="Arial"/>
              </a:rPr>
              <a:t>lease contact the school via email on: </a:t>
            </a:r>
            <a:r>
              <a:rPr lang="en-GB" sz="16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office@standrewsschool.co.uk</a:t>
            </a:r>
            <a:r>
              <a:rPr lang="en-GB" sz="1600" b="0" i="0" u="none" strike="noStrike" cap="none" dirty="0">
                <a:solidFill>
                  <a:schemeClr val="dk1"/>
                </a:solidFill>
                <a:latin typeface="Arial"/>
                <a:ea typeface="Arial"/>
                <a:cs typeface="Arial"/>
                <a:sym typeface="Arial"/>
              </a:rPr>
              <a:t> </a:t>
            </a:r>
            <a:r>
              <a:rPr lang="en-GB" sz="1600" dirty="0">
                <a:solidFill>
                  <a:schemeClr val="dk1"/>
                </a:solidFill>
              </a:rPr>
              <a:t>or phone the school office </a:t>
            </a:r>
            <a:r>
              <a:rPr lang="en-GB" sz="1600" b="0" i="0" u="none" strike="noStrike" cap="none" dirty="0">
                <a:solidFill>
                  <a:schemeClr val="dk1"/>
                </a:solidFill>
                <a:latin typeface="Arial"/>
                <a:ea typeface="Arial"/>
                <a:cs typeface="Arial"/>
                <a:sym typeface="Arial"/>
              </a:rPr>
              <a:t>to discuss this further. </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
          <p:cNvSpPr txBox="1"/>
          <p:nvPr/>
        </p:nvSpPr>
        <p:spPr>
          <a:xfrm>
            <a:off x="838200" y="556995"/>
            <a:ext cx="10515600" cy="11336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5200"/>
              <a:buFont typeface="Arial"/>
              <a:buNone/>
            </a:pPr>
            <a:r>
              <a:rPr lang="en-GB" sz="5200" b="1" i="0" u="none" strike="noStrike" cap="none">
                <a:solidFill>
                  <a:schemeClr val="dk1"/>
                </a:solidFill>
                <a:latin typeface="Play"/>
                <a:ea typeface="Play"/>
                <a:cs typeface="Play"/>
                <a:sym typeface="Play"/>
              </a:rPr>
              <a:t>The 8 Gatsby Benchmarks are:</a:t>
            </a:r>
            <a:endParaRPr sz="1400" b="0" i="0" u="none" strike="noStrike" cap="none">
              <a:solidFill>
                <a:srgbClr val="000000"/>
              </a:solidFill>
              <a:latin typeface="Arial"/>
              <a:ea typeface="Arial"/>
              <a:cs typeface="Arial"/>
              <a:sym typeface="Arial"/>
            </a:endParaRPr>
          </a:p>
        </p:txBody>
      </p:sp>
      <p:grpSp>
        <p:nvGrpSpPr>
          <p:cNvPr id="97" name="Google Shape;97;p2"/>
          <p:cNvGrpSpPr/>
          <p:nvPr/>
        </p:nvGrpSpPr>
        <p:grpSpPr>
          <a:xfrm>
            <a:off x="1416878" y="1825913"/>
            <a:ext cx="9358242" cy="4350761"/>
            <a:chOff x="578678" y="288"/>
            <a:chExt cx="9358242" cy="4350761"/>
          </a:xfrm>
        </p:grpSpPr>
        <p:sp>
          <p:nvSpPr>
            <p:cNvPr id="98" name="Google Shape;98;p2"/>
            <p:cNvSpPr/>
            <p:nvPr/>
          </p:nvSpPr>
          <p:spPr>
            <a:xfrm>
              <a:off x="898829" y="288"/>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1112262" y="213721"/>
              <a:ext cx="574628" cy="57462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578678" y="1313725"/>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578678" y="1313725"/>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A STABLE CAREERS PROGRAMME ​</a:t>
              </a:r>
              <a:endParaRPr sz="1100" b="0" i="0" u="none" strike="noStrike" cap="none">
                <a:solidFill>
                  <a:schemeClr val="dk1"/>
                </a:solidFill>
                <a:latin typeface="Arial"/>
                <a:ea typeface="Arial"/>
                <a:cs typeface="Arial"/>
                <a:sym typeface="Arial"/>
              </a:endParaRPr>
            </a:p>
          </p:txBody>
        </p:sp>
        <p:sp>
          <p:nvSpPr>
            <p:cNvPr id="102" name="Google Shape;102;p2"/>
            <p:cNvSpPr/>
            <p:nvPr/>
          </p:nvSpPr>
          <p:spPr>
            <a:xfrm>
              <a:off x="2827940" y="288"/>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3041374" y="213721"/>
              <a:ext cx="574628" cy="57462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2507790" y="1313725"/>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2507790" y="1313725"/>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LEARNING FROM CAREERS AND LABOUR MARKET INFORMATION.  ​</a:t>
              </a:r>
              <a:endParaRPr sz="1100" b="0" i="0" u="none" strike="noStrike" cap="none">
                <a:solidFill>
                  <a:schemeClr val="dk1"/>
                </a:solidFill>
                <a:latin typeface="Arial"/>
                <a:ea typeface="Arial"/>
                <a:cs typeface="Arial"/>
                <a:sym typeface="Arial"/>
              </a:endParaRPr>
            </a:p>
          </p:txBody>
        </p:sp>
        <p:sp>
          <p:nvSpPr>
            <p:cNvPr id="106" name="Google Shape;106;p2"/>
            <p:cNvSpPr/>
            <p:nvPr/>
          </p:nvSpPr>
          <p:spPr>
            <a:xfrm>
              <a:off x="4757051" y="288"/>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4970485" y="213721"/>
              <a:ext cx="574628" cy="57462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4436901" y="1313725"/>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4436901" y="1313725"/>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ADDRESSING THE NEEDS OF EACH STUDENT.</a:t>
              </a:r>
              <a:endParaRPr sz="1100" b="0" i="0" u="none" strike="noStrike" cap="none">
                <a:solidFill>
                  <a:schemeClr val="dk1"/>
                </a:solidFill>
                <a:latin typeface="Arial"/>
                <a:ea typeface="Arial"/>
                <a:cs typeface="Arial"/>
                <a:sym typeface="Arial"/>
              </a:endParaRPr>
            </a:p>
          </p:txBody>
        </p:sp>
        <p:sp>
          <p:nvSpPr>
            <p:cNvPr id="110" name="Google Shape;110;p2"/>
            <p:cNvSpPr/>
            <p:nvPr/>
          </p:nvSpPr>
          <p:spPr>
            <a:xfrm>
              <a:off x="6686163" y="288"/>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6899596" y="213721"/>
              <a:ext cx="574628" cy="57462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6366012" y="1313725"/>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6366012" y="1313725"/>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LINKING CURRICULUM LEARNING TO CAREERS.</a:t>
              </a:r>
              <a:endParaRPr sz="1100" b="0" i="0" u="none" strike="noStrike" cap="none">
                <a:solidFill>
                  <a:schemeClr val="dk1"/>
                </a:solidFill>
                <a:latin typeface="Arial"/>
                <a:ea typeface="Arial"/>
                <a:cs typeface="Arial"/>
                <a:sym typeface="Arial"/>
              </a:endParaRPr>
            </a:p>
          </p:txBody>
        </p:sp>
        <p:sp>
          <p:nvSpPr>
            <p:cNvPr id="114" name="Google Shape;114;p2"/>
            <p:cNvSpPr/>
            <p:nvPr/>
          </p:nvSpPr>
          <p:spPr>
            <a:xfrm>
              <a:off x="8615274" y="288"/>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828708" y="213721"/>
              <a:ext cx="574628" cy="57462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295124" y="1313725"/>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txBox="1"/>
            <p:nvPr/>
          </p:nvSpPr>
          <p:spPr>
            <a:xfrm>
              <a:off x="8295124" y="1313725"/>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ENCOUNTERS WITH EMPLOYERS AND EMPLOYEES </a:t>
              </a:r>
              <a:endParaRPr sz="1100" b="0" i="0" u="none" strike="noStrike" cap="none">
                <a:solidFill>
                  <a:schemeClr val="dk1"/>
                </a:solidFill>
                <a:latin typeface="Arial"/>
                <a:ea typeface="Arial"/>
                <a:cs typeface="Arial"/>
                <a:sym typeface="Arial"/>
              </a:endParaRPr>
            </a:p>
          </p:txBody>
        </p:sp>
        <p:sp>
          <p:nvSpPr>
            <p:cNvPr id="118" name="Google Shape;118;p2"/>
            <p:cNvSpPr/>
            <p:nvPr/>
          </p:nvSpPr>
          <p:spPr>
            <a:xfrm>
              <a:off x="2827940" y="2380893"/>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3041374" y="2594327"/>
              <a:ext cx="574628" cy="574628"/>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2507790" y="3694331"/>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txBox="1"/>
            <p:nvPr/>
          </p:nvSpPr>
          <p:spPr>
            <a:xfrm>
              <a:off x="2507790" y="3694331"/>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EXPERIENCES OF WORKPLACES. </a:t>
              </a:r>
              <a:endParaRPr sz="1100" b="0" i="0" u="none" strike="noStrike" cap="none">
                <a:solidFill>
                  <a:schemeClr val="dk1"/>
                </a:solidFill>
                <a:latin typeface="Arial"/>
                <a:ea typeface="Arial"/>
                <a:cs typeface="Arial"/>
                <a:sym typeface="Arial"/>
              </a:endParaRPr>
            </a:p>
          </p:txBody>
        </p:sp>
        <p:sp>
          <p:nvSpPr>
            <p:cNvPr id="122" name="Google Shape;122;p2"/>
            <p:cNvSpPr/>
            <p:nvPr/>
          </p:nvSpPr>
          <p:spPr>
            <a:xfrm>
              <a:off x="4757051" y="2380893"/>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4970485" y="2594327"/>
              <a:ext cx="574628" cy="574628"/>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4436901" y="3694331"/>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txBox="1"/>
            <p:nvPr/>
          </p:nvSpPr>
          <p:spPr>
            <a:xfrm>
              <a:off x="4436901" y="3694331"/>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ENCOUNTERS WITH FURTHER AND HIGHER EDUCATION.</a:t>
              </a:r>
              <a:endParaRPr sz="1100" b="0" i="0" u="none" strike="noStrike" cap="none">
                <a:solidFill>
                  <a:schemeClr val="dk1"/>
                </a:solidFill>
                <a:latin typeface="Arial"/>
                <a:ea typeface="Arial"/>
                <a:cs typeface="Arial"/>
                <a:sym typeface="Arial"/>
              </a:endParaRPr>
            </a:p>
          </p:txBody>
        </p:sp>
        <p:sp>
          <p:nvSpPr>
            <p:cNvPr id="126" name="Google Shape;126;p2"/>
            <p:cNvSpPr/>
            <p:nvPr/>
          </p:nvSpPr>
          <p:spPr>
            <a:xfrm>
              <a:off x="6686163" y="2380893"/>
              <a:ext cx="1001496" cy="1001496"/>
            </a:xfrm>
            <a:prstGeom prst="ellipse">
              <a:avLst/>
            </a:prstGeom>
            <a:solidFill>
              <a:srgbClr val="0B27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6899596" y="2594327"/>
              <a:ext cx="574628" cy="574628"/>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366012" y="3694331"/>
              <a:ext cx="1641796" cy="6567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txBox="1"/>
            <p:nvPr/>
          </p:nvSpPr>
          <p:spPr>
            <a:xfrm>
              <a:off x="6366012" y="3694331"/>
              <a:ext cx="1641796" cy="65671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PERSONAL GUIDANCE </a:t>
              </a:r>
              <a:endParaRPr sz="1100" b="0" i="0" u="none" strike="noStrike" cap="non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sz="4400" b="1">
                <a:latin typeface="Arial"/>
                <a:ea typeface="Arial"/>
                <a:cs typeface="Arial"/>
                <a:sym typeface="Arial"/>
              </a:rPr>
              <a:t>Enrichment Activities</a:t>
            </a:r>
            <a:br>
              <a:rPr lang="en-GB" sz="4400">
                <a:latin typeface="Arial"/>
                <a:ea typeface="Arial"/>
                <a:cs typeface="Arial"/>
                <a:sym typeface="Arial"/>
              </a:rPr>
            </a:br>
            <a:endParaRPr/>
          </a:p>
        </p:txBody>
      </p:sp>
      <p:sp>
        <p:nvSpPr>
          <p:cNvPr id="135" name="Google Shape;135;p3"/>
          <p:cNvSpPr txBox="1">
            <a:spLocks noGrp="1"/>
          </p:cNvSpPr>
          <p:nvPr>
            <p:ph type="body" idx="1"/>
          </p:nvPr>
        </p:nvSpPr>
        <p:spPr>
          <a:xfrm>
            <a:off x="838200" y="1124712"/>
            <a:ext cx="10515600" cy="23042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1800"/>
              <a:buNone/>
            </a:pPr>
            <a:r>
              <a:rPr lang="en-GB" sz="1800" dirty="0">
                <a:latin typeface="Arial"/>
                <a:ea typeface="Arial"/>
                <a:cs typeface="Arial"/>
                <a:sym typeface="Arial"/>
              </a:rPr>
              <a:t>Students learn about different careers and the world of work through a range of enrichment activities throughout their school journey. This includes employers providing talks and interactive sessions in school, apprenticeships and internship lessons from Norfolk County Council</a:t>
            </a:r>
            <a:r>
              <a:rPr lang="en-GB" sz="1800" dirty="0"/>
              <a:t> and </a:t>
            </a:r>
            <a:r>
              <a:rPr lang="en-GB" sz="1800" dirty="0">
                <a:latin typeface="Arial"/>
                <a:ea typeface="Arial"/>
                <a:cs typeface="Arial"/>
                <a:sym typeface="Arial"/>
              </a:rPr>
              <a:t>off-site visits </a:t>
            </a:r>
            <a:r>
              <a:rPr lang="en-GB" sz="1800" dirty="0">
                <a:solidFill>
                  <a:srgbClr val="000000"/>
                </a:solidFill>
                <a:latin typeface="Arial"/>
                <a:ea typeface="Arial"/>
                <a:cs typeface="Arial"/>
                <a:sym typeface="Arial"/>
              </a:rPr>
              <a:t>to employers to broaden students’ experience and knowledge of different areas of work. Students also visit careers fairs, where they are encouraged to engage with a range of employers as well as gathering information to inform their specific career choices.  </a:t>
            </a:r>
          </a:p>
          <a:p>
            <a:pPr marL="0" lvl="0" indent="0" algn="l" rtl="0">
              <a:lnSpc>
                <a:spcPct val="90000"/>
              </a:lnSpc>
              <a:spcBef>
                <a:spcPts val="0"/>
              </a:spcBef>
              <a:spcAft>
                <a:spcPts val="0"/>
              </a:spcAft>
              <a:buClr>
                <a:schemeClr val="dk1"/>
              </a:buClr>
              <a:buSzPts val="1800"/>
              <a:buNone/>
            </a:pPr>
            <a:endParaRPr lang="en-GB" sz="1800" dirty="0">
              <a:solidFill>
                <a:srgbClr val="000000"/>
              </a:solidFill>
            </a:endParaRPr>
          </a:p>
          <a:p>
            <a:pPr marL="0" lvl="0" indent="0" algn="l" rtl="0">
              <a:lnSpc>
                <a:spcPct val="90000"/>
              </a:lnSpc>
              <a:spcBef>
                <a:spcPts val="0"/>
              </a:spcBef>
              <a:spcAft>
                <a:spcPts val="0"/>
              </a:spcAft>
              <a:buClr>
                <a:schemeClr val="dk1"/>
              </a:buClr>
              <a:buSzPts val="1800"/>
              <a:buNone/>
            </a:pPr>
            <a:r>
              <a:rPr lang="en-GB" sz="1800" dirty="0">
                <a:solidFill>
                  <a:srgbClr val="000000"/>
                </a:solidFill>
                <a:latin typeface="Arial"/>
                <a:ea typeface="Arial"/>
                <a:cs typeface="Arial"/>
                <a:sym typeface="Arial"/>
              </a:rPr>
              <a:t>Past students are encouraged to stay in touch and visit the school. The Year 11 enjoy welcoming past students back to the school</a:t>
            </a:r>
            <a:r>
              <a:rPr lang="en-GB" sz="1800" dirty="0">
                <a:solidFill>
                  <a:srgbClr val="000000"/>
                </a:solidFill>
              </a:rPr>
              <a:t>, sharing</a:t>
            </a:r>
            <a:r>
              <a:rPr lang="en-GB" sz="1800" dirty="0">
                <a:solidFill>
                  <a:srgbClr val="000000"/>
                </a:solidFill>
                <a:latin typeface="Arial"/>
                <a:ea typeface="Arial"/>
                <a:cs typeface="Arial"/>
                <a:sym typeface="Arial"/>
              </a:rPr>
              <a:t> their experience of college and any work experience or employment, followed by their next steps and aspirations for the future. </a:t>
            </a:r>
            <a:endParaRPr dirty="0"/>
          </a:p>
          <a:p>
            <a:pPr marL="0" lvl="0" indent="0" algn="l" rtl="0">
              <a:lnSpc>
                <a:spcPct val="90000"/>
              </a:lnSpc>
              <a:spcBef>
                <a:spcPts val="1000"/>
              </a:spcBef>
              <a:spcAft>
                <a:spcPts val="0"/>
              </a:spcAft>
              <a:buClr>
                <a:schemeClr val="dk1"/>
              </a:buClr>
              <a:buSzPts val="1800"/>
              <a:buNone/>
            </a:pPr>
            <a:endParaRPr sz="1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p:txBody>
      </p:sp>
      <p:sp>
        <p:nvSpPr>
          <p:cNvPr id="136" name="Google Shape;136;p3"/>
          <p:cNvSpPr txBox="1"/>
          <p:nvPr/>
        </p:nvSpPr>
        <p:spPr>
          <a:xfrm>
            <a:off x="222392" y="5907356"/>
            <a:ext cx="420474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Careers Fair - The Year 10 students </a:t>
            </a:r>
            <a:r>
              <a:rPr lang="en-GB" sz="1800" dirty="0">
                <a:solidFill>
                  <a:schemeClr val="dk1"/>
                </a:solidFill>
              </a:rPr>
              <a:t>attend </a:t>
            </a:r>
            <a:r>
              <a:rPr lang="en-GB" sz="1800" b="0" i="0" u="none" strike="noStrike" cap="none" dirty="0">
                <a:solidFill>
                  <a:schemeClr val="dk1"/>
                </a:solidFill>
                <a:latin typeface="Arial"/>
                <a:ea typeface="Arial"/>
                <a:cs typeface="Arial"/>
                <a:sym typeface="Arial"/>
              </a:rPr>
              <a:t>the Festival of Norwich at the Norfolk Showground each year. </a:t>
            </a:r>
            <a:endParaRPr sz="1800" b="0" i="0" u="none" strike="noStrike" cap="none" dirty="0">
              <a:solidFill>
                <a:schemeClr val="dk1"/>
              </a:solidFill>
              <a:latin typeface="Arial"/>
              <a:ea typeface="Arial"/>
              <a:cs typeface="Arial"/>
              <a:sym typeface="Arial"/>
            </a:endParaRPr>
          </a:p>
        </p:txBody>
      </p:sp>
      <p:sp>
        <p:nvSpPr>
          <p:cNvPr id="138" name="Google Shape;138;p3"/>
          <p:cNvSpPr txBox="1"/>
          <p:nvPr/>
        </p:nvSpPr>
        <p:spPr>
          <a:xfrm>
            <a:off x="6521864" y="5907356"/>
            <a:ext cx="399854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rPr>
              <a:t>Differentiated</a:t>
            </a:r>
            <a:r>
              <a:rPr lang="en-GB" sz="1800" b="0" i="0" u="none" strike="noStrike" cap="none" dirty="0">
                <a:solidFill>
                  <a:schemeClr val="dk1"/>
                </a:solidFill>
                <a:latin typeface="Arial"/>
                <a:ea typeface="Arial"/>
                <a:cs typeface="Arial"/>
                <a:sym typeface="Arial"/>
              </a:rPr>
              <a:t> </a:t>
            </a:r>
            <a:r>
              <a:rPr lang="en-GB" sz="1800" dirty="0">
                <a:solidFill>
                  <a:schemeClr val="dk1"/>
                </a:solidFill>
              </a:rPr>
              <a:t>c</a:t>
            </a:r>
            <a:r>
              <a:rPr lang="en-GB" sz="1800" b="0" i="0" u="none" strike="noStrike" cap="none" dirty="0">
                <a:solidFill>
                  <a:schemeClr val="dk1"/>
                </a:solidFill>
                <a:latin typeface="Arial"/>
                <a:ea typeface="Arial"/>
                <a:cs typeface="Arial"/>
                <a:sym typeface="Arial"/>
              </a:rPr>
              <a:t>areers lessons for </a:t>
            </a:r>
            <a:r>
              <a:rPr lang="en-GB" sz="1800" dirty="0">
                <a:solidFill>
                  <a:schemeClr val="dk1"/>
                </a:solidFill>
              </a:rPr>
              <a:t>each</a:t>
            </a:r>
            <a:r>
              <a:rPr lang="en-GB" sz="1800" b="0" i="0" u="none" strike="noStrike" cap="none" dirty="0">
                <a:solidFill>
                  <a:schemeClr val="dk1"/>
                </a:solidFill>
                <a:latin typeface="Arial"/>
                <a:ea typeface="Arial"/>
                <a:cs typeface="Arial"/>
                <a:sym typeface="Arial"/>
              </a:rPr>
              <a:t> </a:t>
            </a:r>
            <a:r>
              <a:rPr lang="en-GB" sz="1800" dirty="0">
                <a:solidFill>
                  <a:schemeClr val="dk1"/>
                </a:solidFill>
              </a:rPr>
              <a:t>class - Rebecca, an NHS</a:t>
            </a:r>
            <a:r>
              <a:rPr lang="en-GB" sz="1800" b="0" i="0" u="none" strike="noStrike" cap="none" dirty="0">
                <a:solidFill>
                  <a:schemeClr val="dk1"/>
                </a:solidFill>
                <a:latin typeface="Arial"/>
                <a:ea typeface="Arial"/>
                <a:cs typeface="Arial"/>
                <a:sym typeface="Arial"/>
              </a:rPr>
              <a:t> Nurse, </a:t>
            </a:r>
            <a:r>
              <a:rPr lang="en-GB" sz="1800" dirty="0">
                <a:solidFill>
                  <a:schemeClr val="dk1"/>
                </a:solidFill>
              </a:rPr>
              <a:t>recently visited the school.</a:t>
            </a:r>
            <a:r>
              <a:rPr lang="en-GB"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pic>
        <p:nvPicPr>
          <p:cNvPr id="2" name="Picture 1" descr="A police uniform and hat on a table&#10;&#10;Description automatically generated">
            <a:extLst>
              <a:ext uri="{FF2B5EF4-FFF2-40B4-BE49-F238E27FC236}">
                <a16:creationId xmlns:a16="http://schemas.microsoft.com/office/drawing/2014/main" id="{75E6E361-5C44-3FCC-5587-35FF44841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95" y="3429000"/>
            <a:ext cx="3213100" cy="2409825"/>
          </a:xfrm>
          <a:prstGeom prst="rect">
            <a:avLst/>
          </a:prstGeom>
        </p:spPr>
      </p:pic>
      <p:pic>
        <p:nvPicPr>
          <p:cNvPr id="3" name="Picture 2" descr="A group of children in a classroom&#10;&#10;Description automatically generated">
            <a:extLst>
              <a:ext uri="{FF2B5EF4-FFF2-40B4-BE49-F238E27FC236}">
                <a16:creationId xmlns:a16="http://schemas.microsoft.com/office/drawing/2014/main" id="{BBD1F0C4-57E1-8534-CE30-033EAC858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25703" y="3894059"/>
            <a:ext cx="2230638" cy="1599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review">
            <a:extLst>
              <a:ext uri="{FF2B5EF4-FFF2-40B4-BE49-F238E27FC236}">
                <a16:creationId xmlns:a16="http://schemas.microsoft.com/office/drawing/2014/main" id="{B73AA3EF-D26F-6C08-4C1D-E0F7980B1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14325"/>
            <a:ext cx="3114675" cy="3114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BC6AAC82-7A7D-795A-8AD3-50DE55827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604" y="720070"/>
            <a:ext cx="3847908" cy="1241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uple of women standing in front of a projection screen&#10;&#10;Description automatically generated">
            <a:extLst>
              <a:ext uri="{FF2B5EF4-FFF2-40B4-BE49-F238E27FC236}">
                <a16:creationId xmlns:a16="http://schemas.microsoft.com/office/drawing/2014/main" id="{5E12B146-A820-EC16-EB9F-0116C2CDBA1A}"/>
              </a:ext>
            </a:extLst>
          </p:cNvPr>
          <p:cNvPicPr>
            <a:picLocks noChangeAspect="1"/>
          </p:cNvPicPr>
          <p:nvPr/>
        </p:nvPicPr>
        <p:blipFill>
          <a:blip r:embed="rId4">
            <a:extLst>
              <a:ext uri="{28A0092B-C50C-407E-A947-70E740481C1C}">
                <a14:useLocalDpi xmlns:a14="http://schemas.microsoft.com/office/drawing/2010/main" val="0"/>
              </a:ext>
            </a:extLst>
          </a:blip>
          <a:srcRect t="918" r="4698" b="7992"/>
          <a:stretch/>
        </p:blipFill>
        <p:spPr>
          <a:xfrm>
            <a:off x="4717756" y="2065387"/>
            <a:ext cx="3531848" cy="3673997"/>
          </a:xfrm>
          <a:prstGeom prst="rect">
            <a:avLst/>
          </a:prstGeom>
        </p:spPr>
      </p:pic>
      <p:sp>
        <p:nvSpPr>
          <p:cNvPr id="7" name="TextBox 6">
            <a:extLst>
              <a:ext uri="{FF2B5EF4-FFF2-40B4-BE49-F238E27FC236}">
                <a16:creationId xmlns:a16="http://schemas.microsoft.com/office/drawing/2014/main" id="{A0AB6E55-31CB-CEBE-0DDB-5A762E32D853}"/>
              </a:ext>
            </a:extLst>
          </p:cNvPr>
          <p:cNvSpPr txBox="1"/>
          <p:nvPr/>
        </p:nvSpPr>
        <p:spPr>
          <a:xfrm>
            <a:off x="1287407" y="4245824"/>
            <a:ext cx="2976399" cy="954107"/>
          </a:xfrm>
          <a:prstGeom prst="rect">
            <a:avLst/>
          </a:prstGeom>
          <a:noFill/>
        </p:spPr>
        <p:txBody>
          <a:bodyPr wrap="square" rtlCol="0">
            <a:spAutoFit/>
          </a:bodyPr>
          <a:lstStyle/>
          <a:p>
            <a:r>
              <a:rPr lang="en-US" dirty="0"/>
              <a:t>An Apprenticeship and Supported Internship lesson was recently delivered by Sophie and Pam from The Ask </a:t>
            </a:r>
            <a:r>
              <a:rPr lang="en-US" dirty="0" err="1"/>
              <a:t>Programme</a:t>
            </a:r>
            <a:r>
              <a:rPr lang="en-US" dirty="0"/>
              <a:t>. </a:t>
            </a:r>
            <a:endParaRPr lang="en-GB" dirty="0"/>
          </a:p>
        </p:txBody>
      </p:sp>
    </p:spTree>
    <p:extLst>
      <p:ext uri="{BB962C8B-B14F-4D97-AF65-F5344CB8AC3E}">
        <p14:creationId xmlns:p14="http://schemas.microsoft.com/office/powerpoint/2010/main" val="133050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sz="4400" b="1">
                <a:latin typeface="Arial"/>
                <a:ea typeface="Arial"/>
                <a:cs typeface="Arial"/>
                <a:sym typeface="Arial"/>
              </a:rPr>
              <a:t>Vocational </a:t>
            </a:r>
            <a:r>
              <a:rPr lang="en-GB" b="1">
                <a:latin typeface="Arial"/>
                <a:ea typeface="Arial"/>
                <a:cs typeface="Arial"/>
                <a:sym typeface="Arial"/>
              </a:rPr>
              <a:t>L</a:t>
            </a:r>
            <a:r>
              <a:rPr lang="en-GB" sz="4400" b="1">
                <a:latin typeface="Arial"/>
                <a:ea typeface="Arial"/>
                <a:cs typeface="Arial"/>
                <a:sym typeface="Arial"/>
              </a:rPr>
              <a:t>earning</a:t>
            </a:r>
            <a:br>
              <a:rPr lang="en-GB" sz="4400">
                <a:latin typeface="Arial"/>
                <a:ea typeface="Arial"/>
                <a:cs typeface="Arial"/>
                <a:sym typeface="Arial"/>
              </a:rPr>
            </a:br>
            <a:endParaRPr/>
          </a:p>
        </p:txBody>
      </p:sp>
      <p:grpSp>
        <p:nvGrpSpPr>
          <p:cNvPr id="144" name="Google Shape;144;p4"/>
          <p:cNvGrpSpPr/>
          <p:nvPr/>
        </p:nvGrpSpPr>
        <p:grpSpPr>
          <a:xfrm>
            <a:off x="618744" y="1047743"/>
            <a:ext cx="10515600" cy="2664084"/>
            <a:chOff x="0" y="0"/>
            <a:chExt cx="10515600" cy="2664084"/>
          </a:xfrm>
        </p:grpSpPr>
        <p:sp>
          <p:nvSpPr>
            <p:cNvPr id="145" name="Google Shape;145;p4"/>
            <p:cNvSpPr/>
            <p:nvPr/>
          </p:nvSpPr>
          <p:spPr>
            <a:xfrm>
              <a:off x="0" y="0"/>
              <a:ext cx="10515600" cy="1305401"/>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367450" y="236836"/>
              <a:ext cx="717970" cy="71797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1225972" y="118095"/>
              <a:ext cx="9007861" cy="13054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txBox="1"/>
            <p:nvPr/>
          </p:nvSpPr>
          <p:spPr>
            <a:xfrm>
              <a:off x="1225972" y="118095"/>
              <a:ext cx="9007861" cy="1305401"/>
            </a:xfrm>
            <a:prstGeom prst="rect">
              <a:avLst/>
            </a:prstGeom>
            <a:noFill/>
            <a:ln>
              <a:noFill/>
            </a:ln>
          </p:spPr>
          <p:txBody>
            <a:bodyPr spcFirstLastPara="1" wrap="square" lIns="138150" tIns="138150" rIns="138150" bIns="13815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en-GB" sz="2200" b="0" i="0" u="none" strike="noStrike" cap="none" dirty="0">
                  <a:solidFill>
                    <a:schemeClr val="dk1"/>
                  </a:solidFill>
                  <a:latin typeface="Arial"/>
                  <a:ea typeface="Arial"/>
                  <a:cs typeface="Arial"/>
                  <a:sym typeface="Arial"/>
                </a:rPr>
                <a:t>Students have the option of furthering their learning within KS4 through the academic route of option subjects or the vocational route, consisting of a placement at a local provider. </a:t>
              </a:r>
              <a:endParaRPr sz="2200" b="0" i="0" u="none" strike="noStrike" cap="none" dirty="0">
                <a:solidFill>
                  <a:schemeClr val="dk1"/>
                </a:solidFill>
                <a:latin typeface="Arial"/>
                <a:ea typeface="Arial"/>
                <a:cs typeface="Arial"/>
                <a:sym typeface="Arial"/>
              </a:endParaRPr>
            </a:p>
          </p:txBody>
        </p:sp>
        <p:sp>
          <p:nvSpPr>
            <p:cNvPr id="149" name="Google Shape;149;p4"/>
            <p:cNvSpPr/>
            <p:nvPr/>
          </p:nvSpPr>
          <p:spPr>
            <a:xfrm>
              <a:off x="0" y="1358683"/>
              <a:ext cx="10515600" cy="1305401"/>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456406" y="1645766"/>
              <a:ext cx="717970" cy="71797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1378385" y="1358683"/>
              <a:ext cx="9007861" cy="13054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txBox="1"/>
            <p:nvPr/>
          </p:nvSpPr>
          <p:spPr>
            <a:xfrm>
              <a:off x="1378385" y="1358683"/>
              <a:ext cx="9007861" cy="1305401"/>
            </a:xfrm>
            <a:prstGeom prst="rect">
              <a:avLst/>
            </a:prstGeom>
            <a:noFill/>
            <a:ln>
              <a:noFill/>
            </a:ln>
          </p:spPr>
          <p:txBody>
            <a:bodyPr spcFirstLastPara="1" wrap="square" lIns="138150" tIns="138150" rIns="138150" bIns="13815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en-GB" sz="2200" b="0" i="0" u="none" strike="noStrike" cap="none" dirty="0">
                  <a:solidFill>
                    <a:schemeClr val="dk1"/>
                  </a:solidFill>
                  <a:latin typeface="Arial"/>
                  <a:ea typeface="Arial"/>
                  <a:cs typeface="Arial"/>
                  <a:sym typeface="Arial"/>
                </a:rPr>
                <a:t>Our current vocational route providers are ACE and St Eds offering courses in mechanics, construction and hair and beauty. </a:t>
              </a:r>
              <a:endParaRPr sz="2200" b="0" i="0" u="none" strike="noStrike" cap="none" dirty="0">
                <a:solidFill>
                  <a:schemeClr val="dk1"/>
                </a:solidFill>
                <a:latin typeface="Arial"/>
                <a:ea typeface="Arial"/>
                <a:cs typeface="Arial"/>
                <a:sym typeface="Arial"/>
              </a:endParaRPr>
            </a:p>
          </p:txBody>
        </p:sp>
      </p:grpSp>
      <p:pic>
        <p:nvPicPr>
          <p:cNvPr id="153" name="Google Shape;153;p4" descr="A blue and white logo&#10;&#10;Description automatically generated">
            <a:hlinkClick r:id="rId5"/>
          </p:cNvPr>
          <p:cNvPicPr preferRelativeResize="0"/>
          <p:nvPr/>
        </p:nvPicPr>
        <p:blipFill rotWithShape="1">
          <a:blip r:embed="rId6">
            <a:alphaModFix/>
          </a:blip>
          <a:srcRect/>
          <a:stretch/>
        </p:blipFill>
        <p:spPr>
          <a:xfrm>
            <a:off x="1345179" y="4335549"/>
            <a:ext cx="2734057" cy="1514686"/>
          </a:xfrm>
          <a:prstGeom prst="rect">
            <a:avLst/>
          </a:prstGeom>
          <a:noFill/>
          <a:ln>
            <a:noFill/>
          </a:ln>
        </p:spPr>
      </p:pic>
      <p:pic>
        <p:nvPicPr>
          <p:cNvPr id="154" name="Google Shape;154;p4" descr="A close-up of a logo&#10;&#10;Description automatically generated">
            <a:hlinkClick r:id="rId7"/>
          </p:cNvPr>
          <p:cNvPicPr preferRelativeResize="0"/>
          <p:nvPr/>
        </p:nvPicPr>
        <p:blipFill rotWithShape="1">
          <a:blip r:embed="rId8">
            <a:alphaModFix/>
          </a:blip>
          <a:srcRect/>
          <a:stretch/>
        </p:blipFill>
        <p:spPr>
          <a:xfrm>
            <a:off x="6539969" y="4054508"/>
            <a:ext cx="3145594" cy="20767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5"/>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5"/>
          <p:cNvSpPr txBox="1">
            <a:spLocks noGrp="1"/>
          </p:cNvSpPr>
          <p:nvPr>
            <p:ph type="title"/>
          </p:nvPr>
        </p:nvSpPr>
        <p:spPr>
          <a:xfrm>
            <a:off x="1289304" y="2762349"/>
            <a:ext cx="9471956" cy="11371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GB" sz="3400" b="1">
                <a:latin typeface="Arial"/>
                <a:ea typeface="Arial"/>
                <a:cs typeface="Arial"/>
                <a:sym typeface="Arial"/>
              </a:rPr>
              <a:t>Careers Advisor Sessions</a:t>
            </a:r>
            <a:br>
              <a:rPr lang="en-GB" sz="3400">
                <a:latin typeface="Arial"/>
                <a:ea typeface="Arial"/>
                <a:cs typeface="Arial"/>
                <a:sym typeface="Arial"/>
              </a:rPr>
            </a:br>
            <a:endParaRPr sz="3400" dirty="0"/>
          </a:p>
        </p:txBody>
      </p:sp>
      <p:pic>
        <p:nvPicPr>
          <p:cNvPr id="165" name="Google Shape;165;p5"/>
          <p:cNvPicPr preferRelativeResize="0"/>
          <p:nvPr/>
        </p:nvPicPr>
        <p:blipFill rotWithShape="1">
          <a:blip r:embed="rId3">
            <a:alphaModFix/>
          </a:blip>
          <a:srcRect/>
          <a:stretch/>
        </p:blipFill>
        <p:spPr>
          <a:xfrm>
            <a:off x="1289305" y="1173707"/>
            <a:ext cx="3848200" cy="1064668"/>
          </a:xfrm>
          <a:prstGeom prst="rect">
            <a:avLst/>
          </a:prstGeom>
          <a:noFill/>
          <a:ln>
            <a:noFill/>
          </a:ln>
        </p:spPr>
      </p:pic>
      <p:sp>
        <p:nvSpPr>
          <p:cNvPr id="166" name="Google Shape;166;p5"/>
          <p:cNvSpPr txBox="1">
            <a:spLocks noGrp="1"/>
          </p:cNvSpPr>
          <p:nvPr>
            <p:ph type="body" idx="1"/>
          </p:nvPr>
        </p:nvSpPr>
        <p:spPr>
          <a:xfrm>
            <a:off x="1264520" y="3736258"/>
            <a:ext cx="7745969" cy="21335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GB" sz="1600" dirty="0">
                <a:latin typeface="Arial"/>
                <a:ea typeface="Arial"/>
                <a:cs typeface="Arial"/>
                <a:sym typeface="Arial"/>
              </a:rPr>
              <a:t>St Andrew’s School provides every student the opportunity to participate in a one-to-one discussion with a qualified careers advisor from The Shaw Trust. All of the advisors are experienced in advising to neurodivergent students. This is a vital stepping stone for our students to express where they are now and explore possible career paths for the future.  </a:t>
            </a:r>
          </a:p>
          <a:p>
            <a:pPr marL="0" lvl="0" indent="0" algn="l" rtl="0">
              <a:lnSpc>
                <a:spcPct val="90000"/>
              </a:lnSpc>
              <a:spcBef>
                <a:spcPts val="0"/>
              </a:spcBef>
              <a:spcAft>
                <a:spcPts val="0"/>
              </a:spcAft>
              <a:buClr>
                <a:schemeClr val="dk1"/>
              </a:buClr>
              <a:buSzPts val="1400"/>
              <a:buNone/>
            </a:pPr>
            <a:endParaRPr lang="en-GB" sz="1600" dirty="0"/>
          </a:p>
          <a:p>
            <a:pPr marL="0" lvl="0" indent="0" algn="l" rtl="0">
              <a:lnSpc>
                <a:spcPct val="90000"/>
              </a:lnSpc>
              <a:spcBef>
                <a:spcPts val="0"/>
              </a:spcBef>
              <a:spcAft>
                <a:spcPts val="0"/>
              </a:spcAft>
              <a:buClr>
                <a:schemeClr val="dk1"/>
              </a:buClr>
              <a:buSzPts val="1400"/>
              <a:buNone/>
            </a:pPr>
            <a:r>
              <a:rPr lang="en-GB" sz="1600" dirty="0">
                <a:latin typeface="Arial"/>
                <a:ea typeface="Arial"/>
                <a:cs typeface="Arial"/>
                <a:sym typeface="Arial"/>
              </a:rPr>
              <a:t>Parents receive a copy of the careers advisor’s </a:t>
            </a:r>
            <a:r>
              <a:rPr lang="en-GB" sz="1600" dirty="0"/>
              <a:t>planning</a:t>
            </a:r>
            <a:r>
              <a:rPr lang="en-GB" sz="1600" dirty="0">
                <a:latin typeface="Arial"/>
                <a:ea typeface="Arial"/>
                <a:cs typeface="Arial"/>
                <a:sym typeface="Arial"/>
              </a:rPr>
              <a:t>, enabling them to also discuss and explore options at home.  Additionally, students have the opportunity to reflect on the advice and feedback with the school’s Careers Lead. </a:t>
            </a:r>
            <a:endParaRPr sz="1600" dirty="0"/>
          </a:p>
          <a:p>
            <a:pPr marL="228600" lvl="0" indent="-139700" algn="l" rtl="0">
              <a:lnSpc>
                <a:spcPct val="90000"/>
              </a:lnSpc>
              <a:spcBef>
                <a:spcPts val="1800"/>
              </a:spcBef>
              <a:spcAft>
                <a:spcPts val="0"/>
              </a:spcAft>
              <a:buClr>
                <a:schemeClr val="dk1"/>
              </a:buClr>
              <a:buSzPts val="1400"/>
              <a:buNone/>
            </a:pPr>
            <a:endParaRPr sz="1400"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sz="4400" b="1" dirty="0">
                <a:latin typeface="Arial"/>
                <a:ea typeface="Arial"/>
                <a:cs typeface="Arial"/>
                <a:sym typeface="Arial"/>
              </a:rPr>
              <a:t>Work Experience </a:t>
            </a:r>
            <a:br>
              <a:rPr lang="en-GB" sz="4400" dirty="0">
                <a:latin typeface="Arial"/>
                <a:ea typeface="Arial"/>
                <a:cs typeface="Arial"/>
                <a:sym typeface="Arial"/>
              </a:rPr>
            </a:br>
            <a:endParaRPr dirty="0"/>
          </a:p>
        </p:txBody>
      </p:sp>
      <p:grpSp>
        <p:nvGrpSpPr>
          <p:cNvPr id="172" name="Google Shape;172;p6"/>
          <p:cNvGrpSpPr/>
          <p:nvPr/>
        </p:nvGrpSpPr>
        <p:grpSpPr>
          <a:xfrm>
            <a:off x="838200" y="1826421"/>
            <a:ext cx="10515600" cy="3709440"/>
            <a:chOff x="0" y="32139"/>
            <a:chExt cx="10515600" cy="3709440"/>
          </a:xfrm>
        </p:grpSpPr>
        <p:sp>
          <p:nvSpPr>
            <p:cNvPr id="173" name="Google Shape;173;p6"/>
            <p:cNvSpPr/>
            <p:nvPr/>
          </p:nvSpPr>
          <p:spPr>
            <a:xfrm>
              <a:off x="0" y="32139"/>
              <a:ext cx="10515600" cy="183456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89556" y="121695"/>
              <a:ext cx="10336488" cy="1655448"/>
            </a:xfrm>
            <a:prstGeom prst="rect">
              <a:avLst/>
            </a:prstGeom>
            <a:no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dirty="0">
                  <a:solidFill>
                    <a:schemeClr val="lt1"/>
                  </a:solidFill>
                  <a:latin typeface="Arial"/>
                  <a:ea typeface="Arial"/>
                  <a:cs typeface="Arial"/>
                  <a:sym typeface="Arial"/>
                </a:rPr>
                <a:t>All students are encouraged to undertake work experience within Year 10. Most students complete a placement within the local community, supported by a member of staff. Having a pre-visit, an outline of the tasks and individualised targets helps students to gain the most from their time with their organisation. We strive to secure individualised placements which meet each student’s preferences and needs. </a:t>
              </a:r>
              <a:r>
                <a:rPr lang="en-GB" sz="1400" b="1" i="1" u="none" strike="noStrike" cap="none" dirty="0">
                  <a:solidFill>
                    <a:schemeClr val="lt1"/>
                  </a:solidFill>
                  <a:latin typeface="Arial"/>
                  <a:ea typeface="Arial"/>
                  <a:cs typeface="Arial"/>
                  <a:sym typeface="Arial"/>
                </a:rPr>
                <a:t>Placements range from customer service, catering, animal care, accountancy and more</a:t>
              </a:r>
              <a:r>
                <a:rPr lang="en-GB" sz="1400" b="1" i="0" u="none" strike="noStrike" cap="none" dirty="0">
                  <a:solidFill>
                    <a:schemeClr val="lt1"/>
                  </a:solidFill>
                  <a:latin typeface="Arial"/>
                  <a:ea typeface="Arial"/>
                  <a:cs typeface="Arial"/>
                  <a:sym typeface="Arial"/>
                </a:rPr>
                <a:t>. </a:t>
              </a:r>
              <a:r>
                <a:rPr lang="en-GB" sz="1400" b="0" i="0" u="none" strike="noStrike" cap="none" dirty="0">
                  <a:solidFill>
                    <a:schemeClr val="lt1"/>
                  </a:solidFill>
                  <a:latin typeface="Arial"/>
                  <a:ea typeface="Arial"/>
                  <a:cs typeface="Arial"/>
                  <a:sym typeface="Arial"/>
                </a:rPr>
                <a:t>Some students choose to gain experience of work internally within the school environment, for example supporting younger students within our primary classes or gaining administration experience by undertaking various computer and paper-based tasks. Parent feedback following the placement is sought and our students and parents benefit from employers’ feedback. </a:t>
              </a:r>
              <a:endParaRPr sz="1400" b="0" i="0" u="none" strike="noStrike" cap="none" dirty="0">
                <a:solidFill>
                  <a:schemeClr val="lt1"/>
                </a:solidFill>
                <a:latin typeface="Arial"/>
                <a:ea typeface="Arial"/>
                <a:cs typeface="Arial"/>
                <a:sym typeface="Arial"/>
              </a:endParaRPr>
            </a:p>
          </p:txBody>
        </p:sp>
        <p:sp>
          <p:nvSpPr>
            <p:cNvPr id="175" name="Google Shape;175;p6"/>
            <p:cNvSpPr/>
            <p:nvPr/>
          </p:nvSpPr>
          <p:spPr>
            <a:xfrm>
              <a:off x="0" y="1907019"/>
              <a:ext cx="10515600" cy="183456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89556" y="1996575"/>
              <a:ext cx="10336488" cy="1655448"/>
            </a:xfrm>
            <a:prstGeom prst="rect">
              <a:avLst/>
            </a:prstGeom>
            <a:no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dirty="0">
                  <a:solidFill>
                    <a:schemeClr val="lt1"/>
                  </a:solidFill>
                  <a:latin typeface="Arial"/>
                  <a:ea typeface="Arial"/>
                  <a:cs typeface="Arial"/>
                  <a:sym typeface="Arial"/>
                </a:rPr>
                <a:t>WEX Norfolk, part of Norfolk County Council's Children’s Services, provide expert advice and support to schools on work-related activities, including work experience, and support St Andrew’s School</a:t>
              </a:r>
              <a:r>
                <a:rPr lang="en-GB" dirty="0">
                  <a:solidFill>
                    <a:schemeClr val="lt1"/>
                  </a:solidFill>
                </a:rPr>
                <a:t> with this work</a:t>
              </a:r>
              <a:r>
                <a:rPr lang="en-GB"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grpSp>
      <p:pic>
        <p:nvPicPr>
          <p:cNvPr id="177" name="Google Shape;177;p6" descr="Image preview"/>
          <p:cNvPicPr preferRelativeResize="0"/>
          <p:nvPr/>
        </p:nvPicPr>
        <p:blipFill rotWithShape="1">
          <a:blip r:embed="rId3">
            <a:alphaModFix/>
          </a:blip>
          <a:srcRect/>
          <a:stretch/>
        </p:blipFill>
        <p:spPr>
          <a:xfrm>
            <a:off x="10042891" y="277919"/>
            <a:ext cx="1517722" cy="1478964"/>
          </a:xfrm>
          <a:prstGeom prst="rect">
            <a:avLst/>
          </a:prstGeom>
          <a:noFill/>
          <a:ln>
            <a:noFill/>
          </a:ln>
        </p:spPr>
      </p:pic>
      <p:pic>
        <p:nvPicPr>
          <p:cNvPr id="178" name="Google Shape;178;p6"/>
          <p:cNvPicPr preferRelativeResize="0"/>
          <p:nvPr/>
        </p:nvPicPr>
        <p:blipFill rotWithShape="1">
          <a:blip r:embed="rId4">
            <a:alphaModFix/>
          </a:blip>
          <a:srcRect/>
          <a:stretch/>
        </p:blipFill>
        <p:spPr>
          <a:xfrm>
            <a:off x="267423" y="5738000"/>
            <a:ext cx="1800476" cy="790685"/>
          </a:xfrm>
          <a:prstGeom prst="rect">
            <a:avLst/>
          </a:prstGeom>
          <a:noFill/>
          <a:ln>
            <a:noFill/>
          </a:ln>
        </p:spPr>
      </p:pic>
      <p:pic>
        <p:nvPicPr>
          <p:cNvPr id="179" name="Google Shape;179;p6">
            <a:hlinkClick r:id="rId5"/>
          </p:cNvPr>
          <p:cNvPicPr preferRelativeResize="0"/>
          <p:nvPr/>
        </p:nvPicPr>
        <p:blipFill rotWithShape="1">
          <a:blip r:embed="rId6">
            <a:alphaModFix/>
          </a:blip>
          <a:srcRect/>
          <a:stretch/>
        </p:blipFill>
        <p:spPr>
          <a:xfrm>
            <a:off x="2335734" y="5946664"/>
            <a:ext cx="2585293" cy="387386"/>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5235919" y="5885560"/>
            <a:ext cx="2585293" cy="495564"/>
          </a:xfrm>
          <a:prstGeom prst="rect">
            <a:avLst/>
          </a:prstGeom>
          <a:noFill/>
          <a:ln>
            <a:noFill/>
          </a:ln>
        </p:spPr>
      </p:pic>
      <p:pic>
        <p:nvPicPr>
          <p:cNvPr id="181" name="Google Shape;181;p6">
            <a:hlinkClick r:id="rId8"/>
          </p:cNvPr>
          <p:cNvPicPr preferRelativeResize="0"/>
          <p:nvPr/>
        </p:nvPicPr>
        <p:blipFill rotWithShape="1">
          <a:blip r:embed="rId9">
            <a:alphaModFix/>
          </a:blip>
          <a:srcRect/>
          <a:stretch/>
        </p:blipFill>
        <p:spPr>
          <a:xfrm>
            <a:off x="8065904" y="5499073"/>
            <a:ext cx="1190791" cy="1190791"/>
          </a:xfrm>
          <a:prstGeom prst="rect">
            <a:avLst/>
          </a:prstGeom>
          <a:noFill/>
          <a:ln>
            <a:noFill/>
          </a:ln>
        </p:spPr>
      </p:pic>
      <p:pic>
        <p:nvPicPr>
          <p:cNvPr id="182" name="Google Shape;182;p6">
            <a:hlinkClick r:id="rId10"/>
          </p:cNvPr>
          <p:cNvPicPr preferRelativeResize="0"/>
          <p:nvPr/>
        </p:nvPicPr>
        <p:blipFill rotWithShape="1">
          <a:blip r:embed="rId11">
            <a:alphaModFix/>
          </a:blip>
          <a:srcRect/>
          <a:stretch/>
        </p:blipFill>
        <p:spPr>
          <a:xfrm>
            <a:off x="9501408" y="5870601"/>
            <a:ext cx="2600688" cy="447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421104" y="377074"/>
            <a:ext cx="9783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GB" sz="4400" b="1" dirty="0">
                <a:latin typeface="Arial"/>
                <a:ea typeface="Arial"/>
                <a:cs typeface="Arial"/>
                <a:sym typeface="Arial"/>
              </a:rPr>
              <a:t>Post 16 Transitions and Education</a:t>
            </a:r>
            <a:br>
              <a:rPr lang="en-GB" sz="4400" dirty="0">
                <a:latin typeface="Arial"/>
                <a:ea typeface="Arial"/>
                <a:cs typeface="Arial"/>
                <a:sym typeface="Arial"/>
              </a:rPr>
            </a:br>
            <a:endParaRPr dirty="0"/>
          </a:p>
        </p:txBody>
      </p:sp>
      <p:sp>
        <p:nvSpPr>
          <p:cNvPr id="188" name="Google Shape;188;p7"/>
          <p:cNvSpPr txBox="1">
            <a:spLocks noGrp="1"/>
          </p:cNvSpPr>
          <p:nvPr>
            <p:ph type="body" idx="1"/>
          </p:nvPr>
        </p:nvSpPr>
        <p:spPr>
          <a:xfrm>
            <a:off x="699313" y="137068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800"/>
              <a:buNone/>
            </a:pPr>
            <a:r>
              <a:rPr lang="en-GB" sz="1800" dirty="0">
                <a:latin typeface="Arial"/>
                <a:ea typeface="Arial"/>
                <a:cs typeface="Arial"/>
                <a:sym typeface="Arial"/>
              </a:rPr>
              <a:t>We provide the opportunity to visit colleges and alternative provisions</a:t>
            </a:r>
            <a:r>
              <a:rPr lang="en-GB" sz="1800" dirty="0"/>
              <a:t> in KS4 </a:t>
            </a:r>
            <a:r>
              <a:rPr lang="en-GB" sz="1800" dirty="0">
                <a:latin typeface="Arial"/>
                <a:ea typeface="Arial"/>
                <a:cs typeface="Arial"/>
                <a:sym typeface="Arial"/>
              </a:rPr>
              <a:t>where appropriate</a:t>
            </a:r>
            <a:r>
              <a:rPr lang="en-GB" sz="1800" dirty="0"/>
              <a:t>.</a:t>
            </a:r>
            <a:r>
              <a:rPr lang="en-GB" sz="1800" dirty="0">
                <a:latin typeface="Arial"/>
                <a:ea typeface="Arial"/>
                <a:cs typeface="Arial"/>
                <a:sym typeface="Arial"/>
              </a:rPr>
              <a:t> This could be whole class, small groups or individual visits, depending on the needs of individual students. The programme of transition for each student to their post 16 provider is tailored to the needs of the individual to ensure that our students feel as comfortable and equipped for the next stage of their education as they can be. </a:t>
            </a:r>
            <a:endParaRPr dirty="0"/>
          </a:p>
          <a:p>
            <a:pPr marL="0" lvl="0" indent="0" algn="l" rtl="0">
              <a:lnSpc>
                <a:spcPct val="90000"/>
              </a:lnSpc>
              <a:spcBef>
                <a:spcPts val="1800"/>
              </a:spcBef>
              <a:spcAft>
                <a:spcPts val="0"/>
              </a:spcAft>
              <a:buClr>
                <a:schemeClr val="dk1"/>
              </a:buClr>
              <a:buSzPts val="2800"/>
              <a:buNone/>
            </a:pPr>
            <a:endParaRPr dirty="0"/>
          </a:p>
        </p:txBody>
      </p:sp>
      <p:pic>
        <p:nvPicPr>
          <p:cNvPr id="190" name="Google Shape;190;p7">
            <a:hlinkClick r:id="rId3"/>
          </p:cNvPr>
          <p:cNvPicPr preferRelativeResize="0"/>
          <p:nvPr/>
        </p:nvPicPr>
        <p:blipFill rotWithShape="1">
          <a:blip r:embed="rId4">
            <a:alphaModFix/>
          </a:blip>
          <a:srcRect/>
          <a:stretch/>
        </p:blipFill>
        <p:spPr>
          <a:xfrm>
            <a:off x="485097" y="3412336"/>
            <a:ext cx="2514951" cy="1152686"/>
          </a:xfrm>
          <a:prstGeom prst="rect">
            <a:avLst/>
          </a:prstGeom>
          <a:noFill/>
          <a:ln>
            <a:noFill/>
          </a:ln>
        </p:spPr>
      </p:pic>
      <p:pic>
        <p:nvPicPr>
          <p:cNvPr id="191" name="Google Shape;191;p7"/>
          <p:cNvPicPr preferRelativeResize="0"/>
          <p:nvPr/>
        </p:nvPicPr>
        <p:blipFill rotWithShape="1">
          <a:blip r:embed="rId5">
            <a:alphaModFix/>
          </a:blip>
          <a:srcRect/>
          <a:stretch/>
        </p:blipFill>
        <p:spPr>
          <a:xfrm>
            <a:off x="4529632" y="3496328"/>
            <a:ext cx="2514951" cy="1124107"/>
          </a:xfrm>
          <a:prstGeom prst="rect">
            <a:avLst/>
          </a:prstGeom>
          <a:noFill/>
          <a:ln>
            <a:noFill/>
          </a:ln>
        </p:spPr>
      </p:pic>
      <p:pic>
        <p:nvPicPr>
          <p:cNvPr id="194" name="Google Shape;194;p7">
            <a:hlinkClick r:id="rId6"/>
          </p:cNvPr>
          <p:cNvPicPr preferRelativeResize="0"/>
          <p:nvPr/>
        </p:nvPicPr>
        <p:blipFill rotWithShape="1">
          <a:blip r:embed="rId7">
            <a:alphaModFix/>
          </a:blip>
          <a:srcRect/>
          <a:stretch/>
        </p:blipFill>
        <p:spPr>
          <a:xfrm>
            <a:off x="8574167" y="3628660"/>
            <a:ext cx="2553056" cy="990738"/>
          </a:xfrm>
          <a:prstGeom prst="rect">
            <a:avLst/>
          </a:prstGeom>
          <a:noFill/>
          <a:ln>
            <a:noFill/>
          </a:ln>
        </p:spPr>
      </p:pic>
      <p:pic>
        <p:nvPicPr>
          <p:cNvPr id="195" name="Google Shape;195;p7">
            <a:hlinkClick r:id="rId8"/>
          </p:cNvPr>
          <p:cNvPicPr preferRelativeResize="0"/>
          <p:nvPr/>
        </p:nvPicPr>
        <p:blipFill rotWithShape="1">
          <a:blip r:embed="rId9">
            <a:alphaModFix/>
          </a:blip>
          <a:srcRect/>
          <a:stretch/>
        </p:blipFill>
        <p:spPr>
          <a:xfrm>
            <a:off x="6373585" y="5162833"/>
            <a:ext cx="2200582" cy="1438476"/>
          </a:xfrm>
          <a:prstGeom prst="rect">
            <a:avLst/>
          </a:prstGeom>
          <a:noFill/>
          <a:ln>
            <a:noFill/>
          </a:ln>
        </p:spPr>
      </p:pic>
      <p:pic>
        <p:nvPicPr>
          <p:cNvPr id="197" name="Google Shape;197;p7">
            <a:hlinkClick r:id="rId10"/>
          </p:cNvPr>
          <p:cNvPicPr preferRelativeResize="0"/>
          <p:nvPr/>
        </p:nvPicPr>
        <p:blipFill rotWithShape="1">
          <a:blip r:embed="rId11">
            <a:alphaModFix/>
          </a:blip>
          <a:srcRect/>
          <a:stretch/>
        </p:blipFill>
        <p:spPr>
          <a:xfrm>
            <a:off x="2142503" y="5162833"/>
            <a:ext cx="2734057" cy="15146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8"/>
          <p:cNvSpPr txBox="1">
            <a:spLocks noGrp="1"/>
          </p:cNvSpPr>
          <p:nvPr>
            <p:ph type="title"/>
          </p:nvPr>
        </p:nvSpPr>
        <p:spPr>
          <a:xfrm>
            <a:off x="795528" y="386930"/>
            <a:ext cx="10141799" cy="130055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Play"/>
              <a:buNone/>
            </a:pPr>
            <a:r>
              <a:rPr lang="en-GB" dirty="0">
                <a:latin typeface="+mj-lt"/>
              </a:rPr>
              <a:t>Contact Details</a:t>
            </a:r>
            <a:endParaRPr dirty="0">
              <a:latin typeface="+mj-lt"/>
            </a:endParaRPr>
          </a:p>
        </p:txBody>
      </p:sp>
      <p:sp>
        <p:nvSpPr>
          <p:cNvPr id="205" name="Google Shape;205;p8"/>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8"/>
          <p:cNvSpPr/>
          <p:nvPr/>
        </p:nvSpPr>
        <p:spPr>
          <a:xfrm>
            <a:off x="0" y="2203079"/>
            <a:ext cx="11383362" cy="4267991"/>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7" name="Google Shape;207;p8" descr="Colorful adhesive taps and pen on open notebook"/>
          <p:cNvPicPr preferRelativeResize="0"/>
          <p:nvPr/>
        </p:nvPicPr>
        <p:blipFill rotWithShape="1">
          <a:blip r:embed="rId3">
            <a:alphaModFix/>
          </a:blip>
          <a:srcRect r="7441"/>
          <a:stretch/>
        </p:blipFill>
        <p:spPr>
          <a:xfrm>
            <a:off x="635295" y="2524715"/>
            <a:ext cx="5150277" cy="3714244"/>
          </a:xfrm>
          <a:prstGeom prst="rect">
            <a:avLst/>
          </a:prstGeom>
          <a:noFill/>
          <a:ln>
            <a:noFill/>
          </a:ln>
        </p:spPr>
      </p:pic>
      <p:sp>
        <p:nvSpPr>
          <p:cNvPr id="208" name="Google Shape;208;p8"/>
          <p:cNvSpPr txBox="1">
            <a:spLocks noGrp="1"/>
          </p:cNvSpPr>
          <p:nvPr>
            <p:ph type="body" idx="1"/>
          </p:nvPr>
        </p:nvSpPr>
        <p:spPr>
          <a:xfrm>
            <a:off x="6406429" y="2599509"/>
            <a:ext cx="4530898" cy="363945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GB" sz="2000" dirty="0">
                <a:latin typeface="Arial"/>
                <a:ea typeface="Arial"/>
                <a:cs typeface="Arial"/>
                <a:sym typeface="Arial"/>
              </a:rPr>
              <a:t>For more information on our careers programme, please contact: </a:t>
            </a:r>
            <a:endParaRPr dirty="0"/>
          </a:p>
          <a:p>
            <a:pPr marL="228600" lvl="0" indent="-228600" algn="l" rtl="0">
              <a:lnSpc>
                <a:spcPct val="90000"/>
              </a:lnSpc>
              <a:spcBef>
                <a:spcPts val="1800"/>
              </a:spcBef>
              <a:spcAft>
                <a:spcPts val="0"/>
              </a:spcAft>
              <a:buClr>
                <a:schemeClr val="dk1"/>
              </a:buClr>
              <a:buSzPts val="2000"/>
              <a:buChar char="•"/>
            </a:pPr>
            <a:r>
              <a:rPr lang="en-GB" sz="2000" dirty="0">
                <a:latin typeface="Arial"/>
                <a:ea typeface="Arial"/>
                <a:cs typeface="Arial"/>
                <a:sym typeface="Arial"/>
              </a:rPr>
              <a:t>Juanita Burrows - Head of Careers </a:t>
            </a:r>
            <a:r>
              <a:rPr lang="en-GB" sz="2000" u="sng" dirty="0">
                <a:solidFill>
                  <a:schemeClr val="hlink"/>
                </a:solidFill>
                <a:latin typeface="Arial"/>
                <a:ea typeface="Arial"/>
                <a:cs typeface="Arial"/>
                <a:sym typeface="Arial"/>
                <a:hlinkClick r:id="rId4"/>
              </a:rPr>
              <a:t>Office@standrewsschool.co.uk</a:t>
            </a:r>
            <a:endParaRPr lang="en-GB" sz="2000" u="sng" dirty="0">
              <a:solidFill>
                <a:schemeClr val="hlink"/>
              </a:solidFill>
            </a:endParaRPr>
          </a:p>
          <a:p>
            <a:pPr marL="0" lvl="0" indent="0" algn="l" rtl="0">
              <a:lnSpc>
                <a:spcPct val="90000"/>
              </a:lnSpc>
              <a:spcBef>
                <a:spcPts val="1800"/>
              </a:spcBef>
              <a:spcAft>
                <a:spcPts val="0"/>
              </a:spcAft>
              <a:buClr>
                <a:schemeClr val="dk1"/>
              </a:buClr>
              <a:buSzPts val="2000"/>
              <a:buNone/>
            </a:pPr>
            <a:r>
              <a:rPr lang="en-GB" sz="2000" dirty="0">
                <a:solidFill>
                  <a:schemeClr val="tx1"/>
                </a:solidFill>
              </a:rPr>
              <a:t>   o</a:t>
            </a:r>
            <a:r>
              <a:rPr lang="en-GB" sz="2000" dirty="0">
                <a:solidFill>
                  <a:schemeClr val="tx1"/>
                </a:solidFill>
                <a:latin typeface="Arial"/>
                <a:ea typeface="Arial"/>
                <a:cs typeface="Arial"/>
                <a:sym typeface="Arial"/>
              </a:rPr>
              <a:t>r by callin</a:t>
            </a:r>
            <a:r>
              <a:rPr lang="en-GB" sz="2000" dirty="0">
                <a:solidFill>
                  <a:schemeClr val="tx1"/>
                </a:solidFill>
              </a:rPr>
              <a:t>g</a:t>
            </a:r>
            <a:r>
              <a:rPr lang="en-GB" sz="2000" dirty="0">
                <a:solidFill>
                  <a:schemeClr val="tx1"/>
                </a:solidFill>
                <a:latin typeface="Arial"/>
                <a:ea typeface="Arial"/>
                <a:cs typeface="Arial"/>
                <a:sym typeface="Arial"/>
              </a:rPr>
              <a:t> the school </a:t>
            </a:r>
            <a:r>
              <a:rPr lang="en-GB" sz="2000" dirty="0">
                <a:solidFill>
                  <a:schemeClr val="tx1"/>
                </a:solidFill>
              </a:rPr>
              <a:t>office: </a:t>
            </a:r>
          </a:p>
          <a:p>
            <a:pPr marL="0" lvl="0" indent="0" algn="l" rtl="0">
              <a:lnSpc>
                <a:spcPct val="90000"/>
              </a:lnSpc>
              <a:spcBef>
                <a:spcPts val="1800"/>
              </a:spcBef>
              <a:spcAft>
                <a:spcPts val="0"/>
              </a:spcAft>
              <a:buClr>
                <a:schemeClr val="dk1"/>
              </a:buClr>
              <a:buSzPts val="2000"/>
              <a:buNone/>
            </a:pPr>
            <a:r>
              <a:rPr lang="en-GB" sz="2000" dirty="0">
                <a:solidFill>
                  <a:schemeClr val="tx1"/>
                </a:solidFill>
              </a:rPr>
              <a:t>                </a:t>
            </a:r>
            <a:r>
              <a:rPr lang="en-GB" sz="1800" dirty="0">
                <a:solidFill>
                  <a:schemeClr val="tx1"/>
                </a:solidFill>
              </a:rPr>
              <a:t>01263 837927 </a:t>
            </a:r>
            <a:endParaRPr sz="1800" dirty="0"/>
          </a:p>
          <a:p>
            <a:pPr marL="228600" lvl="0" indent="-228600" algn="l" rtl="0">
              <a:lnSpc>
                <a:spcPct val="90000"/>
              </a:lnSpc>
              <a:spcBef>
                <a:spcPts val="1800"/>
              </a:spcBef>
              <a:spcAft>
                <a:spcPts val="0"/>
              </a:spcAft>
              <a:buClr>
                <a:schemeClr val="dk1"/>
              </a:buClr>
              <a:buSzPts val="2000"/>
              <a:buChar char="•"/>
            </a:pPr>
            <a:r>
              <a:rPr lang="en-GB" sz="2000" dirty="0">
                <a:latin typeface="Arial"/>
                <a:ea typeface="Arial"/>
                <a:cs typeface="Arial"/>
                <a:sym typeface="Arial"/>
              </a:rPr>
              <a:t>Review date: September 2025</a:t>
            </a:r>
            <a:endParaRPr sz="2000" dirty="0">
              <a:latin typeface="Arial"/>
              <a:ea typeface="Arial"/>
              <a:cs typeface="Arial"/>
              <a:sym typeface="Arial"/>
            </a:endParaRPr>
          </a:p>
          <a:p>
            <a:pPr marL="228600" lvl="0" indent="-101600" algn="l" rtl="0">
              <a:lnSpc>
                <a:spcPct val="90000"/>
              </a:lnSpc>
              <a:spcBef>
                <a:spcPts val="1800"/>
              </a:spcBef>
              <a:spcAft>
                <a:spcPts val="0"/>
              </a:spcAft>
              <a:buClr>
                <a:schemeClr val="dk1"/>
              </a:buClr>
              <a:buSzPts val="2000"/>
              <a:buNone/>
            </a:pPr>
            <a:endParaRPr sz="2000" dirty="0"/>
          </a:p>
        </p:txBody>
      </p:sp>
      <p:sp>
        <p:nvSpPr>
          <p:cNvPr id="209" name="Google Shape;209;p8"/>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1127</Words>
  <Application>Microsoft Office PowerPoint</Application>
  <PresentationFormat>Widescreen</PresentationFormat>
  <Paragraphs>59</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Play</vt:lpstr>
      <vt:lpstr>Office Theme</vt:lpstr>
      <vt:lpstr>PowerPoint Presentation</vt:lpstr>
      <vt:lpstr>PowerPoint Presentation</vt:lpstr>
      <vt:lpstr>Enrichment Activities </vt:lpstr>
      <vt:lpstr>PowerPoint Presentation</vt:lpstr>
      <vt:lpstr>Vocational Learning </vt:lpstr>
      <vt:lpstr>Careers Advisor Sessions </vt:lpstr>
      <vt:lpstr>Work Experience  </vt:lpstr>
      <vt:lpstr>Post 16 Transitions and Education </vt:lpstr>
      <vt:lpstr>Contact Details</vt:lpstr>
      <vt:lpstr>PowerPoint Presentation</vt:lpstr>
      <vt:lpstr>PowerPoint Presentation</vt:lpstr>
      <vt:lpstr>Parent Website Links </vt:lpstr>
      <vt:lpstr>Teacher Website Links</vt:lpstr>
      <vt:lpstr>External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Juanita Burrows</dc:creator>
  <cp:lastModifiedBy>Adrian Crossland</cp:lastModifiedBy>
  <cp:revision>10</cp:revision>
  <dcterms:created xsi:type="dcterms:W3CDTF">2024-12-05T12:44:20Z</dcterms:created>
  <dcterms:modified xsi:type="dcterms:W3CDTF">2025-01-11T22:37:28Z</dcterms:modified>
</cp:coreProperties>
</file>