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81" r:id="rId2"/>
    <p:sldId id="256" r:id="rId3"/>
    <p:sldId id="274" r:id="rId4"/>
    <p:sldId id="275" r:id="rId5"/>
    <p:sldId id="276" r:id="rId6"/>
    <p:sldId id="277" r:id="rId7"/>
    <p:sldId id="286" r:id="rId8"/>
    <p:sldId id="283" r:id="rId9"/>
    <p:sldId id="284" r:id="rId10"/>
    <p:sldId id="285" r:id="rId11"/>
    <p:sldId id="280" r:id="rId12"/>
    <p:sldId id="287" r:id="rId13"/>
    <p:sldId id="288" r:id="rId14"/>
    <p:sldId id="289" r:id="rId15"/>
    <p:sldId id="290" r:id="rId16"/>
    <p:sldId id="296" r:id="rId17"/>
    <p:sldId id="291" r:id="rId18"/>
    <p:sldId id="297" r:id="rId19"/>
    <p:sldId id="292" r:id="rId20"/>
    <p:sldId id="293" r:id="rId21"/>
    <p:sldId id="294" r:id="rId22"/>
    <p:sldId id="266" r:id="rId23"/>
    <p:sldId id="267" r:id="rId24"/>
    <p:sldId id="295" r:id="rId25"/>
  </p:sldIdLst>
  <p:sldSz cx="12192000" cy="6858000"/>
  <p:notesSz cx="6858000" cy="9144000"/>
  <p:embeddedFontLst>
    <p:embeddedFont>
      <p:font typeface="Play"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bfXpzfsXOGkTNhcr8ytdwzuyM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8"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2C0D466F-4275-F5DF-ED05-950A7FEFA5B8}"/>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A48E0ADF-F289-7FAA-27BB-890B5CC2D61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814BE959-F2CA-D870-B202-2AD8B54FE6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374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559B9BEA-1370-F934-27D3-AC5E742EE113}"/>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ED411A0B-EAFE-98C2-43DF-FFFA7E72157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a:extLst>
              <a:ext uri="{FF2B5EF4-FFF2-40B4-BE49-F238E27FC236}">
                <a16:creationId xmlns:a16="http://schemas.microsoft.com/office/drawing/2014/main" id="{F98C3E79-A1CA-A6F3-DF54-B00D862D28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297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45C16143-9250-F8CD-1AF6-A9B1D4FB966E}"/>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25703086-33C9-EC4A-F923-EBA6C4C5D41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FB453270-D962-3E14-1745-74C6DA3F94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5376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166F2D7F-157A-666B-E895-C57B4B3D445B}"/>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EEB7967E-C481-F57B-6FD6-1B573BD6DB4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053A9EE2-9671-34EB-7F05-09C163581F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9653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E3B7A776-BD83-8DD7-B27C-7F0C610554D7}"/>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AFDCF440-BED2-A30E-45FF-242A44D7C28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D4ECA2F2-1BC8-A2E0-9697-F9B2C8C49D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34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DB4650BC-FF7E-D597-F7B5-BCB5EAA03218}"/>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2DCF5DDA-BE16-F085-CA2A-6B70DD27563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60A6A3A9-A322-BD29-1060-FC858DB458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0960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D7A7B00A-7C36-076B-9B0C-A8A61CD004D7}"/>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287EF8E4-1DFE-4C92-E42B-50FFFC4E4F5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D19A6540-D31B-E1C5-AB63-A991330ED5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3346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CC0E566C-AAB4-2B90-07CD-F481C31808B8}"/>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6F58835F-FC76-A9F6-B576-37BBD67DD7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1C3D3C1B-C833-3788-9DA7-6167EB3C6A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4976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D95AA1E2-38EE-72A1-ED32-E4CCE5603982}"/>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5ECB8E13-08BC-4FEC-20DA-F23627FBEBE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0A8296E5-9E0F-EF7B-A8A7-0AF8CF1E81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2267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C233ACBD-8AC2-963C-2586-33CD2D0009C8}"/>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69BB8BA5-E42A-8C0F-5EB7-667A0854676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59689CB5-AFAF-DF38-87B8-AA531D0808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7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C0F99D56-9BAB-BABE-D955-23B253DB58AE}"/>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87BF402D-B4F9-6097-02E4-816C115F3A2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268BF5BC-B005-A3EC-A02A-A30D9FF09E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85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E909A9CA-BE34-2AF9-8C57-9B6B406A0C21}"/>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5D8EC056-AD71-4EF0-2429-AF11828790E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E30F1D48-F1B2-0D26-2F27-22E7F8EDAE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6640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a:extLst>
            <a:ext uri="{FF2B5EF4-FFF2-40B4-BE49-F238E27FC236}">
              <a16:creationId xmlns:a16="http://schemas.microsoft.com/office/drawing/2014/main" id="{31072339-82F4-BCD0-62A0-46E0434F1701}"/>
            </a:ext>
          </a:extLst>
        </p:cNvPr>
        <p:cNvGrpSpPr/>
        <p:nvPr/>
      </p:nvGrpSpPr>
      <p:grpSpPr>
        <a:xfrm>
          <a:off x="0" y="0"/>
          <a:ext cx="0" cy="0"/>
          <a:chOff x="0" y="0"/>
          <a:chExt cx="0" cy="0"/>
        </a:xfrm>
      </p:grpSpPr>
      <p:sp>
        <p:nvSpPr>
          <p:cNvPr id="239" name="Google Shape;239;p11:notes">
            <a:extLst>
              <a:ext uri="{FF2B5EF4-FFF2-40B4-BE49-F238E27FC236}">
                <a16:creationId xmlns:a16="http://schemas.microsoft.com/office/drawing/2014/main" id="{AB1CCB29-243C-9FD8-F0B0-3097EC5F045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11:notes">
            <a:extLst>
              <a:ext uri="{FF2B5EF4-FFF2-40B4-BE49-F238E27FC236}">
                <a16:creationId xmlns:a16="http://schemas.microsoft.com/office/drawing/2014/main" id="{F1148084-73EC-DFBC-629B-5A51529A3D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061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0DD51F7E-4BE5-8553-100C-625FDB8D5C67}"/>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F298A935-AC0E-E9DF-3E30-DB1FDCC65C6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64270848-8E46-6D39-8DF6-8EF9BB88A1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734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B344F933-758B-543C-6543-A8C9C0659AF7}"/>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D64ABBDD-1EC3-4411-9E05-881C904C6B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3B1C3EC7-6D7E-4257-5D3B-69D5BB5568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421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B0F670DB-1011-68BC-7B48-260E250F6856}"/>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6E274027-1FD4-C4A7-52A7-18E82B27A85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DC10E63A-E15C-A358-A6DC-8DE787CE36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440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1D4E1A35-85CE-2E77-1B56-138E92C8E434}"/>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C7F2A9C3-7C34-EE29-B0F9-5073C1AD2DC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B5E2DCE4-8E49-235A-C108-168720D48B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865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4643EC96-5046-3ABC-A359-FCE4492AEDD7}"/>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AA846F29-5166-6A22-5206-3EF7CE40F0F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EB7404C3-DF71-AC2B-54B6-C3F273491F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142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7C0CA093-0F27-C315-7457-6F8D5EFD847D}"/>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1CB9524F-DE20-D4F5-0005-D7AFE19C6A7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B3C915AB-EAC0-9EB5-A2E4-17A8AB3A5B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831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60BE144B-B8A0-56A7-39C0-161A999629BE}"/>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48B9E6C4-EE7D-35C6-2392-7E8AF39CE77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24C297ED-56CC-4A9B-2DAA-583A26B7E4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284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ce-project.org.uk/college-programm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hyperlink" Target="http://st-eds.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ace-project.org.uk/college-programmes/" TargetMode="External"/><Relationship Id="rId4" Type="http://schemas.openxmlformats.org/officeDocument/2006/relationships/image" Target="../media/image19.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Office@standrewsschool.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www.helpyouchoose.org/information/decisions-choices/careerometer" TargetMode="External"/><Relationship Id="rId3" Type="http://schemas.openxmlformats.org/officeDocument/2006/relationships/hyperlink" Target="https://www.helpyouchoose.org/" TargetMode="External"/><Relationship Id="rId7" Type="http://schemas.openxmlformats.org/officeDocument/2006/relationships/hyperlink" Target="https://www.youthemployment.org.uk/" TargetMode="External"/><Relationship Id="rId12" Type="http://schemas.openxmlformats.org/officeDocument/2006/relationships/image" Target="../media/image31.png"/><Relationship Id="rId2" Type="http://schemas.openxmlformats.org/officeDocument/2006/relationships/notesSlide" Target="../notesSlides/notesSlide19.xml"/><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hyperlink" Target="https://findajob.dwp.gov.uk/" TargetMode="External"/><Relationship Id="rId5" Type="http://schemas.openxmlformats.org/officeDocument/2006/relationships/hyperlink" Target="https://www.bbc.co.uk/bitesize/groups/cpw27rkdkkyt" TargetMode="External"/><Relationship Id="rId15" Type="http://schemas.openxmlformats.org/officeDocument/2006/relationships/hyperlink" Target="https://www.helpyouchoose.org/courses/send-courses?area=norfolk" TargetMode="Externa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hyperlink" Target="https://nationalcareersservice.direct.gov.uk/" TargetMode="External"/><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hyperlink" Target="https://find-employer-schemes.education.gov.uk/schemes/supported-internships" TargetMode="External"/><Relationship Id="rId3" Type="http://schemas.openxmlformats.org/officeDocument/2006/relationships/hyperlink" Target="https://www.helpyouchoose.org/" TargetMode="External"/><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ndti.org.uk/resources/publication/what-are-supported-internships" TargetMode="External"/><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hyperlink" Target="https://www.base-uk.org/supported-internships-and-inclusive-apprenticeships" TargetMode="External"/><Relationship Id="rId4" Type="http://schemas.openxmlformats.org/officeDocument/2006/relationships/hyperlink" Target="https://www.amazingapprenticeships.com/zones/student/" TargetMode="External"/><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hyperlink" Target="https://www.norfolk.gov.uk/article/40664/Further-education-higher-education-and-trainin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nomisweb.co.uk/reports/lmp/la/1941962835/report.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resources.careersandenterprise.co.uk/my-learning-my-future" TargetMode="Externa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mailto:office@standrewsschool.co.uk" TargetMode="External"/><Relationship Id="rId5" Type="http://schemas.openxmlformats.org/officeDocument/2006/relationships/image" Target="../media/image41.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DBE0B55-B37D-29AB-5303-86FB4475F8A3}"/>
              </a:ext>
            </a:extLst>
          </p:cNvPr>
          <p:cNvSpPr txBox="1"/>
          <p:nvPr/>
        </p:nvSpPr>
        <p:spPr>
          <a:xfrm>
            <a:off x="480860" y="857251"/>
            <a:ext cx="5615140" cy="309806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dirty="0">
                <a:solidFill>
                  <a:srgbClr val="FFFFFF"/>
                </a:solidFill>
                <a:latin typeface="+mj-lt"/>
                <a:ea typeface="+mj-ea"/>
                <a:cs typeface="+mj-cs"/>
              </a:rPr>
              <a:t>Careers Education</a:t>
            </a:r>
          </a:p>
          <a:p>
            <a:pPr>
              <a:lnSpc>
                <a:spcPct val="90000"/>
              </a:lnSpc>
              <a:spcBef>
                <a:spcPct val="0"/>
              </a:spcBef>
              <a:spcAft>
                <a:spcPts val="600"/>
              </a:spcAft>
            </a:pPr>
            <a:endParaRPr lang="en-US" sz="4800" kern="1200" dirty="0">
              <a:solidFill>
                <a:srgbClr val="FFFFFF"/>
              </a:solidFill>
              <a:latin typeface="+mj-lt"/>
              <a:ea typeface="+mj-ea"/>
              <a:cs typeface="+mj-cs"/>
            </a:endParaRPr>
          </a:p>
          <a:p>
            <a:pPr>
              <a:lnSpc>
                <a:spcPct val="90000"/>
              </a:lnSpc>
              <a:spcBef>
                <a:spcPct val="0"/>
              </a:spcBef>
              <a:spcAft>
                <a:spcPts val="600"/>
              </a:spcAft>
            </a:pPr>
            <a:r>
              <a:rPr lang="en-US" sz="4800" kern="1200" dirty="0">
                <a:solidFill>
                  <a:srgbClr val="FFFFFF"/>
                </a:solidFill>
                <a:latin typeface="+mj-lt"/>
                <a:ea typeface="+mj-ea"/>
                <a:cs typeface="+mj-cs"/>
              </a:rPr>
              <a:t>St Andrew’s School</a:t>
            </a:r>
          </a:p>
        </p:txBody>
      </p:sp>
      <p:sp>
        <p:nvSpPr>
          <p:cNvPr id="35" name="Rectangle 34">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E03C788C-1721-1016-5E78-4B1D3379AB4B}"/>
              </a:ext>
            </a:extLst>
          </p:cNvPr>
          <p:cNvSpPr txBox="1"/>
          <p:nvPr/>
        </p:nvSpPr>
        <p:spPr>
          <a:xfrm>
            <a:off x="205086" y="1504733"/>
            <a:ext cx="9724031" cy="3683358"/>
          </a:xfrm>
          <a:prstGeom prst="rect">
            <a:avLst/>
          </a:prstGeom>
          <a:noFill/>
          <a:ln>
            <a:noFill/>
          </a:ln>
        </p:spPr>
        <p:txBody>
          <a:bodyPr spcFirstLastPara="1" wrap="square" lIns="91425" tIns="45700" rIns="91425" bIns="45700" anchor="ctr" anchorCtr="0">
            <a:normAutofit/>
          </a:bodyPr>
          <a:lstStyle/>
          <a:p>
            <a:pPr lvl="0"/>
            <a:endParaRPr lang="en-GB" dirty="0"/>
          </a:p>
        </p:txBody>
      </p:sp>
      <p:pic>
        <p:nvPicPr>
          <p:cNvPr id="5" name="Picture 4" descr="A drawing of a school&#10;&#10;AI-generated content may be incorrect.">
            <a:extLst>
              <a:ext uri="{FF2B5EF4-FFF2-40B4-BE49-F238E27FC236}">
                <a16:creationId xmlns:a16="http://schemas.microsoft.com/office/drawing/2014/main" id="{047EA6CB-19CB-686D-A246-46B16B5E1579}"/>
              </a:ext>
            </a:extLst>
          </p:cNvPr>
          <p:cNvPicPr>
            <a:picLocks noChangeAspect="1"/>
          </p:cNvPicPr>
          <p:nvPr/>
        </p:nvPicPr>
        <p:blipFill>
          <a:blip r:embed="rId2"/>
          <a:stretch>
            <a:fillRect/>
          </a:stretch>
        </p:blipFill>
        <p:spPr>
          <a:xfrm>
            <a:off x="7019662" y="1912466"/>
            <a:ext cx="3204044" cy="3158272"/>
          </a:xfrm>
          <a:prstGeom prst="rect">
            <a:avLst/>
          </a:prstGeom>
        </p:spPr>
      </p:pic>
    </p:spTree>
    <p:extLst>
      <p:ext uri="{BB962C8B-B14F-4D97-AF65-F5344CB8AC3E}">
        <p14:creationId xmlns:p14="http://schemas.microsoft.com/office/powerpoint/2010/main" val="219978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2F7DD9AB-9CF0-E899-015B-EAA752AB5915}"/>
            </a:ext>
          </a:extLst>
        </p:cNvPr>
        <p:cNvGrpSpPr/>
        <p:nvPr/>
      </p:nvGrpSpPr>
      <p:grpSpPr>
        <a:xfrm>
          <a:off x="0" y="0"/>
          <a:ext cx="0" cy="0"/>
          <a:chOff x="0" y="0"/>
          <a:chExt cx="0" cy="0"/>
        </a:xfrm>
      </p:grpSpPr>
      <p:sp>
        <p:nvSpPr>
          <p:cNvPr id="85" name="Google Shape;85;p1">
            <a:extLst>
              <a:ext uri="{FF2B5EF4-FFF2-40B4-BE49-F238E27FC236}">
                <a16:creationId xmlns:a16="http://schemas.microsoft.com/office/drawing/2014/main" id="{6A3A01D2-BDB9-D6EC-DB3E-40FCC958B07F}"/>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E748D370-778C-ED4D-0ED9-AECE9CC0EB20}"/>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1EFAC1C2-A93F-7C6D-D05E-7EA56760BB3E}"/>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B5DFFB08-7515-40C0-DD0B-292F82EE2B94}"/>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9041A2A9-BD4B-7BCB-00D7-47D3483E5C25}"/>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Y9-Y11 Opportunities</a:t>
            </a:r>
            <a:endParaRPr sz="14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2EE36F9B-D304-CE72-AC66-90002AF11DC2}"/>
              </a:ext>
            </a:extLst>
          </p:cNvPr>
          <p:cNvGraphicFramePr>
            <a:graphicFrameLocks noGrp="1"/>
          </p:cNvGraphicFramePr>
          <p:nvPr>
            <p:extLst>
              <p:ext uri="{D42A27DB-BD31-4B8C-83A1-F6EECF244321}">
                <p14:modId xmlns:p14="http://schemas.microsoft.com/office/powerpoint/2010/main" val="1127830201"/>
              </p:ext>
            </p:extLst>
          </p:nvPr>
        </p:nvGraphicFramePr>
        <p:xfrm>
          <a:off x="709386" y="1809224"/>
          <a:ext cx="8469086" cy="4618040"/>
        </p:xfrm>
        <a:graphic>
          <a:graphicData uri="http://schemas.openxmlformats.org/drawingml/2006/table">
            <a:tbl>
              <a:tblPr firstRow="1" firstCol="1">
                <a:tableStyleId>{5C22544A-7EE6-4342-B048-85BDC9FD1C3A}</a:tableStyleId>
              </a:tblPr>
              <a:tblGrid>
                <a:gridCol w="2203615">
                  <a:extLst>
                    <a:ext uri="{9D8B030D-6E8A-4147-A177-3AD203B41FA5}">
                      <a16:colId xmlns:a16="http://schemas.microsoft.com/office/drawing/2014/main" val="1601501561"/>
                    </a:ext>
                  </a:extLst>
                </a:gridCol>
                <a:gridCol w="6265471">
                  <a:extLst>
                    <a:ext uri="{9D8B030D-6E8A-4147-A177-3AD203B41FA5}">
                      <a16:colId xmlns:a16="http://schemas.microsoft.com/office/drawing/2014/main" val="709526592"/>
                    </a:ext>
                  </a:extLst>
                </a:gridCol>
              </a:tblGrid>
              <a:tr h="379502">
                <a:tc>
                  <a:txBody>
                    <a:bodyPr/>
                    <a:lstStyle/>
                    <a:p>
                      <a:pPr>
                        <a:spcAft>
                          <a:spcPts val="600"/>
                        </a:spcAft>
                        <a:buNone/>
                      </a:pP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342900" lvl="0" indent="-342900">
                        <a:spcAft>
                          <a:spcPts val="600"/>
                        </a:spcAft>
                        <a:buFont typeface="Symbol" panose="05050102010706020507" pitchFamily="18" charset="2"/>
                        <a:buChar char=""/>
                      </a:pPr>
                      <a:endParaRPr lang="en-GB"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99771231"/>
                  </a:ext>
                </a:extLst>
              </a:tr>
              <a:tr h="664129">
                <a:tc>
                  <a:txBody>
                    <a:bodyPr/>
                    <a:lstStyle/>
                    <a:p>
                      <a:pPr>
                        <a:spcAft>
                          <a:spcPts val="600"/>
                        </a:spcAft>
                        <a:buNone/>
                      </a:pPr>
                      <a:r>
                        <a:rPr lang="en-GB" sz="1800" dirty="0">
                          <a:effectLst/>
                        </a:rPr>
                        <a:t>Year 9</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342900" lvl="0" indent="-342900">
                        <a:spcAft>
                          <a:spcPts val="600"/>
                        </a:spcAft>
                        <a:buFont typeface="Symbol" panose="05050102010706020507" pitchFamily="18" charset="2"/>
                        <a:buChar char=""/>
                      </a:pPr>
                      <a:r>
                        <a:rPr lang="en-GB" sz="1000" dirty="0">
                          <a:effectLst/>
                        </a:rPr>
                        <a:t>A visit to a technical provider, such as ACE vocational provider</a:t>
                      </a:r>
                    </a:p>
                    <a:p>
                      <a:pPr marL="342900" lvl="0" indent="-342900">
                        <a:spcAft>
                          <a:spcPts val="600"/>
                        </a:spcAft>
                        <a:buFont typeface="Symbol" panose="05050102010706020507" pitchFamily="18" charset="2"/>
                        <a:buChar char=""/>
                      </a:pPr>
                      <a:r>
                        <a:rPr lang="en-GB" sz="1000" dirty="0">
                          <a:effectLst/>
                        </a:rPr>
                        <a:t>Key Stage 4 ‘Options Event’ for parents and individual meetings with students</a:t>
                      </a:r>
                      <a:endParaRPr lang="en-GB"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256523960"/>
                  </a:ext>
                </a:extLst>
              </a:tr>
              <a:tr h="2483341">
                <a:tc>
                  <a:txBody>
                    <a:bodyPr/>
                    <a:lstStyle/>
                    <a:p>
                      <a:pPr>
                        <a:spcAft>
                          <a:spcPts val="600"/>
                        </a:spcAft>
                        <a:buNone/>
                      </a:pPr>
                      <a:r>
                        <a:rPr lang="en-GB" sz="1800" dirty="0">
                          <a:effectLst/>
                        </a:rPr>
                        <a:t>Year 10</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342900" lvl="0" indent="-342900">
                        <a:spcAft>
                          <a:spcPts val="600"/>
                        </a:spcAft>
                        <a:buFont typeface="Symbol" panose="05050102010706020507" pitchFamily="18" charset="2"/>
                        <a:buChar char=""/>
                      </a:pPr>
                      <a:r>
                        <a:rPr lang="en-GB" sz="1000" dirty="0">
                          <a:effectLst/>
                        </a:rPr>
                        <a:t>Visit from a student who previously attended the school</a:t>
                      </a:r>
                    </a:p>
                    <a:p>
                      <a:pPr marL="342900" lvl="0" indent="-342900">
                        <a:spcAft>
                          <a:spcPts val="600"/>
                        </a:spcAft>
                        <a:buFont typeface="Symbol" panose="05050102010706020507" pitchFamily="18" charset="2"/>
                        <a:buChar char=""/>
                      </a:pPr>
                      <a:r>
                        <a:rPr lang="en-GB" sz="1000" dirty="0">
                          <a:effectLst/>
                        </a:rPr>
                        <a:t>Video call with an Employment Engagement Officer from Norfolk County Council ahead of work experience applications.</a:t>
                      </a:r>
                    </a:p>
                    <a:p>
                      <a:pPr marL="342900" lvl="0" indent="-342900">
                        <a:spcAft>
                          <a:spcPts val="300"/>
                        </a:spcAft>
                        <a:buFont typeface="Symbol" panose="05050102010706020507" pitchFamily="18" charset="2"/>
                        <a:buChar char=""/>
                      </a:pPr>
                      <a:r>
                        <a:rPr lang="en-GB" sz="1000" dirty="0">
                          <a:effectLst/>
                        </a:rPr>
                        <a:t>Festival of Knowledge</a:t>
                      </a:r>
                    </a:p>
                    <a:p>
                      <a:pPr marL="342900" lvl="0" indent="-342900">
                        <a:spcAft>
                          <a:spcPts val="300"/>
                        </a:spcAft>
                        <a:buFont typeface="Symbol" panose="05050102010706020507" pitchFamily="18" charset="2"/>
                        <a:buChar char=""/>
                      </a:pPr>
                      <a:r>
                        <a:rPr lang="en-GB" sz="1000" dirty="0">
                          <a:effectLst/>
                        </a:rPr>
                        <a:t>Session from Norfolk County Council on apprenticeships and supported internships</a:t>
                      </a:r>
                    </a:p>
                    <a:p>
                      <a:pPr marL="342900" lvl="0" indent="-342900">
                        <a:spcAft>
                          <a:spcPts val="300"/>
                        </a:spcAft>
                        <a:buFont typeface="Symbol" panose="05050102010706020507" pitchFamily="18" charset="2"/>
                        <a:buChar char=""/>
                      </a:pPr>
                      <a:r>
                        <a:rPr lang="en-GB" sz="1000" dirty="0">
                          <a:effectLst/>
                        </a:rPr>
                        <a:t>CV writing workshop from an external provider subject to availability</a:t>
                      </a:r>
                    </a:p>
                    <a:p>
                      <a:pPr marL="342900" lvl="0" indent="-342900">
                        <a:spcAft>
                          <a:spcPts val="300"/>
                        </a:spcAft>
                        <a:buFont typeface="Symbol" panose="05050102010706020507" pitchFamily="18" charset="2"/>
                        <a:buChar char=""/>
                      </a:pPr>
                      <a:r>
                        <a:rPr lang="en-GB" sz="1000" dirty="0">
                          <a:effectLst/>
                        </a:rPr>
                        <a:t>Sheringham Woodfield’s School ‘Moving on’ event </a:t>
                      </a:r>
                    </a:p>
                    <a:p>
                      <a:pPr marL="342900" lvl="0" indent="-342900">
                        <a:spcAft>
                          <a:spcPts val="300"/>
                        </a:spcAft>
                        <a:buFont typeface="Symbol" panose="05050102010706020507" pitchFamily="18" charset="2"/>
                        <a:buChar char=""/>
                      </a:pPr>
                      <a:r>
                        <a:rPr lang="en-GB" sz="1000" dirty="0">
                          <a:effectLst/>
                        </a:rPr>
                        <a:t>Work experience preparation lessons.</a:t>
                      </a:r>
                    </a:p>
                    <a:p>
                      <a:pPr marL="342900" lvl="0" indent="-342900">
                        <a:spcAft>
                          <a:spcPts val="300"/>
                        </a:spcAft>
                        <a:buFont typeface="Symbol" panose="05050102010706020507" pitchFamily="18" charset="2"/>
                        <a:buChar char=""/>
                      </a:pPr>
                      <a:r>
                        <a:rPr lang="en-GB" sz="1000" dirty="0">
                          <a:effectLst/>
                        </a:rPr>
                        <a:t>Work experience preparation visits. </a:t>
                      </a:r>
                    </a:p>
                    <a:p>
                      <a:pPr marL="342900" lvl="0" indent="-342900">
                        <a:spcAft>
                          <a:spcPts val="300"/>
                        </a:spcAft>
                        <a:buFont typeface="Symbol" panose="05050102010706020507" pitchFamily="18" charset="2"/>
                        <a:buChar char=""/>
                      </a:pPr>
                      <a:r>
                        <a:rPr lang="en-GB" sz="1000" dirty="0">
                          <a:effectLst/>
                        </a:rPr>
                        <a:t>Work experience placements </a:t>
                      </a:r>
                    </a:p>
                    <a:p>
                      <a:pPr marL="342900" lvl="0" indent="-342900">
                        <a:spcAft>
                          <a:spcPts val="300"/>
                        </a:spcAft>
                        <a:buFont typeface="Symbol" panose="05050102010706020507" pitchFamily="18" charset="2"/>
                        <a:buChar char=""/>
                      </a:pPr>
                      <a:r>
                        <a:rPr lang="en-GB" sz="1000" dirty="0">
                          <a:effectLst/>
                        </a:rPr>
                        <a:t>College visits</a:t>
                      </a:r>
                    </a:p>
                    <a:p>
                      <a:pPr marL="342900" lvl="0" indent="-342900">
                        <a:spcAft>
                          <a:spcPts val="300"/>
                        </a:spcAft>
                        <a:buFont typeface="Symbol" panose="05050102010706020507" pitchFamily="18" charset="2"/>
                        <a:buChar char=""/>
                      </a:pPr>
                      <a:r>
                        <a:rPr lang="en-GB" sz="1000" dirty="0">
                          <a:effectLst/>
                        </a:rPr>
                        <a:t>1:1 meeting with a Careers Adviser.</a:t>
                      </a:r>
                      <a:endParaRPr lang="en-GB"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337830906"/>
                  </a:ext>
                </a:extLst>
              </a:tr>
              <a:tr h="1091068">
                <a:tc>
                  <a:txBody>
                    <a:bodyPr/>
                    <a:lstStyle/>
                    <a:p>
                      <a:pPr>
                        <a:spcAft>
                          <a:spcPts val="600"/>
                        </a:spcAft>
                        <a:buNone/>
                      </a:pPr>
                      <a:r>
                        <a:rPr lang="en-GB" sz="1800" dirty="0">
                          <a:effectLst/>
                        </a:rPr>
                        <a:t>Year 11</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342900" lvl="0" indent="-342900">
                        <a:spcAft>
                          <a:spcPts val="300"/>
                        </a:spcAft>
                        <a:buFont typeface="Symbol" panose="05050102010706020507" pitchFamily="18" charset="2"/>
                        <a:buChar char=""/>
                      </a:pPr>
                      <a:r>
                        <a:rPr lang="en-GB" sz="1000" dirty="0">
                          <a:effectLst/>
                        </a:rPr>
                        <a:t>Visit from a student who previously attended the school</a:t>
                      </a:r>
                    </a:p>
                    <a:p>
                      <a:pPr marL="342900" lvl="0" indent="-342900">
                        <a:spcAft>
                          <a:spcPts val="300"/>
                        </a:spcAft>
                        <a:buFont typeface="Symbol" panose="05050102010706020507" pitchFamily="18" charset="2"/>
                        <a:buChar char=""/>
                      </a:pPr>
                      <a:r>
                        <a:rPr lang="en-GB" sz="1000" dirty="0">
                          <a:effectLst/>
                        </a:rPr>
                        <a:t>Post-16 application support </a:t>
                      </a:r>
                    </a:p>
                    <a:p>
                      <a:pPr marL="342900" lvl="0" indent="-342900">
                        <a:spcAft>
                          <a:spcPts val="300"/>
                        </a:spcAft>
                        <a:buFont typeface="Symbol" panose="05050102010706020507" pitchFamily="18" charset="2"/>
                        <a:buChar char=""/>
                      </a:pPr>
                      <a:r>
                        <a:rPr lang="en-GB" sz="1000" dirty="0">
                          <a:effectLst/>
                        </a:rPr>
                        <a:t>Post-16 interview support </a:t>
                      </a:r>
                    </a:p>
                    <a:p>
                      <a:pPr marL="342900" lvl="0" indent="-342900">
                        <a:spcAft>
                          <a:spcPts val="300"/>
                        </a:spcAft>
                        <a:buFont typeface="Symbol" panose="05050102010706020507" pitchFamily="18" charset="2"/>
                        <a:buChar char=""/>
                      </a:pPr>
                      <a:r>
                        <a:rPr lang="en-GB" sz="1000" dirty="0">
                          <a:effectLst/>
                        </a:rPr>
                        <a:t>Sessions from Norfolk County Council on apprenticeships and supported internships.</a:t>
                      </a:r>
                      <a:endParaRPr lang="en-GB"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9411323"/>
                  </a:ext>
                </a:extLst>
              </a:tr>
            </a:tbl>
          </a:graphicData>
        </a:graphic>
      </p:graphicFrame>
      <p:pic>
        <p:nvPicPr>
          <p:cNvPr id="2" name="Google Shape;153;p4" descr="A blue and white logo&#10;&#10;Description automatically generated">
            <a:hlinkClick r:id="rId3"/>
            <a:extLst>
              <a:ext uri="{FF2B5EF4-FFF2-40B4-BE49-F238E27FC236}">
                <a16:creationId xmlns:a16="http://schemas.microsoft.com/office/drawing/2014/main" id="{EF28259F-940F-0698-D960-ADA9413932BF}"/>
              </a:ext>
            </a:extLst>
          </p:cNvPr>
          <p:cNvPicPr preferRelativeResize="0"/>
          <p:nvPr/>
        </p:nvPicPr>
        <p:blipFill rotWithShape="1">
          <a:blip r:embed="rId4">
            <a:alphaModFix/>
          </a:blip>
          <a:srcRect/>
          <a:stretch/>
        </p:blipFill>
        <p:spPr>
          <a:xfrm>
            <a:off x="9497344" y="1622746"/>
            <a:ext cx="2422513" cy="1254132"/>
          </a:xfrm>
          <a:prstGeom prst="rect">
            <a:avLst/>
          </a:prstGeom>
          <a:noFill/>
          <a:ln>
            <a:noFill/>
          </a:ln>
        </p:spPr>
      </p:pic>
      <p:pic>
        <p:nvPicPr>
          <p:cNvPr id="5" name="Picture 4">
            <a:extLst>
              <a:ext uri="{FF2B5EF4-FFF2-40B4-BE49-F238E27FC236}">
                <a16:creationId xmlns:a16="http://schemas.microsoft.com/office/drawing/2014/main" id="{21BA060B-BCFF-1346-E7EB-FBEFE011C8C7}"/>
              </a:ext>
            </a:extLst>
          </p:cNvPr>
          <p:cNvPicPr>
            <a:picLocks noChangeAspect="1"/>
          </p:cNvPicPr>
          <p:nvPr/>
        </p:nvPicPr>
        <p:blipFill>
          <a:blip r:embed="rId5"/>
          <a:stretch>
            <a:fillRect/>
          </a:stretch>
        </p:blipFill>
        <p:spPr>
          <a:xfrm>
            <a:off x="9984917" y="3033493"/>
            <a:ext cx="1447366" cy="1514686"/>
          </a:xfrm>
          <a:prstGeom prst="rect">
            <a:avLst/>
          </a:prstGeom>
        </p:spPr>
      </p:pic>
      <p:pic>
        <p:nvPicPr>
          <p:cNvPr id="6" name="Google Shape;177;p6" descr="Image preview">
            <a:extLst>
              <a:ext uri="{FF2B5EF4-FFF2-40B4-BE49-F238E27FC236}">
                <a16:creationId xmlns:a16="http://schemas.microsoft.com/office/drawing/2014/main" id="{9AA1439A-B573-8793-14ED-04F745150869}"/>
              </a:ext>
            </a:extLst>
          </p:cNvPr>
          <p:cNvPicPr preferRelativeResize="0"/>
          <p:nvPr/>
        </p:nvPicPr>
        <p:blipFill rotWithShape="1">
          <a:blip r:embed="rId6">
            <a:alphaModFix/>
          </a:blip>
          <a:srcRect/>
          <a:stretch/>
        </p:blipFill>
        <p:spPr>
          <a:xfrm>
            <a:off x="10024994" y="4827489"/>
            <a:ext cx="1367211" cy="1384562"/>
          </a:xfrm>
          <a:prstGeom prst="rect">
            <a:avLst/>
          </a:prstGeom>
          <a:noFill/>
          <a:ln>
            <a:noFill/>
          </a:ln>
        </p:spPr>
      </p:pic>
    </p:spTree>
    <p:extLst>
      <p:ext uri="{BB962C8B-B14F-4D97-AF65-F5344CB8AC3E}">
        <p14:creationId xmlns:p14="http://schemas.microsoft.com/office/powerpoint/2010/main" val="236597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81969A43-5E44-6221-82A2-6514C27ED0CC}"/>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66E293AB-5AD7-74B8-0299-ED8A5650A6F5}"/>
              </a:ext>
            </a:extLst>
          </p:cNvPr>
          <p:cNvSpPr/>
          <p:nvPr/>
        </p:nvSpPr>
        <p:spPr>
          <a:xfrm>
            <a:off x="321734" y="27940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C4A77C4D-B16A-7F26-9396-93EC4F02723C}"/>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9D946C0E-0A42-7EFD-D56F-C49B4E56C899}"/>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247DB889-9426-5699-5536-C71BE6CB7EE0}"/>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2C48A9F7-2593-6300-7116-B67F94376633}"/>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C94ECFF8-C41F-300F-8E7D-A3379C92D25C}"/>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Partners </a:t>
            </a:r>
            <a:r>
              <a:rPr lang="en-GB" sz="4000" dirty="0">
                <a:solidFill>
                  <a:srgbClr val="FFFFFF"/>
                </a:solidFill>
                <a:latin typeface="Play"/>
                <a:ea typeface="Play"/>
                <a:cs typeface="Play"/>
                <a:sym typeface="Play"/>
              </a:rPr>
              <a:t>w</a:t>
            </a:r>
            <a:r>
              <a:rPr lang="en-GB" sz="4000" b="0" i="0" u="none" strike="noStrike" cap="none" dirty="0">
                <a:solidFill>
                  <a:srgbClr val="FFFFFF"/>
                </a:solidFill>
                <a:latin typeface="Play"/>
                <a:ea typeface="Play"/>
                <a:cs typeface="Play"/>
                <a:sym typeface="Play"/>
              </a:rPr>
              <a:t>e </a:t>
            </a:r>
            <a:r>
              <a:rPr lang="en-GB" sz="4000" dirty="0">
                <a:solidFill>
                  <a:srgbClr val="FFFFFF"/>
                </a:solidFill>
                <a:latin typeface="Play"/>
                <a:ea typeface="Play"/>
                <a:cs typeface="Play"/>
                <a:sym typeface="Play"/>
              </a:rPr>
              <a:t>w</a:t>
            </a:r>
            <a:r>
              <a:rPr lang="en-GB" sz="4000" b="0" i="0" u="none" strike="noStrike" cap="none" dirty="0">
                <a:solidFill>
                  <a:srgbClr val="FFFFFF"/>
                </a:solidFill>
                <a:latin typeface="Play"/>
                <a:ea typeface="Play"/>
                <a:cs typeface="Play"/>
                <a:sym typeface="Play"/>
              </a:rPr>
              <a:t>ork closely with</a:t>
            </a:r>
            <a:endParaRPr sz="1400"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DA7E2366-84E3-005F-7587-D68F23AA33C1}"/>
              </a:ext>
            </a:extLst>
          </p:cNvPr>
          <p:cNvPicPr>
            <a:picLocks noChangeAspect="1"/>
          </p:cNvPicPr>
          <p:nvPr/>
        </p:nvPicPr>
        <p:blipFill>
          <a:blip r:embed="rId3"/>
          <a:stretch>
            <a:fillRect/>
          </a:stretch>
        </p:blipFill>
        <p:spPr>
          <a:xfrm>
            <a:off x="1640379" y="1870142"/>
            <a:ext cx="2959252" cy="2114659"/>
          </a:xfrm>
          <a:prstGeom prst="rect">
            <a:avLst/>
          </a:prstGeom>
        </p:spPr>
      </p:pic>
      <p:pic>
        <p:nvPicPr>
          <p:cNvPr id="7" name="Picture 6">
            <a:extLst>
              <a:ext uri="{FF2B5EF4-FFF2-40B4-BE49-F238E27FC236}">
                <a16:creationId xmlns:a16="http://schemas.microsoft.com/office/drawing/2014/main" id="{C96B78F6-4759-22B5-8943-976327CD75B5}"/>
              </a:ext>
            </a:extLst>
          </p:cNvPr>
          <p:cNvPicPr>
            <a:picLocks noChangeAspect="1"/>
          </p:cNvPicPr>
          <p:nvPr/>
        </p:nvPicPr>
        <p:blipFill>
          <a:blip r:embed="rId4"/>
          <a:stretch>
            <a:fillRect/>
          </a:stretch>
        </p:blipFill>
        <p:spPr>
          <a:xfrm rot="21389555">
            <a:off x="7845924" y="4884434"/>
            <a:ext cx="3930852" cy="2140060"/>
          </a:xfrm>
          <a:prstGeom prst="rect">
            <a:avLst/>
          </a:prstGeom>
        </p:spPr>
      </p:pic>
      <p:pic>
        <p:nvPicPr>
          <p:cNvPr id="4" name="Picture 3">
            <a:extLst>
              <a:ext uri="{FF2B5EF4-FFF2-40B4-BE49-F238E27FC236}">
                <a16:creationId xmlns:a16="http://schemas.microsoft.com/office/drawing/2014/main" id="{1FDE1487-C347-25D1-5A3F-336ED1E7AA45}"/>
              </a:ext>
            </a:extLst>
          </p:cNvPr>
          <p:cNvPicPr>
            <a:picLocks noChangeAspect="1"/>
          </p:cNvPicPr>
          <p:nvPr/>
        </p:nvPicPr>
        <p:blipFill>
          <a:blip r:embed="rId5"/>
          <a:stretch>
            <a:fillRect/>
          </a:stretch>
        </p:blipFill>
        <p:spPr>
          <a:xfrm>
            <a:off x="5781336" y="2898424"/>
            <a:ext cx="3291718" cy="811759"/>
          </a:xfrm>
          <a:prstGeom prst="rect">
            <a:avLst/>
          </a:prstGeom>
        </p:spPr>
      </p:pic>
      <p:pic>
        <p:nvPicPr>
          <p:cNvPr id="8" name="Picture 7">
            <a:extLst>
              <a:ext uri="{FF2B5EF4-FFF2-40B4-BE49-F238E27FC236}">
                <a16:creationId xmlns:a16="http://schemas.microsoft.com/office/drawing/2014/main" id="{473AAF8C-5159-0A4F-F6BC-7B9490E3D5C4}"/>
              </a:ext>
            </a:extLst>
          </p:cNvPr>
          <p:cNvPicPr>
            <a:picLocks noChangeAspect="1"/>
          </p:cNvPicPr>
          <p:nvPr/>
        </p:nvPicPr>
        <p:blipFill>
          <a:blip r:embed="rId6"/>
          <a:srcRect l="22008" t="2125" r="14596" b="25350"/>
          <a:stretch>
            <a:fillRect/>
          </a:stretch>
        </p:blipFill>
        <p:spPr>
          <a:xfrm>
            <a:off x="855132" y="4628101"/>
            <a:ext cx="2463801" cy="1676400"/>
          </a:xfrm>
          <a:prstGeom prst="rect">
            <a:avLst/>
          </a:prstGeom>
        </p:spPr>
      </p:pic>
      <p:pic>
        <p:nvPicPr>
          <p:cNvPr id="10" name="Picture 9">
            <a:extLst>
              <a:ext uri="{FF2B5EF4-FFF2-40B4-BE49-F238E27FC236}">
                <a16:creationId xmlns:a16="http://schemas.microsoft.com/office/drawing/2014/main" id="{6BDCA4CD-2043-EA3C-2A38-5378F36E72F8}"/>
              </a:ext>
            </a:extLst>
          </p:cNvPr>
          <p:cNvPicPr>
            <a:picLocks noChangeAspect="1"/>
          </p:cNvPicPr>
          <p:nvPr/>
        </p:nvPicPr>
        <p:blipFill>
          <a:blip r:embed="rId7"/>
          <a:srcRect l="12738" t="10392"/>
          <a:stretch>
            <a:fillRect/>
          </a:stretch>
        </p:blipFill>
        <p:spPr>
          <a:xfrm>
            <a:off x="4174065" y="4555067"/>
            <a:ext cx="2934902" cy="1676400"/>
          </a:xfrm>
          <a:prstGeom prst="rect">
            <a:avLst/>
          </a:prstGeom>
        </p:spPr>
      </p:pic>
      <p:pic>
        <p:nvPicPr>
          <p:cNvPr id="6" name="Picture 5">
            <a:extLst>
              <a:ext uri="{FF2B5EF4-FFF2-40B4-BE49-F238E27FC236}">
                <a16:creationId xmlns:a16="http://schemas.microsoft.com/office/drawing/2014/main" id="{C5D39C15-E6BA-ADB2-0F93-C53558A26331}"/>
              </a:ext>
            </a:extLst>
          </p:cNvPr>
          <p:cNvPicPr>
            <a:picLocks noChangeAspect="1"/>
          </p:cNvPicPr>
          <p:nvPr/>
        </p:nvPicPr>
        <p:blipFill>
          <a:blip r:embed="rId8"/>
          <a:stretch>
            <a:fillRect/>
          </a:stretch>
        </p:blipFill>
        <p:spPr>
          <a:xfrm>
            <a:off x="9841103" y="2720272"/>
            <a:ext cx="1778091" cy="1454225"/>
          </a:xfrm>
          <a:prstGeom prst="rect">
            <a:avLst/>
          </a:prstGeom>
        </p:spPr>
      </p:pic>
    </p:spTree>
    <p:extLst>
      <p:ext uri="{BB962C8B-B14F-4D97-AF65-F5344CB8AC3E}">
        <p14:creationId xmlns:p14="http://schemas.microsoft.com/office/powerpoint/2010/main" val="117562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AA70849B-4175-B49A-2526-B60F33AB2C04}"/>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174A6299-AE6F-A31E-04CB-FE8D438EF8B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DCCBAE18-8804-00B2-5797-D9CACB95E55C}"/>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D41540AD-B7C3-55BA-332C-12FED6F06C6C}"/>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73E98FF1-95F0-4999-DFC9-E71C830640AF}"/>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D38C34DE-E4CA-D62E-AC99-422177638730}"/>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7F9EBD86-D8AE-2F7A-6F08-3897BEF22E3D}"/>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Enrichment Activities</a:t>
            </a:r>
            <a:endParaRPr sz="1400" b="0" i="0" u="none" strike="noStrike" cap="none" dirty="0">
              <a:solidFill>
                <a:srgbClr val="000000"/>
              </a:solidFill>
              <a:latin typeface="Arial"/>
              <a:ea typeface="Arial"/>
              <a:cs typeface="Arial"/>
              <a:sym typeface="Arial"/>
            </a:endParaRPr>
          </a:p>
        </p:txBody>
      </p:sp>
      <p:sp>
        <p:nvSpPr>
          <p:cNvPr id="2" name="Google Shape;135;p3">
            <a:extLst>
              <a:ext uri="{FF2B5EF4-FFF2-40B4-BE49-F238E27FC236}">
                <a16:creationId xmlns:a16="http://schemas.microsoft.com/office/drawing/2014/main" id="{6D793AA9-47E8-4CAB-7316-D45C178C66CF}"/>
              </a:ext>
            </a:extLst>
          </p:cNvPr>
          <p:cNvSpPr txBox="1">
            <a:spLocks/>
          </p:cNvSpPr>
          <p:nvPr/>
        </p:nvSpPr>
        <p:spPr>
          <a:xfrm>
            <a:off x="838198" y="1734312"/>
            <a:ext cx="10515600" cy="2304288"/>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indent="0" algn="l">
              <a:spcBef>
                <a:spcPts val="0"/>
              </a:spcBef>
              <a:buSzPts val="1800"/>
            </a:pPr>
            <a:r>
              <a:rPr lang="en-GB" sz="1800" dirty="0"/>
              <a:t>Students learn about different careers and the world of work through a range of enrichment activities throughout their school journey. This includes employers providing talks and interactive sessions in school, apprenticeships and internship lessons from Norfolk County Council and off-site visits </a:t>
            </a:r>
            <a:r>
              <a:rPr lang="en-GB" sz="1800" dirty="0">
                <a:solidFill>
                  <a:srgbClr val="000000"/>
                </a:solidFill>
              </a:rPr>
              <a:t>to employers to broaden students’ experience and knowledge of different areas of work. Students also visit careers fairs, where they are encouraged to engage with a range of employers as well as gathering information to inform their specific career choices.  </a:t>
            </a:r>
          </a:p>
          <a:p>
            <a:pPr marL="0" indent="0" algn="l">
              <a:spcBef>
                <a:spcPts val="0"/>
              </a:spcBef>
              <a:buSzPts val="1800"/>
            </a:pPr>
            <a:endParaRPr lang="en-GB" sz="1800" dirty="0">
              <a:solidFill>
                <a:srgbClr val="000000"/>
              </a:solidFill>
            </a:endParaRPr>
          </a:p>
          <a:p>
            <a:pPr marL="0" indent="0" algn="l">
              <a:spcBef>
                <a:spcPts val="0"/>
              </a:spcBef>
              <a:buSzPts val="1800"/>
            </a:pPr>
            <a:r>
              <a:rPr lang="en-GB" sz="1800" dirty="0">
                <a:solidFill>
                  <a:srgbClr val="000000"/>
                </a:solidFill>
              </a:rPr>
              <a:t>Former students are encouraged to stay in touch and visit the school. The Year 10 and Year 11 students enjoy welcoming these students back to the school, sharing their experience of college and any work experience or employment, followed by their next steps and aspirations for the future. </a:t>
            </a:r>
            <a:endParaRPr lang="en-GB" dirty="0"/>
          </a:p>
          <a:p>
            <a:pPr marL="0" indent="0" algn="l">
              <a:buSzPts val="1800"/>
            </a:pPr>
            <a:endParaRPr lang="en-GB" sz="1800" dirty="0">
              <a:latin typeface="Times New Roman"/>
              <a:ea typeface="Times New Roman"/>
              <a:cs typeface="Times New Roman"/>
              <a:sym typeface="Times New Roman"/>
            </a:endParaRPr>
          </a:p>
          <a:p>
            <a:pPr marL="228600" indent="-50800" algn="l">
              <a:buSzPts val="2800"/>
            </a:pPr>
            <a:endParaRPr lang="en-GB" dirty="0"/>
          </a:p>
        </p:txBody>
      </p:sp>
      <p:pic>
        <p:nvPicPr>
          <p:cNvPr id="3" name="Picture 2" descr="A police uniform and hat on a table&#10;&#10;Description automatically generated">
            <a:extLst>
              <a:ext uri="{FF2B5EF4-FFF2-40B4-BE49-F238E27FC236}">
                <a16:creationId xmlns:a16="http://schemas.microsoft.com/office/drawing/2014/main" id="{9D47242C-4AAF-A2C9-64D2-967A146CC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73" y="4075389"/>
            <a:ext cx="3213100" cy="2409825"/>
          </a:xfrm>
          <a:prstGeom prst="rect">
            <a:avLst/>
          </a:prstGeom>
        </p:spPr>
      </p:pic>
      <p:pic>
        <p:nvPicPr>
          <p:cNvPr id="4" name="Picture 3" descr="A group of children in a classroom&#10;&#10;Description automatically generated">
            <a:extLst>
              <a:ext uri="{FF2B5EF4-FFF2-40B4-BE49-F238E27FC236}">
                <a16:creationId xmlns:a16="http://schemas.microsoft.com/office/drawing/2014/main" id="{60F97529-F596-56CA-8C3B-E24568750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758717" y="4217026"/>
            <a:ext cx="2230638" cy="2222570"/>
          </a:xfrm>
          <a:prstGeom prst="rect">
            <a:avLst/>
          </a:prstGeom>
        </p:spPr>
      </p:pic>
      <p:sp>
        <p:nvSpPr>
          <p:cNvPr id="5" name="Google Shape;136;p3">
            <a:extLst>
              <a:ext uri="{FF2B5EF4-FFF2-40B4-BE49-F238E27FC236}">
                <a16:creationId xmlns:a16="http://schemas.microsoft.com/office/drawing/2014/main" id="{6A084B8D-94E3-9B0D-D2AE-34E96A18C0CE}"/>
              </a:ext>
            </a:extLst>
          </p:cNvPr>
          <p:cNvSpPr txBox="1"/>
          <p:nvPr/>
        </p:nvSpPr>
        <p:spPr>
          <a:xfrm>
            <a:off x="4057650" y="5471696"/>
            <a:ext cx="270510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b="0" i="0" u="none" strike="noStrike" cap="none" dirty="0">
                <a:solidFill>
                  <a:schemeClr val="dk1"/>
                </a:solidFill>
                <a:latin typeface="Arial"/>
                <a:ea typeface="Arial"/>
                <a:cs typeface="Arial"/>
                <a:sym typeface="Arial"/>
              </a:rPr>
              <a:t>Careers Fair - The Year 10 students </a:t>
            </a:r>
            <a:r>
              <a:rPr lang="en-GB" dirty="0">
                <a:solidFill>
                  <a:schemeClr val="dk1"/>
                </a:solidFill>
              </a:rPr>
              <a:t>attend </a:t>
            </a:r>
            <a:r>
              <a:rPr lang="en-GB" b="0" i="0" u="none" strike="noStrike" cap="none" dirty="0">
                <a:solidFill>
                  <a:schemeClr val="dk1"/>
                </a:solidFill>
                <a:latin typeface="Arial"/>
                <a:ea typeface="Arial"/>
                <a:cs typeface="Arial"/>
                <a:sym typeface="Arial"/>
              </a:rPr>
              <a:t>the Festival of Norwich at the Norfolk Showground each year. </a:t>
            </a:r>
            <a:endParaRPr b="0" i="0" u="none" strike="noStrike" cap="none" dirty="0">
              <a:solidFill>
                <a:schemeClr val="dk1"/>
              </a:solidFill>
              <a:latin typeface="Arial"/>
              <a:ea typeface="Arial"/>
              <a:cs typeface="Arial"/>
              <a:sym typeface="Arial"/>
            </a:endParaRPr>
          </a:p>
        </p:txBody>
      </p:sp>
      <p:sp>
        <p:nvSpPr>
          <p:cNvPr id="6" name="Google Shape;138;p3">
            <a:extLst>
              <a:ext uri="{FF2B5EF4-FFF2-40B4-BE49-F238E27FC236}">
                <a16:creationId xmlns:a16="http://schemas.microsoft.com/office/drawing/2014/main" id="{E31442BC-0280-0F9F-2919-A2DEE4E00528}"/>
              </a:ext>
            </a:extLst>
          </p:cNvPr>
          <p:cNvSpPr txBox="1"/>
          <p:nvPr/>
        </p:nvSpPr>
        <p:spPr>
          <a:xfrm>
            <a:off x="8985321" y="5346140"/>
            <a:ext cx="2543206"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dirty="0">
                <a:solidFill>
                  <a:schemeClr val="dk1"/>
                </a:solidFill>
              </a:rPr>
              <a:t>Differentiated</a:t>
            </a:r>
            <a:r>
              <a:rPr lang="en-GB" b="0" i="0" u="none" strike="noStrike" cap="none" dirty="0">
                <a:solidFill>
                  <a:schemeClr val="dk1"/>
                </a:solidFill>
                <a:latin typeface="Arial"/>
                <a:ea typeface="Arial"/>
                <a:cs typeface="Arial"/>
                <a:sym typeface="Arial"/>
              </a:rPr>
              <a:t> </a:t>
            </a:r>
            <a:r>
              <a:rPr lang="en-GB" dirty="0">
                <a:solidFill>
                  <a:schemeClr val="dk1"/>
                </a:solidFill>
              </a:rPr>
              <a:t>c</a:t>
            </a:r>
            <a:r>
              <a:rPr lang="en-GB" b="0" i="0" u="none" strike="noStrike" cap="none" dirty="0">
                <a:solidFill>
                  <a:schemeClr val="dk1"/>
                </a:solidFill>
                <a:latin typeface="Arial"/>
                <a:ea typeface="Arial"/>
                <a:cs typeface="Arial"/>
                <a:sym typeface="Arial"/>
              </a:rPr>
              <a:t>areers lessons for </a:t>
            </a:r>
            <a:r>
              <a:rPr lang="en-GB" dirty="0">
                <a:solidFill>
                  <a:schemeClr val="dk1"/>
                </a:solidFill>
              </a:rPr>
              <a:t>each</a:t>
            </a:r>
            <a:r>
              <a:rPr lang="en-GB" b="0" i="0" u="none" strike="noStrike" cap="none" dirty="0">
                <a:solidFill>
                  <a:schemeClr val="dk1"/>
                </a:solidFill>
                <a:latin typeface="Arial"/>
                <a:ea typeface="Arial"/>
                <a:cs typeface="Arial"/>
                <a:sym typeface="Arial"/>
              </a:rPr>
              <a:t> </a:t>
            </a:r>
            <a:r>
              <a:rPr lang="en-GB" dirty="0">
                <a:solidFill>
                  <a:schemeClr val="dk1"/>
                </a:solidFill>
              </a:rPr>
              <a:t>class - Rebecca, an NHS</a:t>
            </a:r>
            <a:r>
              <a:rPr lang="en-GB" b="0" i="0" u="none" strike="noStrike" cap="none" dirty="0">
                <a:solidFill>
                  <a:schemeClr val="dk1"/>
                </a:solidFill>
                <a:latin typeface="Arial"/>
                <a:ea typeface="Arial"/>
                <a:cs typeface="Arial"/>
                <a:sym typeface="Arial"/>
              </a:rPr>
              <a:t> Nurse, </a:t>
            </a:r>
            <a:r>
              <a:rPr lang="en-GB" dirty="0">
                <a:solidFill>
                  <a:schemeClr val="dk1"/>
                </a:solidFill>
              </a:rPr>
              <a:t>recently visited the school.</a:t>
            </a:r>
            <a:r>
              <a:rPr lang="en-GB" b="0" i="0" u="none" strike="noStrike" cap="none" dirty="0">
                <a:solidFill>
                  <a:schemeClr val="dk1"/>
                </a:solidFill>
                <a:latin typeface="Arial"/>
                <a:ea typeface="Arial"/>
                <a:cs typeface="Arial"/>
                <a:sym typeface="Arial"/>
              </a:rPr>
              <a:t> </a:t>
            </a:r>
            <a:endParaRPr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805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B8543A37-E7E2-EBA5-E557-8B96A23F3618}"/>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4030D42B-1911-4054-DB3E-20D520F102F7}"/>
              </a:ext>
            </a:extLst>
          </p:cNvPr>
          <p:cNvSpPr/>
          <p:nvPr/>
        </p:nvSpPr>
        <p:spPr>
          <a:xfrm>
            <a:off x="-4" y="15240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64212499-675B-F9DE-D218-08E4DB149E3B}"/>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F572C945-45F2-81B8-B958-959BD670246A}"/>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77543D5D-6323-1179-7ED3-57757A33FACC}"/>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4AB00123-415B-9FDA-92C6-478FF1C132C8}"/>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FDC782A9-11C6-5823-F024-0A2A51372AB5}"/>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Vocational Learning</a:t>
            </a:r>
            <a:endParaRPr sz="1400" b="0" i="0" u="none" strike="noStrike" cap="none" dirty="0">
              <a:solidFill>
                <a:srgbClr val="000000"/>
              </a:solidFill>
              <a:latin typeface="Arial"/>
              <a:ea typeface="Arial"/>
              <a:cs typeface="Arial"/>
              <a:sym typeface="Arial"/>
            </a:endParaRPr>
          </a:p>
        </p:txBody>
      </p:sp>
      <p:grpSp>
        <p:nvGrpSpPr>
          <p:cNvPr id="2" name="Google Shape;144;p4">
            <a:extLst>
              <a:ext uri="{FF2B5EF4-FFF2-40B4-BE49-F238E27FC236}">
                <a16:creationId xmlns:a16="http://schemas.microsoft.com/office/drawing/2014/main" id="{8923DDCC-8D38-8F61-811F-A0498F194DFA}"/>
              </a:ext>
            </a:extLst>
          </p:cNvPr>
          <p:cNvGrpSpPr/>
          <p:nvPr/>
        </p:nvGrpSpPr>
        <p:grpSpPr>
          <a:xfrm>
            <a:off x="593344" y="1949443"/>
            <a:ext cx="10515600" cy="2664084"/>
            <a:chOff x="0" y="0"/>
            <a:chExt cx="10515600" cy="2664084"/>
          </a:xfrm>
        </p:grpSpPr>
        <p:sp>
          <p:nvSpPr>
            <p:cNvPr id="3" name="Google Shape;145;p4">
              <a:extLst>
                <a:ext uri="{FF2B5EF4-FFF2-40B4-BE49-F238E27FC236}">
                  <a16:creationId xmlns:a16="http://schemas.microsoft.com/office/drawing/2014/main" id="{8FB2528C-14A7-3AF8-FE6D-9E124407E9D2}"/>
                </a:ext>
              </a:extLst>
            </p:cNvPr>
            <p:cNvSpPr/>
            <p:nvPr/>
          </p:nvSpPr>
          <p:spPr>
            <a:xfrm>
              <a:off x="0" y="0"/>
              <a:ext cx="10515600" cy="1305401"/>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146;p4">
              <a:extLst>
                <a:ext uri="{FF2B5EF4-FFF2-40B4-BE49-F238E27FC236}">
                  <a16:creationId xmlns:a16="http://schemas.microsoft.com/office/drawing/2014/main" id="{552430AC-7282-C4DA-5544-62607C81C675}"/>
                </a:ext>
              </a:extLst>
            </p:cNvPr>
            <p:cNvSpPr/>
            <p:nvPr/>
          </p:nvSpPr>
          <p:spPr>
            <a:xfrm>
              <a:off x="367450" y="236836"/>
              <a:ext cx="717970" cy="717970"/>
            </a:xfrm>
            <a:prstGeom prst="rect">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147;p4">
              <a:extLst>
                <a:ext uri="{FF2B5EF4-FFF2-40B4-BE49-F238E27FC236}">
                  <a16:creationId xmlns:a16="http://schemas.microsoft.com/office/drawing/2014/main" id="{F68AED99-E4DE-1DAB-26BE-5DDEA4DC411F}"/>
                </a:ext>
              </a:extLst>
            </p:cNvPr>
            <p:cNvSpPr/>
            <p:nvPr/>
          </p:nvSpPr>
          <p:spPr>
            <a:xfrm>
              <a:off x="1225972" y="118095"/>
              <a:ext cx="9007861" cy="130540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48;p4">
              <a:extLst>
                <a:ext uri="{FF2B5EF4-FFF2-40B4-BE49-F238E27FC236}">
                  <a16:creationId xmlns:a16="http://schemas.microsoft.com/office/drawing/2014/main" id="{5B97A68B-EE5D-DF76-E0DD-9DF9F08CD2F0}"/>
                </a:ext>
              </a:extLst>
            </p:cNvPr>
            <p:cNvSpPr txBox="1"/>
            <p:nvPr/>
          </p:nvSpPr>
          <p:spPr>
            <a:xfrm>
              <a:off x="1225972" y="118095"/>
              <a:ext cx="9007861" cy="1305401"/>
            </a:xfrm>
            <a:prstGeom prst="rect">
              <a:avLst/>
            </a:prstGeom>
            <a:noFill/>
            <a:ln>
              <a:noFill/>
            </a:ln>
          </p:spPr>
          <p:txBody>
            <a:bodyPr spcFirstLastPara="1" wrap="square" lIns="138150" tIns="138150" rIns="138150" bIns="138150" anchor="ctr" anchorCtr="0">
              <a:noAutofit/>
            </a:bodyPr>
            <a:lstStyle/>
            <a:p>
              <a:pPr marL="0" marR="0" lvl="0" indent="0" algn="l" rtl="0">
                <a:lnSpc>
                  <a:spcPct val="100000"/>
                </a:lnSpc>
                <a:spcBef>
                  <a:spcPts val="0"/>
                </a:spcBef>
                <a:spcAft>
                  <a:spcPts val="0"/>
                </a:spcAft>
                <a:buClr>
                  <a:schemeClr val="dk1"/>
                </a:buClr>
                <a:buSzPts val="2200"/>
                <a:buFont typeface="Arial"/>
                <a:buNone/>
              </a:pPr>
              <a:r>
                <a:rPr lang="en-GB" sz="2200" b="0" i="0" u="none" strike="noStrike" cap="none" dirty="0">
                  <a:solidFill>
                    <a:schemeClr val="dk1"/>
                  </a:solidFill>
                  <a:latin typeface="Arial"/>
                  <a:ea typeface="Arial"/>
                  <a:cs typeface="Arial"/>
                  <a:sym typeface="Arial"/>
                </a:rPr>
                <a:t>Students have the option of furthering their learning within KS4 (or KS3 if appropriate) through the academic route of option subjects or the vocational route, consisting of a placement at a local provider. </a:t>
              </a:r>
              <a:endParaRPr sz="2200" b="0" i="0" u="none" strike="noStrike" cap="none" dirty="0">
                <a:solidFill>
                  <a:schemeClr val="dk1"/>
                </a:solidFill>
                <a:latin typeface="Arial"/>
                <a:ea typeface="Arial"/>
                <a:cs typeface="Arial"/>
                <a:sym typeface="Arial"/>
              </a:endParaRPr>
            </a:p>
          </p:txBody>
        </p:sp>
        <p:sp>
          <p:nvSpPr>
            <p:cNvPr id="7" name="Google Shape;149;p4">
              <a:extLst>
                <a:ext uri="{FF2B5EF4-FFF2-40B4-BE49-F238E27FC236}">
                  <a16:creationId xmlns:a16="http://schemas.microsoft.com/office/drawing/2014/main" id="{506C74C9-EA75-FAED-0F75-590E458004F6}"/>
                </a:ext>
              </a:extLst>
            </p:cNvPr>
            <p:cNvSpPr/>
            <p:nvPr/>
          </p:nvSpPr>
          <p:spPr>
            <a:xfrm>
              <a:off x="0" y="1358683"/>
              <a:ext cx="10515600" cy="1305401"/>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50;p4">
              <a:extLst>
                <a:ext uri="{FF2B5EF4-FFF2-40B4-BE49-F238E27FC236}">
                  <a16:creationId xmlns:a16="http://schemas.microsoft.com/office/drawing/2014/main" id="{109D77DE-9D53-F71C-197B-EFDB1D9FED82}"/>
                </a:ext>
              </a:extLst>
            </p:cNvPr>
            <p:cNvSpPr/>
            <p:nvPr/>
          </p:nvSpPr>
          <p:spPr>
            <a:xfrm>
              <a:off x="456406" y="1645766"/>
              <a:ext cx="717970" cy="717970"/>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51;p4">
              <a:extLst>
                <a:ext uri="{FF2B5EF4-FFF2-40B4-BE49-F238E27FC236}">
                  <a16:creationId xmlns:a16="http://schemas.microsoft.com/office/drawing/2014/main" id="{1D702607-39ED-6BE9-6AB2-1618BB78602E}"/>
                </a:ext>
              </a:extLst>
            </p:cNvPr>
            <p:cNvSpPr/>
            <p:nvPr/>
          </p:nvSpPr>
          <p:spPr>
            <a:xfrm>
              <a:off x="1378385" y="1358683"/>
              <a:ext cx="9007861" cy="130540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52;p4">
              <a:extLst>
                <a:ext uri="{FF2B5EF4-FFF2-40B4-BE49-F238E27FC236}">
                  <a16:creationId xmlns:a16="http://schemas.microsoft.com/office/drawing/2014/main" id="{83D4A177-085F-81EC-BC7C-016E0896D6D8}"/>
                </a:ext>
              </a:extLst>
            </p:cNvPr>
            <p:cNvSpPr txBox="1"/>
            <p:nvPr/>
          </p:nvSpPr>
          <p:spPr>
            <a:xfrm>
              <a:off x="1378385" y="1358683"/>
              <a:ext cx="9007861" cy="1305401"/>
            </a:xfrm>
            <a:prstGeom prst="rect">
              <a:avLst/>
            </a:prstGeom>
            <a:noFill/>
            <a:ln>
              <a:noFill/>
            </a:ln>
          </p:spPr>
          <p:txBody>
            <a:bodyPr spcFirstLastPara="1" wrap="square" lIns="138150" tIns="138150" rIns="138150" bIns="138150" anchor="ctr" anchorCtr="0">
              <a:noAutofit/>
            </a:bodyPr>
            <a:lstStyle/>
            <a:p>
              <a:pPr marL="0" marR="0" lvl="0" indent="0" algn="l" rtl="0">
                <a:lnSpc>
                  <a:spcPct val="100000"/>
                </a:lnSpc>
                <a:spcBef>
                  <a:spcPts val="0"/>
                </a:spcBef>
                <a:spcAft>
                  <a:spcPts val="0"/>
                </a:spcAft>
                <a:buClr>
                  <a:schemeClr val="dk1"/>
                </a:buClr>
                <a:buSzPts val="2200"/>
                <a:buFont typeface="Arial"/>
                <a:buNone/>
              </a:pPr>
              <a:r>
                <a:rPr lang="en-GB" sz="2200" b="0" i="0" u="none" strike="noStrike" cap="none" dirty="0">
                  <a:solidFill>
                    <a:schemeClr val="dk1"/>
                  </a:solidFill>
                  <a:latin typeface="Arial"/>
                  <a:ea typeface="Arial"/>
                  <a:cs typeface="Arial"/>
                  <a:sym typeface="Arial"/>
                </a:rPr>
                <a:t>Our </a:t>
              </a:r>
              <a:r>
                <a:rPr lang="en-GB" sz="2200" dirty="0">
                  <a:solidFill>
                    <a:schemeClr val="dk1"/>
                  </a:solidFill>
                </a:rPr>
                <a:t>most recent</a:t>
              </a:r>
              <a:r>
                <a:rPr lang="en-GB" sz="2200" b="0" i="0" u="none" strike="noStrike" cap="none" dirty="0">
                  <a:solidFill>
                    <a:schemeClr val="dk1"/>
                  </a:solidFill>
                  <a:latin typeface="Arial"/>
                  <a:ea typeface="Arial"/>
                  <a:cs typeface="Arial"/>
                  <a:sym typeface="Arial"/>
                </a:rPr>
                <a:t> vocational route providers are Lab Media, ACE and St Eds, offering courses in mechanics, construction and hair and beauty. </a:t>
              </a:r>
              <a:endParaRPr sz="2200" b="0" i="0" u="none" strike="noStrike" cap="none" dirty="0">
                <a:solidFill>
                  <a:schemeClr val="dk1"/>
                </a:solidFill>
                <a:latin typeface="Arial"/>
                <a:ea typeface="Arial"/>
                <a:cs typeface="Arial"/>
                <a:sym typeface="Arial"/>
              </a:endParaRPr>
            </a:p>
          </p:txBody>
        </p:sp>
      </p:grpSp>
      <p:pic>
        <p:nvPicPr>
          <p:cNvPr id="11" name="Google Shape;153;p4" descr="A blue and white logo&#10;&#10;Description automatically generated">
            <a:hlinkClick r:id="rId5"/>
            <a:extLst>
              <a:ext uri="{FF2B5EF4-FFF2-40B4-BE49-F238E27FC236}">
                <a16:creationId xmlns:a16="http://schemas.microsoft.com/office/drawing/2014/main" id="{72F2BD28-1D81-CBF1-D667-9A31E3D36A87}"/>
              </a:ext>
            </a:extLst>
          </p:cNvPr>
          <p:cNvPicPr preferRelativeResize="0"/>
          <p:nvPr/>
        </p:nvPicPr>
        <p:blipFill rotWithShape="1">
          <a:blip r:embed="rId6">
            <a:alphaModFix/>
          </a:blip>
          <a:srcRect/>
          <a:stretch/>
        </p:blipFill>
        <p:spPr>
          <a:xfrm>
            <a:off x="4168989" y="5048776"/>
            <a:ext cx="2734057" cy="1514686"/>
          </a:xfrm>
          <a:prstGeom prst="rect">
            <a:avLst/>
          </a:prstGeom>
          <a:noFill/>
          <a:ln>
            <a:noFill/>
          </a:ln>
        </p:spPr>
      </p:pic>
      <p:pic>
        <p:nvPicPr>
          <p:cNvPr id="12" name="Google Shape;154;p4" descr="A close-up of a logo&#10;&#10;Description automatically generated">
            <a:hlinkClick r:id="rId7"/>
            <a:extLst>
              <a:ext uri="{FF2B5EF4-FFF2-40B4-BE49-F238E27FC236}">
                <a16:creationId xmlns:a16="http://schemas.microsoft.com/office/drawing/2014/main" id="{0B896947-1200-F75C-F0B1-389173FB7DBE}"/>
              </a:ext>
            </a:extLst>
          </p:cNvPr>
          <p:cNvPicPr preferRelativeResize="0"/>
          <p:nvPr/>
        </p:nvPicPr>
        <p:blipFill rotWithShape="1">
          <a:blip r:embed="rId8">
            <a:alphaModFix/>
          </a:blip>
          <a:srcRect/>
          <a:stretch/>
        </p:blipFill>
        <p:spPr>
          <a:xfrm>
            <a:off x="7963350" y="4720026"/>
            <a:ext cx="3145594" cy="2076768"/>
          </a:xfrm>
          <a:prstGeom prst="rect">
            <a:avLst/>
          </a:prstGeom>
          <a:noFill/>
          <a:ln>
            <a:noFill/>
          </a:ln>
        </p:spPr>
      </p:pic>
      <p:pic>
        <p:nvPicPr>
          <p:cNvPr id="14" name="Picture 13">
            <a:extLst>
              <a:ext uri="{FF2B5EF4-FFF2-40B4-BE49-F238E27FC236}">
                <a16:creationId xmlns:a16="http://schemas.microsoft.com/office/drawing/2014/main" id="{2CCD4AB0-B979-56DC-B236-90A9FD42E984}"/>
              </a:ext>
            </a:extLst>
          </p:cNvPr>
          <p:cNvPicPr>
            <a:picLocks noChangeAspect="1"/>
          </p:cNvPicPr>
          <p:nvPr/>
        </p:nvPicPr>
        <p:blipFill>
          <a:blip r:embed="rId9"/>
          <a:stretch>
            <a:fillRect/>
          </a:stretch>
        </p:blipFill>
        <p:spPr>
          <a:xfrm>
            <a:off x="1303513" y="4758920"/>
            <a:ext cx="1782424" cy="1998980"/>
          </a:xfrm>
          <a:prstGeom prst="rect">
            <a:avLst/>
          </a:prstGeom>
        </p:spPr>
      </p:pic>
    </p:spTree>
    <p:extLst>
      <p:ext uri="{BB962C8B-B14F-4D97-AF65-F5344CB8AC3E}">
        <p14:creationId xmlns:p14="http://schemas.microsoft.com/office/powerpoint/2010/main" val="213164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95CEE7FD-7BFB-4B7D-D62F-04CA36A6EFD5}"/>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367BCE1A-92D7-D549-1C8C-3E0076DC6C24}"/>
              </a:ext>
            </a:extLst>
          </p:cNvPr>
          <p:cNvSpPr/>
          <p:nvPr/>
        </p:nvSpPr>
        <p:spPr>
          <a:xfrm>
            <a:off x="-4" y="-29453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F83F3DE1-6D58-6499-6069-685E3BD0165B}"/>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878E766D-5C89-54BE-CA0D-D3000FF419DB}"/>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47E1B9EE-452A-F0EA-F2F2-A07EA733FD91}"/>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BD6AEC78-3CFE-B694-FA33-F3EDA782C6B3}"/>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7F7F48BE-09B8-3AD9-1F12-76D2B1C1C7BB}"/>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Vocational Learning</a:t>
            </a:r>
            <a:endParaRPr sz="1400" b="0" i="0" u="none" strike="noStrike" cap="none" dirty="0">
              <a:solidFill>
                <a:srgbClr val="000000"/>
              </a:solidFill>
              <a:latin typeface="Arial"/>
              <a:ea typeface="Arial"/>
              <a:cs typeface="Arial"/>
              <a:sym typeface="Arial"/>
            </a:endParaRPr>
          </a:p>
        </p:txBody>
      </p:sp>
      <p:pic>
        <p:nvPicPr>
          <p:cNvPr id="13" name="Google Shape;165;p5">
            <a:extLst>
              <a:ext uri="{FF2B5EF4-FFF2-40B4-BE49-F238E27FC236}">
                <a16:creationId xmlns:a16="http://schemas.microsoft.com/office/drawing/2014/main" id="{BACBAEB8-7EFB-2DC2-8322-F5D14728AA3A}"/>
              </a:ext>
            </a:extLst>
          </p:cNvPr>
          <p:cNvPicPr preferRelativeResize="0"/>
          <p:nvPr/>
        </p:nvPicPr>
        <p:blipFill rotWithShape="1">
          <a:blip r:embed="rId3">
            <a:alphaModFix/>
          </a:blip>
          <a:srcRect/>
          <a:stretch/>
        </p:blipFill>
        <p:spPr>
          <a:xfrm>
            <a:off x="997205" y="2024607"/>
            <a:ext cx="3848200" cy="1064668"/>
          </a:xfrm>
          <a:prstGeom prst="rect">
            <a:avLst/>
          </a:prstGeom>
          <a:noFill/>
          <a:ln>
            <a:noFill/>
          </a:ln>
        </p:spPr>
      </p:pic>
      <p:sp>
        <p:nvSpPr>
          <p:cNvPr id="166" name="Google Shape;166;p5"/>
          <p:cNvSpPr txBox="1">
            <a:spLocks/>
          </p:cNvSpPr>
          <p:nvPr/>
        </p:nvSpPr>
        <p:spPr>
          <a:xfrm>
            <a:off x="1264520" y="3736258"/>
            <a:ext cx="8273180" cy="257564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indent="0" algn="l">
              <a:spcBef>
                <a:spcPts val="0"/>
              </a:spcBef>
              <a:buSzPts val="1400"/>
            </a:pPr>
            <a:r>
              <a:rPr lang="en-GB" sz="1800" dirty="0"/>
              <a:t>St Andrew’s School provides every student the opportunity to participate in a one-to-one discussion with a qualified careers advisor from The Shaw Trust. All the advisors are experienced in advising neurodivergent students. This is a vital stepping stone for our students to express where they are now and explore possible career paths for the future.  </a:t>
            </a:r>
          </a:p>
          <a:p>
            <a:pPr marL="0" indent="0" algn="l">
              <a:spcBef>
                <a:spcPts val="0"/>
              </a:spcBef>
              <a:buSzPts val="1400"/>
            </a:pPr>
            <a:endParaRPr lang="en-GB" sz="1800" dirty="0"/>
          </a:p>
          <a:p>
            <a:pPr marL="0" indent="0" algn="l">
              <a:spcBef>
                <a:spcPts val="0"/>
              </a:spcBef>
              <a:buSzPts val="1400"/>
            </a:pPr>
            <a:r>
              <a:rPr lang="en-GB" sz="1800" dirty="0"/>
              <a:t>Parents receive a copy of the careers advisor’s planning, enabling them to also discuss and explore options at home.  Additionally, students have an opportunity to reflect on the advice and feedback with the school’s Careers Lead. </a:t>
            </a:r>
          </a:p>
          <a:p>
            <a:pPr marL="228600" indent="-139700" algn="l">
              <a:spcBef>
                <a:spcPts val="1800"/>
              </a:spcBef>
              <a:buSzPts val="1400"/>
            </a:pPr>
            <a:endParaRPr lang="en-GB" sz="1400" dirty="0"/>
          </a:p>
        </p:txBody>
      </p:sp>
    </p:spTree>
    <p:extLst>
      <p:ext uri="{BB962C8B-B14F-4D97-AF65-F5344CB8AC3E}">
        <p14:creationId xmlns:p14="http://schemas.microsoft.com/office/powerpoint/2010/main" val="315085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779103ED-2960-2DCC-66A8-85F020DD209F}"/>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930E085E-21B9-8FAC-FE65-D393E41DE13C}"/>
              </a:ext>
            </a:extLst>
          </p:cNvPr>
          <p:cNvSpPr/>
          <p:nvPr/>
        </p:nvSpPr>
        <p:spPr>
          <a:xfrm>
            <a:off x="-4" y="-29453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50157885-367A-4C33-A28E-ED7C7E204B7F}"/>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7DFDC3ED-4C45-B932-09C0-013379F62BFD}"/>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72745FC7-7ED7-E125-2E40-2D65286A5447}"/>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120E62B6-A14D-A882-DF89-D2586C361EBF}"/>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A0185BF3-9330-95E6-1E42-6C159FB70154}"/>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Work Experience</a:t>
            </a:r>
            <a:endParaRPr sz="1400" b="0" i="0" u="none" strike="noStrike" cap="none" dirty="0">
              <a:solidFill>
                <a:srgbClr val="000000"/>
              </a:solidFill>
              <a:latin typeface="Arial"/>
              <a:ea typeface="Arial"/>
              <a:cs typeface="Arial"/>
              <a:sym typeface="Arial"/>
            </a:endParaRPr>
          </a:p>
        </p:txBody>
      </p:sp>
      <p:sp>
        <p:nvSpPr>
          <p:cNvPr id="166" name="Google Shape;166;p5">
            <a:extLst>
              <a:ext uri="{FF2B5EF4-FFF2-40B4-BE49-F238E27FC236}">
                <a16:creationId xmlns:a16="http://schemas.microsoft.com/office/drawing/2014/main" id="{CA186379-7561-F07F-AB6F-B77EA49359E8}"/>
              </a:ext>
            </a:extLst>
          </p:cNvPr>
          <p:cNvSpPr txBox="1">
            <a:spLocks/>
          </p:cNvSpPr>
          <p:nvPr/>
        </p:nvSpPr>
        <p:spPr>
          <a:xfrm>
            <a:off x="1264520" y="3736258"/>
            <a:ext cx="8273180" cy="257564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228600" indent="-139700" algn="l">
              <a:spcBef>
                <a:spcPts val="1800"/>
              </a:spcBef>
              <a:buSzPts val="1400"/>
            </a:pPr>
            <a:endParaRPr lang="en-GB" sz="1400" dirty="0"/>
          </a:p>
        </p:txBody>
      </p:sp>
      <p:grpSp>
        <p:nvGrpSpPr>
          <p:cNvPr id="2" name="Google Shape;172;p6">
            <a:extLst>
              <a:ext uri="{FF2B5EF4-FFF2-40B4-BE49-F238E27FC236}">
                <a16:creationId xmlns:a16="http://schemas.microsoft.com/office/drawing/2014/main" id="{53CD29D1-7F10-F706-7F9A-FA5454C6082E}"/>
              </a:ext>
            </a:extLst>
          </p:cNvPr>
          <p:cNvGrpSpPr/>
          <p:nvPr/>
        </p:nvGrpSpPr>
        <p:grpSpPr>
          <a:xfrm>
            <a:off x="838196" y="1700640"/>
            <a:ext cx="10515600" cy="3849042"/>
            <a:chOff x="0" y="32139"/>
            <a:chExt cx="10515600" cy="3709440"/>
          </a:xfrm>
        </p:grpSpPr>
        <p:sp>
          <p:nvSpPr>
            <p:cNvPr id="3" name="Google Shape;173;p6">
              <a:extLst>
                <a:ext uri="{FF2B5EF4-FFF2-40B4-BE49-F238E27FC236}">
                  <a16:creationId xmlns:a16="http://schemas.microsoft.com/office/drawing/2014/main" id="{408CD049-917E-7BB1-24F9-494CE2CAF6F1}"/>
                </a:ext>
              </a:extLst>
            </p:cNvPr>
            <p:cNvSpPr/>
            <p:nvPr/>
          </p:nvSpPr>
          <p:spPr>
            <a:xfrm>
              <a:off x="0" y="32139"/>
              <a:ext cx="10515600" cy="183456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174;p6">
              <a:extLst>
                <a:ext uri="{FF2B5EF4-FFF2-40B4-BE49-F238E27FC236}">
                  <a16:creationId xmlns:a16="http://schemas.microsoft.com/office/drawing/2014/main" id="{97CD0A04-D825-1847-6A90-062963EABFFD}"/>
                </a:ext>
              </a:extLst>
            </p:cNvPr>
            <p:cNvSpPr txBox="1"/>
            <p:nvPr/>
          </p:nvSpPr>
          <p:spPr>
            <a:xfrm>
              <a:off x="89556" y="121695"/>
              <a:ext cx="10336488" cy="1655448"/>
            </a:xfrm>
            <a:prstGeom prst="rect">
              <a:avLst/>
            </a:prstGeom>
            <a:noFill/>
            <a:ln>
              <a:noFill/>
            </a:ln>
          </p:spPr>
          <p:txBody>
            <a:bodyPr spcFirstLastPara="1" wrap="square" lIns="53325" tIns="53325" rIns="53325" bIns="53325" anchor="ctr" anchorCtr="0">
              <a:noAutofit/>
            </a:bodyPr>
            <a:lstStyle/>
            <a:p>
              <a:pPr marL="0" marR="0" lvl="0" indent="0" algn="l" rtl="0">
                <a:lnSpc>
                  <a:spcPct val="100000"/>
                </a:lnSpc>
                <a:spcBef>
                  <a:spcPts val="0"/>
                </a:spcBef>
                <a:spcAft>
                  <a:spcPts val="0"/>
                </a:spcAft>
                <a:buClr>
                  <a:schemeClr val="lt1"/>
                </a:buClr>
                <a:buSzPts val="1400"/>
                <a:buFont typeface="Arial"/>
                <a:buNone/>
              </a:pPr>
              <a:r>
                <a:rPr lang="en-GB" sz="1400" b="0" i="0" u="none" strike="noStrike" cap="none" dirty="0">
                  <a:solidFill>
                    <a:schemeClr val="lt1"/>
                  </a:solidFill>
                  <a:latin typeface="Arial"/>
                  <a:ea typeface="Arial"/>
                  <a:cs typeface="Arial"/>
                  <a:sym typeface="Arial"/>
                </a:rPr>
                <a:t>All students are encouraged to undertake work experience within Year 10. Most students complete a placement within the local community, supported by a member of staff. Having a pre-visit, an outline of the tasks and individualised targets helps students to gain the most from their time with their organisation. We strive to secure individualised placements which meet each student’s preferences and needs. </a:t>
              </a:r>
              <a:r>
                <a:rPr lang="en-GB" sz="1400" b="1" i="1" u="none" strike="noStrike" cap="none" dirty="0">
                  <a:solidFill>
                    <a:schemeClr val="lt1"/>
                  </a:solidFill>
                  <a:latin typeface="Arial"/>
                  <a:ea typeface="Arial"/>
                  <a:cs typeface="Arial"/>
                  <a:sym typeface="Arial"/>
                </a:rPr>
                <a:t>Placements range from customer service, catering, animal care, accountancy and more</a:t>
              </a:r>
              <a:r>
                <a:rPr lang="en-GB" sz="1400" b="1" i="0" u="none" strike="noStrike" cap="none" dirty="0">
                  <a:solidFill>
                    <a:schemeClr val="lt1"/>
                  </a:solidFill>
                  <a:latin typeface="Arial"/>
                  <a:ea typeface="Arial"/>
                  <a:cs typeface="Arial"/>
                  <a:sym typeface="Arial"/>
                </a:rPr>
                <a:t>. </a:t>
              </a:r>
              <a:r>
                <a:rPr lang="en-GB" sz="1400" b="0" i="0" u="none" strike="noStrike" cap="none" dirty="0">
                  <a:solidFill>
                    <a:schemeClr val="lt1"/>
                  </a:solidFill>
                  <a:latin typeface="Arial"/>
                  <a:ea typeface="Arial"/>
                  <a:cs typeface="Arial"/>
                  <a:sym typeface="Arial"/>
                </a:rPr>
                <a:t>Some students choose to gain experience of work internally within the school environment, for example supporting younger students within our primary classes, organising their own enterprise project or gaining administration experience by undertaking various computer and paper-based tasks. Parent feedback following the placement is sought and our students and parents benefit from employers’ feedback. </a:t>
              </a:r>
              <a:endParaRPr sz="1400" b="0" i="0" u="none" strike="noStrike" cap="none" dirty="0">
                <a:solidFill>
                  <a:schemeClr val="lt1"/>
                </a:solidFill>
                <a:latin typeface="Arial"/>
                <a:ea typeface="Arial"/>
                <a:cs typeface="Arial"/>
                <a:sym typeface="Arial"/>
              </a:endParaRPr>
            </a:p>
          </p:txBody>
        </p:sp>
        <p:sp>
          <p:nvSpPr>
            <p:cNvPr id="5" name="Google Shape;175;p6">
              <a:extLst>
                <a:ext uri="{FF2B5EF4-FFF2-40B4-BE49-F238E27FC236}">
                  <a16:creationId xmlns:a16="http://schemas.microsoft.com/office/drawing/2014/main" id="{F76B7399-1B1A-5B4D-6618-D3C03084F539}"/>
                </a:ext>
              </a:extLst>
            </p:cNvPr>
            <p:cNvSpPr/>
            <p:nvPr/>
          </p:nvSpPr>
          <p:spPr>
            <a:xfrm>
              <a:off x="0" y="1907019"/>
              <a:ext cx="10515600" cy="183456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76;p6">
              <a:extLst>
                <a:ext uri="{FF2B5EF4-FFF2-40B4-BE49-F238E27FC236}">
                  <a16:creationId xmlns:a16="http://schemas.microsoft.com/office/drawing/2014/main" id="{F02807D6-3762-A792-9D06-5681E065EC8A}"/>
                </a:ext>
              </a:extLst>
            </p:cNvPr>
            <p:cNvSpPr txBox="1"/>
            <p:nvPr/>
          </p:nvSpPr>
          <p:spPr>
            <a:xfrm>
              <a:off x="89556" y="1996575"/>
              <a:ext cx="10336488" cy="1655448"/>
            </a:xfrm>
            <a:prstGeom prst="rect">
              <a:avLst/>
            </a:prstGeom>
            <a:noFill/>
            <a:ln>
              <a:noFill/>
            </a:ln>
          </p:spPr>
          <p:txBody>
            <a:bodyPr spcFirstLastPara="1" wrap="square" lIns="53325" tIns="53325" rIns="53325" bIns="53325" anchor="ctr" anchorCtr="0">
              <a:noAutofit/>
            </a:bodyPr>
            <a:lstStyle/>
            <a:p>
              <a:pPr marL="0" marR="0" lvl="0" indent="0" algn="l" rtl="0">
                <a:lnSpc>
                  <a:spcPct val="100000"/>
                </a:lnSpc>
                <a:spcBef>
                  <a:spcPts val="0"/>
                </a:spcBef>
                <a:spcAft>
                  <a:spcPts val="0"/>
                </a:spcAft>
                <a:buClr>
                  <a:schemeClr val="lt1"/>
                </a:buClr>
                <a:buSzPts val="1400"/>
                <a:buFont typeface="Arial"/>
                <a:buNone/>
              </a:pPr>
              <a:r>
                <a:rPr lang="en-GB" sz="1400" b="0" i="0" u="none" strike="noStrike" cap="none" dirty="0">
                  <a:solidFill>
                    <a:schemeClr val="lt1"/>
                  </a:solidFill>
                  <a:latin typeface="Arial"/>
                  <a:ea typeface="Arial"/>
                  <a:cs typeface="Arial"/>
                  <a:sym typeface="Arial"/>
                </a:rPr>
                <a:t>WEX Norfolk, part of Norfolk County Council's Children’s Services, provide expert advice and support to schools on work-related activities, including work experience, and support St Andrew’s School</a:t>
              </a:r>
              <a:r>
                <a:rPr lang="en-GB" dirty="0">
                  <a:solidFill>
                    <a:schemeClr val="lt1"/>
                  </a:solidFill>
                </a:rPr>
                <a:t> with this work</a:t>
              </a:r>
              <a:r>
                <a:rPr lang="en-GB" sz="1400" b="0" i="0" u="none" strike="noStrike" cap="none" dirty="0">
                  <a:solidFill>
                    <a:schemeClr val="lt1"/>
                  </a:solidFill>
                  <a:latin typeface="Arial"/>
                  <a:ea typeface="Arial"/>
                  <a:cs typeface="Arial"/>
                  <a:sym typeface="Arial"/>
                </a:rPr>
                <a:t>.  </a:t>
              </a:r>
              <a:endParaRPr sz="1400" b="0" i="0" u="none" strike="noStrike" cap="none" dirty="0">
                <a:solidFill>
                  <a:schemeClr val="lt1"/>
                </a:solidFill>
                <a:latin typeface="Arial"/>
                <a:ea typeface="Arial"/>
                <a:cs typeface="Arial"/>
                <a:sym typeface="Arial"/>
              </a:endParaRPr>
            </a:p>
          </p:txBody>
        </p:sp>
      </p:grpSp>
      <p:pic>
        <p:nvPicPr>
          <p:cNvPr id="8" name="Picture 7">
            <a:extLst>
              <a:ext uri="{FF2B5EF4-FFF2-40B4-BE49-F238E27FC236}">
                <a16:creationId xmlns:a16="http://schemas.microsoft.com/office/drawing/2014/main" id="{BF66CD26-AD59-430E-4101-BDE9EEC986C6}"/>
              </a:ext>
            </a:extLst>
          </p:cNvPr>
          <p:cNvPicPr>
            <a:picLocks noChangeAspect="1"/>
          </p:cNvPicPr>
          <p:nvPr/>
        </p:nvPicPr>
        <p:blipFill>
          <a:blip r:embed="rId3"/>
          <a:stretch>
            <a:fillRect/>
          </a:stretch>
        </p:blipFill>
        <p:spPr>
          <a:xfrm>
            <a:off x="988823" y="5675463"/>
            <a:ext cx="9938657" cy="1013780"/>
          </a:xfrm>
          <a:prstGeom prst="rect">
            <a:avLst/>
          </a:prstGeom>
        </p:spPr>
      </p:pic>
      <p:pic>
        <p:nvPicPr>
          <p:cNvPr id="9" name="Google Shape;177;p6" descr="Image preview">
            <a:extLst>
              <a:ext uri="{FF2B5EF4-FFF2-40B4-BE49-F238E27FC236}">
                <a16:creationId xmlns:a16="http://schemas.microsoft.com/office/drawing/2014/main" id="{76FC3546-6A15-F70F-8225-E5DB0DF4AD31}"/>
              </a:ext>
            </a:extLst>
          </p:cNvPr>
          <p:cNvPicPr preferRelativeResize="0"/>
          <p:nvPr/>
        </p:nvPicPr>
        <p:blipFill rotWithShape="1">
          <a:blip r:embed="rId4">
            <a:alphaModFix/>
          </a:blip>
          <a:srcRect/>
          <a:stretch/>
        </p:blipFill>
        <p:spPr>
          <a:xfrm>
            <a:off x="10243874" y="103089"/>
            <a:ext cx="1367211" cy="1384562"/>
          </a:xfrm>
          <a:prstGeom prst="rect">
            <a:avLst/>
          </a:prstGeom>
          <a:noFill/>
          <a:ln>
            <a:noFill/>
          </a:ln>
        </p:spPr>
      </p:pic>
    </p:spTree>
    <p:extLst>
      <p:ext uri="{BB962C8B-B14F-4D97-AF65-F5344CB8AC3E}">
        <p14:creationId xmlns:p14="http://schemas.microsoft.com/office/powerpoint/2010/main" val="195800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AE8C8328-D190-096E-43CF-8B557A96A18E}"/>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342203D1-EC78-9F34-E5D1-C81B033F30E0}"/>
              </a:ext>
            </a:extLst>
          </p:cNvPr>
          <p:cNvSpPr/>
          <p:nvPr/>
        </p:nvSpPr>
        <p:spPr>
          <a:xfrm>
            <a:off x="-4" y="-29453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A89272A1-3B11-1A3D-72BF-3D718F24E9CD}"/>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DE65302B-7FD0-8D3A-B925-720B77245E50}"/>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9AD1926E-4AA9-FEA2-EECA-5EB6EC5B402E}"/>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96C638E0-A174-1D17-A442-6C547AA2976B}"/>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9101268C-B01B-AD29-4886-B8787C89FF4D}"/>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Work Experience Experiences</a:t>
            </a:r>
            <a:endParaRPr sz="1400" b="0" i="0" u="none" strike="noStrike" cap="none" dirty="0">
              <a:solidFill>
                <a:srgbClr val="000000"/>
              </a:solidFill>
              <a:latin typeface="Arial"/>
              <a:ea typeface="Arial"/>
              <a:cs typeface="Arial"/>
              <a:sym typeface="Arial"/>
            </a:endParaRPr>
          </a:p>
        </p:txBody>
      </p:sp>
      <p:sp>
        <p:nvSpPr>
          <p:cNvPr id="7" name="Speech Bubble: Rectangle with Corners Rounded 6">
            <a:extLst>
              <a:ext uri="{FF2B5EF4-FFF2-40B4-BE49-F238E27FC236}">
                <a16:creationId xmlns:a16="http://schemas.microsoft.com/office/drawing/2014/main" id="{C46D08CB-3AD6-8383-F407-D891A220CD4B}"/>
              </a:ext>
            </a:extLst>
          </p:cNvPr>
          <p:cNvSpPr/>
          <p:nvPr/>
        </p:nvSpPr>
        <p:spPr>
          <a:xfrm>
            <a:off x="552070" y="1885278"/>
            <a:ext cx="4859041" cy="1893376"/>
          </a:xfrm>
          <a:prstGeom prst="wedgeRoundRectCallou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“It was like saying goodbye to my childhood and hello to adulthood. It has made me feel proud and independent.” </a:t>
            </a:r>
          </a:p>
          <a:p>
            <a:pPr algn="ctr"/>
            <a:endParaRPr lang="en-GB" sz="2000" dirty="0">
              <a:solidFill>
                <a:schemeClr val="tx1"/>
              </a:solidFill>
            </a:endParaRPr>
          </a:p>
          <a:p>
            <a:pPr algn="ctr"/>
            <a:r>
              <a:rPr lang="en-GB" sz="2000" dirty="0">
                <a:solidFill>
                  <a:schemeClr val="tx1"/>
                </a:solidFill>
              </a:rPr>
              <a:t>Student </a:t>
            </a:r>
          </a:p>
        </p:txBody>
      </p:sp>
      <p:sp>
        <p:nvSpPr>
          <p:cNvPr id="2" name="Speech Bubble: Rectangle with Corners Rounded 1">
            <a:extLst>
              <a:ext uri="{FF2B5EF4-FFF2-40B4-BE49-F238E27FC236}">
                <a16:creationId xmlns:a16="http://schemas.microsoft.com/office/drawing/2014/main" id="{81C65C3B-D4EB-417D-B56B-5FADC58A0968}"/>
              </a:ext>
            </a:extLst>
          </p:cNvPr>
          <p:cNvSpPr/>
          <p:nvPr/>
        </p:nvSpPr>
        <p:spPr>
          <a:xfrm>
            <a:off x="6780891" y="1805590"/>
            <a:ext cx="4992009" cy="2117558"/>
          </a:xfrm>
          <a:prstGeom prst="wedgeRoundRectCallout">
            <a:avLst/>
          </a:prstGeom>
          <a:solidFill>
            <a:schemeClr val="bg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“We were delighted that he was able to participate in the ‘work experience’ experience and very grateful for all the accommodations made to enable him to do so. Thank you.” Parent</a:t>
            </a:r>
          </a:p>
        </p:txBody>
      </p:sp>
      <p:sp>
        <p:nvSpPr>
          <p:cNvPr id="3" name="Speech Bubble: Rectangle with Corners Rounded 2">
            <a:extLst>
              <a:ext uri="{FF2B5EF4-FFF2-40B4-BE49-F238E27FC236}">
                <a16:creationId xmlns:a16="http://schemas.microsoft.com/office/drawing/2014/main" id="{F6DDBE3C-6563-A7D7-FC39-1F35C86A6C11}"/>
              </a:ext>
            </a:extLst>
          </p:cNvPr>
          <p:cNvSpPr/>
          <p:nvPr/>
        </p:nvSpPr>
        <p:spPr>
          <a:xfrm>
            <a:off x="6661344" y="4389423"/>
            <a:ext cx="4992009" cy="1923071"/>
          </a:xfrm>
          <a:prstGeom prst="wedgeRound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experience made her feel more confident about her choices for post-16 education.”</a:t>
            </a:r>
          </a:p>
          <a:p>
            <a:pPr algn="ctr"/>
            <a:r>
              <a:rPr lang="en-GB" sz="2000" dirty="0">
                <a:solidFill>
                  <a:schemeClr val="tx1"/>
                </a:solidFill>
              </a:rPr>
              <a:t>Parent</a:t>
            </a:r>
          </a:p>
        </p:txBody>
      </p:sp>
      <p:sp>
        <p:nvSpPr>
          <p:cNvPr id="4" name="Speech Bubble: Rectangle with Corners Rounded 3">
            <a:extLst>
              <a:ext uri="{FF2B5EF4-FFF2-40B4-BE49-F238E27FC236}">
                <a16:creationId xmlns:a16="http://schemas.microsoft.com/office/drawing/2014/main" id="{7025C872-1FCC-3250-B48F-123C4E89A2E0}"/>
              </a:ext>
            </a:extLst>
          </p:cNvPr>
          <p:cNvSpPr/>
          <p:nvPr/>
        </p:nvSpPr>
        <p:spPr>
          <a:xfrm>
            <a:off x="654769" y="4389424"/>
            <a:ext cx="4875889" cy="1923071"/>
          </a:xfrm>
          <a:prstGeom prst="wedgeRoundRectCallou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“I am very thankful to the support staff for taking such good care of him and making sure this was a positive experience. I never imagined ‘work experience’ could be possible.” Parent</a:t>
            </a:r>
          </a:p>
        </p:txBody>
      </p:sp>
    </p:spTree>
    <p:extLst>
      <p:ext uri="{BB962C8B-B14F-4D97-AF65-F5344CB8AC3E}">
        <p14:creationId xmlns:p14="http://schemas.microsoft.com/office/powerpoint/2010/main" val="14277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9B3E2242-35A8-1F9E-9C13-6C506FAD27DE}"/>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0F2B098B-4D89-7875-D399-EB32CC67CB96}"/>
              </a:ext>
            </a:extLst>
          </p:cNvPr>
          <p:cNvSpPr/>
          <p:nvPr/>
        </p:nvSpPr>
        <p:spPr>
          <a:xfrm>
            <a:off x="223574" y="29453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6A945527-44FE-5A55-7143-DF4289D9BFF8}"/>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55A5AAC0-FF34-6AD9-4168-9160E408EA01}"/>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B2BD65DB-64B2-9D34-B785-08D2F089EA9D}"/>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E2E168D5-9FE9-7A4E-A2E5-0678C2B99CD3}"/>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97679FB4-0704-D294-C839-A637578AEAC7}"/>
              </a:ext>
            </a:extLst>
          </p:cNvPr>
          <p:cNvSpPr txBox="1"/>
          <p:nvPr/>
        </p:nvSpPr>
        <p:spPr>
          <a:xfrm>
            <a:off x="699312" y="358932"/>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Post-16 Transitions and Education</a:t>
            </a:r>
            <a:endParaRPr sz="1400" b="0" i="0" u="none" strike="noStrike" cap="none" dirty="0">
              <a:solidFill>
                <a:srgbClr val="000000"/>
              </a:solidFill>
              <a:latin typeface="Arial"/>
              <a:ea typeface="Arial"/>
              <a:cs typeface="Arial"/>
              <a:sym typeface="Arial"/>
            </a:endParaRPr>
          </a:p>
        </p:txBody>
      </p:sp>
      <p:sp>
        <p:nvSpPr>
          <p:cNvPr id="2" name="Google Shape;188;p7">
            <a:extLst>
              <a:ext uri="{FF2B5EF4-FFF2-40B4-BE49-F238E27FC236}">
                <a16:creationId xmlns:a16="http://schemas.microsoft.com/office/drawing/2014/main" id="{0274D882-6ED5-0BE1-015F-B682368F66FC}"/>
              </a:ext>
            </a:extLst>
          </p:cNvPr>
          <p:cNvSpPr txBox="1">
            <a:spLocks/>
          </p:cNvSpPr>
          <p:nvPr/>
        </p:nvSpPr>
        <p:spPr>
          <a:xfrm>
            <a:off x="699312" y="2023823"/>
            <a:ext cx="10515600" cy="192769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indent="0" algn="l">
              <a:lnSpc>
                <a:spcPct val="107000"/>
              </a:lnSpc>
              <a:spcBef>
                <a:spcPts val="0"/>
              </a:spcBef>
              <a:buSzPts val="1800"/>
            </a:pPr>
            <a:r>
              <a:rPr lang="en-GB" sz="1800" dirty="0"/>
              <a:t>We provide the opportunity to visit colleges and alternative provisions in KS4 where appropriate. This could be whole class, small groups or individual visits, depending on the needs of individual students. The programme of transition for each student to their post-16 provider is tailored to the needs of the individual to ensure that our students feel as comfortable and equipped for the next stage of their education as they can be. </a:t>
            </a:r>
            <a:endParaRPr lang="en-GB" dirty="0"/>
          </a:p>
          <a:p>
            <a:pPr marL="0" indent="0" algn="l">
              <a:spcBef>
                <a:spcPts val="1800"/>
              </a:spcBef>
              <a:buSzPts val="2800"/>
            </a:pPr>
            <a:endParaRPr lang="en-GB" dirty="0"/>
          </a:p>
        </p:txBody>
      </p:sp>
      <p:pic>
        <p:nvPicPr>
          <p:cNvPr id="4" name="Picture 3">
            <a:extLst>
              <a:ext uri="{FF2B5EF4-FFF2-40B4-BE49-F238E27FC236}">
                <a16:creationId xmlns:a16="http://schemas.microsoft.com/office/drawing/2014/main" id="{44438FA5-D0DB-003A-3D2D-C20676A24C9C}"/>
              </a:ext>
            </a:extLst>
          </p:cNvPr>
          <p:cNvPicPr>
            <a:picLocks noChangeAspect="1"/>
          </p:cNvPicPr>
          <p:nvPr/>
        </p:nvPicPr>
        <p:blipFill>
          <a:blip r:embed="rId3"/>
          <a:stretch>
            <a:fillRect/>
          </a:stretch>
        </p:blipFill>
        <p:spPr>
          <a:xfrm>
            <a:off x="1749238" y="3712386"/>
            <a:ext cx="8846025" cy="2945761"/>
          </a:xfrm>
          <a:prstGeom prst="rect">
            <a:avLst/>
          </a:prstGeom>
        </p:spPr>
      </p:pic>
    </p:spTree>
    <p:extLst>
      <p:ext uri="{BB962C8B-B14F-4D97-AF65-F5344CB8AC3E}">
        <p14:creationId xmlns:p14="http://schemas.microsoft.com/office/powerpoint/2010/main" val="271566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930313BF-05A2-D17B-B112-BBCB01B119F3}"/>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2A90A0A0-FB3C-AC5B-2A13-72300F6A21B5}"/>
              </a:ext>
            </a:extLst>
          </p:cNvPr>
          <p:cNvSpPr/>
          <p:nvPr/>
        </p:nvSpPr>
        <p:spPr>
          <a:xfrm>
            <a:off x="223574" y="29453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3A0C3A37-F271-D5E9-DD33-3230426AA505}"/>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04D6F026-E820-59BB-FF90-287CDDA5A0EB}"/>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CBA61A0F-8177-62B5-CA0F-5A59DE409F89}"/>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95B0D4AE-816B-27EE-ACD9-674B6817349C}"/>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AFB0D458-6C52-FCC6-A310-3CBD5318FD9E}"/>
              </a:ext>
            </a:extLst>
          </p:cNvPr>
          <p:cNvSpPr txBox="1"/>
          <p:nvPr/>
        </p:nvSpPr>
        <p:spPr>
          <a:xfrm>
            <a:off x="699312" y="358932"/>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Parental Engagement</a:t>
            </a:r>
            <a:endParaRPr sz="1400" b="0" i="0" u="none" strike="noStrike" cap="none" dirty="0">
              <a:solidFill>
                <a:srgbClr val="000000"/>
              </a:solidFill>
              <a:latin typeface="Arial"/>
              <a:ea typeface="Arial"/>
              <a:cs typeface="Arial"/>
              <a:sym typeface="Arial"/>
            </a:endParaRPr>
          </a:p>
        </p:txBody>
      </p:sp>
      <p:sp>
        <p:nvSpPr>
          <p:cNvPr id="2" name="Google Shape;188;p7">
            <a:extLst>
              <a:ext uri="{FF2B5EF4-FFF2-40B4-BE49-F238E27FC236}">
                <a16:creationId xmlns:a16="http://schemas.microsoft.com/office/drawing/2014/main" id="{640FFC6B-9034-A2DF-678A-0BD3CA11D387}"/>
              </a:ext>
            </a:extLst>
          </p:cNvPr>
          <p:cNvSpPr txBox="1">
            <a:spLocks/>
          </p:cNvSpPr>
          <p:nvPr/>
        </p:nvSpPr>
        <p:spPr>
          <a:xfrm>
            <a:off x="596553" y="2083980"/>
            <a:ext cx="10400310" cy="460557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indent="0" algn="l">
              <a:lnSpc>
                <a:spcPct val="107000"/>
              </a:lnSpc>
              <a:spcBef>
                <a:spcPts val="0"/>
              </a:spcBef>
              <a:buSzPts val="1800"/>
            </a:pPr>
            <a:r>
              <a:rPr lang="en-GB" sz="1900" dirty="0"/>
              <a:t>Throughout their time at St Andrew’s School, there are regular opportunities for parents to feel more informed about the school’s careers offer. We aim to involve parents and carers in our careers programme and welcome their attendance at encounters with providers in school. We will inform parents and carers about upcoming encounters by letter and email.</a:t>
            </a:r>
          </a:p>
          <a:p>
            <a:pPr marL="0" indent="0" algn="l">
              <a:lnSpc>
                <a:spcPct val="107000"/>
              </a:lnSpc>
              <a:spcBef>
                <a:spcPts val="0"/>
              </a:spcBef>
              <a:buSzPts val="1800"/>
            </a:pPr>
            <a:r>
              <a:rPr lang="en-GB" sz="1900" dirty="0"/>
              <a:t>This includes:</a:t>
            </a:r>
          </a:p>
          <a:p>
            <a:pPr marL="342900" indent="-342900" algn="l">
              <a:lnSpc>
                <a:spcPct val="107000"/>
              </a:lnSpc>
              <a:spcBef>
                <a:spcPts val="0"/>
              </a:spcBef>
              <a:buSzPts val="1800"/>
              <a:buFont typeface="Arial" panose="020B0604020202020204" pitchFamily="34" charset="0"/>
              <a:buChar char="•"/>
            </a:pPr>
            <a:r>
              <a:rPr lang="en-GB" sz="1900" dirty="0"/>
              <a:t>Regular updates on the school newsletter.</a:t>
            </a:r>
          </a:p>
          <a:p>
            <a:pPr marL="342900" indent="-342900" algn="l">
              <a:lnSpc>
                <a:spcPct val="107000"/>
              </a:lnSpc>
              <a:spcBef>
                <a:spcPts val="0"/>
              </a:spcBef>
              <a:buSzPts val="1800"/>
              <a:buFont typeface="Arial" panose="020B0604020202020204" pitchFamily="34" charset="0"/>
              <a:buChar char="•"/>
            </a:pPr>
            <a:r>
              <a:rPr lang="en-GB" sz="1900" dirty="0"/>
              <a:t>Coffee mornings with the SEND Employment Officer.</a:t>
            </a:r>
          </a:p>
          <a:p>
            <a:pPr marL="342900" indent="-342900" algn="l">
              <a:lnSpc>
                <a:spcPct val="107000"/>
              </a:lnSpc>
              <a:spcBef>
                <a:spcPts val="0"/>
              </a:spcBef>
              <a:buSzPts val="1800"/>
              <a:buFont typeface="Arial" panose="020B0604020202020204" pitchFamily="34" charset="0"/>
              <a:buChar char="•"/>
            </a:pPr>
            <a:r>
              <a:rPr lang="en-GB" sz="1900" dirty="0"/>
              <a:t>Parents’ ‘options’ coffee mornings.</a:t>
            </a:r>
          </a:p>
          <a:p>
            <a:pPr marL="342900" indent="-342900" algn="l">
              <a:lnSpc>
                <a:spcPct val="107000"/>
              </a:lnSpc>
              <a:spcBef>
                <a:spcPts val="0"/>
              </a:spcBef>
              <a:buSzPts val="1800"/>
              <a:buFont typeface="Arial" panose="020B0604020202020204" pitchFamily="34" charset="0"/>
              <a:buChar char="•"/>
            </a:pPr>
            <a:r>
              <a:rPr lang="en-GB" sz="1900" dirty="0"/>
              <a:t>Focussed EHCP meetings with Careers Lead for </a:t>
            </a:r>
          </a:p>
          <a:p>
            <a:pPr marL="0" indent="0" algn="l">
              <a:lnSpc>
                <a:spcPct val="107000"/>
              </a:lnSpc>
              <a:spcBef>
                <a:spcPts val="0"/>
              </a:spcBef>
              <a:buSzPts val="1800"/>
            </a:pPr>
            <a:r>
              <a:rPr lang="en-GB" sz="1900" dirty="0"/>
              <a:t>     Y11 students.</a:t>
            </a:r>
          </a:p>
          <a:p>
            <a:pPr marL="342900" indent="-342900" algn="l">
              <a:lnSpc>
                <a:spcPct val="107000"/>
              </a:lnSpc>
              <a:spcBef>
                <a:spcPts val="0"/>
              </a:spcBef>
              <a:buSzPts val="1800"/>
              <a:buFont typeface="Arial" panose="020B0604020202020204" pitchFamily="34" charset="0"/>
              <a:buChar char="•"/>
            </a:pPr>
            <a:r>
              <a:rPr lang="en-GB" sz="1900" dirty="0"/>
              <a:t>Letters and updates about LMI and links to </a:t>
            </a:r>
          </a:p>
          <a:p>
            <a:pPr marL="0" indent="0" algn="l">
              <a:lnSpc>
                <a:spcPct val="107000"/>
              </a:lnSpc>
              <a:spcBef>
                <a:spcPts val="0"/>
              </a:spcBef>
              <a:buSzPts val="1800"/>
            </a:pPr>
            <a:r>
              <a:rPr lang="en-GB" sz="1900" dirty="0"/>
              <a:t>    career information.</a:t>
            </a:r>
          </a:p>
          <a:p>
            <a:pPr marL="342900" indent="-342900" algn="l">
              <a:lnSpc>
                <a:spcPct val="107000"/>
              </a:lnSpc>
              <a:spcBef>
                <a:spcPts val="0"/>
              </a:spcBef>
              <a:buSzPts val="1800"/>
              <a:buFont typeface="Arial" panose="020B0604020202020204" pitchFamily="34" charset="0"/>
              <a:buChar char="•"/>
            </a:pPr>
            <a:r>
              <a:rPr lang="en-GB" sz="1900" dirty="0"/>
              <a:t>Invites to career adviser sessions, where appropriate.</a:t>
            </a:r>
          </a:p>
          <a:p>
            <a:pPr marL="342900" indent="-342900" algn="l">
              <a:lnSpc>
                <a:spcPct val="107000"/>
              </a:lnSpc>
              <a:spcBef>
                <a:spcPts val="0"/>
              </a:spcBef>
              <a:buSzPts val="1800"/>
              <a:buFont typeface="Arial" panose="020B0604020202020204" pitchFamily="34" charset="0"/>
              <a:buChar char="•"/>
            </a:pPr>
            <a:r>
              <a:rPr lang="en-GB" sz="1900" dirty="0"/>
              <a:t>Liaison with Careers Lead for Y10 work experience.</a:t>
            </a:r>
          </a:p>
          <a:p>
            <a:pPr marL="0" indent="0" algn="l">
              <a:lnSpc>
                <a:spcPct val="107000"/>
              </a:lnSpc>
              <a:spcBef>
                <a:spcPts val="0"/>
              </a:spcBef>
              <a:buSzPts val="1800"/>
            </a:pPr>
            <a:endParaRPr lang="en-GB" sz="3200" dirty="0"/>
          </a:p>
          <a:p>
            <a:pPr marL="0" indent="0" algn="l">
              <a:spcBef>
                <a:spcPts val="1800"/>
              </a:spcBef>
              <a:buSzPts val="2800"/>
            </a:pPr>
            <a:endParaRPr lang="en-GB" dirty="0"/>
          </a:p>
        </p:txBody>
      </p:sp>
      <p:pic>
        <p:nvPicPr>
          <p:cNvPr id="3" name="Picture 2">
            <a:extLst>
              <a:ext uri="{FF2B5EF4-FFF2-40B4-BE49-F238E27FC236}">
                <a16:creationId xmlns:a16="http://schemas.microsoft.com/office/drawing/2014/main" id="{90778E24-5FCF-2DC5-2F2C-A640C1050CA5}"/>
              </a:ext>
            </a:extLst>
          </p:cNvPr>
          <p:cNvPicPr>
            <a:picLocks noChangeAspect="1"/>
          </p:cNvPicPr>
          <p:nvPr/>
        </p:nvPicPr>
        <p:blipFill>
          <a:blip r:embed="rId3"/>
          <a:srcRect t="19003" b="32001"/>
          <a:stretch>
            <a:fillRect/>
          </a:stretch>
        </p:blipFill>
        <p:spPr>
          <a:xfrm>
            <a:off x="8343661" y="3826043"/>
            <a:ext cx="3604823" cy="2358189"/>
          </a:xfrm>
          <a:prstGeom prst="rect">
            <a:avLst/>
          </a:prstGeom>
        </p:spPr>
      </p:pic>
    </p:spTree>
    <p:extLst>
      <p:ext uri="{BB962C8B-B14F-4D97-AF65-F5344CB8AC3E}">
        <p14:creationId xmlns:p14="http://schemas.microsoft.com/office/powerpoint/2010/main" val="271631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E102A4C8-394E-B705-218B-8E6C4EB7B194}"/>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85FD4CFD-FCD1-CECC-C521-05B1AA589E80}"/>
              </a:ext>
            </a:extLst>
          </p:cNvPr>
          <p:cNvSpPr/>
          <p:nvPr/>
        </p:nvSpPr>
        <p:spPr>
          <a:xfrm>
            <a:off x="223574" y="29453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0248AFE7-A2E6-C8C3-F884-EB581B9244FE}"/>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F41F92F4-9FBB-77EF-52F1-57CA3C727013}"/>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2F65521A-C1E6-94FE-8856-525853F329B4}"/>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103CD10A-BD59-D1B8-4EBC-4F06F9841456}"/>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59E7CC8E-A1B5-E458-CB76-003DCBC3F86B}"/>
              </a:ext>
            </a:extLst>
          </p:cNvPr>
          <p:cNvSpPr txBox="1"/>
          <p:nvPr/>
        </p:nvSpPr>
        <p:spPr>
          <a:xfrm>
            <a:off x="699312" y="358932"/>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Contact Details</a:t>
            </a:r>
            <a:endParaRPr sz="1400" b="0" i="0" u="none" strike="noStrike" cap="none" dirty="0">
              <a:solidFill>
                <a:srgbClr val="000000"/>
              </a:solidFill>
              <a:latin typeface="Arial"/>
              <a:ea typeface="Arial"/>
              <a:cs typeface="Arial"/>
              <a:sym typeface="Arial"/>
            </a:endParaRPr>
          </a:p>
        </p:txBody>
      </p:sp>
      <p:pic>
        <p:nvPicPr>
          <p:cNvPr id="3" name="Google Shape;207;p8" descr="Colorful adhesive taps and pen on open notebook">
            <a:extLst>
              <a:ext uri="{FF2B5EF4-FFF2-40B4-BE49-F238E27FC236}">
                <a16:creationId xmlns:a16="http://schemas.microsoft.com/office/drawing/2014/main" id="{3E31B4EC-E9B4-0923-63DC-8C643F75A809}"/>
              </a:ext>
            </a:extLst>
          </p:cNvPr>
          <p:cNvPicPr preferRelativeResize="0"/>
          <p:nvPr/>
        </p:nvPicPr>
        <p:blipFill rotWithShape="1">
          <a:blip r:embed="rId3">
            <a:alphaModFix/>
          </a:blip>
          <a:srcRect r="7441"/>
          <a:stretch/>
        </p:blipFill>
        <p:spPr>
          <a:xfrm>
            <a:off x="635295" y="2524715"/>
            <a:ext cx="5150277" cy="3714244"/>
          </a:xfrm>
          <a:prstGeom prst="rect">
            <a:avLst/>
          </a:prstGeom>
          <a:noFill/>
          <a:ln>
            <a:noFill/>
          </a:ln>
        </p:spPr>
      </p:pic>
      <p:sp>
        <p:nvSpPr>
          <p:cNvPr id="5" name="Google Shape;208;p8">
            <a:extLst>
              <a:ext uri="{FF2B5EF4-FFF2-40B4-BE49-F238E27FC236}">
                <a16:creationId xmlns:a16="http://schemas.microsoft.com/office/drawing/2014/main" id="{EE5DF558-FEA5-47A4-F588-03733209ADC9}"/>
              </a:ext>
            </a:extLst>
          </p:cNvPr>
          <p:cNvSpPr txBox="1">
            <a:spLocks/>
          </p:cNvSpPr>
          <p:nvPr/>
        </p:nvSpPr>
        <p:spPr>
          <a:xfrm>
            <a:off x="6309761" y="2524715"/>
            <a:ext cx="5581623" cy="3639450"/>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indent="0" algn="l">
              <a:spcBef>
                <a:spcPts val="0"/>
              </a:spcBef>
              <a:buSzPts val="2000"/>
            </a:pPr>
            <a:r>
              <a:rPr lang="en-GB" dirty="0"/>
              <a:t>Students, parents and carers, teachers and employers can access information on our careers programme, please contact: </a:t>
            </a:r>
            <a:endParaRPr lang="en-GB" sz="2800" dirty="0"/>
          </a:p>
          <a:p>
            <a:pPr marL="228600" indent="-228600" algn="l">
              <a:spcBef>
                <a:spcPts val="1800"/>
              </a:spcBef>
              <a:buSzPts val="2000"/>
              <a:buFont typeface="Arial"/>
              <a:buChar char="•"/>
            </a:pPr>
            <a:r>
              <a:rPr lang="en-GB" dirty="0"/>
              <a:t>Juanita Burrows </a:t>
            </a:r>
            <a:r>
              <a:rPr lang="en-GB"/>
              <a:t>- Careers </a:t>
            </a:r>
            <a:r>
              <a:rPr lang="en-GB" dirty="0"/>
              <a:t>L</a:t>
            </a:r>
            <a:r>
              <a:rPr lang="en-GB"/>
              <a:t>ead </a:t>
            </a:r>
            <a:r>
              <a:rPr lang="en-GB" u="sng" dirty="0">
                <a:solidFill>
                  <a:schemeClr val="hlink"/>
                </a:solidFill>
              </a:rPr>
              <a:t>o</a:t>
            </a:r>
            <a:r>
              <a:rPr lang="en-GB" u="sng" dirty="0">
                <a:solidFill>
                  <a:schemeClr val="hlink"/>
                </a:solidFill>
                <a:hlinkClick r:id="rId4"/>
              </a:rPr>
              <a:t>ffice@standrewsschool.co.uk</a:t>
            </a:r>
            <a:endParaRPr lang="en-GB" u="sng" dirty="0">
              <a:solidFill>
                <a:schemeClr val="hlink"/>
              </a:solidFill>
            </a:endParaRPr>
          </a:p>
          <a:p>
            <a:pPr marL="0" indent="0" algn="l">
              <a:spcBef>
                <a:spcPts val="1800"/>
              </a:spcBef>
              <a:buSzPts val="2000"/>
            </a:pPr>
            <a:r>
              <a:rPr lang="en-GB" dirty="0">
                <a:solidFill>
                  <a:schemeClr val="tx1"/>
                </a:solidFill>
              </a:rPr>
              <a:t>   or by calling the school office: </a:t>
            </a:r>
          </a:p>
          <a:p>
            <a:pPr marL="0" indent="0" algn="l">
              <a:spcBef>
                <a:spcPts val="1800"/>
              </a:spcBef>
              <a:buSzPts val="2000"/>
            </a:pPr>
            <a:r>
              <a:rPr lang="en-GB" dirty="0">
                <a:solidFill>
                  <a:schemeClr val="tx1"/>
                </a:solidFill>
              </a:rPr>
              <a:t>                01263 837927 </a:t>
            </a:r>
          </a:p>
          <a:p>
            <a:pPr marL="0" indent="0" algn="l">
              <a:spcBef>
                <a:spcPts val="1800"/>
              </a:spcBef>
              <a:buSzPts val="2000"/>
            </a:pPr>
            <a:endParaRPr lang="en-GB" dirty="0">
              <a:solidFill>
                <a:schemeClr val="tx1"/>
              </a:solidFill>
            </a:endParaRPr>
          </a:p>
          <a:p>
            <a:pPr marL="0" indent="0" algn="l">
              <a:spcBef>
                <a:spcPts val="1800"/>
              </a:spcBef>
              <a:buSzPts val="2000"/>
            </a:pPr>
            <a:r>
              <a:rPr lang="en-GB" dirty="0">
                <a:solidFill>
                  <a:schemeClr val="tx1"/>
                </a:solidFill>
              </a:rPr>
              <a:t>Review date: Spring Term 2027</a:t>
            </a:r>
          </a:p>
          <a:p>
            <a:pPr marL="228600" indent="-101600" algn="l">
              <a:spcBef>
                <a:spcPts val="1800"/>
              </a:spcBef>
              <a:buSzPts val="2000"/>
            </a:pPr>
            <a:endParaRPr lang="en-GB" sz="2000" dirty="0"/>
          </a:p>
        </p:txBody>
      </p:sp>
    </p:spTree>
    <p:extLst>
      <p:ext uri="{BB962C8B-B14F-4D97-AF65-F5344CB8AC3E}">
        <p14:creationId xmlns:p14="http://schemas.microsoft.com/office/powerpoint/2010/main" val="225972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Careers Intent</a:t>
            </a:r>
            <a:endParaRPr sz="1400" b="0" i="0" u="none" strike="noStrike" cap="none" dirty="0">
              <a:solidFill>
                <a:srgbClr val="000000"/>
              </a:solidFill>
              <a:latin typeface="Arial"/>
              <a:ea typeface="Arial"/>
              <a:cs typeface="Arial"/>
              <a:sym typeface="Arial"/>
            </a:endParaRPr>
          </a:p>
        </p:txBody>
      </p:sp>
      <p:sp>
        <p:nvSpPr>
          <p:cNvPr id="90" name="Google Shape;90;p1"/>
          <p:cNvSpPr txBox="1"/>
          <p:nvPr/>
        </p:nvSpPr>
        <p:spPr>
          <a:xfrm>
            <a:off x="459350" y="2379346"/>
            <a:ext cx="8390736" cy="3629568"/>
          </a:xfrm>
          <a:prstGeom prst="rect">
            <a:avLst/>
          </a:prstGeom>
          <a:noFill/>
          <a:ln>
            <a:noFill/>
          </a:ln>
        </p:spPr>
        <p:txBody>
          <a:bodyPr spcFirstLastPara="1" wrap="square" lIns="91425" tIns="45700" rIns="91425" bIns="45700" anchor="ctr" anchorCtr="0">
            <a:normAutofit lnSpcReduction="10000"/>
          </a:bodyPr>
          <a:lstStyle/>
          <a:p>
            <a:r>
              <a:rPr lang="en-GB" sz="1800" dirty="0"/>
              <a:t>The careers programme has been created to ensure that all students are given a growing knowledge and awareness of the world of work and what they, as young people, can aim for as they prepare for adulthood and post 16 transitions. This includes delivering a breadth of opportunities and experiences that our students can start to build their own future pathways on. </a:t>
            </a:r>
          </a:p>
          <a:p>
            <a:r>
              <a:rPr lang="en-GB" sz="1800" dirty="0"/>
              <a:t> </a:t>
            </a:r>
          </a:p>
          <a:p>
            <a:r>
              <a:rPr lang="en-GB" sz="1800" dirty="0"/>
              <a:t>As an independent special school, we have a particular focus on developing personal characteristics such as social skills, communication, independence and resilience of our students and how this prepares students for the future. This in line with the school vision of:</a:t>
            </a:r>
          </a:p>
          <a:p>
            <a:r>
              <a:rPr lang="en-GB" sz="1800" dirty="0"/>
              <a:t> </a:t>
            </a:r>
          </a:p>
          <a:p>
            <a:pPr algn="ctr"/>
            <a:r>
              <a:rPr lang="en-GB" sz="1800" b="1" dirty="0"/>
              <a:t>‘Encouraging every student through learning, creativity and adventure, to become a kind, respectful and independent young adult prepared for the future’.</a:t>
            </a:r>
          </a:p>
          <a:p>
            <a:endParaRPr lang="en-GB" b="1" dirty="0"/>
          </a:p>
          <a:p>
            <a:endParaRPr lang="en-GB" dirty="0"/>
          </a:p>
        </p:txBody>
      </p:sp>
      <p:pic>
        <p:nvPicPr>
          <p:cNvPr id="7" name="Picture 6">
            <a:extLst>
              <a:ext uri="{FF2B5EF4-FFF2-40B4-BE49-F238E27FC236}">
                <a16:creationId xmlns:a16="http://schemas.microsoft.com/office/drawing/2014/main" id="{359CB0C6-F4FA-B2A2-9E0F-960BAF379707}"/>
              </a:ext>
            </a:extLst>
          </p:cNvPr>
          <p:cNvPicPr>
            <a:picLocks noChangeAspect="1"/>
          </p:cNvPicPr>
          <p:nvPr/>
        </p:nvPicPr>
        <p:blipFill>
          <a:blip r:embed="rId3"/>
          <a:stretch>
            <a:fillRect/>
          </a:stretch>
        </p:blipFill>
        <p:spPr>
          <a:xfrm>
            <a:off x="8928531" y="2710542"/>
            <a:ext cx="2868182" cy="2100944"/>
          </a:xfrm>
          <a:prstGeom prst="rect">
            <a:avLst/>
          </a:prstGeom>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902E1685-1DD2-BBED-E741-45B08E54E9A3}"/>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F08B214C-D11C-2B99-9654-3E6E1A99B5EF}"/>
              </a:ext>
            </a:extLst>
          </p:cNvPr>
          <p:cNvSpPr/>
          <p:nvPr/>
        </p:nvSpPr>
        <p:spPr>
          <a:xfrm>
            <a:off x="223574" y="29453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A7C9926B-C3DF-6E7B-ADC8-058A03E90959}"/>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0E32371A-6DBF-B791-6878-D48EFC5D272B}"/>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2E38FF13-4878-F88A-5C71-6C64AF88E09F}"/>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0914AC23-C200-CB72-E670-70EE3F69FA3B}"/>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BA5B3B71-14F8-CFB6-E691-BC1FBFC92F98}"/>
              </a:ext>
            </a:extLst>
          </p:cNvPr>
          <p:cNvSpPr txBox="1"/>
          <p:nvPr/>
        </p:nvSpPr>
        <p:spPr>
          <a:xfrm>
            <a:off x="699312" y="358932"/>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Student Websites</a:t>
            </a:r>
            <a:endParaRPr sz="1400" b="0" i="0" u="none" strike="noStrike" cap="none" dirty="0">
              <a:solidFill>
                <a:srgbClr val="000000"/>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580BE82F-D53A-3A02-8660-83F4BD042A89}"/>
              </a:ext>
            </a:extLst>
          </p:cNvPr>
          <p:cNvGraphicFramePr>
            <a:graphicFrameLocks noGrp="1"/>
          </p:cNvGraphicFramePr>
          <p:nvPr>
            <p:extLst>
              <p:ext uri="{D42A27DB-BD31-4B8C-83A1-F6EECF244321}">
                <p14:modId xmlns:p14="http://schemas.microsoft.com/office/powerpoint/2010/main" val="1343214762"/>
              </p:ext>
            </p:extLst>
          </p:nvPr>
        </p:nvGraphicFramePr>
        <p:xfrm>
          <a:off x="765083" y="1655135"/>
          <a:ext cx="10661833" cy="5127777"/>
        </p:xfrm>
        <a:graphic>
          <a:graphicData uri="http://schemas.openxmlformats.org/drawingml/2006/table">
            <a:tbl>
              <a:tblPr firstRow="1" bandRow="1">
                <a:tableStyleId>{073A0DAA-6AF3-43AB-8588-CEC1D06C72B9}</a:tableStyleId>
              </a:tblPr>
              <a:tblGrid>
                <a:gridCol w="3510907">
                  <a:extLst>
                    <a:ext uri="{9D8B030D-6E8A-4147-A177-3AD203B41FA5}">
                      <a16:colId xmlns:a16="http://schemas.microsoft.com/office/drawing/2014/main" val="1600836561"/>
                    </a:ext>
                  </a:extLst>
                </a:gridCol>
                <a:gridCol w="7150926">
                  <a:extLst>
                    <a:ext uri="{9D8B030D-6E8A-4147-A177-3AD203B41FA5}">
                      <a16:colId xmlns:a16="http://schemas.microsoft.com/office/drawing/2014/main" val="1034122460"/>
                    </a:ext>
                  </a:extLst>
                </a:gridCol>
              </a:tblGrid>
              <a:tr h="264340">
                <a:tc>
                  <a:txBody>
                    <a:bodyPr/>
                    <a:lstStyle/>
                    <a:p>
                      <a:endParaRPr lang="en-GB" dirty="0"/>
                    </a:p>
                  </a:txBody>
                  <a:tcPr/>
                </a:tc>
                <a:tc>
                  <a:txBody>
                    <a:bodyPr/>
                    <a:lstStyle/>
                    <a:p>
                      <a:endParaRPr lang="en-GB" b="0" u="sng" dirty="0"/>
                    </a:p>
                  </a:txBody>
                  <a:tcPr/>
                </a:tc>
                <a:extLst>
                  <a:ext uri="{0D108BD9-81ED-4DB2-BD59-A6C34878D82A}">
                    <a16:rowId xmlns:a16="http://schemas.microsoft.com/office/drawing/2014/main" val="3638934396"/>
                  </a:ext>
                </a:extLst>
              </a:tr>
              <a:tr h="2094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kern="100" dirty="0">
                          <a:solidFill>
                            <a:schemeClr val="tx1"/>
                          </a:solidFill>
                          <a:effectLst/>
                          <a:latin typeface="+mn-lt"/>
                          <a:ea typeface="Aptos" panose="02110004020202020204"/>
                          <a:cs typeface="Times New Roman" panose="02020603050405020304" pitchFamily="18" charset="0"/>
                        </a:rPr>
                        <a:t>General Careers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solidFill>
                          <a:srgbClr val="0000FF"/>
                        </a:solidFill>
                        <a:effectLst/>
                        <a:latin typeface="+mn-lt"/>
                        <a:ea typeface="Aptos" panose="02110004020202020204"/>
                        <a:cs typeface="Times New Roman" panose="02020603050405020304" pitchFamily="18" charset="0"/>
                        <a:hlinkClick r:id="rId3"/>
                      </a:endParaRPr>
                    </a:p>
                    <a:p>
                      <a:endParaRPr lang="en-GB" b="0" u="none" dirty="0"/>
                    </a:p>
                  </a:txBody>
                  <a:tcPr/>
                </a:tc>
                <a:tc>
                  <a:txBody>
                    <a:bodyPr/>
                    <a:lstStyle/>
                    <a:p>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4187523719"/>
                  </a:ext>
                </a:extLst>
              </a:tr>
              <a:tr h="136438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u="none" kern="100" dirty="0">
                          <a:solidFill>
                            <a:schemeClr val="tx1"/>
                          </a:solidFill>
                          <a:effectLst/>
                          <a:latin typeface="+mn-lt"/>
                          <a:ea typeface="Aptos" panose="02110004020202020204"/>
                          <a:cs typeface="Times New Roman" panose="02020603050405020304" pitchFamily="18" charset="0"/>
                        </a:rPr>
                        <a:t>Labour Market Information</a:t>
                      </a:r>
                      <a:endParaRPr lang="en-GB" sz="1800" b="1" u="none" kern="100" dirty="0">
                        <a:solidFill>
                          <a:schemeClr val="tx1"/>
                        </a:solidFill>
                        <a:effectLst/>
                        <a:latin typeface="+mn-lt"/>
                        <a:ea typeface="Aptos" panose="02110004020202020204"/>
                        <a:cs typeface="Times New Roman" panose="02020603050405020304" pitchFamily="18" charset="0"/>
                        <a:hlinkClick r:id="rId3">
                          <a:extLst>
                            <a:ext uri="{A12FA001-AC4F-418D-AE19-62706E023703}">
                              <ahyp:hlinkClr xmlns:ahyp="http://schemas.microsoft.com/office/drawing/2018/hyperlinkcolor" val="tx"/>
                            </a:ext>
                          </a:extLst>
                        </a:hlinkClick>
                      </a:endParaRPr>
                    </a:p>
                    <a:p>
                      <a:endParaRPr lang="en-GB" b="0" u="none" dirty="0"/>
                    </a:p>
                  </a:txBody>
                  <a:tcPr/>
                </a:tc>
                <a:tc>
                  <a:txBody>
                    <a:bodyPr/>
                    <a:lstStyle/>
                    <a:p>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830985329"/>
                  </a:ext>
                </a:extLst>
              </a:tr>
              <a:tr h="136438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u="none" kern="100" dirty="0">
                          <a:solidFill>
                            <a:schemeClr val="tx1"/>
                          </a:solidFill>
                          <a:effectLst/>
                          <a:latin typeface="+mn-lt"/>
                          <a:ea typeface="Aptos" panose="02110004020202020204"/>
                          <a:cs typeface="Times New Roman" panose="02020603050405020304" pitchFamily="18" charset="0"/>
                        </a:rPr>
                        <a:t>A range of SEND courses and technical providers from Norfolk providers.</a:t>
                      </a:r>
                      <a:endParaRPr lang="en-GB" sz="1800" b="1" u="none" kern="100" dirty="0">
                        <a:solidFill>
                          <a:schemeClr val="tx1"/>
                        </a:solidFill>
                        <a:effectLst/>
                        <a:latin typeface="+mn-lt"/>
                        <a:ea typeface="Aptos" panose="02110004020202020204"/>
                        <a:cs typeface="Times New Roman" panose="02020603050405020304" pitchFamily="18" charset="0"/>
                        <a:hlinkClick r:id="rId3">
                          <a:extLst>
                            <a:ext uri="{A12FA001-AC4F-418D-AE19-62706E023703}">
                              <ahyp:hlinkClr xmlns:ahyp="http://schemas.microsoft.com/office/drawing/2018/hyperlinkcolor" val="tx"/>
                            </a:ext>
                          </a:extLst>
                        </a:hlinkClick>
                      </a:endParaRPr>
                    </a:p>
                    <a:p>
                      <a:endParaRPr lang="en-GB" b="0" u="none" dirty="0"/>
                    </a:p>
                  </a:txBody>
                  <a:tcPr/>
                </a:tc>
                <a:tc>
                  <a:txBody>
                    <a:bodyPr/>
                    <a:lstStyle/>
                    <a:p>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945261325"/>
                  </a:ext>
                </a:extLst>
              </a:tr>
            </a:tbl>
          </a:graphicData>
        </a:graphic>
      </p:graphicFrame>
      <p:pic>
        <p:nvPicPr>
          <p:cNvPr id="4" name="Google Shape;222;p9">
            <a:hlinkClick r:id="rId3"/>
            <a:extLst>
              <a:ext uri="{FF2B5EF4-FFF2-40B4-BE49-F238E27FC236}">
                <a16:creationId xmlns:a16="http://schemas.microsoft.com/office/drawing/2014/main" id="{D9AC8AFA-8592-ED1A-993B-E57434850303}"/>
              </a:ext>
            </a:extLst>
          </p:cNvPr>
          <p:cNvPicPr preferRelativeResize="0"/>
          <p:nvPr/>
        </p:nvPicPr>
        <p:blipFill rotWithShape="1">
          <a:blip r:embed="rId4">
            <a:alphaModFix/>
          </a:blip>
          <a:srcRect/>
          <a:stretch/>
        </p:blipFill>
        <p:spPr>
          <a:xfrm>
            <a:off x="4475567" y="2076094"/>
            <a:ext cx="2343440" cy="596610"/>
          </a:xfrm>
          <a:prstGeom prst="rect">
            <a:avLst/>
          </a:prstGeom>
          <a:noFill/>
          <a:ln>
            <a:noFill/>
          </a:ln>
        </p:spPr>
      </p:pic>
      <p:pic>
        <p:nvPicPr>
          <p:cNvPr id="6" name="Google Shape;223;p9">
            <a:hlinkClick r:id="rId5"/>
            <a:extLst>
              <a:ext uri="{FF2B5EF4-FFF2-40B4-BE49-F238E27FC236}">
                <a16:creationId xmlns:a16="http://schemas.microsoft.com/office/drawing/2014/main" id="{1B1AE50A-A7F5-2600-15F7-9AE457BA86EF}"/>
              </a:ext>
            </a:extLst>
          </p:cNvPr>
          <p:cNvPicPr preferRelativeResize="0"/>
          <p:nvPr/>
        </p:nvPicPr>
        <p:blipFill rotWithShape="1">
          <a:blip r:embed="rId6">
            <a:alphaModFix/>
          </a:blip>
          <a:srcRect/>
          <a:stretch/>
        </p:blipFill>
        <p:spPr>
          <a:xfrm>
            <a:off x="4505101" y="2803929"/>
            <a:ext cx="1590897" cy="1057423"/>
          </a:xfrm>
          <a:prstGeom prst="rect">
            <a:avLst/>
          </a:prstGeom>
          <a:noFill/>
          <a:ln>
            <a:noFill/>
          </a:ln>
        </p:spPr>
      </p:pic>
      <p:pic>
        <p:nvPicPr>
          <p:cNvPr id="7" name="Google Shape;228;p9">
            <a:hlinkClick r:id="rId7"/>
            <a:extLst>
              <a:ext uri="{FF2B5EF4-FFF2-40B4-BE49-F238E27FC236}">
                <a16:creationId xmlns:a16="http://schemas.microsoft.com/office/drawing/2014/main" id="{9AEC7935-30DC-C80A-2480-D04DEE6272DC}"/>
              </a:ext>
            </a:extLst>
          </p:cNvPr>
          <p:cNvPicPr preferRelativeResize="0"/>
          <p:nvPr/>
        </p:nvPicPr>
        <p:blipFill rotWithShape="1">
          <a:blip r:embed="rId8">
            <a:alphaModFix/>
          </a:blip>
          <a:srcRect/>
          <a:stretch/>
        </p:blipFill>
        <p:spPr>
          <a:xfrm>
            <a:off x="6819007" y="2960142"/>
            <a:ext cx="1084676" cy="827997"/>
          </a:xfrm>
          <a:prstGeom prst="rect">
            <a:avLst/>
          </a:prstGeom>
          <a:noFill/>
          <a:ln>
            <a:noFill/>
          </a:ln>
        </p:spPr>
      </p:pic>
      <p:pic>
        <p:nvPicPr>
          <p:cNvPr id="8" name="Google Shape;225;p9">
            <a:hlinkClick r:id="rId9"/>
            <a:extLst>
              <a:ext uri="{FF2B5EF4-FFF2-40B4-BE49-F238E27FC236}">
                <a16:creationId xmlns:a16="http://schemas.microsoft.com/office/drawing/2014/main" id="{958D4D23-4AE3-6F47-1A1A-7039BE76A9E0}"/>
              </a:ext>
            </a:extLst>
          </p:cNvPr>
          <p:cNvPicPr preferRelativeResize="0"/>
          <p:nvPr/>
        </p:nvPicPr>
        <p:blipFill rotWithShape="1">
          <a:blip r:embed="rId10">
            <a:alphaModFix/>
          </a:blip>
          <a:srcRect/>
          <a:stretch/>
        </p:blipFill>
        <p:spPr>
          <a:xfrm>
            <a:off x="8127258" y="2076094"/>
            <a:ext cx="3133807" cy="884048"/>
          </a:xfrm>
          <a:prstGeom prst="rect">
            <a:avLst/>
          </a:prstGeom>
          <a:noFill/>
          <a:ln>
            <a:noFill/>
          </a:ln>
        </p:spPr>
      </p:pic>
      <p:pic>
        <p:nvPicPr>
          <p:cNvPr id="9" name="Google Shape;226;p9">
            <a:hlinkClick r:id="rId11"/>
            <a:extLst>
              <a:ext uri="{FF2B5EF4-FFF2-40B4-BE49-F238E27FC236}">
                <a16:creationId xmlns:a16="http://schemas.microsoft.com/office/drawing/2014/main" id="{ED349FAB-A460-A29B-9CDC-79C3E4D9B590}"/>
              </a:ext>
            </a:extLst>
          </p:cNvPr>
          <p:cNvPicPr preferRelativeResize="0"/>
          <p:nvPr/>
        </p:nvPicPr>
        <p:blipFill rotWithShape="1">
          <a:blip r:embed="rId12">
            <a:alphaModFix/>
          </a:blip>
          <a:srcRect/>
          <a:stretch/>
        </p:blipFill>
        <p:spPr>
          <a:xfrm>
            <a:off x="8879377" y="3195337"/>
            <a:ext cx="1571844" cy="371527"/>
          </a:xfrm>
          <a:prstGeom prst="rect">
            <a:avLst/>
          </a:prstGeom>
          <a:noFill/>
          <a:ln>
            <a:noFill/>
          </a:ln>
        </p:spPr>
      </p:pic>
      <p:pic>
        <p:nvPicPr>
          <p:cNvPr id="10" name="Google Shape;224;p9">
            <a:hlinkClick r:id="rId13"/>
            <a:extLst>
              <a:ext uri="{FF2B5EF4-FFF2-40B4-BE49-F238E27FC236}">
                <a16:creationId xmlns:a16="http://schemas.microsoft.com/office/drawing/2014/main" id="{32D63D83-F542-8618-DC9F-01D79FEDBAA1}"/>
              </a:ext>
            </a:extLst>
          </p:cNvPr>
          <p:cNvPicPr preferRelativeResize="0"/>
          <p:nvPr/>
        </p:nvPicPr>
        <p:blipFill rotWithShape="1">
          <a:blip r:embed="rId14">
            <a:alphaModFix/>
          </a:blip>
          <a:srcRect/>
          <a:stretch/>
        </p:blipFill>
        <p:spPr>
          <a:xfrm>
            <a:off x="4505101" y="4398731"/>
            <a:ext cx="2438740" cy="447737"/>
          </a:xfrm>
          <a:prstGeom prst="rect">
            <a:avLst/>
          </a:prstGeom>
          <a:noFill/>
          <a:ln>
            <a:noFill/>
          </a:ln>
        </p:spPr>
      </p:pic>
      <p:pic>
        <p:nvPicPr>
          <p:cNvPr id="11" name="Google Shape;229;p9">
            <a:hlinkClick r:id="rId15"/>
            <a:extLst>
              <a:ext uri="{FF2B5EF4-FFF2-40B4-BE49-F238E27FC236}">
                <a16:creationId xmlns:a16="http://schemas.microsoft.com/office/drawing/2014/main" id="{94BA112C-8D82-E884-EB91-889203F975C1}"/>
              </a:ext>
            </a:extLst>
          </p:cNvPr>
          <p:cNvPicPr preferRelativeResize="0"/>
          <p:nvPr/>
        </p:nvPicPr>
        <p:blipFill rotWithShape="1">
          <a:blip r:embed="rId16">
            <a:alphaModFix/>
          </a:blip>
          <a:srcRect/>
          <a:stretch/>
        </p:blipFill>
        <p:spPr>
          <a:xfrm>
            <a:off x="4526082" y="5688745"/>
            <a:ext cx="2396778" cy="522208"/>
          </a:xfrm>
          <a:prstGeom prst="rect">
            <a:avLst/>
          </a:prstGeom>
          <a:noFill/>
          <a:ln>
            <a:noFill/>
          </a:ln>
        </p:spPr>
      </p:pic>
    </p:spTree>
    <p:extLst>
      <p:ext uri="{BB962C8B-B14F-4D97-AF65-F5344CB8AC3E}">
        <p14:creationId xmlns:p14="http://schemas.microsoft.com/office/powerpoint/2010/main" val="3035877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985B3933-3FC3-F8EF-1174-156542D7BA3A}"/>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D16C94E3-8789-FAF7-DE7C-236748F43F30}"/>
              </a:ext>
            </a:extLst>
          </p:cNvPr>
          <p:cNvSpPr/>
          <p:nvPr/>
        </p:nvSpPr>
        <p:spPr>
          <a:xfrm>
            <a:off x="223574" y="29453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8B5F8B28-C380-6C67-99D5-32D990335C8D}"/>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794CDA09-13DF-E387-4AD2-F02D69CE0C81}"/>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5B9772C0-0A1D-06EF-7DD7-33045273D424}"/>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795E0F41-0411-2129-1618-2D4E5117035E}"/>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3C828B64-6F17-8847-4361-5F8960BA7C2F}"/>
              </a:ext>
            </a:extLst>
          </p:cNvPr>
          <p:cNvSpPr txBox="1"/>
          <p:nvPr/>
        </p:nvSpPr>
        <p:spPr>
          <a:xfrm>
            <a:off x="699312" y="358932"/>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endParaRPr sz="14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99DAC6EB-2E32-73F7-826A-365AD98E2D6B}"/>
              </a:ext>
            </a:extLst>
          </p:cNvPr>
          <p:cNvGraphicFramePr>
            <a:graphicFrameLocks noGrp="1"/>
          </p:cNvGraphicFramePr>
          <p:nvPr>
            <p:extLst>
              <p:ext uri="{D42A27DB-BD31-4B8C-83A1-F6EECF244321}">
                <p14:modId xmlns:p14="http://schemas.microsoft.com/office/powerpoint/2010/main" val="1216140542"/>
              </p:ext>
            </p:extLst>
          </p:nvPr>
        </p:nvGraphicFramePr>
        <p:xfrm>
          <a:off x="1021189" y="2387648"/>
          <a:ext cx="10384889" cy="3451230"/>
        </p:xfrm>
        <a:graphic>
          <a:graphicData uri="http://schemas.openxmlformats.org/drawingml/2006/table">
            <a:tbl>
              <a:tblPr firstRow="1" bandRow="1">
                <a:tableStyleId>{073A0DAA-6AF3-43AB-8588-CEC1D06C72B9}</a:tableStyleId>
              </a:tblPr>
              <a:tblGrid>
                <a:gridCol w="3253712">
                  <a:extLst>
                    <a:ext uri="{9D8B030D-6E8A-4147-A177-3AD203B41FA5}">
                      <a16:colId xmlns:a16="http://schemas.microsoft.com/office/drawing/2014/main" val="3458322901"/>
                    </a:ext>
                  </a:extLst>
                </a:gridCol>
                <a:gridCol w="7131177">
                  <a:extLst>
                    <a:ext uri="{9D8B030D-6E8A-4147-A177-3AD203B41FA5}">
                      <a16:colId xmlns:a16="http://schemas.microsoft.com/office/drawing/2014/main" val="1679477181"/>
                    </a:ext>
                  </a:extLst>
                </a:gridCol>
              </a:tblGrid>
              <a:tr h="276570">
                <a:tc>
                  <a:txBody>
                    <a:bodyPr/>
                    <a:lstStyle/>
                    <a:p>
                      <a:endParaRPr lang="en-GB" dirty="0"/>
                    </a:p>
                  </a:txBody>
                  <a:tcPr/>
                </a:tc>
                <a:tc>
                  <a:txBody>
                    <a:bodyPr/>
                    <a:lstStyle/>
                    <a:p>
                      <a:endParaRPr lang="en-GB" b="0" u="sng" dirty="0"/>
                    </a:p>
                  </a:txBody>
                  <a:tcPr/>
                </a:tc>
                <a:extLst>
                  <a:ext uri="{0D108BD9-81ED-4DB2-BD59-A6C34878D82A}">
                    <a16:rowId xmlns:a16="http://schemas.microsoft.com/office/drawing/2014/main" val="461468346"/>
                  </a:ext>
                </a:extLst>
              </a:tr>
              <a:tr h="15732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u="none" kern="100" dirty="0">
                          <a:solidFill>
                            <a:schemeClr val="tx1"/>
                          </a:solidFill>
                          <a:effectLst/>
                          <a:latin typeface="+mn-lt"/>
                          <a:ea typeface="Aptos" panose="02110004020202020204"/>
                          <a:cs typeface="Times New Roman" panose="02020603050405020304" pitchFamily="18" charset="0"/>
                        </a:rPr>
                        <a:t>Supported Internships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u="none" kern="100" dirty="0">
                          <a:solidFill>
                            <a:schemeClr val="tx1"/>
                          </a:solidFill>
                          <a:effectLst/>
                          <a:latin typeface="+mn-lt"/>
                          <a:ea typeface="Aptos" panose="02110004020202020204"/>
                          <a:cs typeface="Times New Roman" panose="02020603050405020304" pitchFamily="18" charset="0"/>
                        </a:rPr>
                        <a:t>A stepping stone to employment. Work base learning placements with the aim of securing a job. </a:t>
                      </a:r>
                      <a:endParaRPr lang="en-GB" sz="1400" b="0" u="none" kern="100" dirty="0">
                        <a:solidFill>
                          <a:schemeClr val="tx1"/>
                        </a:solidFill>
                        <a:effectLst/>
                        <a:latin typeface="+mn-lt"/>
                        <a:ea typeface="Aptos" panose="02110004020202020204"/>
                        <a:cs typeface="Times New Roman" panose="02020603050405020304" pitchFamily="18" charset="0"/>
                        <a:hlinkClick r:id="rId3">
                          <a:extLst>
                            <a:ext uri="{A12FA001-AC4F-418D-AE19-62706E023703}">
                              <ahyp:hlinkClr xmlns:ahyp="http://schemas.microsoft.com/office/drawing/2018/hyperlinkcolor" val="tx"/>
                            </a:ext>
                          </a:extLst>
                        </a:hlinkClick>
                      </a:endParaRPr>
                    </a:p>
                  </a:txBody>
                  <a:tcPr/>
                </a:tc>
                <a:tc>
                  <a:txBody>
                    <a:bodyPr/>
                    <a:lstStyle/>
                    <a:p>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32244754"/>
                  </a:ext>
                </a:extLst>
              </a:tr>
              <a:tr h="15732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u="none" kern="100" dirty="0">
                          <a:solidFill>
                            <a:schemeClr val="tx1"/>
                          </a:solidFill>
                          <a:effectLst/>
                          <a:latin typeface="+mn-lt"/>
                          <a:ea typeface="Aptos" panose="02110004020202020204"/>
                          <a:cs typeface="Times New Roman" panose="02020603050405020304" pitchFamily="18" charset="0"/>
                        </a:rPr>
                        <a:t>Apprenticeships</a:t>
                      </a:r>
                      <a:endParaRPr lang="en-GB" sz="1800" b="1" u="none" kern="100" dirty="0">
                        <a:solidFill>
                          <a:schemeClr val="tx1"/>
                        </a:solidFill>
                        <a:effectLst/>
                        <a:latin typeface="+mn-lt"/>
                        <a:ea typeface="Aptos" panose="02110004020202020204"/>
                        <a:cs typeface="Times New Roman" panose="02020603050405020304" pitchFamily="18" charset="0"/>
                        <a:hlinkClick r:id="rId3">
                          <a:extLst>
                            <a:ext uri="{A12FA001-AC4F-418D-AE19-62706E023703}">
                              <ahyp:hlinkClr xmlns:ahyp="http://schemas.microsoft.com/office/drawing/2018/hyperlinkcolor" val="tx"/>
                            </a:ext>
                          </a:extLst>
                        </a:hlinkClick>
                      </a:endParaRPr>
                    </a:p>
                    <a:p>
                      <a:r>
                        <a:rPr lang="en-GB" b="0" u="none" dirty="0">
                          <a:solidFill>
                            <a:schemeClr val="tx1"/>
                          </a:solidFill>
                        </a:rPr>
                        <a:t>Paid employment whilst training for a qualification. </a:t>
                      </a:r>
                    </a:p>
                  </a:txBody>
                  <a:tcPr/>
                </a:tc>
                <a:tc>
                  <a:txBody>
                    <a:bodyPr/>
                    <a:lstStyle/>
                    <a:p>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2800417847"/>
                  </a:ext>
                </a:extLst>
              </a:tr>
            </a:tbl>
          </a:graphicData>
        </a:graphic>
      </p:graphicFrame>
      <p:pic>
        <p:nvPicPr>
          <p:cNvPr id="5" name="Google Shape;227;p9">
            <a:hlinkClick r:id="rId4"/>
            <a:extLst>
              <a:ext uri="{FF2B5EF4-FFF2-40B4-BE49-F238E27FC236}">
                <a16:creationId xmlns:a16="http://schemas.microsoft.com/office/drawing/2014/main" id="{6E9BB2C1-1655-EAFD-D35C-043207988885}"/>
              </a:ext>
            </a:extLst>
          </p:cNvPr>
          <p:cNvPicPr preferRelativeResize="0"/>
          <p:nvPr/>
        </p:nvPicPr>
        <p:blipFill rotWithShape="1">
          <a:blip r:embed="rId5">
            <a:alphaModFix/>
          </a:blip>
          <a:srcRect/>
          <a:stretch/>
        </p:blipFill>
        <p:spPr>
          <a:xfrm>
            <a:off x="4517501" y="4506391"/>
            <a:ext cx="1802073" cy="1084512"/>
          </a:xfrm>
          <a:prstGeom prst="rect">
            <a:avLst/>
          </a:prstGeom>
          <a:noFill/>
          <a:ln>
            <a:noFill/>
          </a:ln>
        </p:spPr>
      </p:pic>
      <p:pic>
        <p:nvPicPr>
          <p:cNvPr id="12" name="Google Shape;236;p26">
            <a:hlinkClick r:id="rId6"/>
            <a:extLst>
              <a:ext uri="{FF2B5EF4-FFF2-40B4-BE49-F238E27FC236}">
                <a16:creationId xmlns:a16="http://schemas.microsoft.com/office/drawing/2014/main" id="{7C7A31C4-1423-AB94-CF2E-163633DDE8E6}"/>
              </a:ext>
            </a:extLst>
          </p:cNvPr>
          <p:cNvPicPr preferRelativeResize="0"/>
          <p:nvPr/>
        </p:nvPicPr>
        <p:blipFill rotWithShape="1">
          <a:blip r:embed="rId7">
            <a:alphaModFix/>
          </a:blip>
          <a:srcRect/>
          <a:stretch/>
        </p:blipFill>
        <p:spPr>
          <a:xfrm>
            <a:off x="4461141" y="2971736"/>
            <a:ext cx="1914792" cy="914528"/>
          </a:xfrm>
          <a:prstGeom prst="rect">
            <a:avLst/>
          </a:prstGeom>
          <a:noFill/>
          <a:ln>
            <a:noFill/>
          </a:ln>
        </p:spPr>
      </p:pic>
      <p:pic>
        <p:nvPicPr>
          <p:cNvPr id="13" name="Google Shape;237;p26">
            <a:hlinkClick r:id="rId8"/>
            <a:extLst>
              <a:ext uri="{FF2B5EF4-FFF2-40B4-BE49-F238E27FC236}">
                <a16:creationId xmlns:a16="http://schemas.microsoft.com/office/drawing/2014/main" id="{3CE0C9CF-A220-800D-98E0-A92CA0CBC77F}"/>
              </a:ext>
            </a:extLst>
          </p:cNvPr>
          <p:cNvPicPr preferRelativeResize="0"/>
          <p:nvPr/>
        </p:nvPicPr>
        <p:blipFill rotWithShape="1">
          <a:blip r:embed="rId9">
            <a:alphaModFix/>
          </a:blip>
          <a:srcRect/>
          <a:stretch/>
        </p:blipFill>
        <p:spPr>
          <a:xfrm>
            <a:off x="6804739" y="2936311"/>
            <a:ext cx="1390844" cy="905001"/>
          </a:xfrm>
          <a:prstGeom prst="rect">
            <a:avLst/>
          </a:prstGeom>
          <a:noFill/>
          <a:ln>
            <a:noFill/>
          </a:ln>
        </p:spPr>
      </p:pic>
      <p:pic>
        <p:nvPicPr>
          <p:cNvPr id="14" name="Google Shape;235;p26">
            <a:hlinkClick r:id="rId10"/>
            <a:extLst>
              <a:ext uri="{FF2B5EF4-FFF2-40B4-BE49-F238E27FC236}">
                <a16:creationId xmlns:a16="http://schemas.microsoft.com/office/drawing/2014/main" id="{8B51E56D-FA0B-5836-384D-43745B21C226}"/>
              </a:ext>
            </a:extLst>
          </p:cNvPr>
          <p:cNvPicPr preferRelativeResize="0"/>
          <p:nvPr/>
        </p:nvPicPr>
        <p:blipFill rotWithShape="1">
          <a:blip r:embed="rId11">
            <a:alphaModFix/>
          </a:blip>
          <a:srcRect/>
          <a:stretch/>
        </p:blipFill>
        <p:spPr>
          <a:xfrm>
            <a:off x="8746491" y="2971736"/>
            <a:ext cx="1848772" cy="726770"/>
          </a:xfrm>
          <a:prstGeom prst="rect">
            <a:avLst/>
          </a:prstGeom>
          <a:noFill/>
          <a:ln>
            <a:noFill/>
          </a:ln>
        </p:spPr>
      </p:pic>
    </p:spTree>
    <p:extLst>
      <p:ext uri="{BB962C8B-B14F-4D97-AF65-F5344CB8AC3E}">
        <p14:creationId xmlns:p14="http://schemas.microsoft.com/office/powerpoint/2010/main" val="2264549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p11"/>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4" name="Google Shape;244;p11"/>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5" name="Google Shape;245;p11"/>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11"/>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7" name="Google Shape;247;p11"/>
          <p:cNvSpPr txBox="1">
            <a:spLocks noGrp="1"/>
          </p:cNvSpPr>
          <p:nvPr>
            <p:ph type="title"/>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Play"/>
              <a:buNone/>
            </a:pPr>
            <a:r>
              <a:rPr lang="en-GB" sz="4000">
                <a:solidFill>
                  <a:srgbClr val="FFFFFF"/>
                </a:solidFill>
              </a:rPr>
              <a:t>Parent Website Links </a:t>
            </a:r>
            <a:endParaRPr/>
          </a:p>
        </p:txBody>
      </p:sp>
      <p:sp>
        <p:nvSpPr>
          <p:cNvPr id="248" name="Google Shape;248;p11"/>
          <p:cNvSpPr txBox="1">
            <a:spLocks noGrp="1"/>
          </p:cNvSpPr>
          <p:nvPr>
            <p:ph type="body" idx="1"/>
          </p:nvPr>
        </p:nvSpPr>
        <p:spPr>
          <a:xfrm>
            <a:off x="1233982" y="2089597"/>
            <a:ext cx="9724031" cy="36833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en-GB" sz="2000" dirty="0"/>
              <a:t>In addition to the websites on our student website page, the following websites are also useful: </a:t>
            </a:r>
            <a:endParaRPr dirty="0"/>
          </a:p>
          <a:p>
            <a:pPr marL="0" lvl="0" indent="0" algn="l" rtl="0">
              <a:lnSpc>
                <a:spcPct val="90000"/>
              </a:lnSpc>
              <a:spcBef>
                <a:spcPts val="1000"/>
              </a:spcBef>
              <a:spcAft>
                <a:spcPts val="0"/>
              </a:spcAft>
              <a:buClr>
                <a:schemeClr val="dk1"/>
              </a:buClr>
              <a:buSzPts val="2000"/>
              <a:buNone/>
            </a:pPr>
            <a:endParaRPr sz="2000" dirty="0">
              <a:latin typeface="Arial"/>
              <a:ea typeface="Arial"/>
              <a:cs typeface="Arial"/>
              <a:sym typeface="Arial"/>
            </a:endParaRPr>
          </a:p>
          <a:p>
            <a:pPr marL="0" lvl="0" indent="0" algn="l" rtl="0">
              <a:lnSpc>
                <a:spcPct val="90000"/>
              </a:lnSpc>
              <a:spcBef>
                <a:spcPts val="1000"/>
              </a:spcBef>
              <a:spcAft>
                <a:spcPts val="0"/>
              </a:spcAft>
              <a:buClr>
                <a:schemeClr val="dk1"/>
              </a:buClr>
              <a:buSzPts val="2000"/>
              <a:buNone/>
            </a:pPr>
            <a:r>
              <a:rPr lang="en-GB" sz="2000" dirty="0">
                <a:latin typeface="Arial"/>
                <a:ea typeface="Arial"/>
                <a:cs typeface="Arial"/>
                <a:sym typeface="Arial"/>
              </a:rPr>
              <a:t>Norfolk’s Local </a:t>
            </a:r>
            <a:r>
              <a:rPr lang="en-GB" sz="2000" dirty="0"/>
              <a:t>O</a:t>
            </a:r>
            <a:r>
              <a:rPr lang="en-GB" sz="2000" dirty="0">
                <a:latin typeface="Arial"/>
                <a:ea typeface="Arial"/>
                <a:cs typeface="Arial"/>
                <a:sym typeface="Arial"/>
              </a:rPr>
              <a:t>ffer</a:t>
            </a:r>
            <a:endParaRPr dirty="0"/>
          </a:p>
          <a:p>
            <a:pPr marL="228600" lvl="0" indent="-228600" algn="l" rtl="0">
              <a:lnSpc>
                <a:spcPct val="90000"/>
              </a:lnSpc>
              <a:spcBef>
                <a:spcPts val="1000"/>
              </a:spcBef>
              <a:spcAft>
                <a:spcPts val="0"/>
              </a:spcAft>
              <a:buClr>
                <a:schemeClr val="dk1"/>
              </a:buClr>
              <a:buSzPts val="2000"/>
              <a:buChar char="•"/>
            </a:pPr>
            <a:r>
              <a:rPr lang="en-GB" sz="2000" u="sng" dirty="0">
                <a:solidFill>
                  <a:schemeClr val="hlink"/>
                </a:solidFill>
                <a:latin typeface="Arial"/>
                <a:ea typeface="Arial"/>
                <a:cs typeface="Arial"/>
                <a:sym typeface="Arial"/>
                <a:hlinkClick r:id="rId3"/>
              </a:rPr>
              <a:t>Further education, higher education and training - Norfolk County Council</a:t>
            </a:r>
            <a:endParaRPr sz="2000" u="sng" dirty="0">
              <a:latin typeface="Arial"/>
              <a:ea typeface="Arial"/>
              <a:cs typeface="Arial"/>
              <a:sym typeface="Arial"/>
            </a:endParaRPr>
          </a:p>
          <a:p>
            <a:pPr marL="0" lvl="0" indent="0" algn="l" rtl="0">
              <a:lnSpc>
                <a:spcPct val="90000"/>
              </a:lnSpc>
              <a:spcBef>
                <a:spcPts val="1800"/>
              </a:spcBef>
              <a:spcAft>
                <a:spcPts val="0"/>
              </a:spcAft>
              <a:buClr>
                <a:schemeClr val="dk1"/>
              </a:buClr>
              <a:buSzPts val="2000"/>
              <a:buNone/>
            </a:pPr>
            <a:r>
              <a:rPr lang="en-GB" sz="2000" dirty="0">
                <a:latin typeface="Arial"/>
                <a:ea typeface="Arial"/>
                <a:cs typeface="Arial"/>
                <a:sym typeface="Arial"/>
              </a:rPr>
              <a:t>Local Labour Market </a:t>
            </a:r>
            <a:r>
              <a:rPr lang="en-GB" sz="2000" dirty="0"/>
              <a:t>I</a:t>
            </a:r>
            <a:r>
              <a:rPr lang="en-GB" sz="2000" dirty="0">
                <a:latin typeface="Arial"/>
                <a:ea typeface="Arial"/>
                <a:cs typeface="Arial"/>
                <a:sym typeface="Arial"/>
              </a:rPr>
              <a:t>nformation</a:t>
            </a:r>
            <a:endParaRPr sz="2000" dirty="0">
              <a:latin typeface="Arial"/>
              <a:ea typeface="Arial"/>
              <a:cs typeface="Arial"/>
              <a:sym typeface="Arial"/>
            </a:endParaRPr>
          </a:p>
          <a:p>
            <a:pPr marL="228600" lvl="0" indent="-228600" algn="l" rtl="0">
              <a:lnSpc>
                <a:spcPct val="90000"/>
              </a:lnSpc>
              <a:spcBef>
                <a:spcPts val="1800"/>
              </a:spcBef>
              <a:spcAft>
                <a:spcPts val="0"/>
              </a:spcAft>
              <a:buClr>
                <a:schemeClr val="dk1"/>
              </a:buClr>
              <a:buSzPts val="2000"/>
              <a:buChar char="•"/>
            </a:pPr>
            <a:r>
              <a:rPr lang="en-GB" sz="2000" i="0" u="sng" dirty="0">
                <a:solidFill>
                  <a:schemeClr val="hlink"/>
                </a:solidFill>
                <a:latin typeface="+mn-lt"/>
                <a:ea typeface="Comic Neue"/>
                <a:cs typeface="Comic Neue"/>
                <a:sym typeface="Comic Neue"/>
                <a:hlinkClick r:id="rId4"/>
              </a:rPr>
              <a:t>https://www.nomisweb.co.uk/reports/lmp/la/1941962835/report.aspx</a:t>
            </a:r>
            <a:endParaRPr sz="2000" i="0" u="sng" dirty="0">
              <a:latin typeface="+mn-lt"/>
              <a:ea typeface="Comic Neue"/>
              <a:cs typeface="Comic Neue"/>
              <a:sym typeface="Comic Neue"/>
            </a:endParaRPr>
          </a:p>
          <a:p>
            <a:pPr marL="0" lvl="0" indent="0" algn="l" rtl="0">
              <a:lnSpc>
                <a:spcPct val="90000"/>
              </a:lnSpc>
              <a:spcBef>
                <a:spcPts val="1000"/>
              </a:spcBef>
              <a:spcAft>
                <a:spcPts val="0"/>
              </a:spcAft>
              <a:buClr>
                <a:schemeClr val="dk1"/>
              </a:buClr>
              <a:buSzPts val="2000"/>
              <a:buNone/>
            </a:pPr>
            <a:endParaRP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4" name="Google Shape;254;p12"/>
          <p:cNvSpPr/>
          <p:nvPr/>
        </p:nvSpPr>
        <p:spPr>
          <a:xfrm flipH="1">
            <a:off x="2" y="0"/>
            <a:ext cx="12191998" cy="1575955"/>
          </a:xfrm>
          <a:prstGeom prst="rect">
            <a:avLst/>
          </a:prstGeom>
          <a:gradFill>
            <a:gsLst>
              <a:gs pos="0">
                <a:srgbClr val="000000">
                  <a:alpha val="95294"/>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5" name="Google Shape;255;p12"/>
          <p:cNvSpPr/>
          <p:nvPr/>
        </p:nvSpPr>
        <p:spPr>
          <a:xfrm rot="10800000" flipH="1">
            <a:off x="8128857" y="0"/>
            <a:ext cx="4063143" cy="1576412"/>
          </a:xfrm>
          <a:prstGeom prst="rect">
            <a:avLst/>
          </a:prstGeom>
          <a:gradFill>
            <a:gsLst>
              <a:gs pos="0">
                <a:srgbClr val="0A3041">
                  <a:alpha val="67450"/>
                </a:srgbClr>
              </a:gs>
              <a:gs pos="19000">
                <a:srgbClr val="0A3041">
                  <a:alpha val="67450"/>
                </a:srgbClr>
              </a:gs>
              <a:gs pos="100000">
                <a:srgbClr val="156082">
                  <a:alpha val="78431"/>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6" name="Google Shape;256;p12"/>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333"/>
                </a:srgbClr>
              </a:gs>
              <a:gs pos="100000">
                <a:srgbClr val="000000">
                  <a:alpha val="73333"/>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p12"/>
          <p:cNvSpPr txBox="1">
            <a:spLocks noGrp="1"/>
          </p:cNvSpPr>
          <p:nvPr>
            <p:ph type="title"/>
          </p:nvPr>
        </p:nvSpPr>
        <p:spPr>
          <a:xfrm>
            <a:off x="1371597" y="348865"/>
            <a:ext cx="10044023"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Play"/>
              <a:buNone/>
            </a:pPr>
            <a:r>
              <a:rPr lang="en-GB" sz="4000">
                <a:solidFill>
                  <a:srgbClr val="FFFFFF"/>
                </a:solidFill>
              </a:rPr>
              <a:t>Teacher Website Links</a:t>
            </a:r>
            <a:endParaRPr/>
          </a:p>
        </p:txBody>
      </p:sp>
      <p:grpSp>
        <p:nvGrpSpPr>
          <p:cNvPr id="258" name="Google Shape;258;p12"/>
          <p:cNvGrpSpPr/>
          <p:nvPr/>
        </p:nvGrpSpPr>
        <p:grpSpPr>
          <a:xfrm>
            <a:off x="1371597" y="2481758"/>
            <a:ext cx="9396000" cy="3134216"/>
            <a:chOff x="765914" y="529294"/>
            <a:chExt cx="9396000" cy="3134216"/>
          </a:xfrm>
        </p:grpSpPr>
        <p:sp>
          <p:nvSpPr>
            <p:cNvPr id="259" name="Google Shape;259;p12"/>
            <p:cNvSpPr/>
            <p:nvPr/>
          </p:nvSpPr>
          <p:spPr>
            <a:xfrm>
              <a:off x="1953914" y="529294"/>
              <a:ext cx="1944000" cy="1944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0" name="Google Shape;260;p12"/>
            <p:cNvSpPr/>
            <p:nvPr/>
          </p:nvSpPr>
          <p:spPr>
            <a:xfrm>
              <a:off x="765914" y="2943510"/>
              <a:ext cx="432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2"/>
            <p:cNvSpPr txBox="1"/>
            <p:nvPr/>
          </p:nvSpPr>
          <p:spPr>
            <a:xfrm>
              <a:off x="765914" y="2943510"/>
              <a:ext cx="432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GB" sz="1500" b="1" i="0" u="none" strike="noStrike" cap="none" dirty="0">
                  <a:solidFill>
                    <a:schemeClr val="dk1"/>
                  </a:solidFill>
                  <a:latin typeface="Arial"/>
                  <a:ea typeface="Arial"/>
                  <a:cs typeface="Arial"/>
                  <a:sym typeface="Arial"/>
                </a:rPr>
                <a:t>My Learning My Future </a:t>
              </a:r>
              <a:r>
                <a:rPr lang="en-GB" sz="1500" b="0" i="0" u="none" strike="noStrike" cap="none" dirty="0">
                  <a:solidFill>
                    <a:schemeClr val="dk1"/>
                  </a:solidFill>
                  <a:latin typeface="Arial"/>
                  <a:ea typeface="Arial"/>
                  <a:cs typeface="Arial"/>
                  <a:sym typeface="Arial"/>
                </a:rPr>
                <a:t>is a range of information and resources for teachers to support the delivery of careers within their subjects. </a:t>
              </a:r>
              <a:endParaRPr sz="1500" b="0" i="0" u="none" strike="noStrike" cap="none" dirty="0">
                <a:solidFill>
                  <a:schemeClr val="dk1"/>
                </a:solidFill>
                <a:latin typeface="Arial"/>
                <a:ea typeface="Arial"/>
                <a:cs typeface="Arial"/>
                <a:sym typeface="Arial"/>
              </a:endParaRPr>
            </a:p>
          </p:txBody>
        </p:sp>
        <p:sp>
          <p:nvSpPr>
            <p:cNvPr id="262" name="Google Shape;262;p12"/>
            <p:cNvSpPr/>
            <p:nvPr/>
          </p:nvSpPr>
          <p:spPr>
            <a:xfrm>
              <a:off x="7029914" y="529294"/>
              <a:ext cx="1944000" cy="1944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2"/>
            <p:cNvSpPr/>
            <p:nvPr/>
          </p:nvSpPr>
          <p:spPr>
            <a:xfrm>
              <a:off x="5841914" y="2943510"/>
              <a:ext cx="432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2"/>
            <p:cNvSpPr txBox="1"/>
            <p:nvPr/>
          </p:nvSpPr>
          <p:spPr>
            <a:xfrm>
              <a:off x="5841914" y="2943510"/>
              <a:ext cx="432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GB" sz="1500" b="0" i="0"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My Learning My Future | CEC Resource Directory</a:t>
              </a:r>
              <a:endParaRPr sz="15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a:extLst>
            <a:ext uri="{FF2B5EF4-FFF2-40B4-BE49-F238E27FC236}">
              <a16:creationId xmlns:a16="http://schemas.microsoft.com/office/drawing/2014/main" id="{A5D158DF-C4C3-A1BB-A746-974EE61A244D}"/>
            </a:ext>
          </a:extLst>
        </p:cNvPr>
        <p:cNvGrpSpPr/>
        <p:nvPr/>
      </p:nvGrpSpPr>
      <p:grpSpPr>
        <a:xfrm>
          <a:off x="0" y="0"/>
          <a:ext cx="0" cy="0"/>
          <a:chOff x="0" y="0"/>
          <a:chExt cx="0" cy="0"/>
        </a:xfrm>
      </p:grpSpPr>
      <p:sp>
        <p:nvSpPr>
          <p:cNvPr id="243" name="Google Shape;243;p11">
            <a:extLst>
              <a:ext uri="{FF2B5EF4-FFF2-40B4-BE49-F238E27FC236}">
                <a16:creationId xmlns:a16="http://schemas.microsoft.com/office/drawing/2014/main" id="{8E47BE96-8DCC-E679-85E0-E73AAEEF3EBE}"/>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4" name="Google Shape;244;p11">
            <a:extLst>
              <a:ext uri="{FF2B5EF4-FFF2-40B4-BE49-F238E27FC236}">
                <a16:creationId xmlns:a16="http://schemas.microsoft.com/office/drawing/2014/main" id="{E2DAECE6-89EE-3BEF-F5B3-01C8309BB7EF}"/>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5" name="Google Shape;245;p11">
            <a:extLst>
              <a:ext uri="{FF2B5EF4-FFF2-40B4-BE49-F238E27FC236}">
                <a16:creationId xmlns:a16="http://schemas.microsoft.com/office/drawing/2014/main" id="{3931200A-4E80-8697-7678-068A5A86065D}"/>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11">
            <a:extLst>
              <a:ext uri="{FF2B5EF4-FFF2-40B4-BE49-F238E27FC236}">
                <a16:creationId xmlns:a16="http://schemas.microsoft.com/office/drawing/2014/main" id="{8EB6C708-9067-8263-EDE6-C582C940AFA6}"/>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7" name="Google Shape;247;p11">
            <a:extLst>
              <a:ext uri="{FF2B5EF4-FFF2-40B4-BE49-F238E27FC236}">
                <a16:creationId xmlns:a16="http://schemas.microsoft.com/office/drawing/2014/main" id="{574C2753-8254-A4CA-E939-7BD5EABF1782}"/>
              </a:ext>
            </a:extLst>
          </p:cNvPr>
          <p:cNvSpPr txBox="1">
            <a:spLocks noGrp="1"/>
          </p:cNvSpPr>
          <p:nvPr>
            <p:ph type="title"/>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Play"/>
              <a:buNone/>
            </a:pPr>
            <a:r>
              <a:rPr lang="en-GB" sz="4000" dirty="0">
                <a:solidFill>
                  <a:srgbClr val="FFFFFF"/>
                </a:solidFill>
              </a:rPr>
              <a:t>External Providers</a:t>
            </a:r>
            <a:endParaRPr dirty="0"/>
          </a:p>
        </p:txBody>
      </p:sp>
      <p:grpSp>
        <p:nvGrpSpPr>
          <p:cNvPr id="4" name="Google Shape;270;p13">
            <a:extLst>
              <a:ext uri="{FF2B5EF4-FFF2-40B4-BE49-F238E27FC236}">
                <a16:creationId xmlns:a16="http://schemas.microsoft.com/office/drawing/2014/main" id="{EB2AEEDE-0B40-F668-2A25-54B3DECC2164}"/>
              </a:ext>
            </a:extLst>
          </p:cNvPr>
          <p:cNvGrpSpPr/>
          <p:nvPr/>
        </p:nvGrpSpPr>
        <p:grpSpPr>
          <a:xfrm>
            <a:off x="809362" y="2105978"/>
            <a:ext cx="11020424" cy="4078000"/>
            <a:chOff x="0" y="3399"/>
            <a:chExt cx="11020424" cy="4344538"/>
          </a:xfrm>
        </p:grpSpPr>
        <p:sp>
          <p:nvSpPr>
            <p:cNvPr id="5" name="Google Shape;271;p13">
              <a:extLst>
                <a:ext uri="{FF2B5EF4-FFF2-40B4-BE49-F238E27FC236}">
                  <a16:creationId xmlns:a16="http://schemas.microsoft.com/office/drawing/2014/main" id="{9DC7FE9F-B8ED-F453-01F5-81C9894CE160}"/>
                </a:ext>
              </a:extLst>
            </p:cNvPr>
            <p:cNvSpPr/>
            <p:nvPr/>
          </p:nvSpPr>
          <p:spPr>
            <a:xfrm>
              <a:off x="0" y="3399"/>
              <a:ext cx="11020424" cy="724089"/>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72;p13">
              <a:extLst>
                <a:ext uri="{FF2B5EF4-FFF2-40B4-BE49-F238E27FC236}">
                  <a16:creationId xmlns:a16="http://schemas.microsoft.com/office/drawing/2014/main" id="{19E9FC7B-1FD3-B00F-1060-32A22B0446E8}"/>
                </a:ext>
              </a:extLst>
            </p:cNvPr>
            <p:cNvSpPr/>
            <p:nvPr/>
          </p:nvSpPr>
          <p:spPr>
            <a:xfrm>
              <a:off x="219037" y="166319"/>
              <a:ext cx="398249" cy="398249"/>
            </a:xfrm>
            <a:prstGeom prst="rect">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273;p13">
              <a:extLst>
                <a:ext uri="{FF2B5EF4-FFF2-40B4-BE49-F238E27FC236}">
                  <a16:creationId xmlns:a16="http://schemas.microsoft.com/office/drawing/2014/main" id="{AD975E01-C286-7614-DC0B-5A6F4EF7C889}"/>
                </a:ext>
              </a:extLst>
            </p:cNvPr>
            <p:cNvSpPr/>
            <p:nvPr/>
          </p:nvSpPr>
          <p:spPr>
            <a:xfrm>
              <a:off x="836323" y="3399"/>
              <a:ext cx="10184101" cy="724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274;p13">
              <a:extLst>
                <a:ext uri="{FF2B5EF4-FFF2-40B4-BE49-F238E27FC236}">
                  <a16:creationId xmlns:a16="http://schemas.microsoft.com/office/drawing/2014/main" id="{15974AA5-F8EB-57FD-9974-FB2A38F33CED}"/>
                </a:ext>
              </a:extLst>
            </p:cNvPr>
            <p:cNvSpPr txBox="1"/>
            <p:nvPr/>
          </p:nvSpPr>
          <p:spPr>
            <a:xfrm>
              <a:off x="836323" y="3399"/>
              <a:ext cx="10184101"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GB" sz="1600" b="0" i="0" u="none" strike="noStrike" cap="none" dirty="0">
                  <a:solidFill>
                    <a:schemeClr val="dk1"/>
                  </a:solidFill>
                  <a:latin typeface="Arial"/>
                  <a:ea typeface="Arial"/>
                  <a:cs typeface="Arial"/>
                  <a:sym typeface="Arial"/>
                </a:rPr>
                <a:t>Whether you are self- employed or work for an organisation, we encourage people from all types of job sectors to </a:t>
              </a:r>
              <a:r>
                <a:rPr lang="en-GB" sz="1600" dirty="0">
                  <a:solidFill>
                    <a:schemeClr val="dk1"/>
                  </a:solidFill>
                </a:rPr>
                <a:t>support </a:t>
              </a:r>
              <a:r>
                <a:rPr lang="en-GB" sz="1600" b="0" i="0" u="none" strike="noStrike" cap="none" dirty="0">
                  <a:solidFill>
                    <a:schemeClr val="dk1"/>
                  </a:solidFill>
                  <a:latin typeface="Arial"/>
                  <a:ea typeface="Arial"/>
                  <a:cs typeface="Arial"/>
                  <a:sym typeface="Arial"/>
                </a:rPr>
                <a:t>educating students </a:t>
              </a:r>
              <a:r>
                <a:rPr lang="en-GB" sz="1600" dirty="0">
                  <a:solidFill>
                    <a:schemeClr val="dk1"/>
                  </a:solidFill>
                </a:rPr>
                <a:t>with this</a:t>
              </a:r>
              <a:r>
                <a:rPr lang="en-GB" sz="1600" b="0" i="0" u="none" strike="noStrike" cap="none" dirty="0">
                  <a:solidFill>
                    <a:schemeClr val="dk1"/>
                  </a:solidFill>
                  <a:latin typeface="Arial"/>
                  <a:ea typeface="Arial"/>
                  <a:cs typeface="Arial"/>
                  <a:sym typeface="Arial"/>
                </a:rPr>
                <a:t> work. </a:t>
              </a:r>
              <a:endParaRPr sz="1600" b="0" i="0" u="none" strike="noStrike" cap="none" dirty="0">
                <a:solidFill>
                  <a:schemeClr val="dk1"/>
                </a:solidFill>
                <a:latin typeface="Arial"/>
                <a:ea typeface="Arial"/>
                <a:cs typeface="Arial"/>
                <a:sym typeface="Arial"/>
              </a:endParaRPr>
            </a:p>
          </p:txBody>
        </p:sp>
        <p:sp>
          <p:nvSpPr>
            <p:cNvPr id="9" name="Google Shape;275;p13">
              <a:extLst>
                <a:ext uri="{FF2B5EF4-FFF2-40B4-BE49-F238E27FC236}">
                  <a16:creationId xmlns:a16="http://schemas.microsoft.com/office/drawing/2014/main" id="{E1A51645-F3C4-99F8-F75B-F8C6B7805546}"/>
                </a:ext>
              </a:extLst>
            </p:cNvPr>
            <p:cNvSpPr/>
            <p:nvPr/>
          </p:nvSpPr>
          <p:spPr>
            <a:xfrm>
              <a:off x="0" y="908511"/>
              <a:ext cx="11020424" cy="724089"/>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76;p13">
              <a:extLst>
                <a:ext uri="{FF2B5EF4-FFF2-40B4-BE49-F238E27FC236}">
                  <a16:creationId xmlns:a16="http://schemas.microsoft.com/office/drawing/2014/main" id="{5F993439-2649-EBEA-564A-84BFD3B44025}"/>
                </a:ext>
              </a:extLst>
            </p:cNvPr>
            <p:cNvSpPr/>
            <p:nvPr/>
          </p:nvSpPr>
          <p:spPr>
            <a:xfrm>
              <a:off x="219037" y="1071431"/>
              <a:ext cx="398249" cy="398249"/>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77;p13">
              <a:extLst>
                <a:ext uri="{FF2B5EF4-FFF2-40B4-BE49-F238E27FC236}">
                  <a16:creationId xmlns:a16="http://schemas.microsoft.com/office/drawing/2014/main" id="{9390AE25-8AC5-EB53-80AA-3FD4CDC1D166}"/>
                </a:ext>
              </a:extLst>
            </p:cNvPr>
            <p:cNvSpPr/>
            <p:nvPr/>
          </p:nvSpPr>
          <p:spPr>
            <a:xfrm>
              <a:off x="836323" y="908511"/>
              <a:ext cx="10184101" cy="724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78;p13">
              <a:extLst>
                <a:ext uri="{FF2B5EF4-FFF2-40B4-BE49-F238E27FC236}">
                  <a16:creationId xmlns:a16="http://schemas.microsoft.com/office/drawing/2014/main" id="{233B3023-DE15-BECE-1C47-79B714BD602E}"/>
                </a:ext>
              </a:extLst>
            </p:cNvPr>
            <p:cNvSpPr txBox="1"/>
            <p:nvPr/>
          </p:nvSpPr>
          <p:spPr>
            <a:xfrm>
              <a:off x="836323" y="908511"/>
              <a:ext cx="10184101"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GB" sz="1600" b="0" i="0" u="none" strike="noStrike" cap="none" dirty="0">
                  <a:solidFill>
                    <a:schemeClr val="dk1"/>
                  </a:solidFill>
                  <a:latin typeface="Arial"/>
                  <a:ea typeface="Arial"/>
                  <a:cs typeface="Arial"/>
                  <a:sym typeface="Arial"/>
                </a:rPr>
                <a:t>We make lasting relationships with local external providers who support our students by visiting our school, offering work experience placements and by providing tours and talks of their business premises. </a:t>
              </a:r>
              <a:endParaRPr sz="1600" b="0" i="0" u="none" strike="noStrike" cap="none" dirty="0">
                <a:solidFill>
                  <a:schemeClr val="dk1"/>
                </a:solidFill>
                <a:latin typeface="Arial"/>
                <a:ea typeface="Arial"/>
                <a:cs typeface="Arial"/>
                <a:sym typeface="Arial"/>
              </a:endParaRPr>
            </a:p>
          </p:txBody>
        </p:sp>
        <p:sp>
          <p:nvSpPr>
            <p:cNvPr id="13" name="Google Shape;281;p13">
              <a:extLst>
                <a:ext uri="{FF2B5EF4-FFF2-40B4-BE49-F238E27FC236}">
                  <a16:creationId xmlns:a16="http://schemas.microsoft.com/office/drawing/2014/main" id="{2D86D00A-1183-69E5-B94B-B54E96EF1935}"/>
                </a:ext>
              </a:extLst>
            </p:cNvPr>
            <p:cNvSpPr/>
            <p:nvPr/>
          </p:nvSpPr>
          <p:spPr>
            <a:xfrm>
              <a:off x="836323" y="1813624"/>
              <a:ext cx="10184101" cy="724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83;p13">
              <a:extLst>
                <a:ext uri="{FF2B5EF4-FFF2-40B4-BE49-F238E27FC236}">
                  <a16:creationId xmlns:a16="http://schemas.microsoft.com/office/drawing/2014/main" id="{68D4A7AC-9F12-A3D7-4425-2E34F6D2F739}"/>
                </a:ext>
              </a:extLst>
            </p:cNvPr>
            <p:cNvSpPr/>
            <p:nvPr/>
          </p:nvSpPr>
          <p:spPr>
            <a:xfrm>
              <a:off x="0" y="1904785"/>
              <a:ext cx="11020424" cy="724089"/>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85;p13">
              <a:extLst>
                <a:ext uri="{FF2B5EF4-FFF2-40B4-BE49-F238E27FC236}">
                  <a16:creationId xmlns:a16="http://schemas.microsoft.com/office/drawing/2014/main" id="{06E97A3E-CFE3-F2FF-1D1A-6E829539775F}"/>
                </a:ext>
              </a:extLst>
            </p:cNvPr>
            <p:cNvSpPr/>
            <p:nvPr/>
          </p:nvSpPr>
          <p:spPr>
            <a:xfrm>
              <a:off x="836323" y="2356692"/>
              <a:ext cx="10184101" cy="724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287;p13">
              <a:extLst>
                <a:ext uri="{FF2B5EF4-FFF2-40B4-BE49-F238E27FC236}">
                  <a16:creationId xmlns:a16="http://schemas.microsoft.com/office/drawing/2014/main" id="{ECD14D23-B8D2-93E1-8120-EDAAB0EE3A4E}"/>
                </a:ext>
              </a:extLst>
            </p:cNvPr>
            <p:cNvSpPr/>
            <p:nvPr/>
          </p:nvSpPr>
          <p:spPr>
            <a:xfrm>
              <a:off x="0" y="2858787"/>
              <a:ext cx="11020424" cy="724089"/>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288;p13">
              <a:extLst>
                <a:ext uri="{FF2B5EF4-FFF2-40B4-BE49-F238E27FC236}">
                  <a16:creationId xmlns:a16="http://schemas.microsoft.com/office/drawing/2014/main" id="{DCE5E9BB-DB80-40B0-6506-EECAEA4FF0FB}"/>
                </a:ext>
              </a:extLst>
            </p:cNvPr>
            <p:cNvSpPr/>
            <p:nvPr/>
          </p:nvSpPr>
          <p:spPr>
            <a:xfrm>
              <a:off x="189727" y="2093346"/>
              <a:ext cx="398249" cy="398249"/>
            </a:xfrm>
            <a:prstGeom prst="rect">
              <a:avLst/>
            </a:prstGeom>
            <a:blipFill rotWithShape="1">
              <a:blip r:embed="rId5">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289;p13">
              <a:extLst>
                <a:ext uri="{FF2B5EF4-FFF2-40B4-BE49-F238E27FC236}">
                  <a16:creationId xmlns:a16="http://schemas.microsoft.com/office/drawing/2014/main" id="{A2A43937-27A9-3EF4-42E5-FD0C685929A0}"/>
                </a:ext>
              </a:extLst>
            </p:cNvPr>
            <p:cNvSpPr/>
            <p:nvPr/>
          </p:nvSpPr>
          <p:spPr>
            <a:xfrm>
              <a:off x="836323" y="3623848"/>
              <a:ext cx="10184101" cy="724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290;p13">
              <a:extLst>
                <a:ext uri="{FF2B5EF4-FFF2-40B4-BE49-F238E27FC236}">
                  <a16:creationId xmlns:a16="http://schemas.microsoft.com/office/drawing/2014/main" id="{195EB57B-8B24-E842-2F6D-3CA423890BAF}"/>
                </a:ext>
              </a:extLst>
            </p:cNvPr>
            <p:cNvSpPr txBox="1"/>
            <p:nvPr/>
          </p:nvSpPr>
          <p:spPr>
            <a:xfrm>
              <a:off x="825589" y="1961680"/>
              <a:ext cx="10184101"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GB" sz="1600" b="0" i="0" u="none" strike="noStrike" cap="none" dirty="0">
                  <a:solidFill>
                    <a:schemeClr val="dk1"/>
                  </a:solidFill>
                  <a:latin typeface="Arial"/>
                  <a:ea typeface="Arial"/>
                  <a:cs typeface="Arial"/>
                  <a:sym typeface="Arial"/>
                </a:rPr>
                <a:t>Our full Provider Access </a:t>
              </a:r>
              <a:r>
                <a:rPr lang="en-GB" sz="1600" dirty="0">
                  <a:solidFill>
                    <a:schemeClr val="dk1"/>
                  </a:solidFill>
                </a:rPr>
                <a:t>Policy</a:t>
              </a:r>
              <a:r>
                <a:rPr lang="en-GB" sz="1600" b="0" i="0" u="none" strike="noStrike" cap="none" dirty="0">
                  <a:solidFill>
                    <a:schemeClr val="dk1"/>
                  </a:solidFill>
                  <a:latin typeface="Arial"/>
                  <a:ea typeface="Arial"/>
                  <a:cs typeface="Arial"/>
                  <a:sym typeface="Arial"/>
                </a:rPr>
                <a:t> is available on the school website.</a:t>
              </a:r>
              <a:endParaRPr sz="1600" b="0" i="0" u="none" strike="noStrike" cap="none" dirty="0">
                <a:solidFill>
                  <a:schemeClr val="dk1"/>
                </a:solidFill>
                <a:highlight>
                  <a:srgbClr val="FFFF00"/>
                </a:highlight>
                <a:latin typeface="Arial"/>
                <a:ea typeface="Arial"/>
                <a:cs typeface="Arial"/>
                <a:sym typeface="Arial"/>
              </a:endParaRPr>
            </a:p>
          </p:txBody>
        </p:sp>
      </p:grpSp>
      <p:sp>
        <p:nvSpPr>
          <p:cNvPr id="21" name="TextBox 20">
            <a:extLst>
              <a:ext uri="{FF2B5EF4-FFF2-40B4-BE49-F238E27FC236}">
                <a16:creationId xmlns:a16="http://schemas.microsoft.com/office/drawing/2014/main" id="{B02F0EF6-CB14-12C1-E582-0DC2013F8E17}"/>
              </a:ext>
            </a:extLst>
          </p:cNvPr>
          <p:cNvSpPr txBox="1"/>
          <p:nvPr/>
        </p:nvSpPr>
        <p:spPr>
          <a:xfrm>
            <a:off x="999088" y="4855589"/>
            <a:ext cx="10648625" cy="584775"/>
          </a:xfrm>
          <a:prstGeom prst="rect">
            <a:avLst/>
          </a:prstGeom>
          <a:noFill/>
        </p:spPr>
        <p:txBody>
          <a:bodyPr wrap="square">
            <a:spAutoFit/>
          </a:bodyPr>
          <a:lstStyle/>
          <a:p>
            <a:pPr>
              <a:buClr>
                <a:schemeClr val="dk1"/>
              </a:buClr>
              <a:buSzPts val="1600"/>
            </a:pPr>
            <a:r>
              <a:rPr lang="en-GB" sz="1600" b="0" i="0" u="none" strike="noStrike" cap="none" dirty="0">
                <a:solidFill>
                  <a:schemeClr val="dk1"/>
                </a:solidFill>
                <a:latin typeface="Arial"/>
                <a:ea typeface="Arial"/>
                <a:cs typeface="Arial"/>
                <a:sym typeface="Arial"/>
              </a:rPr>
              <a:t>If you would like to be involved in our careers programme</a:t>
            </a:r>
            <a:r>
              <a:rPr lang="en-GB" sz="1600" dirty="0">
                <a:solidFill>
                  <a:schemeClr val="dk1"/>
                </a:solidFill>
              </a:rPr>
              <a:t>, </a:t>
            </a:r>
            <a:r>
              <a:rPr lang="en-GB" sz="1600" b="0" i="0" u="none" strike="noStrike" cap="none" dirty="0">
                <a:solidFill>
                  <a:schemeClr val="dk1"/>
                </a:solidFill>
                <a:latin typeface="Arial"/>
                <a:ea typeface="Arial"/>
                <a:cs typeface="Arial"/>
                <a:sym typeface="Arial"/>
              </a:rPr>
              <a:t>or would like to leave a prospectus, please contact the school via email on: </a:t>
            </a:r>
            <a:r>
              <a:rPr lang="en-GB" sz="1600" b="0" i="0" u="sng" strike="noStrike" cap="none"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office@standrewsschool.co.uk</a:t>
            </a:r>
            <a:r>
              <a:rPr lang="en-GB" sz="1600" b="0" i="0" u="none" strike="noStrike" cap="none" dirty="0">
                <a:solidFill>
                  <a:schemeClr val="dk1"/>
                </a:solidFill>
                <a:latin typeface="Arial"/>
                <a:ea typeface="Arial"/>
                <a:cs typeface="Arial"/>
                <a:sym typeface="Arial"/>
              </a:rPr>
              <a:t> </a:t>
            </a:r>
            <a:r>
              <a:rPr lang="en-GB" sz="1600" dirty="0">
                <a:solidFill>
                  <a:schemeClr val="dk1"/>
                </a:solidFill>
              </a:rPr>
              <a:t>or phone the school office </a:t>
            </a:r>
            <a:r>
              <a:rPr lang="en-GB" sz="1600" b="0" i="0" u="none" strike="noStrike" cap="none" dirty="0">
                <a:solidFill>
                  <a:schemeClr val="dk1"/>
                </a:solidFill>
                <a:latin typeface="Arial"/>
                <a:ea typeface="Arial"/>
                <a:cs typeface="Arial"/>
                <a:sym typeface="Arial"/>
              </a:rPr>
              <a:t>to discuss this further. </a:t>
            </a:r>
          </a:p>
        </p:txBody>
      </p:sp>
    </p:spTree>
    <p:extLst>
      <p:ext uri="{BB962C8B-B14F-4D97-AF65-F5344CB8AC3E}">
        <p14:creationId xmlns:p14="http://schemas.microsoft.com/office/powerpoint/2010/main" val="145906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F08C0173-F0B4-651B-6086-7D48279EC7AA}"/>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6F0AE0D0-AE2F-B348-EDA7-E34E0710451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E4A924A6-92D8-6B25-B2D3-123DB707562F}"/>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0DDAAFBB-3896-448C-062E-F3379C5C90D2}"/>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087F8A92-2414-E5EE-9CB8-EBCEAA9A8E38}"/>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3D891971-2200-144B-0C0B-3DD93DBF5813}"/>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C0827F6D-8A3C-7BE4-0658-7617BBFC471A}"/>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Careers Intent (Aims)</a:t>
            </a:r>
            <a:endParaRPr sz="1400" b="0" i="0" u="none" strike="noStrike" cap="none" dirty="0">
              <a:solidFill>
                <a:srgbClr val="000000"/>
              </a:solidFill>
              <a:latin typeface="Arial"/>
              <a:ea typeface="Arial"/>
              <a:cs typeface="Arial"/>
              <a:sym typeface="Arial"/>
            </a:endParaRPr>
          </a:p>
        </p:txBody>
      </p:sp>
      <p:sp>
        <p:nvSpPr>
          <p:cNvPr id="90" name="Google Shape;90;p1">
            <a:extLst>
              <a:ext uri="{FF2B5EF4-FFF2-40B4-BE49-F238E27FC236}">
                <a16:creationId xmlns:a16="http://schemas.microsoft.com/office/drawing/2014/main" id="{543D511E-4D44-F567-F0A3-3BB425F97452}"/>
              </a:ext>
            </a:extLst>
          </p:cNvPr>
          <p:cNvSpPr txBox="1"/>
          <p:nvPr/>
        </p:nvSpPr>
        <p:spPr>
          <a:xfrm>
            <a:off x="1130372" y="2174712"/>
            <a:ext cx="9724031" cy="4388750"/>
          </a:xfrm>
          <a:prstGeom prst="rect">
            <a:avLst/>
          </a:prstGeom>
          <a:noFill/>
          <a:ln>
            <a:noFill/>
          </a:ln>
        </p:spPr>
        <p:txBody>
          <a:bodyPr spcFirstLastPara="1" wrap="square" lIns="91425" tIns="45700" rIns="91425" bIns="45700" anchor="ctr" anchorCtr="0">
            <a:noAutofit/>
          </a:bodyPr>
          <a:lstStyle/>
          <a:p>
            <a:r>
              <a:rPr lang="en-GB" sz="1600" dirty="0"/>
              <a:t>High-quality careers guidance is important for our students’ futures:</a:t>
            </a:r>
          </a:p>
          <a:p>
            <a:pPr marL="285750" lvl="0" indent="-285750">
              <a:buFont typeface="Arial" panose="020B0604020202020204" pitchFamily="34" charset="0"/>
              <a:buChar char="•"/>
            </a:pPr>
            <a:r>
              <a:rPr lang="en-GB" sz="1600" dirty="0"/>
              <a:t>We want our students to be prepared for the world of work, by building self-development and career management skills.</a:t>
            </a:r>
          </a:p>
          <a:p>
            <a:pPr marL="285750" lvl="0" indent="-285750">
              <a:buFont typeface="Arial" panose="020B0604020202020204" pitchFamily="34" charset="0"/>
              <a:buChar char="•"/>
            </a:pPr>
            <a:r>
              <a:rPr lang="en-GB" sz="1600" dirty="0"/>
              <a:t>We want to provide work experience and a clear understanding of the working world.</a:t>
            </a:r>
          </a:p>
          <a:p>
            <a:pPr marL="285750" lvl="0" indent="-285750">
              <a:buFont typeface="Arial" panose="020B0604020202020204" pitchFamily="34" charset="0"/>
              <a:buChar char="•"/>
            </a:pPr>
            <a:r>
              <a:rPr lang="en-GB" sz="1600" dirty="0"/>
              <a:t>We want to help students to understand the variety of education, training and careers opportunities available to them. </a:t>
            </a:r>
          </a:p>
          <a:p>
            <a:pPr marL="285750" lvl="0" indent="-285750">
              <a:buFont typeface="Arial" panose="020B0604020202020204" pitchFamily="34" charset="0"/>
              <a:buChar char="•"/>
            </a:pPr>
            <a:r>
              <a:rPr lang="en-GB" sz="1600" dirty="0"/>
              <a:t>We want students to know the routes to careers that they’re interested in, and to make informed choices about their next step in education or training.</a:t>
            </a:r>
          </a:p>
          <a:p>
            <a:pPr marL="285750" lvl="0" indent="-285750">
              <a:buFont typeface="Arial" panose="020B0604020202020204" pitchFamily="34" charset="0"/>
              <a:buChar char="•"/>
            </a:pPr>
            <a:r>
              <a:rPr lang="en-GB" sz="1600" dirty="0"/>
              <a:t>We want to take into account the individual needs of all students to tailor the programme accordingly and provide the right level of support.</a:t>
            </a:r>
          </a:p>
          <a:p>
            <a:pPr marL="285750" lvl="0" indent="-285750">
              <a:buFont typeface="Arial" panose="020B0604020202020204" pitchFamily="34" charset="0"/>
              <a:buChar char="•"/>
            </a:pPr>
            <a:r>
              <a:rPr lang="en-GB" sz="1600" dirty="0"/>
              <a:t>We want our students to learn and make progress so they can thrive and experience success in their future pathways. </a:t>
            </a:r>
          </a:p>
          <a:p>
            <a:pPr marL="285750" lvl="0" indent="-285750">
              <a:buFont typeface="Arial" panose="020B0604020202020204" pitchFamily="34" charset="0"/>
              <a:buChar char="•"/>
            </a:pPr>
            <a:r>
              <a:rPr lang="en-GB" sz="1600" dirty="0"/>
              <a:t>We want to promote a culture of high aspirations, equality and diversity of opportunity, including challenging stereotypes.</a:t>
            </a:r>
          </a:p>
          <a:p>
            <a:pPr marL="285750" lvl="0" indent="-285750">
              <a:buFont typeface="Arial" panose="020B0604020202020204" pitchFamily="34" charset="0"/>
              <a:buChar char="•"/>
            </a:pPr>
            <a:r>
              <a:rPr lang="en-GB" sz="1600" dirty="0"/>
              <a:t>We want students to be well-informed and engaged in relevant courses to avoid the risk of students becoming NEET (not in education, employment or training).</a:t>
            </a:r>
          </a:p>
          <a:p>
            <a:r>
              <a:rPr lang="en-GB" sz="1600" dirty="0"/>
              <a:t> </a:t>
            </a:r>
          </a:p>
          <a:p>
            <a:r>
              <a:rPr lang="en-GB" sz="1600" dirty="0"/>
              <a:t> </a:t>
            </a:r>
          </a:p>
          <a:p>
            <a:endParaRPr lang="en-GB" sz="1600" dirty="0"/>
          </a:p>
        </p:txBody>
      </p:sp>
    </p:spTree>
    <p:extLst>
      <p:ext uri="{BB962C8B-B14F-4D97-AF65-F5344CB8AC3E}">
        <p14:creationId xmlns:p14="http://schemas.microsoft.com/office/powerpoint/2010/main" val="3251416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861C0E74-7116-3359-DA15-587209F7CFEB}"/>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DD7DA9B0-3738-64A8-1E45-5D51D544C63A}"/>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7943F8A8-CD00-3EA3-1004-1773C8963D48}"/>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86FE8240-F373-7B67-0E8E-0A0856EB4E2E}"/>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6579F557-DEE2-77B9-0DE9-6509F30B3610}"/>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17FC8D62-6AC9-AA19-437A-310F32029FB8}"/>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05C4460B-EDBA-184F-30A6-37A4FE7613A9}"/>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Careers Implementation</a:t>
            </a:r>
            <a:endParaRPr sz="1400" b="0" i="0" u="none" strike="noStrike" cap="none" dirty="0">
              <a:solidFill>
                <a:srgbClr val="000000"/>
              </a:solidFill>
              <a:latin typeface="Arial"/>
              <a:ea typeface="Arial"/>
              <a:cs typeface="Arial"/>
              <a:sym typeface="Arial"/>
            </a:endParaRPr>
          </a:p>
        </p:txBody>
      </p:sp>
      <p:sp>
        <p:nvSpPr>
          <p:cNvPr id="90" name="Google Shape;90;p1">
            <a:extLst>
              <a:ext uri="{FF2B5EF4-FFF2-40B4-BE49-F238E27FC236}">
                <a16:creationId xmlns:a16="http://schemas.microsoft.com/office/drawing/2014/main" id="{25E63182-28DA-AAE7-B812-B5DCBC6E86B3}"/>
              </a:ext>
            </a:extLst>
          </p:cNvPr>
          <p:cNvSpPr txBox="1"/>
          <p:nvPr/>
        </p:nvSpPr>
        <p:spPr>
          <a:xfrm>
            <a:off x="1130372" y="1971039"/>
            <a:ext cx="9724031" cy="4484189"/>
          </a:xfrm>
          <a:prstGeom prst="rect">
            <a:avLst/>
          </a:prstGeom>
          <a:noFill/>
          <a:ln>
            <a:noFill/>
          </a:ln>
        </p:spPr>
        <p:txBody>
          <a:bodyPr spcFirstLastPara="1" wrap="square" lIns="91425" tIns="45700" rIns="91425" bIns="45700" anchor="ctr" anchorCtr="0">
            <a:normAutofit fontScale="92500" lnSpcReduction="20000"/>
          </a:bodyPr>
          <a:lstStyle/>
          <a:p>
            <a:r>
              <a:rPr lang="en-GB" sz="1700" dirty="0"/>
              <a:t>The careers programme provided by St Andrew’s School is tailored for the needs of each student, to ensure it is appropriate and realistic.  All our students need a carefully planned programme of activities to help them choose appropriate pathways and to enable them to manage their careers, career progression and sustain employability throughout their lives. We provide statutory independent careers guidance to students from Year 7 onwards. We also provide some opportunities for our KS2 students to gain an insight into careers education.</a:t>
            </a:r>
          </a:p>
          <a:p>
            <a:r>
              <a:rPr lang="en-GB" sz="1700" dirty="0"/>
              <a:t>Our programme has been developed to meet the expectations outlined in the ‘</a:t>
            </a:r>
            <a:r>
              <a:rPr lang="en-GB" sz="1700" b="1" dirty="0"/>
              <a:t>Gatsby Benchmarks’</a:t>
            </a:r>
            <a:r>
              <a:rPr lang="en-GB" sz="1700" dirty="0"/>
              <a:t>: </a:t>
            </a:r>
          </a:p>
          <a:p>
            <a:endParaRPr lang="en-GB" sz="1700" dirty="0"/>
          </a:p>
          <a:p>
            <a:pPr marL="285750" lvl="0" indent="-285750">
              <a:buFont typeface="Arial" panose="020B0604020202020204" pitchFamily="34" charset="0"/>
              <a:buChar char="•"/>
            </a:pPr>
            <a:r>
              <a:rPr lang="en-GB" sz="1700" dirty="0"/>
              <a:t>A stable careers programme</a:t>
            </a:r>
          </a:p>
          <a:p>
            <a:pPr marL="285750" lvl="0" indent="-285750">
              <a:buFont typeface="Arial" panose="020B0604020202020204" pitchFamily="34" charset="0"/>
              <a:buChar char="•"/>
            </a:pPr>
            <a:r>
              <a:rPr lang="en-GB" sz="1700" dirty="0"/>
              <a:t>Learning from career and labour market information </a:t>
            </a:r>
          </a:p>
          <a:p>
            <a:pPr marL="285750" lvl="0" indent="-285750">
              <a:buFont typeface="Arial" panose="020B0604020202020204" pitchFamily="34" charset="0"/>
              <a:buChar char="•"/>
            </a:pPr>
            <a:r>
              <a:rPr lang="en-GB" sz="1700" dirty="0"/>
              <a:t>Addressing the needs of each young person </a:t>
            </a:r>
          </a:p>
          <a:p>
            <a:pPr marL="285750" lvl="0" indent="-285750">
              <a:buFont typeface="Arial" panose="020B0604020202020204" pitchFamily="34" charset="0"/>
              <a:buChar char="•"/>
            </a:pPr>
            <a:r>
              <a:rPr lang="en-GB" sz="1700" dirty="0"/>
              <a:t>Linking curriculum learning to careers </a:t>
            </a:r>
          </a:p>
          <a:p>
            <a:pPr marL="285750" lvl="0" indent="-285750">
              <a:buFont typeface="Arial" panose="020B0604020202020204" pitchFamily="34" charset="0"/>
              <a:buChar char="•"/>
            </a:pPr>
            <a:r>
              <a:rPr lang="en-GB" sz="1700" dirty="0"/>
              <a:t>Encounters with employers and employees </a:t>
            </a:r>
          </a:p>
          <a:p>
            <a:pPr marL="285750" lvl="0" indent="-285750">
              <a:buFont typeface="Arial" panose="020B0604020202020204" pitchFamily="34" charset="0"/>
              <a:buChar char="•"/>
            </a:pPr>
            <a:r>
              <a:rPr lang="en-GB" sz="1700" dirty="0"/>
              <a:t>Experience of workplaces </a:t>
            </a:r>
          </a:p>
          <a:p>
            <a:pPr marL="285750" lvl="0" indent="-285750">
              <a:buFont typeface="Arial" panose="020B0604020202020204" pitchFamily="34" charset="0"/>
              <a:buChar char="•"/>
            </a:pPr>
            <a:r>
              <a:rPr lang="en-GB" sz="1700" dirty="0"/>
              <a:t>Encounters with Further and Higher Education </a:t>
            </a:r>
          </a:p>
          <a:p>
            <a:pPr marL="285750" lvl="0" indent="-285750">
              <a:buFont typeface="Arial" panose="020B0604020202020204" pitchFamily="34" charset="0"/>
              <a:buChar char="•"/>
            </a:pPr>
            <a:r>
              <a:rPr lang="en-GB" sz="1700" dirty="0"/>
              <a:t>Personal guidance</a:t>
            </a:r>
          </a:p>
          <a:p>
            <a:r>
              <a:rPr lang="en-GB" sz="1700" dirty="0"/>
              <a:t> </a:t>
            </a:r>
          </a:p>
          <a:p>
            <a:endParaRPr lang="en-GB" sz="1700" dirty="0"/>
          </a:p>
          <a:p>
            <a:endParaRPr lang="en-GB" sz="1700" dirty="0"/>
          </a:p>
          <a:p>
            <a:r>
              <a:rPr lang="en-GB" sz="1700" dirty="0"/>
              <a:t>It is structured in a way that builds upon previous years, and the overarching aim is divided between the key stages so that students are encouraged to think appropriately about their future. We provide aims, objectives and activities for each year group</a:t>
            </a:r>
            <a:r>
              <a:rPr lang="en-GB" dirty="0"/>
              <a:t>. </a:t>
            </a:r>
          </a:p>
          <a:p>
            <a:endParaRPr lang="en-GB" dirty="0"/>
          </a:p>
        </p:txBody>
      </p:sp>
      <p:pic>
        <p:nvPicPr>
          <p:cNvPr id="3" name="Picture 2">
            <a:extLst>
              <a:ext uri="{FF2B5EF4-FFF2-40B4-BE49-F238E27FC236}">
                <a16:creationId xmlns:a16="http://schemas.microsoft.com/office/drawing/2014/main" id="{45DD0031-67DB-E24F-70A9-D4693FA3D732}"/>
              </a:ext>
            </a:extLst>
          </p:cNvPr>
          <p:cNvPicPr>
            <a:picLocks noChangeAspect="1"/>
          </p:cNvPicPr>
          <p:nvPr/>
        </p:nvPicPr>
        <p:blipFill>
          <a:blip r:embed="rId3"/>
          <a:srcRect t="19270"/>
          <a:stretch>
            <a:fillRect/>
          </a:stretch>
        </p:blipFill>
        <p:spPr>
          <a:xfrm>
            <a:off x="6477746" y="3610428"/>
            <a:ext cx="4129552" cy="1849212"/>
          </a:xfrm>
          <a:prstGeom prst="rect">
            <a:avLst/>
          </a:prstGeom>
        </p:spPr>
      </p:pic>
    </p:spTree>
    <p:extLst>
      <p:ext uri="{BB962C8B-B14F-4D97-AF65-F5344CB8AC3E}">
        <p14:creationId xmlns:p14="http://schemas.microsoft.com/office/powerpoint/2010/main" val="88571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D3D88606-F732-B222-70F4-0FDC0176E3D0}"/>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D3868E7D-6B51-D6D8-4BFC-799F4A004CAE}"/>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9DA72143-8657-C869-6896-8EDCC01F8831}"/>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0F7A7CF9-8039-47F6-CE61-9467FA0A321A}"/>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380A579D-D4EE-8A09-7A45-4F269AEA76BC}"/>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37A347EA-436E-D95F-CE5B-C27B3886060E}"/>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90769BA8-9839-BA22-DAB5-73EB9CF1BDC3}"/>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Careers Implementation</a:t>
            </a:r>
            <a:endParaRPr sz="1400" b="0" i="0" u="none" strike="noStrike" cap="none" dirty="0">
              <a:solidFill>
                <a:srgbClr val="000000"/>
              </a:solidFill>
              <a:latin typeface="Arial"/>
              <a:ea typeface="Arial"/>
              <a:cs typeface="Arial"/>
              <a:sym typeface="Arial"/>
            </a:endParaRPr>
          </a:p>
        </p:txBody>
      </p:sp>
      <p:sp>
        <p:nvSpPr>
          <p:cNvPr id="90" name="Google Shape;90;p1">
            <a:extLst>
              <a:ext uri="{FF2B5EF4-FFF2-40B4-BE49-F238E27FC236}">
                <a16:creationId xmlns:a16="http://schemas.microsoft.com/office/drawing/2014/main" id="{5C2F762A-C816-769E-50E5-29903154FFC1}"/>
              </a:ext>
            </a:extLst>
          </p:cNvPr>
          <p:cNvSpPr txBox="1"/>
          <p:nvPr/>
        </p:nvSpPr>
        <p:spPr>
          <a:xfrm>
            <a:off x="902643" y="1730829"/>
            <a:ext cx="10386714" cy="4528457"/>
          </a:xfrm>
          <a:prstGeom prst="rect">
            <a:avLst/>
          </a:prstGeom>
          <a:noFill/>
          <a:ln>
            <a:noFill/>
          </a:ln>
        </p:spPr>
        <p:txBody>
          <a:bodyPr spcFirstLastPara="1" wrap="square" lIns="91425" tIns="45700" rIns="91425" bIns="45700" anchor="ctr" anchorCtr="0">
            <a:normAutofit/>
          </a:bodyPr>
          <a:lstStyle/>
          <a:p>
            <a:r>
              <a:rPr lang="en-GB" dirty="0"/>
              <a:t>Our careers programme is taught through the PSHE scheme of work by EC Publishing. Students are taught explicitly about education, employability, and work-related learning through the unit ’Living in the Wider World’. Topics covered are: apprenticeships and vocational route; career pathways and options; CV writing and interview skills; workplace rights and responsibilities; challenging stereotypes in employment and decision-making and goal setting. Careers education is also interwoven into all areas of the curriculum. Subject teachers will share relevant subject-related careers information and plan for meaningful encounters with the world of work.  </a:t>
            </a:r>
          </a:p>
          <a:p>
            <a:endParaRPr lang="en-GB" dirty="0"/>
          </a:p>
          <a:p>
            <a:r>
              <a:rPr lang="en-GB" dirty="0"/>
              <a:t>Students will access the following:</a:t>
            </a:r>
          </a:p>
          <a:p>
            <a:pPr marL="285750" lvl="0" indent="-285750">
              <a:buFont typeface="Arial" panose="020B0604020202020204" pitchFamily="34" charset="0"/>
              <a:buChar char="•"/>
            </a:pPr>
            <a:r>
              <a:rPr lang="en-GB" dirty="0"/>
              <a:t>Experiences of different workplaces and environments.</a:t>
            </a:r>
          </a:p>
          <a:p>
            <a:pPr marL="285750" lvl="0" indent="-285750">
              <a:buFont typeface="Arial" panose="020B0604020202020204" pitchFamily="34" charset="0"/>
              <a:buChar char="•"/>
            </a:pPr>
            <a:r>
              <a:rPr lang="en-GB" dirty="0"/>
              <a:t>A careers curriculum that is regularly monitored and evaluated.</a:t>
            </a:r>
          </a:p>
          <a:p>
            <a:pPr marL="285750" lvl="0" indent="-285750">
              <a:buFont typeface="Arial" panose="020B0604020202020204" pitchFamily="34" charset="0"/>
              <a:buChar char="•"/>
            </a:pPr>
            <a:r>
              <a:rPr lang="en-GB" dirty="0"/>
              <a:t>Opportunities to talk with previous students and find out about their experiences and aspirations.</a:t>
            </a:r>
          </a:p>
          <a:p>
            <a:pPr marL="285750" lvl="0" indent="-285750">
              <a:buFont typeface="Arial" panose="020B0604020202020204" pitchFamily="34" charset="0"/>
              <a:buChar char="•"/>
            </a:pPr>
            <a:r>
              <a:rPr lang="en-GB" dirty="0"/>
              <a:t>Displays promoting an awareness of careers.</a:t>
            </a:r>
          </a:p>
          <a:p>
            <a:pPr marL="285750" lvl="0" indent="-285750">
              <a:buFont typeface="Arial" panose="020B0604020202020204" pitchFamily="34" charset="0"/>
              <a:buChar char="•"/>
            </a:pPr>
            <a:r>
              <a:rPr lang="en-GB" dirty="0"/>
              <a:t>Events such as Careers Fairs.</a:t>
            </a:r>
          </a:p>
          <a:p>
            <a:pPr marL="285750" lvl="0" indent="-285750">
              <a:buFont typeface="Arial" panose="020B0604020202020204" pitchFamily="34" charset="0"/>
              <a:buChar char="•"/>
            </a:pPr>
            <a:r>
              <a:rPr lang="en-GB" dirty="0"/>
              <a:t>Guest speakers to share their experience or work and careers.</a:t>
            </a:r>
          </a:p>
          <a:p>
            <a:pPr marL="285750" lvl="0" indent="-285750">
              <a:buFont typeface="Arial" panose="020B0604020202020204" pitchFamily="34" charset="0"/>
              <a:buChar char="•"/>
            </a:pPr>
            <a:r>
              <a:rPr lang="en-GB" dirty="0"/>
              <a:t>Personalised Work experience to meet their individual needs. </a:t>
            </a:r>
          </a:p>
          <a:p>
            <a:r>
              <a:rPr lang="en-GB" dirty="0"/>
              <a:t> </a:t>
            </a:r>
          </a:p>
          <a:p>
            <a:r>
              <a:rPr lang="en-GB" dirty="0"/>
              <a:t>The delivery of careers is bespoke and personalised, taking into account the needs of our students. For many students, the thought of ‘life beyond St Andrew’s School’ can be an overwhelming thought. In Year 10, careers becomes much more bespoke to a student’s individual learning journey and their intended pathway and aspirations. This includes trips to career fairs, work experience, visits to colleges etc. </a:t>
            </a:r>
          </a:p>
        </p:txBody>
      </p:sp>
      <p:pic>
        <p:nvPicPr>
          <p:cNvPr id="3" name="Picture 2">
            <a:extLst>
              <a:ext uri="{FF2B5EF4-FFF2-40B4-BE49-F238E27FC236}">
                <a16:creationId xmlns:a16="http://schemas.microsoft.com/office/drawing/2014/main" id="{0AA0540F-216F-33F6-B2C0-65682BBA462A}"/>
              </a:ext>
            </a:extLst>
          </p:cNvPr>
          <p:cNvPicPr>
            <a:picLocks noChangeAspect="1"/>
          </p:cNvPicPr>
          <p:nvPr/>
        </p:nvPicPr>
        <p:blipFill>
          <a:blip r:embed="rId3"/>
          <a:stretch>
            <a:fillRect/>
          </a:stretch>
        </p:blipFill>
        <p:spPr>
          <a:xfrm>
            <a:off x="9078685" y="3158747"/>
            <a:ext cx="2558143" cy="1835655"/>
          </a:xfrm>
          <a:prstGeom prst="rect">
            <a:avLst/>
          </a:prstGeom>
        </p:spPr>
      </p:pic>
    </p:spTree>
    <p:extLst>
      <p:ext uri="{BB962C8B-B14F-4D97-AF65-F5344CB8AC3E}">
        <p14:creationId xmlns:p14="http://schemas.microsoft.com/office/powerpoint/2010/main" val="57528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383ACC5F-8A84-06FB-2080-13201A356CB1}"/>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F2CCFAFD-24A7-3905-42A9-555805802AEF}"/>
              </a:ext>
            </a:extLst>
          </p:cNvPr>
          <p:cNvSpPr/>
          <p:nvPr/>
        </p:nvSpPr>
        <p:spPr>
          <a:xfrm>
            <a:off x="-245534" y="-414867"/>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088C82ED-8BA5-8F79-945F-A885CA77CD1E}"/>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72B64694-A8CE-6AAA-CBF1-2FB4C2DA3988}"/>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D422AB15-970E-300E-2469-05E394BA155D}"/>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2AB91509-52C3-41E0-69C4-340049DB2F3F}"/>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EFA76826-4CEF-9059-C4CD-13924234A291}"/>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Careers Impact</a:t>
            </a:r>
            <a:endParaRPr sz="1400" b="0" i="0" u="none" strike="noStrike" cap="none" dirty="0">
              <a:solidFill>
                <a:srgbClr val="000000"/>
              </a:solidFill>
              <a:latin typeface="Arial"/>
              <a:ea typeface="Arial"/>
              <a:cs typeface="Arial"/>
              <a:sym typeface="Arial"/>
            </a:endParaRPr>
          </a:p>
        </p:txBody>
      </p:sp>
      <p:sp>
        <p:nvSpPr>
          <p:cNvPr id="90" name="Google Shape;90;p1">
            <a:extLst>
              <a:ext uri="{FF2B5EF4-FFF2-40B4-BE49-F238E27FC236}">
                <a16:creationId xmlns:a16="http://schemas.microsoft.com/office/drawing/2014/main" id="{E304A2D2-4F3B-02D9-694F-9EDD95BE3C01}"/>
              </a:ext>
            </a:extLst>
          </p:cNvPr>
          <p:cNvSpPr txBox="1"/>
          <p:nvPr/>
        </p:nvSpPr>
        <p:spPr>
          <a:xfrm>
            <a:off x="864502" y="1742136"/>
            <a:ext cx="10945206" cy="4821326"/>
          </a:xfrm>
          <a:prstGeom prst="rect">
            <a:avLst/>
          </a:prstGeom>
          <a:noFill/>
          <a:ln>
            <a:noFill/>
          </a:ln>
        </p:spPr>
        <p:txBody>
          <a:bodyPr spcFirstLastPara="1" wrap="square" lIns="91425" tIns="45700" rIns="91425" bIns="45700" anchor="ctr" anchorCtr="0">
            <a:normAutofit/>
          </a:bodyPr>
          <a:lstStyle/>
          <a:p>
            <a:pPr lvl="0"/>
            <a:r>
              <a:rPr lang="en-GB" dirty="0"/>
              <a:t>Intended Outcomes:</a:t>
            </a:r>
          </a:p>
          <a:p>
            <a:pPr lvl="0"/>
            <a:endParaRPr lang="en-GB" dirty="0"/>
          </a:p>
          <a:p>
            <a:pPr marL="285750" lvl="0" indent="-285750">
              <a:buFont typeface="Arial" panose="020B0604020202020204" pitchFamily="34" charset="0"/>
              <a:buChar char="•"/>
            </a:pPr>
            <a:r>
              <a:rPr lang="en-GB" dirty="0"/>
              <a:t>Students will have a successful transition on from Year 11 into Post 16 and beyond.</a:t>
            </a:r>
          </a:p>
          <a:p>
            <a:pPr lvl="0"/>
            <a:endParaRPr lang="en-GB" dirty="0"/>
          </a:p>
          <a:p>
            <a:pPr marL="285750" lvl="0" indent="-285750">
              <a:buFont typeface="Arial" panose="020B0604020202020204" pitchFamily="34" charset="0"/>
              <a:buChar char="•"/>
            </a:pPr>
            <a:r>
              <a:rPr lang="en-GB" dirty="0"/>
              <a:t>Students will have had an experience of a wide range of opportunities, interests and options so they are best placed to make informed decisions about their future choices.</a:t>
            </a:r>
          </a:p>
          <a:p>
            <a:pPr lvl="0"/>
            <a:endParaRPr lang="en-GB" dirty="0"/>
          </a:p>
          <a:p>
            <a:pPr marL="285750" lvl="0" indent="-285750">
              <a:buFont typeface="Arial" panose="020B0604020202020204" pitchFamily="34" charset="0"/>
              <a:buChar char="•"/>
            </a:pPr>
            <a:r>
              <a:rPr lang="en-GB" dirty="0"/>
              <a:t>Students will have a bespoke and individualised careers programme, which provides an appropriate level of support, to enable them to have meaningful encounters and access work experience.</a:t>
            </a:r>
          </a:p>
          <a:p>
            <a:pPr lvl="0"/>
            <a:endParaRPr lang="en-GB" dirty="0"/>
          </a:p>
          <a:p>
            <a:pPr marL="285750" lvl="0" indent="-285750">
              <a:buFont typeface="Arial" panose="020B0604020202020204" pitchFamily="34" charset="0"/>
              <a:buChar char="•"/>
            </a:pPr>
            <a:r>
              <a:rPr lang="en-GB" dirty="0"/>
              <a:t>Students will develop the skills needed for them to be employable, whether that is voluntary or paid employment. Students will know the value of having work and commitments in their lives.</a:t>
            </a:r>
          </a:p>
          <a:p>
            <a:pPr lvl="0"/>
            <a:endParaRPr lang="en-GB" dirty="0"/>
          </a:p>
          <a:p>
            <a:pPr marL="285750" lvl="0" indent="-285750">
              <a:buFont typeface="Arial" panose="020B0604020202020204" pitchFamily="34" charset="0"/>
              <a:buChar char="•"/>
            </a:pPr>
            <a:r>
              <a:rPr lang="en-GB" dirty="0"/>
              <a:t>Students will make use of the range of support and advice that is available to them to support their choices and decision making.</a:t>
            </a:r>
          </a:p>
          <a:p>
            <a:pPr lvl="0"/>
            <a:endParaRPr lang="en-GB" dirty="0"/>
          </a:p>
          <a:p>
            <a:pPr marL="285750" lvl="0" indent="-285750">
              <a:buFont typeface="Arial" panose="020B0604020202020204" pitchFamily="34" charset="0"/>
              <a:buChar char="•"/>
            </a:pPr>
            <a:r>
              <a:rPr lang="en-GB" dirty="0"/>
              <a:t>Students will be well-informed and engage in relevant courses that will prevent students from becoming NEET (not in education, employment or training).</a:t>
            </a:r>
          </a:p>
          <a:p>
            <a:pPr marL="285750" lvl="0" indent="-285750">
              <a:buFont typeface="Arial" panose="020B0604020202020204" pitchFamily="34" charset="0"/>
              <a:buChar char="•"/>
            </a:pPr>
            <a:endParaRPr lang="en-GB" dirty="0"/>
          </a:p>
          <a:p>
            <a:pPr lvl="0"/>
            <a:r>
              <a:rPr lang="en-GB" dirty="0"/>
              <a:t>At St Andrew’s we measure the school’s progress against the ‘Gatsby Benchmarks’ and this is reviewed at least twice a year. Visits to other institutions are evaluated, to ensure that their future pathways are the most suitable for them. Destination data is then evaluated when analysing the impact of the careers programme. </a:t>
            </a:r>
          </a:p>
          <a:p>
            <a:pPr lvl="0"/>
            <a:endParaRPr lang="en-GB" dirty="0"/>
          </a:p>
          <a:p>
            <a:pPr lvl="0"/>
            <a:endParaRPr lang="en-GB" dirty="0"/>
          </a:p>
        </p:txBody>
      </p:sp>
    </p:spTree>
    <p:extLst>
      <p:ext uri="{BB962C8B-B14F-4D97-AF65-F5344CB8AC3E}">
        <p14:creationId xmlns:p14="http://schemas.microsoft.com/office/powerpoint/2010/main" val="11519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EB5512BF-581B-E507-F390-C1C9B060810B}"/>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26B1D48A-AA46-27BE-A28D-4D78FAA79F2D}"/>
              </a:ext>
            </a:extLst>
          </p:cNvPr>
          <p:cNvSpPr/>
          <p:nvPr/>
        </p:nvSpPr>
        <p:spPr>
          <a:xfrm>
            <a:off x="0" y="3265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B18D2F72-2EB6-A1C3-0935-5E1A0199F46C}"/>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60B834A7-9F8E-2132-6514-9FD312C23E3E}"/>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9821D3B8-CCD4-AD24-6184-9A4DF6B9DE91}"/>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FA773B8A-55EF-E3B2-9C53-96B0EC73EE76}"/>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2AF355D6-9EB1-0545-2E1F-866807881D90}"/>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Compass </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4631B166-5555-BE01-36C0-CA27BAAE327B}"/>
              </a:ext>
            </a:extLst>
          </p:cNvPr>
          <p:cNvPicPr>
            <a:picLocks noChangeAspect="1"/>
          </p:cNvPicPr>
          <p:nvPr/>
        </p:nvPicPr>
        <p:blipFill>
          <a:blip r:embed="rId3"/>
          <a:stretch>
            <a:fillRect/>
          </a:stretch>
        </p:blipFill>
        <p:spPr>
          <a:xfrm>
            <a:off x="6336342" y="2554925"/>
            <a:ext cx="5563645" cy="1830945"/>
          </a:xfrm>
          <a:prstGeom prst="rect">
            <a:avLst/>
          </a:prstGeom>
        </p:spPr>
      </p:pic>
      <p:sp>
        <p:nvSpPr>
          <p:cNvPr id="4" name="TextBox 3">
            <a:extLst>
              <a:ext uri="{FF2B5EF4-FFF2-40B4-BE49-F238E27FC236}">
                <a16:creationId xmlns:a16="http://schemas.microsoft.com/office/drawing/2014/main" id="{21B001F6-A297-B88C-BC03-5167ECA2D21D}"/>
              </a:ext>
            </a:extLst>
          </p:cNvPr>
          <p:cNvSpPr txBox="1"/>
          <p:nvPr/>
        </p:nvSpPr>
        <p:spPr>
          <a:xfrm>
            <a:off x="459350" y="2554925"/>
            <a:ext cx="5943600" cy="2554545"/>
          </a:xfrm>
          <a:prstGeom prst="rect">
            <a:avLst/>
          </a:prstGeom>
          <a:noFill/>
        </p:spPr>
        <p:txBody>
          <a:bodyPr wrap="square" rtlCol="0">
            <a:spAutoFit/>
          </a:bodyPr>
          <a:lstStyle/>
          <a:p>
            <a:r>
              <a:rPr lang="en-GB" sz="2000" dirty="0"/>
              <a:t>Compass is a tool used by schools and colleges that helps to evaluate careers activity against the eight benchmarks of best practice – known as the ‘Gatsby Benchmarks’.</a:t>
            </a:r>
          </a:p>
          <a:p>
            <a:endParaRPr lang="en-GB" sz="2000" dirty="0"/>
          </a:p>
          <a:p>
            <a:r>
              <a:rPr lang="en-GB" sz="2000" dirty="0"/>
              <a:t>The tool was built in partnership with the Gatsby Charitable Foundation, to help discover strengths and find areas for improvement. </a:t>
            </a:r>
          </a:p>
        </p:txBody>
      </p:sp>
    </p:spTree>
    <p:extLst>
      <p:ext uri="{BB962C8B-B14F-4D97-AF65-F5344CB8AC3E}">
        <p14:creationId xmlns:p14="http://schemas.microsoft.com/office/powerpoint/2010/main" val="331386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FD7EC570-EDED-98D4-F4D9-7FBE5BAD46C5}"/>
            </a:ext>
          </a:extLst>
        </p:cNvPr>
        <p:cNvGrpSpPr/>
        <p:nvPr/>
      </p:nvGrpSpPr>
      <p:grpSpPr>
        <a:xfrm>
          <a:off x="0" y="0"/>
          <a:ext cx="0" cy="0"/>
          <a:chOff x="0" y="0"/>
          <a:chExt cx="0" cy="0"/>
        </a:xfrm>
      </p:grpSpPr>
      <p:sp>
        <p:nvSpPr>
          <p:cNvPr id="85" name="Google Shape;85;p1">
            <a:extLst>
              <a:ext uri="{FF2B5EF4-FFF2-40B4-BE49-F238E27FC236}">
                <a16:creationId xmlns:a16="http://schemas.microsoft.com/office/drawing/2014/main" id="{F4CA4A24-95E5-F08C-609A-BBAA098ED17E}"/>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39CBB0A7-77E6-15A5-7223-F5D378E8507F}"/>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91D71DF1-6130-8695-A8F0-1ACA8E97CDCD}"/>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C51311C7-8D4B-BD3D-5CE1-78C15535734D}"/>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6E8602EA-D26B-58A6-F0CD-0E6FDA383B0E}"/>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A Summar</a:t>
            </a:r>
            <a:r>
              <a:rPr lang="en-GB" sz="4000" dirty="0">
                <a:solidFill>
                  <a:srgbClr val="FFFFFF"/>
                </a:solidFill>
                <a:latin typeface="Play"/>
                <a:ea typeface="Play"/>
                <a:cs typeface="Play"/>
                <a:sym typeface="Play"/>
              </a:rPr>
              <a:t>y of the Careers Programme</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FB4B03C4-8A14-4B4F-3F7E-224581AC225D}"/>
              </a:ext>
            </a:extLst>
          </p:cNvPr>
          <p:cNvSpPr txBox="1"/>
          <p:nvPr/>
        </p:nvSpPr>
        <p:spPr>
          <a:xfrm>
            <a:off x="863600" y="1778000"/>
            <a:ext cx="10782300" cy="523220"/>
          </a:xfrm>
          <a:prstGeom prst="rect">
            <a:avLst/>
          </a:prstGeom>
          <a:noFill/>
        </p:spPr>
        <p:txBody>
          <a:bodyPr wrap="square" rtlCol="0">
            <a:spAutoFit/>
          </a:bodyPr>
          <a:lstStyle/>
          <a:p>
            <a:r>
              <a:rPr lang="en-GB" dirty="0"/>
              <a:t>These are the key themes that are taught explicitly through our PSHE curriculum. For further information about our curriculum, please contact our Careers Lead.</a:t>
            </a:r>
          </a:p>
        </p:txBody>
      </p:sp>
      <p:graphicFrame>
        <p:nvGraphicFramePr>
          <p:cNvPr id="3" name="Table 2">
            <a:extLst>
              <a:ext uri="{FF2B5EF4-FFF2-40B4-BE49-F238E27FC236}">
                <a16:creationId xmlns:a16="http://schemas.microsoft.com/office/drawing/2014/main" id="{AD1F78AC-B074-5E0B-9F2A-47F67B160F25}"/>
              </a:ext>
            </a:extLst>
          </p:cNvPr>
          <p:cNvGraphicFramePr>
            <a:graphicFrameLocks noGrp="1"/>
          </p:cNvGraphicFramePr>
          <p:nvPr>
            <p:extLst>
              <p:ext uri="{D42A27DB-BD31-4B8C-83A1-F6EECF244321}">
                <p14:modId xmlns:p14="http://schemas.microsoft.com/office/powerpoint/2010/main" val="1730126653"/>
              </p:ext>
            </p:extLst>
          </p:nvPr>
        </p:nvGraphicFramePr>
        <p:xfrm>
          <a:off x="972455" y="2364720"/>
          <a:ext cx="10522860" cy="4299313"/>
        </p:xfrm>
        <a:graphic>
          <a:graphicData uri="http://schemas.openxmlformats.org/drawingml/2006/table">
            <a:tbl>
              <a:tblPr firstRow="1" bandRow="1">
                <a:tableStyleId>{5C22544A-7EE6-4342-B048-85BDC9FD1C3A}</a:tableStyleId>
              </a:tblPr>
              <a:tblGrid>
                <a:gridCol w="2104572">
                  <a:extLst>
                    <a:ext uri="{9D8B030D-6E8A-4147-A177-3AD203B41FA5}">
                      <a16:colId xmlns:a16="http://schemas.microsoft.com/office/drawing/2014/main" val="1906178373"/>
                    </a:ext>
                  </a:extLst>
                </a:gridCol>
                <a:gridCol w="2104572">
                  <a:extLst>
                    <a:ext uri="{9D8B030D-6E8A-4147-A177-3AD203B41FA5}">
                      <a16:colId xmlns:a16="http://schemas.microsoft.com/office/drawing/2014/main" val="551864715"/>
                    </a:ext>
                  </a:extLst>
                </a:gridCol>
                <a:gridCol w="2104572">
                  <a:extLst>
                    <a:ext uri="{9D8B030D-6E8A-4147-A177-3AD203B41FA5}">
                      <a16:colId xmlns:a16="http://schemas.microsoft.com/office/drawing/2014/main" val="1160260109"/>
                    </a:ext>
                  </a:extLst>
                </a:gridCol>
                <a:gridCol w="2104572">
                  <a:extLst>
                    <a:ext uri="{9D8B030D-6E8A-4147-A177-3AD203B41FA5}">
                      <a16:colId xmlns:a16="http://schemas.microsoft.com/office/drawing/2014/main" val="3997043106"/>
                    </a:ext>
                  </a:extLst>
                </a:gridCol>
                <a:gridCol w="2104572">
                  <a:extLst>
                    <a:ext uri="{9D8B030D-6E8A-4147-A177-3AD203B41FA5}">
                      <a16:colId xmlns:a16="http://schemas.microsoft.com/office/drawing/2014/main" val="3828490403"/>
                    </a:ext>
                  </a:extLst>
                </a:gridCol>
              </a:tblGrid>
              <a:tr h="577144">
                <a:tc>
                  <a:txBody>
                    <a:bodyPr/>
                    <a:lstStyle/>
                    <a:p>
                      <a:r>
                        <a:rPr lang="en-GB" sz="3200" b="0" i="0" u="none" strike="noStrike" cap="none" dirty="0">
                          <a:solidFill>
                            <a:schemeClr val="dk1"/>
                          </a:solidFill>
                          <a:latin typeface="Play"/>
                          <a:sym typeface="Play"/>
                        </a:rPr>
                        <a:t>Year 7</a:t>
                      </a:r>
                    </a:p>
                  </a:txBody>
                  <a:tcPr/>
                </a:tc>
                <a:tc>
                  <a:txBody>
                    <a:bodyPr/>
                    <a:lstStyle/>
                    <a:p>
                      <a:r>
                        <a:rPr lang="en-GB" sz="3200" b="0" i="0" u="none" strike="noStrike" cap="none" dirty="0">
                          <a:solidFill>
                            <a:schemeClr val="dk1"/>
                          </a:solidFill>
                          <a:latin typeface="Play"/>
                          <a:sym typeface="Play"/>
                        </a:rPr>
                        <a:t>Year 8</a:t>
                      </a:r>
                    </a:p>
                  </a:txBody>
                  <a:tcPr/>
                </a:tc>
                <a:tc>
                  <a:txBody>
                    <a:bodyPr/>
                    <a:lstStyle/>
                    <a:p>
                      <a:r>
                        <a:rPr lang="en-GB" sz="3200" b="0" i="0" u="none" strike="noStrike" cap="none" dirty="0">
                          <a:solidFill>
                            <a:schemeClr val="dk1"/>
                          </a:solidFill>
                          <a:latin typeface="Play"/>
                          <a:sym typeface="Play"/>
                        </a:rPr>
                        <a:t>Year 9</a:t>
                      </a:r>
                    </a:p>
                  </a:txBody>
                  <a:tcPr/>
                </a:tc>
                <a:tc>
                  <a:txBody>
                    <a:bodyPr/>
                    <a:lstStyle/>
                    <a:p>
                      <a:r>
                        <a:rPr lang="en-GB" sz="3200" b="0" i="0" u="none" strike="noStrike" cap="none" dirty="0">
                          <a:solidFill>
                            <a:schemeClr val="dk1"/>
                          </a:solidFill>
                          <a:latin typeface="Play"/>
                          <a:sym typeface="Play"/>
                        </a:rPr>
                        <a:t>Year 10</a:t>
                      </a:r>
                    </a:p>
                  </a:txBody>
                  <a:tcPr/>
                </a:tc>
                <a:tc>
                  <a:txBody>
                    <a:bodyPr/>
                    <a:lstStyle/>
                    <a:p>
                      <a:r>
                        <a:rPr lang="en-GB" sz="3200" b="0" i="0" u="none" strike="noStrike" cap="none" dirty="0">
                          <a:solidFill>
                            <a:schemeClr val="dk1"/>
                          </a:solidFill>
                          <a:latin typeface="Play"/>
                          <a:sym typeface="Play"/>
                        </a:rPr>
                        <a:t>Year 11</a:t>
                      </a:r>
                    </a:p>
                  </a:txBody>
                  <a:tcPr/>
                </a:tc>
                <a:extLst>
                  <a:ext uri="{0D108BD9-81ED-4DB2-BD59-A6C34878D82A}">
                    <a16:rowId xmlns:a16="http://schemas.microsoft.com/office/drawing/2014/main" val="995675640"/>
                  </a:ext>
                </a:extLst>
              </a:tr>
              <a:tr h="3720193">
                <a:tc>
                  <a:txBody>
                    <a:bodyPr/>
                    <a:lstStyle/>
                    <a:p>
                      <a:pPr marL="285750" indent="-285750">
                        <a:buFont typeface="Arial" panose="020B0604020202020204" pitchFamily="34" charset="0"/>
                        <a:buChar char="•"/>
                      </a:pPr>
                      <a:r>
                        <a:rPr lang="en-GB" dirty="0"/>
                        <a:t>Personal development and target setting</a:t>
                      </a:r>
                    </a:p>
                    <a:p>
                      <a:pPr marL="285750" indent="-285750">
                        <a:buFont typeface="Arial" panose="020B0604020202020204" pitchFamily="34" charset="0"/>
                        <a:buChar char="•"/>
                      </a:pPr>
                      <a:r>
                        <a:rPr lang="en-GB" dirty="0"/>
                        <a:t>Importance of respect</a:t>
                      </a:r>
                    </a:p>
                    <a:p>
                      <a:pPr marL="285750" indent="-285750">
                        <a:buFont typeface="Arial" panose="020B0604020202020204" pitchFamily="34" charset="0"/>
                        <a:buChar char="•"/>
                      </a:pPr>
                      <a:r>
                        <a:rPr lang="en-GB" dirty="0"/>
                        <a:t>Wants, needs and priorities</a:t>
                      </a:r>
                    </a:p>
                    <a:p>
                      <a:pPr marL="285750" indent="-285750">
                        <a:buFont typeface="Arial" panose="020B0604020202020204" pitchFamily="34" charset="0"/>
                        <a:buChar char="•"/>
                      </a:pPr>
                      <a:r>
                        <a:rPr lang="en-GB" dirty="0"/>
                        <a:t>Self-esteem through life</a:t>
                      </a:r>
                    </a:p>
                    <a:p>
                      <a:pPr marL="285750" indent="-285750">
                        <a:buFont typeface="Arial" panose="020B0604020202020204" pitchFamily="34" charset="0"/>
                        <a:buChar char="•"/>
                      </a:pPr>
                      <a:r>
                        <a:rPr lang="en-GB" dirty="0"/>
                        <a:t>Media literacy</a:t>
                      </a:r>
                    </a:p>
                    <a:p>
                      <a:pPr marL="285750" indent="-285750">
                        <a:buFont typeface="Arial" panose="020B0604020202020204" pitchFamily="34" charset="0"/>
                        <a:buChar char="•"/>
                      </a:pPr>
                      <a:r>
                        <a:rPr lang="en-GB" dirty="0"/>
                        <a:t>Stereotyping</a:t>
                      </a:r>
                    </a:p>
                    <a:p>
                      <a:pPr marL="285750" indent="-285750">
                        <a:buFont typeface="Arial" panose="020B0604020202020204" pitchFamily="34" charset="0"/>
                        <a:buChar char="•"/>
                      </a:pPr>
                      <a:r>
                        <a:rPr lang="en-GB" dirty="0"/>
                        <a:t>Protected characteristics</a:t>
                      </a:r>
                    </a:p>
                    <a:p>
                      <a:pPr marL="285750" indent="-285750">
                        <a:buFont typeface="Arial" panose="020B0604020202020204" pitchFamily="34" charset="0"/>
                        <a:buChar char="•"/>
                      </a:pPr>
                      <a:r>
                        <a:rPr lang="en-GB" dirty="0"/>
                        <a:t>Careers skills and qualities</a:t>
                      </a:r>
                    </a:p>
                    <a:p>
                      <a:pPr marL="285750" indent="-285750">
                        <a:buFont typeface="Arial" panose="020B0604020202020204" pitchFamily="34" charset="0"/>
                        <a:buChar char="•"/>
                      </a:pPr>
                      <a:r>
                        <a:rPr lang="en-GB" dirty="0"/>
                        <a:t>Budgeting our money</a:t>
                      </a:r>
                    </a:p>
                  </a:txBody>
                  <a:tcPr/>
                </a:tc>
                <a:tc>
                  <a:txBody>
                    <a:bodyPr/>
                    <a:lstStyle/>
                    <a:p>
                      <a:pPr marL="285750" indent="-285750">
                        <a:buFont typeface="Arial" panose="020B0604020202020204" pitchFamily="34" charset="0"/>
                        <a:buChar char="•"/>
                      </a:pPr>
                      <a:r>
                        <a:rPr lang="en-GB" dirty="0"/>
                        <a:t>Attendance and punctuality</a:t>
                      </a:r>
                    </a:p>
                    <a:p>
                      <a:pPr marL="285750" indent="-285750">
                        <a:buFont typeface="Arial" panose="020B0604020202020204" pitchFamily="34" charset="0"/>
                        <a:buChar char="•"/>
                      </a:pPr>
                      <a:r>
                        <a:rPr lang="en-GB" dirty="0"/>
                        <a:t>Ambitious, aspirational, realistic careers</a:t>
                      </a:r>
                    </a:p>
                    <a:p>
                      <a:pPr marL="285750" indent="-285750">
                        <a:buFont typeface="Arial" panose="020B0604020202020204" pitchFamily="34" charset="0"/>
                        <a:buChar char="•"/>
                      </a:pPr>
                      <a:r>
                        <a:rPr lang="en-GB" dirty="0"/>
                        <a:t>Employability skills</a:t>
                      </a:r>
                    </a:p>
                    <a:p>
                      <a:pPr marL="285750" indent="-285750">
                        <a:buFont typeface="Arial" panose="020B0604020202020204" pitchFamily="34" charset="0"/>
                        <a:buChar char="•"/>
                      </a:pPr>
                      <a:r>
                        <a:rPr lang="en-GB" dirty="0"/>
                        <a:t>Entrepreneurs</a:t>
                      </a:r>
                    </a:p>
                    <a:p>
                      <a:pPr marL="285750" indent="-285750">
                        <a:buFont typeface="Arial" panose="020B0604020202020204" pitchFamily="34" charset="0"/>
                        <a:buChar char="•"/>
                      </a:pPr>
                      <a:r>
                        <a:rPr lang="en-GB" dirty="0"/>
                        <a:t>Saving and investing money</a:t>
                      </a:r>
                    </a:p>
                    <a:p>
                      <a:pPr marL="285750" indent="-285750">
                        <a:buFont typeface="Arial" panose="020B0604020202020204" pitchFamily="34" charset="0"/>
                        <a:buChar char="•"/>
                      </a:pPr>
                      <a:r>
                        <a:rPr lang="en-GB" dirty="0"/>
                        <a:t>Teamwork</a:t>
                      </a:r>
                    </a:p>
                    <a:p>
                      <a:pPr marL="285750" indent="-285750">
                        <a:buFont typeface="Arial" panose="020B0604020202020204" pitchFamily="34" charset="0"/>
                        <a:buChar char="•"/>
                      </a:pPr>
                      <a:r>
                        <a:rPr lang="en-GB" dirty="0"/>
                        <a:t>Sexism in society</a:t>
                      </a:r>
                    </a:p>
                    <a:p>
                      <a:pPr marL="285750" indent="-285750">
                        <a:buFont typeface="Arial" panose="020B0604020202020204" pitchFamily="34" charset="0"/>
                        <a:buChar char="•"/>
                      </a:pPr>
                      <a:r>
                        <a:rPr lang="en-GB" dirty="0"/>
                        <a:t>Ableism visibility and invisible disabilities</a:t>
                      </a:r>
                    </a:p>
                    <a:p>
                      <a:pPr marL="285750" indent="-285750">
                        <a:buFont typeface="Arial" panose="020B0604020202020204" pitchFamily="34" charset="0"/>
                        <a:buChar char="•"/>
                      </a:pPr>
                      <a:r>
                        <a:rPr lang="en-GB" dirty="0"/>
                        <a:t>Communication skills</a:t>
                      </a:r>
                    </a:p>
                  </a:txBody>
                  <a:tcPr/>
                </a:tc>
                <a:tc>
                  <a:txBody>
                    <a:bodyPr/>
                    <a:lstStyle/>
                    <a:p>
                      <a:pPr marL="285750" indent="-285750">
                        <a:buFont typeface="Arial" panose="020B0604020202020204" pitchFamily="34" charset="0"/>
                        <a:buChar char="•"/>
                      </a:pPr>
                      <a:r>
                        <a:rPr lang="en-GB" dirty="0"/>
                        <a:t>The importance of volunteering</a:t>
                      </a:r>
                    </a:p>
                    <a:p>
                      <a:pPr marL="285750" indent="-285750">
                        <a:buFont typeface="Arial" panose="020B0604020202020204" pitchFamily="34" charset="0"/>
                        <a:buChar char="•"/>
                      </a:pPr>
                      <a:r>
                        <a:rPr lang="en-GB" dirty="0"/>
                        <a:t>Workplace skills</a:t>
                      </a:r>
                    </a:p>
                    <a:p>
                      <a:pPr marL="285750" indent="-285750">
                        <a:buFont typeface="Arial" panose="020B0604020202020204" pitchFamily="34" charset="0"/>
                        <a:buChar char="•"/>
                      </a:pPr>
                      <a:r>
                        <a:rPr lang="en-GB" dirty="0"/>
                        <a:t>Importance of community</a:t>
                      </a:r>
                    </a:p>
                    <a:p>
                      <a:pPr marL="285750" indent="-285750">
                        <a:buFont typeface="Arial" panose="020B0604020202020204" pitchFamily="34" charset="0"/>
                        <a:buChar char="•"/>
                      </a:pPr>
                      <a:r>
                        <a:rPr lang="en-GB" dirty="0"/>
                        <a:t>E reputation</a:t>
                      </a:r>
                    </a:p>
                    <a:p>
                      <a:pPr marL="285750" indent="-285750">
                        <a:buFont typeface="Arial" panose="020B0604020202020204" pitchFamily="34" charset="0"/>
                        <a:buChar char="•"/>
                      </a:pPr>
                      <a:r>
                        <a:rPr lang="en-GB" dirty="0"/>
                        <a:t>Financial exploitation</a:t>
                      </a:r>
                    </a:p>
                    <a:p>
                      <a:pPr marL="285750" indent="-285750">
                        <a:buFont typeface="Arial" panose="020B0604020202020204" pitchFamily="34" charset="0"/>
                        <a:buChar char="•"/>
                      </a:pPr>
                      <a:r>
                        <a:rPr lang="en-GB" dirty="0"/>
                        <a:t>The economy</a:t>
                      </a:r>
                    </a:p>
                    <a:p>
                      <a:pPr marL="285750" indent="-285750">
                        <a:buFont typeface="Arial" panose="020B0604020202020204" pitchFamily="34" charset="0"/>
                        <a:buChar char="•"/>
                      </a:pPr>
                      <a:r>
                        <a:rPr lang="en-GB" dirty="0"/>
                        <a:t>Responsible finances and avoiding debt</a:t>
                      </a:r>
                    </a:p>
                    <a:p>
                      <a:pPr marL="285750" indent="-285750">
                        <a:buFont typeface="Arial" panose="020B0604020202020204" pitchFamily="34" charset="0"/>
                        <a:buChar char="•"/>
                      </a:pPr>
                      <a:r>
                        <a:rPr lang="en-GB" dirty="0"/>
                        <a:t>Getting ready for KS4 and options.</a:t>
                      </a:r>
                    </a:p>
                  </a:txBody>
                  <a:tcPr/>
                </a:tc>
                <a:tc>
                  <a:txBody>
                    <a:bodyPr/>
                    <a:lstStyle/>
                    <a:p>
                      <a:pPr marL="285750" indent="-285750">
                        <a:buFont typeface="Arial" panose="020B0604020202020204" pitchFamily="34" charset="0"/>
                        <a:buChar char="•"/>
                      </a:pPr>
                      <a:r>
                        <a:rPr lang="en-GB" dirty="0"/>
                        <a:t>Equality and Equity</a:t>
                      </a:r>
                    </a:p>
                    <a:p>
                      <a:pPr marL="285750" indent="-285750">
                        <a:buFont typeface="Arial" panose="020B0604020202020204" pitchFamily="34" charset="0"/>
                        <a:buChar char="•"/>
                      </a:pPr>
                      <a:r>
                        <a:rPr lang="en-GB" dirty="0"/>
                        <a:t>Work Experience</a:t>
                      </a:r>
                    </a:p>
                    <a:p>
                      <a:pPr marL="285750" indent="-285750">
                        <a:buFont typeface="Arial" panose="020B0604020202020204" pitchFamily="34" charset="0"/>
                        <a:buChar char="•"/>
                      </a:pPr>
                      <a:r>
                        <a:rPr lang="en-GB" dirty="0"/>
                        <a:t>Future careers and rise of AI</a:t>
                      </a:r>
                    </a:p>
                    <a:p>
                      <a:pPr marL="285750" indent="-285750">
                        <a:buFont typeface="Arial" panose="020B0604020202020204" pitchFamily="34" charset="0"/>
                        <a:buChar char="•"/>
                      </a:pPr>
                      <a:r>
                        <a:rPr lang="en-GB" dirty="0"/>
                        <a:t>Social media validation</a:t>
                      </a:r>
                    </a:p>
                    <a:p>
                      <a:pPr marL="285750" indent="-285750">
                        <a:buFont typeface="Arial" panose="020B0604020202020204" pitchFamily="34" charset="0"/>
                        <a:buChar char="•"/>
                      </a:pPr>
                      <a:r>
                        <a:rPr lang="en-GB" dirty="0"/>
                        <a:t>Employment rights and responsibilities</a:t>
                      </a:r>
                    </a:p>
                    <a:p>
                      <a:pPr marL="285750" indent="-285750">
                        <a:buFont typeface="Arial" panose="020B0604020202020204" pitchFamily="34" charset="0"/>
                        <a:buChar char="•"/>
                      </a:pPr>
                      <a:r>
                        <a:rPr lang="en-GB" dirty="0"/>
                        <a:t>Personal development and Careers</a:t>
                      </a:r>
                    </a:p>
                  </a:txBody>
                  <a:tcPr/>
                </a:tc>
                <a:tc>
                  <a:txBody>
                    <a:bodyPr/>
                    <a:lstStyle/>
                    <a:p>
                      <a:pPr marL="285750" indent="-285750">
                        <a:buFont typeface="Arial" panose="020B0604020202020204" pitchFamily="34" charset="0"/>
                        <a:buChar char="•"/>
                      </a:pPr>
                      <a:r>
                        <a:rPr lang="en-GB" dirty="0"/>
                        <a:t>CV, cover letters and job applications</a:t>
                      </a:r>
                    </a:p>
                    <a:p>
                      <a:pPr marL="285750" indent="-285750">
                        <a:buFont typeface="Arial" panose="020B0604020202020204" pitchFamily="34" charset="0"/>
                        <a:buChar char="•"/>
                      </a:pPr>
                      <a:r>
                        <a:rPr lang="en-GB" dirty="0"/>
                        <a:t>Cost of living crisis</a:t>
                      </a:r>
                    </a:p>
                    <a:p>
                      <a:pPr marL="285750" indent="-285750">
                        <a:buFont typeface="Arial" panose="020B0604020202020204" pitchFamily="34" charset="0"/>
                        <a:buChar char="•"/>
                      </a:pPr>
                      <a:r>
                        <a:rPr lang="en-GB" dirty="0"/>
                        <a:t>Personal safety and independent travel</a:t>
                      </a:r>
                    </a:p>
                    <a:p>
                      <a:pPr marL="285750" indent="-285750">
                        <a:buFont typeface="Arial" panose="020B0604020202020204" pitchFamily="34" charset="0"/>
                        <a:buChar char="•"/>
                      </a:pPr>
                      <a:r>
                        <a:rPr lang="en-GB" dirty="0"/>
                        <a:t>Different types of employment</a:t>
                      </a:r>
                    </a:p>
                    <a:p>
                      <a:pPr marL="285750" indent="-285750">
                        <a:buFont typeface="Arial" panose="020B0604020202020204" pitchFamily="34" charset="0"/>
                        <a:buChar char="•"/>
                      </a:pPr>
                      <a:r>
                        <a:rPr lang="en-GB" dirty="0"/>
                        <a:t>Job interviews</a:t>
                      </a:r>
                    </a:p>
                    <a:p>
                      <a:pPr marL="285750" indent="-285750">
                        <a:buFont typeface="Arial" panose="020B0604020202020204" pitchFamily="34" charset="0"/>
                        <a:buChar char="•"/>
                      </a:pPr>
                      <a:r>
                        <a:rPr lang="en-GB" dirty="0"/>
                        <a:t>Revision and study skills</a:t>
                      </a:r>
                    </a:p>
                  </a:txBody>
                  <a:tcPr/>
                </a:tc>
                <a:extLst>
                  <a:ext uri="{0D108BD9-81ED-4DB2-BD59-A6C34878D82A}">
                    <a16:rowId xmlns:a16="http://schemas.microsoft.com/office/drawing/2014/main" val="1100338293"/>
                  </a:ext>
                </a:extLst>
              </a:tr>
            </a:tbl>
          </a:graphicData>
        </a:graphic>
      </p:graphicFrame>
    </p:spTree>
    <p:extLst>
      <p:ext uri="{BB962C8B-B14F-4D97-AF65-F5344CB8AC3E}">
        <p14:creationId xmlns:p14="http://schemas.microsoft.com/office/powerpoint/2010/main" val="85743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B409ACCE-5210-4750-BFA2-3473B7C9DC27}"/>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5F833543-92DC-4036-8C98-2BEE13A5273C}"/>
              </a:ext>
            </a:extLst>
          </p:cNvPr>
          <p:cNvSpPr/>
          <p:nvPr/>
        </p:nvSpPr>
        <p:spPr>
          <a:xfrm>
            <a:off x="223574" y="153472"/>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a:extLst>
              <a:ext uri="{FF2B5EF4-FFF2-40B4-BE49-F238E27FC236}">
                <a16:creationId xmlns:a16="http://schemas.microsoft.com/office/drawing/2014/main" id="{A20AE3C3-D664-B6EF-9FD2-606D28CE0FFB}"/>
              </a:ext>
            </a:extLst>
          </p:cNvPr>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a:extLst>
              <a:ext uri="{FF2B5EF4-FFF2-40B4-BE49-F238E27FC236}">
                <a16:creationId xmlns:a16="http://schemas.microsoft.com/office/drawing/2014/main" id="{BE110166-8B25-39E2-85EC-677E6D315976}"/>
              </a:ext>
            </a:extLst>
          </p:cNvPr>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a:extLst>
              <a:ext uri="{FF2B5EF4-FFF2-40B4-BE49-F238E27FC236}">
                <a16:creationId xmlns:a16="http://schemas.microsoft.com/office/drawing/2014/main" id="{18D2BCC4-CCF6-A90F-0139-1E12E10D7117}"/>
              </a:ext>
            </a:extLst>
          </p:cNvPr>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a:extLst>
              <a:ext uri="{FF2B5EF4-FFF2-40B4-BE49-F238E27FC236}">
                <a16:creationId xmlns:a16="http://schemas.microsoft.com/office/drawing/2014/main" id="{8A2549AD-32D7-9E85-1F01-5EAFAA4BE6C8}"/>
              </a:ext>
            </a:extLst>
          </p:cNvPr>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a:extLst>
              <a:ext uri="{FF2B5EF4-FFF2-40B4-BE49-F238E27FC236}">
                <a16:creationId xmlns:a16="http://schemas.microsoft.com/office/drawing/2014/main" id="{52D22DF7-594E-749D-19A1-D8886EF6CF2C}"/>
              </a:ext>
            </a:extLst>
          </p:cNvPr>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dirty="0">
                <a:solidFill>
                  <a:srgbClr val="FFFFFF"/>
                </a:solidFill>
                <a:latin typeface="Play"/>
                <a:ea typeface="Play"/>
                <a:cs typeface="Play"/>
                <a:sym typeface="Play"/>
              </a:rPr>
              <a:t>Planned Enrichment Opportunities</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06DCC9EB-7208-6953-E973-B501128AC550}"/>
              </a:ext>
            </a:extLst>
          </p:cNvPr>
          <p:cNvSpPr txBox="1"/>
          <p:nvPr/>
        </p:nvSpPr>
        <p:spPr>
          <a:xfrm>
            <a:off x="510022" y="1719494"/>
            <a:ext cx="8514235" cy="5191358"/>
          </a:xfrm>
          <a:prstGeom prst="rect">
            <a:avLst/>
          </a:prstGeom>
          <a:noFill/>
        </p:spPr>
        <p:txBody>
          <a:bodyPr wrap="square">
            <a:spAutoFit/>
          </a:bodyPr>
          <a:lstStyle/>
          <a:p>
            <a:pPr>
              <a:lnSpc>
                <a:spcPct val="107000"/>
              </a:lnSpc>
              <a:spcAft>
                <a:spcPts val="800"/>
              </a:spcAft>
              <a:buNone/>
            </a:pPr>
            <a:r>
              <a:rPr lang="en-GB" sz="2400" dirty="0">
                <a:effectLst/>
                <a:latin typeface="Aptos" panose="020B0004020202020204" pitchFamily="34" charset="0"/>
                <a:ea typeface="Aptos" panose="020B0004020202020204" pitchFamily="34" charset="0"/>
                <a:cs typeface="Times New Roman" panose="02020603050405020304" pitchFamily="18" charset="0"/>
              </a:rPr>
              <a:t>Students will access the following:</a:t>
            </a:r>
          </a:p>
          <a:p>
            <a:pPr marL="342900" lvl="0" indent="-342900">
              <a:spcAft>
                <a:spcPts val="600"/>
              </a:spcAft>
              <a:buFont typeface="Symbol" panose="05050102010706020507" pitchFamily="18" charset="2"/>
              <a:buChar char=""/>
            </a:pPr>
            <a:r>
              <a:rPr lang="en-GB" sz="2400" dirty="0">
                <a:effectLst/>
                <a:latin typeface="Aptos" panose="020B0004020202020204" pitchFamily="34" charset="0"/>
                <a:ea typeface="Aptos" panose="020B0004020202020204" pitchFamily="34" charset="0"/>
                <a:cs typeface="Times New Roman" panose="02020603050405020304" pitchFamily="18" charset="0"/>
              </a:rPr>
              <a:t>Experiences of different workplaces and environments.</a:t>
            </a:r>
            <a:endParaRPr lang="en-GB" sz="18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Char char=""/>
            </a:pPr>
            <a:r>
              <a:rPr lang="en-GB" sz="2400" dirty="0">
                <a:effectLst/>
                <a:latin typeface="Aptos" panose="020B0004020202020204" pitchFamily="34" charset="0"/>
                <a:ea typeface="Aptos" panose="020B0004020202020204" pitchFamily="34" charset="0"/>
                <a:cs typeface="Times New Roman" panose="02020603050405020304" pitchFamily="18" charset="0"/>
              </a:rPr>
              <a:t>A careers curriculum that is reg</a:t>
            </a:r>
            <a:r>
              <a:rPr lang="en-GB" sz="2400" dirty="0">
                <a:latin typeface="Aptos" panose="020B0004020202020204" pitchFamily="34" charset="0"/>
                <a:ea typeface="Aptos" panose="020B0004020202020204" pitchFamily="34" charset="0"/>
                <a:cs typeface="Times New Roman" panose="02020603050405020304" pitchFamily="18" charset="0"/>
              </a:rPr>
              <a:t>u</a:t>
            </a:r>
            <a:r>
              <a:rPr lang="en-GB" sz="2400" dirty="0">
                <a:effectLst/>
                <a:latin typeface="Aptos" panose="020B0004020202020204" pitchFamily="34" charset="0"/>
                <a:ea typeface="Aptos" panose="020B0004020202020204" pitchFamily="34" charset="0"/>
                <a:cs typeface="Times New Roman" panose="02020603050405020304" pitchFamily="18" charset="0"/>
              </a:rPr>
              <a:t>larly monitored and evaluated.</a:t>
            </a:r>
            <a:endParaRPr lang="en-GB" sz="18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Char char=""/>
            </a:pPr>
            <a:r>
              <a:rPr lang="en-GB" sz="2400" dirty="0">
                <a:effectLst/>
                <a:latin typeface="Aptos" panose="020B0004020202020204" pitchFamily="34" charset="0"/>
                <a:ea typeface="Aptos" panose="020B0004020202020204" pitchFamily="34" charset="0"/>
                <a:cs typeface="Times New Roman" panose="02020603050405020304" pitchFamily="18" charset="0"/>
              </a:rPr>
              <a:t>Displays promoting an awareness of </a:t>
            </a:r>
            <a:r>
              <a:rPr lang="en-GB" sz="2400" dirty="0">
                <a:latin typeface="Aptos" panose="020B0004020202020204" pitchFamily="34" charset="0"/>
                <a:ea typeface="Aptos" panose="020B0004020202020204" pitchFamily="34" charset="0"/>
                <a:cs typeface="Times New Roman" panose="02020603050405020304" pitchFamily="18" charset="0"/>
              </a:rPr>
              <a:t>c</a:t>
            </a:r>
            <a:r>
              <a:rPr lang="en-GB" sz="2400" dirty="0">
                <a:effectLst/>
                <a:latin typeface="Aptos" panose="020B0004020202020204" pitchFamily="34" charset="0"/>
                <a:ea typeface="Aptos" panose="020B0004020202020204" pitchFamily="34" charset="0"/>
                <a:cs typeface="Times New Roman" panose="02020603050405020304" pitchFamily="18" charset="0"/>
              </a:rPr>
              <a:t>areers.</a:t>
            </a:r>
            <a:endParaRPr lang="en-GB" sz="18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Char char=""/>
            </a:pPr>
            <a:r>
              <a:rPr lang="en-GB" sz="2400" dirty="0">
                <a:effectLst/>
                <a:latin typeface="Aptos" panose="020B0004020202020204" pitchFamily="34" charset="0"/>
                <a:ea typeface="Aptos" panose="020B0004020202020204" pitchFamily="34" charset="0"/>
                <a:cs typeface="Times New Roman" panose="02020603050405020304" pitchFamily="18" charset="0"/>
              </a:rPr>
              <a:t>Guest speakers to share their experience or work and careers.</a:t>
            </a:r>
          </a:p>
          <a:p>
            <a:pPr marL="342900" lvl="0" indent="-342900">
              <a:spcAft>
                <a:spcPts val="600"/>
              </a:spcAft>
              <a:buFont typeface="Symbol" panose="05050102010706020507" pitchFamily="18" charset="2"/>
              <a:buChar char=""/>
            </a:pPr>
            <a:r>
              <a:rPr lang="en-GB" sz="2400" dirty="0">
                <a:latin typeface="Aptos" panose="020B0004020202020204" pitchFamily="34" charset="0"/>
                <a:ea typeface="MS Mincho" panose="02020609040205080304" pitchFamily="49" charset="-128"/>
                <a:cs typeface="Times New Roman" panose="02020603050405020304" pitchFamily="18" charset="0"/>
              </a:rPr>
              <a:t>Visits to businesses and organisations.</a:t>
            </a:r>
            <a:endParaRPr lang="en-GB" sz="18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Char char=""/>
            </a:pPr>
            <a:r>
              <a:rPr lang="en-GB" sz="2400" dirty="0">
                <a:latin typeface="Aptos" panose="020B0004020202020204" pitchFamily="34" charset="0"/>
                <a:ea typeface="MS Mincho" panose="02020609040205080304" pitchFamily="49" charset="-128"/>
              </a:rPr>
              <a:t>Subject-related careers information.</a:t>
            </a:r>
          </a:p>
          <a:p>
            <a:pPr marL="342900" indent="-342900">
              <a:spcAft>
                <a:spcPts val="600"/>
              </a:spcAft>
              <a:buFont typeface="Symbol" panose="05050102010706020507" pitchFamily="18" charset="2"/>
              <a:buChar char=""/>
            </a:pPr>
            <a:r>
              <a:rPr lang="en-GB" sz="2400" dirty="0">
                <a:latin typeface="Aptos" panose="020B0004020202020204" pitchFamily="34" charset="0"/>
                <a:ea typeface="MS Mincho" panose="02020609040205080304" pitchFamily="49" charset="-128"/>
              </a:rPr>
              <a:t>Lessons about apprenticeships and vocational routes.</a:t>
            </a:r>
          </a:p>
          <a:p>
            <a:pPr marL="342900" indent="-342900">
              <a:spcAft>
                <a:spcPts val="600"/>
              </a:spcAft>
              <a:buFont typeface="Symbol" panose="05050102010706020507" pitchFamily="18" charset="2"/>
              <a:buChar char=""/>
            </a:pPr>
            <a:r>
              <a:rPr lang="en-GB" sz="2400" dirty="0">
                <a:latin typeface="Aptos" panose="020B0004020202020204" pitchFamily="34" charset="0"/>
                <a:ea typeface="MS Mincho" panose="02020609040205080304" pitchFamily="49" charset="-128"/>
              </a:rPr>
              <a:t>Sessions on supported Internships with a SEND employment officer.</a:t>
            </a:r>
          </a:p>
        </p:txBody>
      </p:sp>
      <p:pic>
        <p:nvPicPr>
          <p:cNvPr id="4" name="Picture 3" descr="A couple of women standing in front of a projection screen&#10;&#10;Description automatically generated">
            <a:extLst>
              <a:ext uri="{FF2B5EF4-FFF2-40B4-BE49-F238E27FC236}">
                <a16:creationId xmlns:a16="http://schemas.microsoft.com/office/drawing/2014/main" id="{72D62EB9-0DB3-094F-7027-C8BA40A413D5}"/>
              </a:ext>
            </a:extLst>
          </p:cNvPr>
          <p:cNvPicPr>
            <a:picLocks noChangeAspect="1"/>
          </p:cNvPicPr>
          <p:nvPr/>
        </p:nvPicPr>
        <p:blipFill>
          <a:blip r:embed="rId3">
            <a:extLst>
              <a:ext uri="{28A0092B-C50C-407E-A947-70E740481C1C}">
                <a14:useLocalDpi xmlns:a14="http://schemas.microsoft.com/office/drawing/2010/main" val="0"/>
              </a:ext>
            </a:extLst>
          </a:blip>
          <a:srcRect t="918" r="4698" b="7992"/>
          <a:stretch/>
        </p:blipFill>
        <p:spPr>
          <a:xfrm>
            <a:off x="9054312" y="3429000"/>
            <a:ext cx="2375688" cy="2471304"/>
          </a:xfrm>
          <a:prstGeom prst="rect">
            <a:avLst/>
          </a:prstGeom>
        </p:spPr>
      </p:pic>
    </p:spTree>
    <p:extLst>
      <p:ext uri="{BB962C8B-B14F-4D97-AF65-F5344CB8AC3E}">
        <p14:creationId xmlns:p14="http://schemas.microsoft.com/office/powerpoint/2010/main" val="22715049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3381</TotalTime>
  <Words>2610</Words>
  <Application>Microsoft Office PowerPoint</Application>
  <PresentationFormat>Widescreen</PresentationFormat>
  <Paragraphs>215</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Times New Roman</vt:lpstr>
      <vt:lpstr>Symbol</vt:lpstr>
      <vt:lpstr>Arial</vt:lpstr>
      <vt:lpstr>Play</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Parent Website Links </vt:lpstr>
      <vt:lpstr>Teacher Website Links</vt:lpstr>
      <vt:lpstr>External Providers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Juanita Burrows</dc:creator>
  <cp:lastModifiedBy>Adrian Crossland</cp:lastModifiedBy>
  <cp:revision>18</cp:revision>
  <dcterms:created xsi:type="dcterms:W3CDTF">2024-12-05T12:44:20Z</dcterms:created>
  <dcterms:modified xsi:type="dcterms:W3CDTF">2025-12-01T10:20:00Z</dcterms:modified>
</cp:coreProperties>
</file>