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2" r:id="rId3"/>
    <p:sldId id="273" r:id="rId4"/>
    <p:sldId id="269" r:id="rId5"/>
    <p:sldId id="270" r:id="rId6"/>
    <p:sldId id="271" r:id="rId7"/>
    <p:sldId id="267" r:id="rId8"/>
    <p:sldId id="257" r:id="rId9"/>
    <p:sldId id="258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86575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A27F-21EA-435C-903E-CB9254955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6BA12-EDA0-4BC2-88EB-163C5CE3F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371DD-956F-4D8E-AC2B-3BDA47C5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7AA0-5866-4655-92D8-3FE69DD0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94545-8E31-4071-A1E6-8DB9B5985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5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1A2E-5555-4BD0-A552-E00D80DB0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BAEC0-0FCF-48F6-9EEF-47D85DEE0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D44DF-CF4A-4B7C-B076-242A9D09A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D8A73-E8BA-42CC-923A-AC88ED27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26937-4B3B-49B4-8448-7D89BEFB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9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585CE1-0A74-44B7-8F95-DF483CB1B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14A7B-8E7E-40BE-94E6-026C52BA1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DCA50-166D-4305-8D43-DF6D6F86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C6B81-F5C5-4CFF-810C-63EAD7C9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942E6-6ACC-4835-A651-320A187F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68FF-8FBA-406C-A997-ACA1F09E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58B48-C11B-4851-B6A8-4B6749B1F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05C71-B186-4D7A-B336-B0202F06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6867F-C098-4515-B32A-E7C4753B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8E426-90E9-4D9D-A2AB-EC591690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8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A1E9-C460-4026-A398-F152601B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BC536-5E18-4FA6-A435-1EC32281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4072C-D3A2-414D-ACAD-C81F2439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57B7D-B82B-43F4-88F7-74D08662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1A87F-6A83-47C7-B0A6-2571178E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81BD-D9BE-452F-811E-C8119ED3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341AA-4E31-4208-ACE9-A9D7E29CF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42234-F9F6-487F-B6BB-4BAA1CAF7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F0E6C-A029-46B8-A943-B60590E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2FF2B-CBEA-4D12-AB78-4BCFB7C5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244E4-62FA-4929-A489-DE4B8114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8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D56F-020D-4F2C-AFC9-E91EA43C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B3663-13FC-4BFC-BBE9-DC5F01103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2661-E9D0-4D02-B82F-252005B9E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F23DA-0F39-439E-98E9-FCF2D9DD7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03F150-06B7-4301-B824-4C4EF6D92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32E33-8CDB-46AD-B78F-B29E8990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EC39DE-C701-48FC-85A6-A6BEFFBC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744EA-83F1-4277-B549-61795870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4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1FF3-B66C-4A6F-BAF6-139154B9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A65BE-42B3-4D6D-A3C2-80519151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58C6A-2154-4D10-A452-6E991F068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E41D7-C396-4E08-BE18-10AD10BF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C594D-5B34-4A3B-A42B-B70DA20C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AFB97-D073-4DDA-953C-FC9EF138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1321B-3EB0-4ACF-9915-63F62D559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4A63-493A-4BFC-A127-49474016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BBC4A-5EA2-4617-91DD-2A2A9055A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16A33-36CE-4066-B950-9D887C931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1DA05-4EE2-478A-B96C-8EF8B3F6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76567-7A61-46F8-949B-2E0A7EFD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FC8EC-211C-46FF-9F74-4E59B004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E8B-462A-43DB-9AE4-C4B4DC82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C487F0-33DE-4AD8-888A-7534D6180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F407E-8A0C-4230-876E-A128E7F36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9AB10-5414-4500-B286-458CF553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EE2A-CA4A-4190-B1A4-4C51B9CC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29597-32DE-421B-90BD-038A04F4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61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B2680-2873-47C5-8839-A6BDF39B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9DE76-7282-4065-8AA7-EF11665FE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58E56-4057-4E9E-B8B9-D3106CF08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3014A-933F-4BD4-B725-E47808CFB7E1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94D38-A6D1-4CAF-ABEB-42827DFE3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171A8-BBE8-49DF-B19D-46FFBC4A7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F8950-8946-4E8D-8B48-E22B0E1F6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6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.xml"/><Relationship Id="rId7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hyperlink" Target="https://standrewsschool.org.uk/" TargetMode="External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slide" Target="slide1.xml"/><Relationship Id="rId1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slide" Target="slide1.xml"/><Relationship Id="rId12" Type="http://schemas.openxmlformats.org/officeDocument/2006/relationships/slide" Target="slide2.xml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7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slide" Target="slide5.xml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slide" Target="slide6.xml"/><Relationship Id="rId3" Type="http://schemas.openxmlformats.org/officeDocument/2006/relationships/image" Target="../media/image30.png"/><Relationship Id="rId21" Type="http://schemas.openxmlformats.org/officeDocument/2006/relationships/slide" Target="slide3.xml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slide" Target="slide5.xml"/><Relationship Id="rId2" Type="http://schemas.openxmlformats.org/officeDocument/2006/relationships/image" Target="../media/image29.png"/><Relationship Id="rId16" Type="http://schemas.openxmlformats.org/officeDocument/2006/relationships/slide" Target="slide4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slide" Target="slide7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slide" Target="slide5.xml"/><Relationship Id="rId3" Type="http://schemas.openxmlformats.org/officeDocument/2006/relationships/image" Target="../media/image44.png"/><Relationship Id="rId21" Type="http://schemas.openxmlformats.org/officeDocument/2006/relationships/slide" Target="slide2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slide" Target="slide4.xml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slide" Target="slide1.xml"/><Relationship Id="rId10" Type="http://schemas.openxmlformats.org/officeDocument/2006/relationships/image" Target="../media/image51.jpg"/><Relationship Id="rId19" Type="http://schemas.openxmlformats.org/officeDocument/2006/relationships/slide" Target="slide6.xml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3" Type="http://schemas.openxmlformats.org/officeDocument/2006/relationships/slide" Target="slide12.xml"/><Relationship Id="rId7" Type="http://schemas.openxmlformats.org/officeDocument/2006/relationships/slide" Target="slide8.xml"/><Relationship Id="rId12" Type="http://schemas.openxmlformats.org/officeDocument/2006/relationships/slide" Target="slide5.xml"/><Relationship Id="rId17" Type="http://schemas.openxmlformats.org/officeDocument/2006/relationships/slide" Target="slide1.xml"/><Relationship Id="rId2" Type="http://schemas.openxmlformats.org/officeDocument/2006/relationships/hyperlink" Target="https://nationalcareers.service.gov.uk/job-categories/computing-technology-and-digital" TargetMode="External"/><Relationship Id="rId16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4.xml"/><Relationship Id="rId5" Type="http://schemas.openxmlformats.org/officeDocument/2006/relationships/slide" Target="slide14.xml"/><Relationship Id="rId15" Type="http://schemas.openxmlformats.org/officeDocument/2006/relationships/slide" Target="slide2.xml"/><Relationship Id="rId10" Type="http://schemas.openxmlformats.org/officeDocument/2006/relationships/slide" Target="slide11.xml"/><Relationship Id="rId4" Type="http://schemas.openxmlformats.org/officeDocument/2006/relationships/slide" Target="slide13.xml"/><Relationship Id="rId9" Type="http://schemas.openxmlformats.org/officeDocument/2006/relationships/slide" Target="slide10.xml"/><Relationship Id="rId1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slide" Target="slide1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1232488" y="1153193"/>
            <a:ext cx="97270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Curriculum at St. Andrews</a:t>
            </a:r>
          </a:p>
          <a:p>
            <a:pPr algn="ctr"/>
            <a:endParaRPr lang="en-GB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Computers are incredibly fast, accurate and stupid.</a:t>
            </a: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beings are incredibly slow, inaccurate, and brilliant.</a:t>
            </a:r>
          </a:p>
          <a:p>
            <a:pPr algn="ctr"/>
            <a:endParaRPr lang="en-GB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they are powerful beyond imagination.</a:t>
            </a:r>
          </a:p>
          <a:p>
            <a:pPr algn="ctr"/>
            <a:endParaRPr lang="en-GB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-Albert Einstein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EDB3AE-C5F7-A56D-8F2A-17629B11BA2B}"/>
              </a:ext>
            </a:extLst>
          </p:cNvPr>
          <p:cNvGrpSpPr/>
          <p:nvPr/>
        </p:nvGrpSpPr>
        <p:grpSpPr>
          <a:xfrm>
            <a:off x="1275341" y="115530"/>
            <a:ext cx="9668614" cy="360000"/>
            <a:chOff x="1275341" y="115530"/>
            <a:chExt cx="9668614" cy="360000"/>
          </a:xfrm>
        </p:grpSpPr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id="{4B742286-ECB0-EBFC-B6B1-6D69D1D4B34B}"/>
                </a:ext>
              </a:extLst>
            </p:cNvPr>
            <p:cNvSpPr/>
            <p:nvPr/>
          </p:nvSpPr>
          <p:spPr>
            <a:xfrm>
              <a:off x="1275341" y="115530"/>
              <a:ext cx="1302287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Home Page</a:t>
              </a:r>
            </a:p>
          </p:txBody>
        </p:sp>
        <p:sp>
          <p:nvSpPr>
            <p:cNvPr id="11" name="Flowchart: Terminator 10">
              <a:hlinkClick r:id="rId2" action="ppaction://hlinksldjump"/>
              <a:extLst>
                <a:ext uri="{FF2B5EF4-FFF2-40B4-BE49-F238E27FC236}">
                  <a16:creationId xmlns:a16="http://schemas.microsoft.com/office/drawing/2014/main" id="{9850833B-8A5A-2BE5-6453-2FA310362D94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2" name="Flowchart: Terminator 11">
              <a:hlinkClick r:id="rId3" action="ppaction://hlinksldjump"/>
              <a:extLst>
                <a:ext uri="{FF2B5EF4-FFF2-40B4-BE49-F238E27FC236}">
                  <a16:creationId xmlns:a16="http://schemas.microsoft.com/office/drawing/2014/main" id="{AE8503D4-7EB9-EFD9-7690-D81508F62BCB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3" name="Flowchart: Terminator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B7F3C832-DF46-78A2-E12B-CFFFDD9E1934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6B0AE7EC-50A5-B1EB-65B3-FDB83AC94822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School Home Page</a:t>
              </a:r>
              <a:endPara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lowchart: Terminator 24">
              <a:hlinkClick r:id="rId6" action="ppaction://hlinksldjump"/>
              <a:extLst>
                <a:ext uri="{FF2B5EF4-FFF2-40B4-BE49-F238E27FC236}">
                  <a16:creationId xmlns:a16="http://schemas.microsoft.com/office/drawing/2014/main" id="{8F7DEBD0-0F87-6B80-E0AA-B3D00FAC387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3" name="Flowchart: Terminator 2">
              <a:hlinkClick r:id="rId7" action="ppaction://hlinksldjump"/>
              <a:extLst>
                <a:ext uri="{FF2B5EF4-FFF2-40B4-BE49-F238E27FC236}">
                  <a16:creationId xmlns:a16="http://schemas.microsoft.com/office/drawing/2014/main" id="{B91D8619-C5BA-4C07-5011-E11B71639CF9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4" name="Flowchart: Terminator 3">
              <a:hlinkClick r:id="rId8" action="ppaction://hlinksldjump"/>
              <a:extLst>
                <a:ext uri="{FF2B5EF4-FFF2-40B4-BE49-F238E27FC236}">
                  <a16:creationId xmlns:a16="http://schemas.microsoft.com/office/drawing/2014/main" id="{D6E5CB98-1D04-7EE0-90C8-D35347426350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0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-19724" y="2345365"/>
            <a:ext cx="12192000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 Developer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producing games for different platforms, including desktop computers, game consoles, mobile phones and tablets.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games developer, you could be involved in developing game ideas, writing code, creating audio and video files, and instructing animators.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3D graphic design, programming, Photoshop and robotics.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5436C7-1319-0E4E-0F63-0A5B1D5F780C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5989D0-C753-0A50-5624-812B650DA439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2E1A3649-FED3-E74C-787D-1338140685BD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C87A238-1AFA-EA85-A291-36F25AAF442A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259CD3A-8D5A-5F5A-A528-AE161B4B3E0C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1D8183E-D8E9-BEE8-6909-CC82A77C5C4B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7F27C94-7A3A-4E1B-7ECB-2EDED8DA7426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6E9B663-A7B3-EDF3-8D24-874F1EAF72BD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14BAE5D-9BB0-477E-91F0-15D70B132DCA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947C5A1-60FE-921C-DBE2-746C94DFD194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AFD1124-5200-063F-2265-6C938F4535AA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6E442A-771A-08AF-873D-07D18C407209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6373F942-533A-8666-26DA-C36FB33AC491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77B0A79E-FB0F-024C-5934-F23D6F6A2C2A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78D63915-4A24-3878-C62F-6B6206372017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139480F6-71A5-331D-5AF8-C8B26CBB2AB8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4858C836-AD91-D4A1-E2F2-ECA9437F5F46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A933DD16-54CD-7839-EE4F-90E770BC860F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6739E034-2362-E8E2-D206-83D77FDB3385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F194ADB6-1190-FB5E-BB00-E7C421E63DAA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42549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Support Executive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providing technical help to computer users in an organisation.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IT Support Executive, you would solve common problems such as forgotten passwords or lost data. You would also help to maintain the computer hardware and network infrastructure.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programming, networks, spreadsheets and web design.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18983-B567-3808-CF35-1D520DD9F612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6329F2-FB3A-3A7A-2309-E1CDA53A4E0B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9E381EA9-0B5E-C2D9-B2BC-4CF37C871A46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178A4FE-45A9-6DB9-AC2A-C29983C33214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7F5051F-CA85-F006-3331-0FF518C463ED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85D6C49-DBED-1B49-06E8-B0415C2C102A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090DED-5117-1571-37A0-EECD15D527E1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93F53DD-C04E-1C17-F304-202D3E5D3394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9CA3647-11D5-8481-4477-0EF6C23130D3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C273A1D-6B02-69F9-7EDB-65DEB27EDD84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770E152-917D-64AB-4A5F-83FFDC39822F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75016A-C915-9F98-2F8C-77C2EED74D21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1913BD-1FC0-4A75-7F0F-379E990E8E16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75394E47-D19E-EDD2-7A5F-4C93DB959E29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10B1B75-B9BB-2EA9-97F8-DC0B8F19D64C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EB16B1EF-43A6-AA87-2875-562C33A259C6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E7C6CDFD-D2E4-357A-523D-941AC9084FF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3A43B3E1-74F4-D2C7-B075-297B6024F166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1EDFC4FB-56B9-3A5E-29D9-76AC33003898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EBB75BA9-2938-B484-3B89-6348FF06E2AE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23424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Engineer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the set up and maintenance of computer networks.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also diagnose and fix problems with network software, which may often involve travel around the country.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control, networks and robotics.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64BF9-4290-0BE6-A7A0-37695D3F71B2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103DB2-18D2-0CCC-9CF7-D54A1052F8E1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C8625CA5-516B-FA3C-B53A-15CFE0EF9C8D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2F4598E-0A5E-D1F9-5EBF-142739F78F06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D3FD6AD-DF30-8B74-FC55-843E195C6C2F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8CE54E-2A5C-849B-841F-BE5D7025C209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D17BE0-BC9D-81E7-6372-A3406FAA49EC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E0180E7-10CB-840C-64A2-96FC0EF313CE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2004555-6069-1B87-1912-5F6312A1BF23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11E2E6D-82EE-95D3-5EAE-F925B899D7DF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61F9A17-EB4C-4646-003D-7D7E69134F7C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03A3AA-02B2-457A-0A7F-415EFAF3743D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93BCD2F7-3CE9-BAAB-EA6F-60506817AE9D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D0B83EAD-1452-329E-A731-F1A169CE087B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DF58C65-CB98-CEF1-B09D-820322470562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BB7BDFA7-AC62-FAC5-7A71-FC2BF415FD18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6927794B-2745-0C43-1426-8110A9E5874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C0C38042-8202-0A19-582E-657B151C814A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54E58CA5-7CB2-D6B9-6032-090F8EDAC3B2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90AAC2FB-C25D-80D1-481D-C899070B3CA5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199136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Engineer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software engineer you would plan, analyse, design, develop and test a wide variety of computer software.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also be involved in the maintenance of this software, from custom applications to computer operating systems.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control, databases, spreadsheets, programming and web design.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2F0EED-5791-328F-AF14-13AB0F23F8BD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54CFCC-7E0A-2256-1220-B44F7E72A74E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FE58B09-A910-0762-2A3F-E8A33AB896BB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8345DB5-4E67-00EC-43DA-DCDC0F09BE31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CAD6837-CAA1-D724-E783-2CB0B5237516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0022D7A-7C8D-4E0E-2D26-AAA59986715F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C728F87-2C6D-2894-E965-46B801693BC5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8902FFE-B8E5-C950-5B6A-1CB34154C644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630257B-CBDC-0C66-18BD-FEB0FF0625E9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3274EA4-1D15-1A86-0567-D3748225CDC8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074D60F-5F40-D70A-E014-D0FD245720F6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5031A9-85B7-0A91-C8CF-BAEF343AF471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51175344-7B8F-2219-A68E-6D12417D519F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230E9E-4F82-655C-F420-7597E5ECC20E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473012B-E78C-EE08-CF11-0184F6A9BF6A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8BDD33EF-D368-0880-A3B9-9BBF01212575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A60DE3B1-E99A-887F-563E-A6DEE2A4ADCF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F46DF73B-8B76-EE58-1246-094406745B71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338580A5-4CF0-60F1-54C5-A1228C149945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ECF12167-619A-671C-0EB0-25E4196EBC28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4477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Analyst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identifying potential problems in a computer network and solving these problems.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work closely with network users and programmers to help plan and design any necessary improvements to a network system. You may also teach staff how to use any new hardware or software.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control, programming and networks.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5C4EDD-A889-8AFE-EA74-E45EE02CFC13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288D72-BA92-8568-3BCE-4D31636E3779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82FEC89E-DD2C-4308-6685-2EC6EB71708C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1F4855-8049-9143-8576-C31D19E19BB5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2BFC873-7C55-F58C-3365-F025503D5516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0131A93-E5F0-44C1-1D7E-3EF416625CEC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ABF5F7-67E8-E58C-82ED-EDF4241227C8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3E29892-A33C-4668-2AEC-0A20A0B79CE0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250E7AF-C8BA-9105-D382-2A1D5D8DA590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45A3136-C001-E2D5-FB25-320F00ADC055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D4F7C0D-621B-4DE6-0794-66F691133F00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E0E647-0A74-ED82-29D8-9E5132645038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B118CF2-A53E-8010-627A-C090A4CF2430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8277F85A-29B0-6BF1-8763-ACEF42BC6C28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7CA317C-6E85-8185-24E4-E47ECEB08881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65566EED-EC27-B1AF-B84F-CEA183CC5BBB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329680B0-209A-A628-C5B5-5052C43C39B4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4DC4997F-97DB-CE0B-6BE0-8E706E124695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FB0CE206-04E2-48EF-8F21-3DAA9DDDF82A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2BDBBE46-1B41-1F4D-A128-48ACECFE8A03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13394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1" y="2345365"/>
            <a:ext cx="12191999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Designer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building and maintaining websites and apps for organisations.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would need to be able to write coding and create attractive and useable web pages. This requires a blend of technical and creative skills.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web design, Photoshop, networks and programming.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FF3F3B-D13E-8927-EC03-663047652A72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6E0788-1CA1-66D8-43D4-100EA23080FE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29" name="Flowchart: Terminator 2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70F75CC4-5F41-D61B-4735-84F2C6029E0E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0" name="Flowchart: Terminator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1369E34-650E-D117-F088-C9B8C1217AE2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</a:t>
                </a:r>
              </a:p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Engineer</a:t>
                </a:r>
              </a:p>
            </p:txBody>
          </p:sp>
          <p:sp>
            <p:nvSpPr>
              <p:cNvPr id="31" name="Flowchart: Terminator 3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F9CC4E6-7854-E12A-2B00-2F1AF8FA672E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2" name="Flowchart: Terminator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CF9C040-9C45-F376-A68F-69EE4EEDFF33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1E61906-DF95-81EC-0A43-550A8E9B581E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5" name="Flowchart: Terminator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0EC2E90-6DFB-4AB7-5BAE-5D4E34CF0BC0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6" name="Flowchart: Terminator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82F7CFF-EEAF-A254-F306-3DAF1C636194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7" name="Flowchart: Terminator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BD8404D-9B75-4591-DA30-3F7067FBB109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8" name="Flowchart: Terminator 2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4F53004-FDAD-F8D2-1438-9B830FDC070C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5E600E-8796-B845-12A9-F9A96696EB53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9683205-73A0-9197-96BB-09705725CD21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6" name="Flowchart: Terminator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91C9A0DB-EC88-DB2C-01CC-9D479E6EA47B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7" name="Flowchart: Terminator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1B71EB0D-225D-F57B-97E0-BAE396EF3CF5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0F9CCC2E-028C-1D02-EC97-5A7D568FBDA1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9" name="Flowchart: Terminator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12105CBC-493F-89CD-1F66-F169E9BA57A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0" name="Flowchart: Terminator 19">
              <a:hlinkClick r:id="rId14" action="ppaction://hlinksldjump"/>
              <a:extLst>
                <a:ext uri="{FF2B5EF4-FFF2-40B4-BE49-F238E27FC236}">
                  <a16:creationId xmlns:a16="http://schemas.microsoft.com/office/drawing/2014/main" id="{687480C2-613E-E197-6D6A-AA53A8269FE1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1" name="Flowchart: Terminator 20">
              <a:hlinkClick r:id="rId15" action="ppaction://hlinksldjump"/>
              <a:extLst>
                <a:ext uri="{FF2B5EF4-FFF2-40B4-BE49-F238E27FC236}">
                  <a16:creationId xmlns:a16="http://schemas.microsoft.com/office/drawing/2014/main" id="{8EAF3035-A2D4-2480-C468-CEDE8ABE8C8F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2" name="Flowchart: Terminator 21">
            <a:hlinkClick r:id="rId16" action="ppaction://hlinksldjump"/>
            <a:extLst>
              <a:ext uri="{FF2B5EF4-FFF2-40B4-BE49-F238E27FC236}">
                <a16:creationId xmlns:a16="http://schemas.microsoft.com/office/drawing/2014/main" id="{8AC60B64-84E3-3D6B-B5C7-1BE0A3E3F152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8192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37A67-FCF5-B174-28D2-647BB749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5DB4C7-2A30-7AAE-ACAA-2F0F1FA0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66" t="30000" r="76592" b="50000"/>
          <a:stretch/>
        </p:blipFill>
        <p:spPr>
          <a:xfrm>
            <a:off x="1133323" y="815010"/>
            <a:ext cx="2440635" cy="16498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6E8118-4448-5435-3823-4C2ADC10F3F8}"/>
              </a:ext>
            </a:extLst>
          </p:cNvPr>
          <p:cNvSpPr/>
          <p:nvPr/>
        </p:nvSpPr>
        <p:spPr>
          <a:xfrm>
            <a:off x="511831" y="674044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Autumn 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– Online Safety &amp; Multimedia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develop the skills required to use multimedia software, and</a:t>
            </a:r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use these skills to develop a presentation about staying safe online.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3ED64E2-758E-1710-260D-B00E947EF3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80" t="28261" r="39103" b="11884"/>
          <a:stretch/>
        </p:blipFill>
        <p:spPr>
          <a:xfrm>
            <a:off x="1749292" y="3987835"/>
            <a:ext cx="1208972" cy="1760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503C38-1BCB-4B7D-ABF3-90C6C8EC1571}"/>
              </a:ext>
            </a:extLst>
          </p:cNvPr>
          <p:cNvSpPr/>
          <p:nvPr/>
        </p:nvSpPr>
        <p:spPr>
          <a:xfrm>
            <a:off x="511831" y="379144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Autumn 2 – Word Processing, Graphics </a:t>
            </a: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Email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use a keyboard, format and edit text.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0D4E254-4F6C-19D5-A56B-23E3A32D91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319" t="28323" r="39850" b="13344"/>
          <a:stretch/>
        </p:blipFill>
        <p:spPr>
          <a:xfrm>
            <a:off x="5646981" y="3948150"/>
            <a:ext cx="1222581" cy="1837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40272-128E-C2E2-FB14-DEE4597869DF}"/>
              </a:ext>
            </a:extLst>
          </p:cNvPr>
          <p:cNvSpPr/>
          <p:nvPr/>
        </p:nvSpPr>
        <p:spPr>
          <a:xfrm>
            <a:off x="4356565" y="379144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 2</a:t>
            </a:r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2D graphic Design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create a poster for a film/book/game using graphics and text for an audience of the same age.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CB734D-8D54-810E-F6D6-9CF0F1BF5D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780" b="7720"/>
          <a:stretch/>
        </p:blipFill>
        <p:spPr>
          <a:xfrm>
            <a:off x="8924037" y="3985245"/>
            <a:ext cx="2306794" cy="17633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DBB014-5042-CC53-FCDE-2F5CBDA2F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643" y="882987"/>
            <a:ext cx="2981726" cy="198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6E2392-6592-B90B-86BA-38DAB21315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457" t="35940" r="40978" b="18406"/>
          <a:stretch/>
        </p:blipFill>
        <p:spPr>
          <a:xfrm>
            <a:off x="4748873" y="915138"/>
            <a:ext cx="1567543" cy="20573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6292AB-214F-D9F3-8E6A-8DB688D15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819" y="1175978"/>
            <a:ext cx="2099723" cy="1401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A6FA4F5-71FB-DD86-7A02-1AEC94CE0D0A}"/>
              </a:ext>
            </a:extLst>
          </p:cNvPr>
          <p:cNvSpPr/>
          <p:nvPr/>
        </p:nvSpPr>
        <p:spPr>
          <a:xfrm>
            <a:off x="8191150" y="674044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1 – STEM Robotics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programme a robot to move around different mazes.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6BCE7-AEE7-06DD-F2F5-6D7E20AD6F6A}"/>
              </a:ext>
            </a:extLst>
          </p:cNvPr>
          <p:cNvGrpSpPr/>
          <p:nvPr/>
        </p:nvGrpSpPr>
        <p:grpSpPr>
          <a:xfrm>
            <a:off x="1275341" y="115530"/>
            <a:ext cx="9668614" cy="360000"/>
            <a:chOff x="1275341" y="115530"/>
            <a:chExt cx="9668614" cy="360000"/>
          </a:xfrm>
        </p:grpSpPr>
        <p:sp>
          <p:nvSpPr>
            <p:cNvPr id="5" name="Flowchart: Terminator 4">
              <a:hlinkClick r:id="rId9" action="ppaction://hlinksldjump"/>
              <a:extLst>
                <a:ext uri="{FF2B5EF4-FFF2-40B4-BE49-F238E27FC236}">
                  <a16:creationId xmlns:a16="http://schemas.microsoft.com/office/drawing/2014/main" id="{ECB85B59-438A-41F6-F2B8-6B0AF99305C8}"/>
                </a:ext>
              </a:extLst>
            </p:cNvPr>
            <p:cNvSpPr/>
            <p:nvPr/>
          </p:nvSpPr>
          <p:spPr>
            <a:xfrm>
              <a:off x="1275341" y="115530"/>
              <a:ext cx="1302287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Home Page</a:t>
              </a:r>
            </a:p>
          </p:txBody>
        </p:sp>
        <p:sp>
          <p:nvSpPr>
            <p:cNvPr id="6" name="Flowchart: Terminator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7DD2F1-E3B0-809C-8436-B9CC4535C3F4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7" name="Flowchart: Terminator 6">
              <a:hlinkClick r:id="rId11" action="ppaction://hlinksldjump"/>
              <a:extLst>
                <a:ext uri="{FF2B5EF4-FFF2-40B4-BE49-F238E27FC236}">
                  <a16:creationId xmlns:a16="http://schemas.microsoft.com/office/drawing/2014/main" id="{62C554BA-07C3-4DA0-6587-2C527968191A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9" name="Flowchart: Terminator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ADC47C2F-BFB7-E299-27BB-5E52A2FCBF92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id="{124A2B8D-140E-09D6-BE7B-216350F977BE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1" name="Flowchart: Terminator 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530A1F6F-6FEA-A91F-53BB-7DE2A0F50FE6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13" name="Flowchart: Terminator 12">
              <a:hlinkClick r:id="rId14" action="ppaction://hlinksldjump"/>
              <a:extLst>
                <a:ext uri="{FF2B5EF4-FFF2-40B4-BE49-F238E27FC236}">
                  <a16:creationId xmlns:a16="http://schemas.microsoft.com/office/drawing/2014/main" id="{D8CFFD02-0011-5BE4-5196-927377E8E0FF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15" name="Flowchart: Terminator 14">
              <a:hlinkClick r:id="rId15" action="ppaction://hlinksldjump"/>
              <a:extLst>
                <a:ext uri="{FF2B5EF4-FFF2-40B4-BE49-F238E27FC236}">
                  <a16:creationId xmlns:a16="http://schemas.microsoft.com/office/drawing/2014/main" id="{FBDB5575-12AF-E513-2597-8FA11038524F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49CC32-FEA9-8FAA-F3C8-EDA07ACED634}"/>
              </a:ext>
            </a:extLst>
          </p:cNvPr>
          <p:cNvSpPr/>
          <p:nvPr/>
        </p:nvSpPr>
        <p:spPr>
          <a:xfrm>
            <a:off x="4356565" y="674044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1 – Branching Databases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demonstrate an understanding of the purpose of a database and create a working branching database.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85D2BE-A897-7070-88AB-9E1D917D69E9}"/>
              </a:ext>
            </a:extLst>
          </p:cNvPr>
          <p:cNvSpPr/>
          <p:nvPr/>
        </p:nvSpPr>
        <p:spPr>
          <a:xfrm>
            <a:off x="8191150" y="379144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2 – The Aztecs and Minecraft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use simulation software to create an historically recognisable and researched environment.</a:t>
            </a:r>
          </a:p>
        </p:txBody>
      </p:sp>
    </p:spTree>
    <p:extLst>
      <p:ext uri="{BB962C8B-B14F-4D97-AF65-F5344CB8AC3E}">
        <p14:creationId xmlns:p14="http://schemas.microsoft.com/office/powerpoint/2010/main" val="29468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08E40-9B90-5632-EEFE-2F8BBA0E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3C3210-96E1-D2EC-9EE8-7A0A4A79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6" t="38406" r="72581" b="50000"/>
          <a:stretch/>
        </p:blipFill>
        <p:spPr>
          <a:xfrm>
            <a:off x="983273" y="5248827"/>
            <a:ext cx="1993124" cy="5454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93BFFB-4304-85DA-4303-6E0EDB64F0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96" t="34783" r="69022" b="36232"/>
          <a:stretch/>
        </p:blipFill>
        <p:spPr>
          <a:xfrm>
            <a:off x="1469285" y="4176796"/>
            <a:ext cx="1993124" cy="12133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5F1C27-5D5F-F093-4E77-DA7A452307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68" t="8642" r="39293" b="73480"/>
          <a:stretch/>
        </p:blipFill>
        <p:spPr>
          <a:xfrm>
            <a:off x="5624121" y="3811322"/>
            <a:ext cx="1572365" cy="583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E4BA2-FAB2-8E96-8D4A-57B1A5C663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52" t="70352" r="31686" b="18163"/>
          <a:stretch/>
        </p:blipFill>
        <p:spPr>
          <a:xfrm>
            <a:off x="5137160" y="5501172"/>
            <a:ext cx="2102995" cy="41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341F73-96CA-281A-40F3-0C0C8D84C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1480">
            <a:off x="608679" y="4210575"/>
            <a:ext cx="1932325" cy="5803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5C54E3-5537-CBD2-ED42-BB76DF17CC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749" t="17844" r="35383" b="6916"/>
          <a:stretch/>
        </p:blipFill>
        <p:spPr>
          <a:xfrm>
            <a:off x="5821355" y="872433"/>
            <a:ext cx="1261379" cy="172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1C32EE-760C-C3AF-9C4E-3DAB3C283656}"/>
              </a:ext>
            </a:extLst>
          </p:cNvPr>
          <p:cNvGrpSpPr/>
          <p:nvPr/>
        </p:nvGrpSpPr>
        <p:grpSpPr>
          <a:xfrm>
            <a:off x="1275341" y="115530"/>
            <a:ext cx="9668614" cy="360000"/>
            <a:chOff x="1275341" y="115530"/>
            <a:chExt cx="9668614" cy="360000"/>
          </a:xfrm>
        </p:grpSpPr>
        <p:sp>
          <p:nvSpPr>
            <p:cNvPr id="10" name="Flowchart: Terminator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C90277A-9CBE-2E3B-BD19-CC44805F06C1}"/>
                </a:ext>
              </a:extLst>
            </p:cNvPr>
            <p:cNvSpPr/>
            <p:nvPr/>
          </p:nvSpPr>
          <p:spPr>
            <a:xfrm>
              <a:off x="1275341" y="115530"/>
              <a:ext cx="1302287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Home Page</a:t>
              </a:r>
            </a:p>
          </p:txBody>
        </p:sp>
        <p:sp>
          <p:nvSpPr>
            <p:cNvPr id="12" name="Flowchart: Terminator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91C6236C-2DCC-9460-FF51-2BFA2F66A9D5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3" name="Flowchart: Terminator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6B4B16C-E8AD-4393-68BF-33C8C590FF04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31" name="Flowchart: Terminator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DDD62DA-CE3D-0879-6CD9-B754BD303630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6E3A81C6-A679-7295-321B-194E2059FA90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33" name="Flowchart: Terminator 32">
              <a:hlinkClick r:id="rId11" action="ppaction://hlinksldjump"/>
              <a:extLst>
                <a:ext uri="{FF2B5EF4-FFF2-40B4-BE49-F238E27FC236}">
                  <a16:creationId xmlns:a16="http://schemas.microsoft.com/office/drawing/2014/main" id="{B05FAA57-5CF3-01D1-29EE-AC96F9E411AE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34" name="Flowchart: Terminator 33">
              <a:hlinkClick r:id="rId12" action="ppaction://hlinksldjump"/>
              <a:extLst>
                <a:ext uri="{FF2B5EF4-FFF2-40B4-BE49-F238E27FC236}">
                  <a16:creationId xmlns:a16="http://schemas.microsoft.com/office/drawing/2014/main" id="{30330BF6-1C2B-4F4F-C6A0-86BE85982715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35" name="Flowchart: Terminator 34">
              <a:hlinkClick r:id="rId13" action="ppaction://hlinksldjump"/>
              <a:extLst>
                <a:ext uri="{FF2B5EF4-FFF2-40B4-BE49-F238E27FC236}">
                  <a16:creationId xmlns:a16="http://schemas.microsoft.com/office/drawing/2014/main" id="{E5F74792-DB5C-AF51-46C2-3EF07E68A5FA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DC3906C-C35E-2912-02E0-010E80615C8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7892" t="6586" r="3770" b="10000"/>
          <a:stretch/>
        </p:blipFill>
        <p:spPr>
          <a:xfrm>
            <a:off x="4630716" y="4173720"/>
            <a:ext cx="3254369" cy="16626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Impactful Learning with LEGO Education SPIKE Essential">
            <a:extLst>
              <a:ext uri="{FF2B5EF4-FFF2-40B4-BE49-F238E27FC236}">
                <a16:creationId xmlns:a16="http://schemas.microsoft.com/office/drawing/2014/main" id="{BEFC022B-CFC1-7E68-3E19-E3DD4E30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67" y="3585152"/>
            <a:ext cx="3450336" cy="258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795576-9CCC-32C0-B3B8-C60E5A0EBCB3}"/>
              </a:ext>
            </a:extLst>
          </p:cNvPr>
          <p:cNvSpPr/>
          <p:nvPr/>
        </p:nvSpPr>
        <p:spPr>
          <a:xfrm>
            <a:off x="8291171" y="3786438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2 – STEM: Lego Robotics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a set of instructions to build and code a robot and sensor. </a:t>
            </a:r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7ADE4F-3A39-647C-8C46-F0B8D5DEC6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9972" y="1119330"/>
            <a:ext cx="2641016" cy="13173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60EF48-511D-E74D-9C40-1E55E766B5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39255" y="823704"/>
            <a:ext cx="1312783" cy="20235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0F162E-BBD6-BF82-070D-EEAF41E48850}"/>
              </a:ext>
            </a:extLst>
          </p:cNvPr>
          <p:cNvSpPr/>
          <p:nvPr/>
        </p:nvSpPr>
        <p:spPr>
          <a:xfrm>
            <a:off x="4492588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2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Programming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 to be able to code simple and more complex programs, and develop ideas in a new context.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A4CCB4E-C888-A524-5712-A9E30CEE865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6499"/>
          <a:stretch/>
        </p:blipFill>
        <p:spPr>
          <a:xfrm>
            <a:off x="8840288" y="808368"/>
            <a:ext cx="2484103" cy="220798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4001F4-C9D9-1304-BBCA-82E86D208931}"/>
              </a:ext>
            </a:extLst>
          </p:cNvPr>
          <p:cNvSpPr/>
          <p:nvPr/>
        </p:nvSpPr>
        <p:spPr>
          <a:xfrm>
            <a:off x="8291171" y="631681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1 – Databases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search a database to answer questions, and collect data to be used in a database.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DB7353-D66B-F41D-5FF7-8009D8536B13}"/>
              </a:ext>
            </a:extLst>
          </p:cNvPr>
          <p:cNvSpPr/>
          <p:nvPr/>
        </p:nvSpPr>
        <p:spPr>
          <a:xfrm>
            <a:off x="511615" y="633728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Autumn 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Rainforest coding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solve an online game developing and using coding skills. </a:t>
            </a:r>
            <a:endParaRPr lang="en-GB" sz="12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8758B-2FCC-5488-09FD-3D966406E6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90573" y="1081392"/>
            <a:ext cx="3224648" cy="1405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2758D0-061A-05E9-8632-FF4CEAAE6A5D}"/>
              </a:ext>
            </a:extLst>
          </p:cNvPr>
          <p:cNvSpPr/>
          <p:nvPr/>
        </p:nvSpPr>
        <p:spPr>
          <a:xfrm>
            <a:off x="4405078" y="63168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 1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Video Editing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plan a video sequence and create a coherent video sequence that fulfils a brief.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8740C0-1A36-091E-9256-ED0609BC9142}"/>
              </a:ext>
            </a:extLst>
          </p:cNvPr>
          <p:cNvSpPr/>
          <p:nvPr/>
        </p:nvSpPr>
        <p:spPr>
          <a:xfrm>
            <a:off x="511615" y="384258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Autumn 2 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Spreadsheets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recognise and navigate elements of spreadsheet software, and use knowledge of spreadsheets to solve problems.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453DF-29EC-82E2-CCD9-D69812EB4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78"/>
          <a:stretch/>
        </p:blipFill>
        <p:spPr>
          <a:xfrm>
            <a:off x="8468116" y="1091172"/>
            <a:ext cx="1397646" cy="12828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C632A5-9929-64FB-3F3A-C3210F38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130" t="21875" r="13918" b="25760"/>
          <a:stretch/>
        </p:blipFill>
        <p:spPr>
          <a:xfrm>
            <a:off x="9473447" y="937618"/>
            <a:ext cx="2157633" cy="15899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2CDF7-58FE-48DA-A814-F85840F702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61" t="36414" r="59009" b="32432"/>
          <a:stretch/>
        </p:blipFill>
        <p:spPr>
          <a:xfrm>
            <a:off x="4905233" y="837644"/>
            <a:ext cx="2256534" cy="240561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9240AE-0DAB-5D29-61B9-62F3F996DE03}"/>
              </a:ext>
            </a:extLst>
          </p:cNvPr>
          <p:cNvSpPr/>
          <p:nvPr/>
        </p:nvSpPr>
        <p:spPr>
          <a:xfrm>
            <a:off x="4283619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 1 – Spreadsheets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use knowledge of spreadsheets to solve a problem, and</a:t>
            </a:r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represent data in a variety of forms.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B3ECBA-F87F-B92A-6F4E-1E05E58E9D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595" t="40430" r="18262" b="46565"/>
          <a:stretch/>
        </p:blipFill>
        <p:spPr>
          <a:xfrm>
            <a:off x="4894334" y="1960298"/>
            <a:ext cx="2333817" cy="891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0A5B3-39F8-4329-0992-D595C985DA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29" t="18973" r="75145" b="52855"/>
          <a:stretch/>
        </p:blipFill>
        <p:spPr>
          <a:xfrm>
            <a:off x="4598981" y="3947910"/>
            <a:ext cx="3008634" cy="24280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4B7455-EE93-EACF-9988-AAF56569FA5E}"/>
              </a:ext>
            </a:extLst>
          </p:cNvPr>
          <p:cNvSpPr/>
          <p:nvPr/>
        </p:nvSpPr>
        <p:spPr>
          <a:xfrm>
            <a:off x="4283619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2 – Programming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create, refine and adapt a program to certain criteria.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24098-DA59-57EA-B602-EB21AB00DF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002" t="28245" r="27192" b="14010"/>
          <a:stretch/>
        </p:blipFill>
        <p:spPr>
          <a:xfrm>
            <a:off x="8766822" y="3971271"/>
            <a:ext cx="2457450" cy="22922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102C4A-283E-E612-4B20-47A7819B76E0}"/>
              </a:ext>
            </a:extLst>
          </p:cNvPr>
          <p:cNvSpPr/>
          <p:nvPr/>
        </p:nvSpPr>
        <p:spPr>
          <a:xfrm>
            <a:off x="341193" y="723330"/>
            <a:ext cx="3603009" cy="6019140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1+2 – 3D Graphic Design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 To be able to independently create 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3D object using a variety of editing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techniques.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C4FD41-DA1F-DEA1-F285-9F94C54386E7}"/>
              </a:ext>
            </a:extLst>
          </p:cNvPr>
          <p:cNvSpPr/>
          <p:nvPr/>
        </p:nvSpPr>
        <p:spPr>
          <a:xfrm>
            <a:off x="8226045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914400" algn="ctr">
              <a:spcAft>
                <a:spcPts val="800"/>
              </a:spcAft>
            </a:pPr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2 – Databases</a:t>
            </a:r>
          </a:p>
          <a:p>
            <a:pPr algn="ctr"/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Objectives: To understand terminology specific to databases,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create a simple database and edit elements of a database.</a:t>
            </a:r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993E6C-1696-5FAD-C304-A6EC207EF67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rcRect l="26630" t="7761" r="40688" b="22640"/>
          <a:stretch/>
        </p:blipFill>
        <p:spPr>
          <a:xfrm>
            <a:off x="500615" y="1392071"/>
            <a:ext cx="3312238" cy="39657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79E0B-C8AB-A52C-A96A-BF629EBAC53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148" t="23006" r="75806" b="71141"/>
          <a:stretch/>
        </p:blipFill>
        <p:spPr>
          <a:xfrm>
            <a:off x="5917212" y="1922279"/>
            <a:ext cx="1414264" cy="4213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120FD-E29F-4797-CAA9-61E9173493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rcRect l="56299" t="29157" r="26014" b="47597"/>
          <a:stretch/>
        </p:blipFill>
        <p:spPr>
          <a:xfrm>
            <a:off x="4753181" y="4437129"/>
            <a:ext cx="1961886" cy="1449575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465F57-BD86-1089-4D7E-22F46C28BED7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1" name="Flowchart: Terminator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E67AE98-959C-37D3-D011-ACC777B16441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2" name="Flowchart: Terminator 11">
              <a:hlinkClick r:id="rId11" action="ppaction://hlinksldjump"/>
              <a:extLst>
                <a:ext uri="{FF2B5EF4-FFF2-40B4-BE49-F238E27FC236}">
                  <a16:creationId xmlns:a16="http://schemas.microsoft.com/office/drawing/2014/main" id="{3E19B4E3-1078-9FA4-381A-34758B1A5FD1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24" name="Flowchart: Terminator 23">
              <a:hlinkClick r:id="rId12" action="ppaction://hlinksldjump"/>
              <a:extLst>
                <a:ext uri="{FF2B5EF4-FFF2-40B4-BE49-F238E27FC236}">
                  <a16:creationId xmlns:a16="http://schemas.microsoft.com/office/drawing/2014/main" id="{C592D881-0E0C-81A4-C437-D83A7BCFB0BC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id="{7D8B88F7-F752-684F-5959-0458C2B1CAFA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27" name="Flowchart: Terminator 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53031827-BA31-AE1B-3912-4B6337500B2F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8" name="Flowchart: Terminator 27">
              <a:hlinkClick r:id="rId14" action="ppaction://hlinksldjump"/>
              <a:extLst>
                <a:ext uri="{FF2B5EF4-FFF2-40B4-BE49-F238E27FC236}">
                  <a16:creationId xmlns:a16="http://schemas.microsoft.com/office/drawing/2014/main" id="{252FFA83-E08A-A843-05C2-4D0B44C88DAC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31" name="Flowchart: Terminator 30">
              <a:hlinkClick r:id="rId15" action="ppaction://hlinksldjump"/>
              <a:extLst>
                <a:ext uri="{FF2B5EF4-FFF2-40B4-BE49-F238E27FC236}">
                  <a16:creationId xmlns:a16="http://schemas.microsoft.com/office/drawing/2014/main" id="{EB1D7E8F-35D9-C0D1-29C8-436040FFFF99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33" name="Flowchart: Terminator 32">
            <a:hlinkClick r:id="rId16" action="ppaction://hlinksldjump"/>
            <a:extLst>
              <a:ext uri="{FF2B5EF4-FFF2-40B4-BE49-F238E27FC236}">
                <a16:creationId xmlns:a16="http://schemas.microsoft.com/office/drawing/2014/main" id="{BD520FE5-9A3D-DDE1-3E79-27891DE22660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039F7-ACBD-498A-D43B-58C8CBA1E31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3045" t="23731" r="73156" b="71808"/>
          <a:stretch/>
        </p:blipFill>
        <p:spPr>
          <a:xfrm>
            <a:off x="4434467" y="1638005"/>
            <a:ext cx="2517896" cy="4577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2744A2-969A-E7CB-ACE2-9EB752E7912D}"/>
              </a:ext>
            </a:extLst>
          </p:cNvPr>
          <p:cNvSpPr/>
          <p:nvPr/>
        </p:nvSpPr>
        <p:spPr>
          <a:xfrm>
            <a:off x="8247800" y="710952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1 – Control and Monitoring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implement and manually run a system to carry out a control task, and use a sensor as a switch in a control model to automate a more complex task.</a:t>
            </a:r>
          </a:p>
        </p:txBody>
      </p:sp>
    </p:spTree>
    <p:extLst>
      <p:ext uri="{BB962C8B-B14F-4D97-AF65-F5344CB8AC3E}">
        <p14:creationId xmlns:p14="http://schemas.microsoft.com/office/powerpoint/2010/main" val="38424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034">
            <a:extLst>
              <a:ext uri="{FF2B5EF4-FFF2-40B4-BE49-F238E27FC236}">
                <a16:creationId xmlns:a16="http://schemas.microsoft.com/office/drawing/2014/main" id="{25571835-0BCD-0E9E-72E0-E0834186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72" t="28320" r="31051" b="37564"/>
          <a:stretch/>
        </p:blipFill>
        <p:spPr>
          <a:xfrm>
            <a:off x="8409814" y="4026223"/>
            <a:ext cx="3253236" cy="18696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A132661D-FDFB-7E5B-A748-4E46C6D795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66" t="63266" r="19309" b="21945"/>
          <a:stretch/>
        </p:blipFill>
        <p:spPr>
          <a:xfrm>
            <a:off x="9318017" y="4708938"/>
            <a:ext cx="1957834" cy="9791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D4A9B5A8-E4F4-2786-4843-3ADB93BA64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l="53675" t="29563" r="20966" b="42183"/>
          <a:stretch/>
        </p:blipFill>
        <p:spPr>
          <a:xfrm>
            <a:off x="8835235" y="887236"/>
            <a:ext cx="2993819" cy="18753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27" t="39684" r="49668" b="37652"/>
          <a:stretch/>
        </p:blipFill>
        <p:spPr>
          <a:xfrm>
            <a:off x="8430674" y="898705"/>
            <a:ext cx="1367118" cy="11687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867A0512-9E13-DC46-34E6-4CFB56C118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rcRect l="63776" t="40460" r="17162" b="34859"/>
          <a:stretch/>
        </p:blipFill>
        <p:spPr>
          <a:xfrm>
            <a:off x="8246574" y="1409009"/>
            <a:ext cx="2326138" cy="16933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Dragon Pool">
            <a:extLst>
              <a:ext uri="{FF2B5EF4-FFF2-40B4-BE49-F238E27FC236}">
                <a16:creationId xmlns:a16="http://schemas.microsoft.com/office/drawing/2014/main" id="{A4196A85-4A8B-B31E-05C0-B907707B4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r="10355"/>
          <a:stretch/>
        </p:blipFill>
        <p:spPr bwMode="auto">
          <a:xfrm>
            <a:off x="4758520" y="4021479"/>
            <a:ext cx="2674961" cy="20252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2A3378-F89C-1ADC-720B-595561C597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268" t="41125" r="10671" b="40615"/>
          <a:stretch/>
        </p:blipFill>
        <p:spPr>
          <a:xfrm>
            <a:off x="4844990" y="4117260"/>
            <a:ext cx="1255783" cy="9168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F7F71-C703-B905-F12A-1C2830D751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7281" r="78187" b="50564"/>
          <a:stretch/>
        </p:blipFill>
        <p:spPr>
          <a:xfrm>
            <a:off x="4616809" y="811285"/>
            <a:ext cx="2936628" cy="24338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9240AE-0DAB-5D29-61B9-62F3F996DE03}"/>
              </a:ext>
            </a:extLst>
          </p:cNvPr>
          <p:cNvSpPr/>
          <p:nvPr/>
        </p:nvSpPr>
        <p:spPr>
          <a:xfrm>
            <a:off x="4283619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 1 – Programming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 To be able to apply programming skills in a new context, create efficient code, test for and eliminate bugs, and design and develop own project.</a:t>
            </a:r>
            <a:endParaRPr lang="en-GB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5761F8-ABA7-137F-B6A3-866A3AA9E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421" t="25546" r="65414" b="51369"/>
          <a:stretch/>
        </p:blipFill>
        <p:spPr>
          <a:xfrm>
            <a:off x="4955216" y="993864"/>
            <a:ext cx="995208" cy="7524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DE46E-6F52-882E-DDB0-D1527200D8F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30" t="32707" r="55228" b="28938"/>
          <a:stretch/>
        </p:blipFill>
        <p:spPr>
          <a:xfrm>
            <a:off x="290578" y="811285"/>
            <a:ext cx="2290364" cy="205489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69E3C-6DED-E001-A737-CC24044DFF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7" t="14476" r="50000" b="18052"/>
          <a:stretch/>
        </p:blipFill>
        <p:spPr>
          <a:xfrm>
            <a:off x="1270410" y="1113376"/>
            <a:ext cx="2877033" cy="227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102C4A-283E-E612-4B20-47A7819B76E0}"/>
              </a:ext>
            </a:extLst>
          </p:cNvPr>
          <p:cNvSpPr/>
          <p:nvPr/>
        </p:nvSpPr>
        <p:spPr>
          <a:xfrm>
            <a:off x="341193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1 – Photoshop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 To be able to independently create an image with Photoshop, using a range of features and tools.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2744A2-969A-E7CB-ACE2-9EB752E7912D}"/>
              </a:ext>
            </a:extLst>
          </p:cNvPr>
          <p:cNvSpPr/>
          <p:nvPr/>
        </p:nvSpPr>
        <p:spPr>
          <a:xfrm>
            <a:off x="8226045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1 – Spreadsheets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create a model and explore the effects of changing variables, and develop a model to solve a problem to meet a particular need.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4B7455-EE93-EACF-9988-AAF56569FA5E}"/>
              </a:ext>
            </a:extLst>
          </p:cNvPr>
          <p:cNvSpPr/>
          <p:nvPr/>
        </p:nvSpPr>
        <p:spPr>
          <a:xfrm>
            <a:off x="4283619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2 – Web Design Editor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use an editor to produce a website using a variety of techniques, and independently produce a website with researched content and a specific audience in mind.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C4FD41-DA1F-DEA1-F285-9F94C54386E7}"/>
              </a:ext>
            </a:extLst>
          </p:cNvPr>
          <p:cNvSpPr/>
          <p:nvPr/>
        </p:nvSpPr>
        <p:spPr>
          <a:xfrm>
            <a:off x="8226045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914400" algn="ctr">
              <a:spcAft>
                <a:spcPts val="800"/>
              </a:spcAft>
            </a:pPr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2 – Databases</a:t>
            </a:r>
          </a:p>
          <a:p>
            <a:pPr algn="ctr"/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Objectives: To be able to edit a database to improve its functionality, search a database using more than one condition, and use software features to improve database integrity.</a:t>
            </a:r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BC42B2-41FA-BD65-A470-615117CE6C42}"/>
              </a:ext>
            </a:extLst>
          </p:cNvPr>
          <p:cNvSpPr/>
          <p:nvPr/>
        </p:nvSpPr>
        <p:spPr>
          <a:xfrm>
            <a:off x="362947" y="3788998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2 – Control and Monitoring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independently create a control and monitoring system, and to be able to refine and develop a system.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1EA68-2D78-8274-32FA-C5CA6DC7C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507" t="23066" r="51564" b="36283"/>
          <a:stretch/>
        </p:blipFill>
        <p:spPr>
          <a:xfrm>
            <a:off x="556246" y="4022907"/>
            <a:ext cx="3233833" cy="17217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00C675-2B76-A005-EB61-EDA165921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1877" t="32052" r="25266" b="38791"/>
          <a:stretch/>
        </p:blipFill>
        <p:spPr>
          <a:xfrm>
            <a:off x="1329933" y="4203510"/>
            <a:ext cx="1818707" cy="13044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AEA52D-D698-0121-382C-0265AC9684F4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rcRect l="52918" t="67832" r="22983" b="14800"/>
          <a:stretch/>
        </p:blipFill>
        <p:spPr>
          <a:xfrm>
            <a:off x="5286495" y="1928942"/>
            <a:ext cx="2126105" cy="8615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1B702734-40E7-F35B-D519-B11371407330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rcRect l="13090" t="22476" r="73063" b="71089"/>
          <a:stretch/>
        </p:blipFill>
        <p:spPr>
          <a:xfrm>
            <a:off x="9486516" y="2049743"/>
            <a:ext cx="2101827" cy="54916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AB61A5-4660-2E7B-3E2F-0610534C946E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3" name="Flowchart: Terminator 12">
              <a:hlinkClick r:id="rId16" action="ppaction://hlinksldjump"/>
              <a:extLst>
                <a:ext uri="{FF2B5EF4-FFF2-40B4-BE49-F238E27FC236}">
                  <a16:creationId xmlns:a16="http://schemas.microsoft.com/office/drawing/2014/main" id="{580DC307-C656-6AB2-B422-185667128C8C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24" name="Flowchart: Terminator 23">
              <a:hlinkClick r:id="rId17" action="ppaction://hlinksldjump"/>
              <a:extLst>
                <a:ext uri="{FF2B5EF4-FFF2-40B4-BE49-F238E27FC236}">
                  <a16:creationId xmlns:a16="http://schemas.microsoft.com/office/drawing/2014/main" id="{68D3577B-6E0D-95F4-DDA1-A0A62EC511A2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25" name="Flowchart: Terminator 24">
              <a:hlinkClick r:id="rId18" action="ppaction://hlinksldjump"/>
              <a:extLst>
                <a:ext uri="{FF2B5EF4-FFF2-40B4-BE49-F238E27FC236}">
                  <a16:creationId xmlns:a16="http://schemas.microsoft.com/office/drawing/2014/main" id="{57D3D43F-C85D-C0A2-8FEE-5C811FCD448D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id="{23B26827-4791-7636-F759-10EFEDB1516C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28" name="Flowchart: Terminator 27">
              <a:hlinkClick r:id="rId19" action="ppaction://hlinksldjump"/>
              <a:extLst>
                <a:ext uri="{FF2B5EF4-FFF2-40B4-BE49-F238E27FC236}">
                  <a16:creationId xmlns:a16="http://schemas.microsoft.com/office/drawing/2014/main" id="{43F8793E-7600-7860-A22C-5EA339E0165D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31" name="Flowchart: Terminator 30">
              <a:hlinkClick r:id="rId20" action="ppaction://hlinksldjump"/>
              <a:extLst>
                <a:ext uri="{FF2B5EF4-FFF2-40B4-BE49-F238E27FC236}">
                  <a16:creationId xmlns:a16="http://schemas.microsoft.com/office/drawing/2014/main" id="{619D2BAF-37FC-2B0F-7F5A-49C2FA173D4A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1024" name="Flowchart: Terminator 1023">
              <a:hlinkClick r:id="rId21" action="ppaction://hlinksldjump"/>
              <a:extLst>
                <a:ext uri="{FF2B5EF4-FFF2-40B4-BE49-F238E27FC236}">
                  <a16:creationId xmlns:a16="http://schemas.microsoft.com/office/drawing/2014/main" id="{AEA6FDFE-9DEF-5A46-9933-96466485A65E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1028" name="Flowchart: Terminator 1027">
            <a:hlinkClick r:id="rId22" action="ppaction://hlinksldjump"/>
            <a:extLst>
              <a:ext uri="{FF2B5EF4-FFF2-40B4-BE49-F238E27FC236}">
                <a16:creationId xmlns:a16="http://schemas.microsoft.com/office/drawing/2014/main" id="{BC8A522A-9D17-15F2-DC38-E7BDBA51CDE2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28261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BFCB2876-3DFA-10EC-37F4-84A51A2A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70" t="40497" r="69773" b="46385"/>
          <a:stretch/>
        </p:blipFill>
        <p:spPr>
          <a:xfrm>
            <a:off x="8385240" y="4659558"/>
            <a:ext cx="3287397" cy="13354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7943163-6501-3523-5791-DCF82D5FDB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65" t="22952" r="67378" b="71379"/>
          <a:stretch/>
        </p:blipFill>
        <p:spPr>
          <a:xfrm rot="5400000">
            <a:off x="9756910" y="4981652"/>
            <a:ext cx="2732151" cy="5390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9B27D0-A28A-0B31-F4F8-F4A301D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69" t="22612" r="50127" b="71088"/>
          <a:stretch/>
        </p:blipFill>
        <p:spPr>
          <a:xfrm>
            <a:off x="8350466" y="4379696"/>
            <a:ext cx="3290162" cy="3488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656BF2C-F6E0-B588-09F6-3B9289EB12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38" t="21588" r="65619" b="69626"/>
          <a:stretch/>
        </p:blipFill>
        <p:spPr>
          <a:xfrm>
            <a:off x="8598017" y="4014024"/>
            <a:ext cx="2195894" cy="5154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BF3302-5AC4-C216-0176-CAB65ACB28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03" t="39413" r="50847" b="37288"/>
          <a:stretch/>
        </p:blipFill>
        <p:spPr>
          <a:xfrm>
            <a:off x="8382468" y="863021"/>
            <a:ext cx="3290162" cy="17846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450BEF6-65C2-04EE-AB31-567B8CCDD5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261" t="68613" r="62830" b="17284"/>
          <a:stretch/>
        </p:blipFill>
        <p:spPr>
          <a:xfrm>
            <a:off x="8598017" y="1914798"/>
            <a:ext cx="2915426" cy="11611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0EB7B2-6406-8198-83A2-F949E8EB05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720" t="60513" r="70135" b="27063"/>
          <a:stretch/>
        </p:blipFill>
        <p:spPr>
          <a:xfrm>
            <a:off x="9577221" y="1105702"/>
            <a:ext cx="1999631" cy="13770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627191-524E-842D-4F57-47F6727CAE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5221" t="40810" r="33284" b="46243"/>
          <a:stretch/>
        </p:blipFill>
        <p:spPr>
          <a:xfrm>
            <a:off x="4499401" y="4053094"/>
            <a:ext cx="3163558" cy="1071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5BBC0-9B03-74DE-7356-36C893ADB2C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79" y="4271748"/>
            <a:ext cx="2814243" cy="22792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4B7455-EE93-EACF-9988-AAF56569FA5E}"/>
              </a:ext>
            </a:extLst>
          </p:cNvPr>
          <p:cNvSpPr/>
          <p:nvPr/>
        </p:nvSpPr>
        <p:spPr>
          <a:xfrm>
            <a:off x="4283619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 2 – Networks and How Computers Work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develop an understanding of computers in terms of their hardware, software and logic, and develop an understanding of how networks work.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6FAB4-E280-B123-662D-5125015276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09" t="27909" r="29128" b="19917"/>
          <a:stretch/>
        </p:blipFill>
        <p:spPr>
          <a:xfrm>
            <a:off x="615148" y="3971609"/>
            <a:ext cx="3163558" cy="2163061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6C5D3F-A5A0-4C73-606C-6ACEA6EB6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39" t="12019" r="69202" b="39590"/>
          <a:stretch/>
        </p:blipFill>
        <p:spPr>
          <a:xfrm>
            <a:off x="2580942" y="4271748"/>
            <a:ext cx="833311" cy="775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BB59C-F199-AB09-6254-83BFE8722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529" t="16675" r="19033" b="54112"/>
          <a:stretch/>
        </p:blipFill>
        <p:spPr>
          <a:xfrm>
            <a:off x="4319757" y="1026795"/>
            <a:ext cx="3495551" cy="20277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66A3C9-0659-25C4-2336-0160292D27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628" t="22416" r="38285" b="11083"/>
          <a:stretch/>
        </p:blipFill>
        <p:spPr>
          <a:xfrm>
            <a:off x="5955646" y="1642612"/>
            <a:ext cx="1720706" cy="131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9240AE-0DAB-5D29-61B9-62F3F996DE03}"/>
              </a:ext>
            </a:extLst>
          </p:cNvPr>
          <p:cNvSpPr/>
          <p:nvPr/>
        </p:nvSpPr>
        <p:spPr>
          <a:xfrm>
            <a:off x="4283619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Spring 1 – S.T.E.M.: Robotics</a:t>
            </a:r>
          </a:p>
          <a:p>
            <a:pPr algn="ctr"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program a robot to navigate in the real world using ultrasonic and infrared sensors, and incorporate related work undertaken in other subjects.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975277-FA29-905B-9D6D-3BC4E2619A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6111" t="16622" r="46982" b="35699"/>
          <a:stretch/>
        </p:blipFill>
        <p:spPr>
          <a:xfrm>
            <a:off x="615148" y="1026795"/>
            <a:ext cx="3044013" cy="22109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DEC18-53F5-530A-639B-7084625E0E1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1878" t="53037" b="20259"/>
          <a:stretch/>
        </p:blipFill>
        <p:spPr>
          <a:xfrm>
            <a:off x="1329933" y="1321603"/>
            <a:ext cx="2174929" cy="11611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102C4A-283E-E612-4B20-47A7819B76E0}"/>
              </a:ext>
            </a:extLst>
          </p:cNvPr>
          <p:cNvSpPr/>
          <p:nvPr/>
        </p:nvSpPr>
        <p:spPr>
          <a:xfrm>
            <a:off x="341193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1 – Web Design: HTML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 To be able to create a website using text-based coding and a variety of techniques.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2744A2-969A-E7CB-ACE2-9EB752E7912D}"/>
              </a:ext>
            </a:extLst>
          </p:cNvPr>
          <p:cNvSpPr/>
          <p:nvPr/>
        </p:nvSpPr>
        <p:spPr>
          <a:xfrm>
            <a:off x="8226045" y="723330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1 – Databases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</a:t>
            </a:r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able to use a database in a mail merge operation, extend knowledge of datatypes, and independently create a database.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C4FD41-DA1F-DEA1-F285-9F94C54386E7}"/>
              </a:ext>
            </a:extLst>
          </p:cNvPr>
          <p:cNvSpPr/>
          <p:nvPr/>
        </p:nvSpPr>
        <p:spPr>
          <a:xfrm>
            <a:off x="8226045" y="3788999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914400" algn="ctr">
              <a:spcAft>
                <a:spcPts val="800"/>
              </a:spcAft>
            </a:pPr>
            <a:endParaRPr lang="en-GB" sz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Summer 2 – Spreadsheets</a:t>
            </a:r>
          </a:p>
          <a:p>
            <a:pPr algn="ctr"/>
            <a:r>
              <a:rPr lang="en-GB" sz="12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Objectives: To be able to use a wider range of software features to assist in the creation of a model, create a more complex model using functions and apply those functions in a new context.</a:t>
            </a:r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BC42B2-41FA-BD65-A470-615117CE6C42}"/>
              </a:ext>
            </a:extLst>
          </p:cNvPr>
          <p:cNvSpPr/>
          <p:nvPr/>
        </p:nvSpPr>
        <p:spPr>
          <a:xfrm>
            <a:off x="362947" y="3788998"/>
            <a:ext cx="3603009" cy="2953471"/>
          </a:xfrm>
          <a:prstGeom prst="round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>
            <a:no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2 – S.T.E.M.: Robotics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 To be able to program a robot to navigate in the real world using ultrasonic and infrared sensors, and incorporate related work undertaken in other subjects.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FCC35E-074C-ACB4-A4A5-D85AD9AFB0C7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5" name="Flowchart: Terminator 14">
              <a:hlinkClick r:id="rId17" action="ppaction://hlinksldjump"/>
              <a:extLst>
                <a:ext uri="{FF2B5EF4-FFF2-40B4-BE49-F238E27FC236}">
                  <a16:creationId xmlns:a16="http://schemas.microsoft.com/office/drawing/2014/main" id="{11183894-0F6F-A3CE-C859-FB2260982125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25" name="Flowchart: Terminator 24">
              <a:hlinkClick r:id="rId18" action="ppaction://hlinksldjump"/>
              <a:extLst>
                <a:ext uri="{FF2B5EF4-FFF2-40B4-BE49-F238E27FC236}">
                  <a16:creationId xmlns:a16="http://schemas.microsoft.com/office/drawing/2014/main" id="{DE002429-DE5D-7656-B58C-BD587F60CC76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27" name="Flowchart: Terminator 26">
              <a:hlinkClick r:id="rId19" action="ppaction://hlinksldjump"/>
              <a:extLst>
                <a:ext uri="{FF2B5EF4-FFF2-40B4-BE49-F238E27FC236}">
                  <a16:creationId xmlns:a16="http://schemas.microsoft.com/office/drawing/2014/main" id="{42E9F563-2D5A-FCA0-5458-E843608CF310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31" name="Flowchart: Terminator 30">
              <a:extLst>
                <a:ext uri="{FF2B5EF4-FFF2-40B4-BE49-F238E27FC236}">
                  <a16:creationId xmlns:a16="http://schemas.microsoft.com/office/drawing/2014/main" id="{8D1A8505-A4DE-3286-C29C-E1B8BA6D4DD7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33" name="Flowchart: Terminator 32">
              <a:hlinkClick r:id="rId20" action="ppaction://hlinksldjump"/>
              <a:extLst>
                <a:ext uri="{FF2B5EF4-FFF2-40B4-BE49-F238E27FC236}">
                  <a16:creationId xmlns:a16="http://schemas.microsoft.com/office/drawing/2014/main" id="{637F58D3-2053-FD1F-BEF0-8F02EE6DE39F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34" name="Flowchart: Terminator 33">
              <a:hlinkClick r:id="rId21" action="ppaction://hlinksldjump"/>
              <a:extLst>
                <a:ext uri="{FF2B5EF4-FFF2-40B4-BE49-F238E27FC236}">
                  <a16:creationId xmlns:a16="http://schemas.microsoft.com/office/drawing/2014/main" id="{B1EFA353-11A2-065E-AB83-E04FDDB8A8AB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35" name="Flowchart: Terminator 34">
              <a:hlinkClick r:id="rId22" action="ppaction://hlinksldjump"/>
              <a:extLst>
                <a:ext uri="{FF2B5EF4-FFF2-40B4-BE49-F238E27FC236}">
                  <a16:creationId xmlns:a16="http://schemas.microsoft.com/office/drawing/2014/main" id="{D54A26C2-E46A-6D4A-207A-0F6DD24DE058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37" name="Flowchart: Terminator 36">
            <a:hlinkClick r:id="rId23" action="ppaction://hlinksldjump"/>
            <a:extLst>
              <a:ext uri="{FF2B5EF4-FFF2-40B4-BE49-F238E27FC236}">
                <a16:creationId xmlns:a16="http://schemas.microsoft.com/office/drawing/2014/main" id="{F6B3C438-59A4-8B41-C6A5-E858F9C0CFFD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24859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1999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 in IT</a:t>
            </a:r>
          </a:p>
          <a:p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jobs in the 21</a:t>
            </a:r>
            <a:r>
              <a:rPr lang="en-GB" sz="2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involve using a computer.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also lots of careers that are mainly all about computing.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read a brief overview of some of the more common careers in computing, use the links above.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also a very useful government website containing more detail on the careers mentioned here, as well as a wider range of available careers. Click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HERE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visit the site.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FCA120-9ECD-A2E8-CEE2-54D420604F82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C6C6E0E-77FB-4A05-8201-A9237DA90954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16" name="Flowchart: Terminator 1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F18A141-0312-0B52-E7FD-D4915E5AE6D2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17" name="Flowchart: Terminator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868F1B2-BC6C-F4A3-3E36-EFBC825EC3BA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18" name="Flowchart: Terminator 1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230920A-7A38-6221-72D4-D772AA087053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19" name="Flowchart: Terminator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989732A-FFF6-774E-4301-DAB1046B32D5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2AA9301-72EE-E092-C944-D4BAADE2AA57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12" name="Flowchart: Terminator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C012A4F-96F5-1DD7-5872-4EE92994E7A2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13" name="Flowchart: Terminator 1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C57CE7E-1112-A673-9BBD-75E1559E2CDE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14" name="Flowchart: Terminator 1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F916C50-4B5B-36D6-5909-703A52F7431D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15" name="Flowchart: Terminator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C50E532-7439-2951-ECE6-F0D189EF8968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0FBB77-AF18-5A55-7171-9D44633355F7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22" name="Flowchart: Terminato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4ECB7844-B9C5-7EF2-F669-CE0D4E08CDDD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23" name="Flowchart: Terminator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E7FB347F-CB64-0E45-AA00-914984483053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25" name="Flowchart: Terminator 24">
              <a:hlinkClick r:id="rId13" action="ppaction://hlinksldjump"/>
              <a:extLst>
                <a:ext uri="{FF2B5EF4-FFF2-40B4-BE49-F238E27FC236}">
                  <a16:creationId xmlns:a16="http://schemas.microsoft.com/office/drawing/2014/main" id="{474D776E-EFB9-AD54-8327-EAABFBE48FF8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27" name="Flowchart: Terminator 26">
              <a:extLst>
                <a:ext uri="{FF2B5EF4-FFF2-40B4-BE49-F238E27FC236}">
                  <a16:creationId xmlns:a16="http://schemas.microsoft.com/office/drawing/2014/main" id="{5F5B4AEB-A36D-29A4-9F93-96ACBABEFF53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28" name="Flowchart: Terminator 27">
              <a:hlinkClick r:id="rId14" action="ppaction://hlinksldjump"/>
              <a:extLst>
                <a:ext uri="{FF2B5EF4-FFF2-40B4-BE49-F238E27FC236}">
                  <a16:creationId xmlns:a16="http://schemas.microsoft.com/office/drawing/2014/main" id="{C2322B23-0E7E-07F3-E4B8-EF8AD381B105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29" name="Flowchart: Terminator 28">
              <a:hlinkClick r:id="rId15" action="ppaction://hlinksldjump"/>
              <a:extLst>
                <a:ext uri="{FF2B5EF4-FFF2-40B4-BE49-F238E27FC236}">
                  <a16:creationId xmlns:a16="http://schemas.microsoft.com/office/drawing/2014/main" id="{A70059C9-68C7-7CA5-BD84-B6DB85D6570A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30" name="Flowchart: Terminator 29">
              <a:hlinkClick r:id="rId16" action="ppaction://hlinksldjump"/>
              <a:extLst>
                <a:ext uri="{FF2B5EF4-FFF2-40B4-BE49-F238E27FC236}">
                  <a16:creationId xmlns:a16="http://schemas.microsoft.com/office/drawing/2014/main" id="{9004EFD3-5A15-28DC-40F0-84F423893386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31" name="Flowchart: Terminator 30">
            <a:hlinkClick r:id="rId17" action="ppaction://hlinksldjump"/>
            <a:extLst>
              <a:ext uri="{FF2B5EF4-FFF2-40B4-BE49-F238E27FC236}">
                <a16:creationId xmlns:a16="http://schemas.microsoft.com/office/drawing/2014/main" id="{ED0511B8-D0CE-084D-3B30-1A7553AB6077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38596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Cyber-Security Analyst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protecting computers and networks against cyber-attacks, for example computer viruses.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analyst you would identify and fix weaknesses in the computer code and hardware of an organization.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programming, control, databases and networks.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0FFEF5-A2B3-0EFF-D3E6-12CFD964F68B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47D4B7-17BA-418F-94E2-1FC58634D531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30" name="Flowchart: Terminator 29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E85B19AD-4FDD-F106-F97A-FB9A4D8BE3AC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1" name="Flowchart: Terminator 3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4201017-72E3-81C6-C294-18F7CD10EDB2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2" name="Flowchart: Terminator 3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7955BC9-E880-5A72-2761-D94B0D9946EC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3" name="Flowchart: Terminator 3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1B313B71-D699-3E62-4BF0-324AB3D8CB62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3898D1F-1C2A-EF37-E81F-3340EB499007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6" name="Flowchart: Terminator 2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7DCB185C-02FC-872C-3285-1630E4198D15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7" name="Flowchart: Terminator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B1FB1F5-3DE8-1391-9923-FB979B82A369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8" name="Flowchart: Terminator 2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90E3DCC-DF28-41A8-28B9-DAE02FCE6ADD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9" name="Flowchart: Terminator 2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6901851-CD07-CECD-4D33-271D779E02CA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B8B88E-9ED7-4D83-9275-3EF088C8BA0B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4" name="Flowchart: Terminator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767A60-E2FC-41B7-DBF7-D3E5BCFD000A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5" name="Flowchart: Terminator 14">
              <a:hlinkClick r:id="rId11" action="ppaction://hlinksldjump"/>
              <a:extLst>
                <a:ext uri="{FF2B5EF4-FFF2-40B4-BE49-F238E27FC236}">
                  <a16:creationId xmlns:a16="http://schemas.microsoft.com/office/drawing/2014/main" id="{07823F88-46F0-D74B-492D-6D9EEE45274F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6" name="Flowchart: Terminator 15">
              <a:hlinkClick r:id="rId12" action="ppaction://hlinksldjump"/>
              <a:extLst>
                <a:ext uri="{FF2B5EF4-FFF2-40B4-BE49-F238E27FC236}">
                  <a16:creationId xmlns:a16="http://schemas.microsoft.com/office/drawing/2014/main" id="{39201379-D080-62A0-D330-60AE83F32406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7" name="Flowchart: Terminator 16">
              <a:extLst>
                <a:ext uri="{FF2B5EF4-FFF2-40B4-BE49-F238E27FC236}">
                  <a16:creationId xmlns:a16="http://schemas.microsoft.com/office/drawing/2014/main" id="{2B74A4C4-1A85-3B88-8D18-67211837B1DC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8" name="Flowchart: Terminator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0DFE6448-4393-E8E5-945A-9FF77182510A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19" name="Flowchart: Terminator 18">
              <a:hlinkClick r:id="rId14" action="ppaction://hlinksldjump"/>
              <a:extLst>
                <a:ext uri="{FF2B5EF4-FFF2-40B4-BE49-F238E27FC236}">
                  <a16:creationId xmlns:a16="http://schemas.microsoft.com/office/drawing/2014/main" id="{43545ED9-75D6-6B72-E3C9-C598196D5CC3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0" name="Flowchart: Terminator 19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69DC33-5D6C-C92B-D777-36F46D6395F1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1" name="Flowchart: Terminator 20">
            <a:hlinkClick r:id="rId16" action="ppaction://hlinksldjump"/>
            <a:extLst>
              <a:ext uri="{FF2B5EF4-FFF2-40B4-BE49-F238E27FC236}">
                <a16:creationId xmlns:a16="http://schemas.microsoft.com/office/drawing/2014/main" id="{960FCB3A-B797-2C8B-4EFB-0277331A8160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9991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6531C-20E9-4DAB-884E-E9926214F9BB}"/>
              </a:ext>
            </a:extLst>
          </p:cNvPr>
          <p:cNvSpPr txBox="1"/>
          <p:nvPr/>
        </p:nvSpPr>
        <p:spPr>
          <a:xfrm>
            <a:off x="0" y="2345365"/>
            <a:ext cx="12192000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Administrator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involves the storing and organisation of important company data in databases.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administrator you would need to recognise patterns in data, and ensure that  the companies databases run efficiently.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school topics include databases and networks.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9C7D9-7938-D495-C2FB-05A108CD1007}"/>
              </a:ext>
            </a:extLst>
          </p:cNvPr>
          <p:cNvGrpSpPr/>
          <p:nvPr/>
        </p:nvGrpSpPr>
        <p:grpSpPr>
          <a:xfrm>
            <a:off x="1560203" y="747199"/>
            <a:ext cx="9071595" cy="921615"/>
            <a:chOff x="1560203" y="747199"/>
            <a:chExt cx="9071595" cy="9216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9C11FFC-2DF7-2D02-A9CB-7ADC919C823F}"/>
                </a:ext>
              </a:extLst>
            </p:cNvPr>
            <p:cNvGrpSpPr/>
            <p:nvPr/>
          </p:nvGrpSpPr>
          <p:grpSpPr>
            <a:xfrm>
              <a:off x="1560203" y="1152081"/>
              <a:ext cx="9071595" cy="516733"/>
              <a:chOff x="2657967" y="1152081"/>
              <a:chExt cx="9071595" cy="516733"/>
            </a:xfrm>
          </p:grpSpPr>
          <p:sp>
            <p:nvSpPr>
              <p:cNvPr id="30" name="Flowchart: Terminator 29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9EA3BB0-33A8-E995-4DC8-F067CADEB404}"/>
                  </a:ext>
                </a:extLst>
              </p:cNvPr>
              <p:cNvSpPr/>
              <p:nvPr/>
            </p:nvSpPr>
            <p:spPr>
              <a:xfrm>
                <a:off x="9570579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Network Engineer</a:t>
                </a:r>
              </a:p>
            </p:txBody>
          </p:sp>
          <p:sp>
            <p:nvSpPr>
              <p:cNvPr id="31" name="Flowchart: Terminator 3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DEE411E-68FA-29A0-51B9-19066F0E1D2D}"/>
                  </a:ext>
                </a:extLst>
              </p:cNvPr>
              <p:cNvSpPr/>
              <p:nvPr/>
            </p:nvSpPr>
            <p:spPr>
              <a:xfrm>
                <a:off x="2657967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Engineer</a:t>
                </a:r>
              </a:p>
            </p:txBody>
          </p:sp>
          <p:sp>
            <p:nvSpPr>
              <p:cNvPr id="32" name="Flowchart: Terminator 3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F037572-D794-7EA3-8E16-AEB35D361E2C}"/>
                  </a:ext>
                </a:extLst>
              </p:cNvPr>
              <p:cNvSpPr/>
              <p:nvPr/>
            </p:nvSpPr>
            <p:spPr>
              <a:xfrm>
                <a:off x="4962170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Analyst</a:t>
                </a:r>
              </a:p>
            </p:txBody>
          </p:sp>
          <p:sp>
            <p:nvSpPr>
              <p:cNvPr id="33" name="Flowchart: Terminator 3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C7A4592-9DE2-7BAE-AF6D-D55118F048C4}"/>
                  </a:ext>
                </a:extLst>
              </p:cNvPr>
              <p:cNvSpPr/>
              <p:nvPr/>
            </p:nvSpPr>
            <p:spPr>
              <a:xfrm>
                <a:off x="7266375" y="1152081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 Designer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C40067-7A9E-295E-51E2-AF5DCDDB2F9B}"/>
                </a:ext>
              </a:extLst>
            </p:cNvPr>
            <p:cNvGrpSpPr/>
            <p:nvPr/>
          </p:nvGrpSpPr>
          <p:grpSpPr>
            <a:xfrm>
              <a:off x="1568733" y="747199"/>
              <a:ext cx="9040887" cy="516733"/>
              <a:chOff x="2879493" y="747199"/>
              <a:chExt cx="9040887" cy="516733"/>
            </a:xfrm>
          </p:grpSpPr>
          <p:sp>
            <p:nvSpPr>
              <p:cNvPr id="26" name="Flowchart: Terminator 2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88899DF-7F9D-F878-45CC-277FDC5584C5}"/>
                  </a:ext>
                </a:extLst>
              </p:cNvPr>
              <p:cNvSpPr/>
              <p:nvPr/>
            </p:nvSpPr>
            <p:spPr>
              <a:xfrm>
                <a:off x="287949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Cyber-security Analyst</a:t>
                </a:r>
              </a:p>
            </p:txBody>
          </p:sp>
          <p:sp>
            <p:nvSpPr>
              <p:cNvPr id="27" name="Flowchart: Terminator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5D0ADE6-D057-491E-D3D3-4070EF5205C2}"/>
                  </a:ext>
                </a:extLst>
              </p:cNvPr>
              <p:cNvSpPr/>
              <p:nvPr/>
            </p:nvSpPr>
            <p:spPr>
              <a:xfrm>
                <a:off x="5228053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Database Administrator</a:t>
                </a:r>
              </a:p>
            </p:txBody>
          </p:sp>
          <p:sp>
            <p:nvSpPr>
              <p:cNvPr id="28" name="Flowchart: Terminator 2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C2A03AA-67DE-81AE-241E-303EC06DD1FA}"/>
                  </a:ext>
                </a:extLst>
              </p:cNvPr>
              <p:cNvSpPr/>
              <p:nvPr/>
            </p:nvSpPr>
            <p:spPr>
              <a:xfrm>
                <a:off x="7453781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Games Developer</a:t>
                </a:r>
              </a:p>
            </p:txBody>
          </p:sp>
          <p:sp>
            <p:nvSpPr>
              <p:cNvPr id="29" name="Flowchart: Terminator 2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8153879-388A-3535-7375-762615340E57}"/>
                  </a:ext>
                </a:extLst>
              </p:cNvPr>
              <p:cNvSpPr/>
              <p:nvPr/>
            </p:nvSpPr>
            <p:spPr>
              <a:xfrm>
                <a:off x="9761397" y="747199"/>
                <a:ext cx="2158983" cy="516733"/>
              </a:xfrm>
              <a:prstGeom prst="flowChartTerminator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Support Executive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5E3AF9-FE0A-4CFE-92A9-4E7D109E20D7}"/>
              </a:ext>
            </a:extLst>
          </p:cNvPr>
          <p:cNvGrpSpPr/>
          <p:nvPr/>
        </p:nvGrpSpPr>
        <p:grpSpPr>
          <a:xfrm>
            <a:off x="2870398" y="115530"/>
            <a:ext cx="8073557" cy="360000"/>
            <a:chOff x="2870398" y="115530"/>
            <a:chExt cx="8073557" cy="360000"/>
          </a:xfrm>
        </p:grpSpPr>
        <p:sp>
          <p:nvSpPr>
            <p:cNvPr id="14" name="Flowchart: Terminator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254541-BE0C-BAF8-3426-D31D46AFFF9E}"/>
                </a:ext>
              </a:extLst>
            </p:cNvPr>
            <p:cNvSpPr/>
            <p:nvPr/>
          </p:nvSpPr>
          <p:spPr>
            <a:xfrm>
              <a:off x="4827950" y="115530"/>
              <a:ext cx="796171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7</a:t>
              </a:r>
            </a:p>
          </p:txBody>
        </p:sp>
        <p:sp>
          <p:nvSpPr>
            <p:cNvPr id="15" name="Flowchart: Terminator 14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ECFBDD-430C-A67E-8A5C-DDE2481E08B8}"/>
                </a:ext>
              </a:extLst>
            </p:cNvPr>
            <p:cNvSpPr/>
            <p:nvPr/>
          </p:nvSpPr>
          <p:spPr>
            <a:xfrm>
              <a:off x="5821355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8</a:t>
              </a:r>
            </a:p>
          </p:txBody>
        </p:sp>
        <p:sp>
          <p:nvSpPr>
            <p:cNvPr id="16" name="Flowchart: Terminator 15">
              <a:hlinkClick r:id="rId12" action="ppaction://hlinksldjump"/>
              <a:extLst>
                <a:ext uri="{FF2B5EF4-FFF2-40B4-BE49-F238E27FC236}">
                  <a16:creationId xmlns:a16="http://schemas.microsoft.com/office/drawing/2014/main" id="{7BBBC47D-768F-2A44-2A4D-605D82092A11}"/>
                </a:ext>
              </a:extLst>
            </p:cNvPr>
            <p:cNvSpPr/>
            <p:nvPr/>
          </p:nvSpPr>
          <p:spPr>
            <a:xfrm>
              <a:off x="6892424" y="115530"/>
              <a:ext cx="873835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9</a:t>
              </a:r>
            </a:p>
          </p:txBody>
        </p:sp>
        <p:sp>
          <p:nvSpPr>
            <p:cNvPr id="17" name="Flowchart: Terminator 16">
              <a:extLst>
                <a:ext uri="{FF2B5EF4-FFF2-40B4-BE49-F238E27FC236}">
                  <a16:creationId xmlns:a16="http://schemas.microsoft.com/office/drawing/2014/main" id="{896E5AEB-85FD-506E-57B3-904F0D37D5DD}"/>
                </a:ext>
              </a:extLst>
            </p:cNvPr>
            <p:cNvSpPr/>
            <p:nvPr/>
          </p:nvSpPr>
          <p:spPr>
            <a:xfrm>
              <a:off x="9210916" y="115530"/>
              <a:ext cx="1733039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Home Page</a:t>
              </a:r>
            </a:p>
          </p:txBody>
        </p:sp>
        <p:sp>
          <p:nvSpPr>
            <p:cNvPr id="18" name="Flowchart: Terminator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10FC4AFC-67E7-B223-04E4-BD423BBA5DBB}"/>
                </a:ext>
              </a:extLst>
            </p:cNvPr>
            <p:cNvSpPr/>
            <p:nvPr/>
          </p:nvSpPr>
          <p:spPr>
            <a:xfrm>
              <a:off x="7963493" y="115530"/>
              <a:ext cx="1009246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Careers</a:t>
              </a:r>
            </a:p>
          </p:txBody>
        </p:sp>
        <p:sp>
          <p:nvSpPr>
            <p:cNvPr id="19" name="Flowchart: Terminator 18">
              <a:hlinkClick r:id="rId14" action="ppaction://hlinksldjump"/>
              <a:extLst>
                <a:ext uri="{FF2B5EF4-FFF2-40B4-BE49-F238E27FC236}">
                  <a16:creationId xmlns:a16="http://schemas.microsoft.com/office/drawing/2014/main" id="{32D010BA-19B8-3863-DAC6-A5C6940914CE}"/>
                </a:ext>
              </a:extLst>
            </p:cNvPr>
            <p:cNvSpPr/>
            <p:nvPr/>
          </p:nvSpPr>
          <p:spPr>
            <a:xfrm>
              <a:off x="2870398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Ks2a</a:t>
              </a:r>
            </a:p>
          </p:txBody>
        </p:sp>
        <p:sp>
          <p:nvSpPr>
            <p:cNvPr id="20" name="Flowchart: Terminator 19">
              <a:hlinkClick r:id="rId15" action="ppaction://hlinksldjump"/>
              <a:extLst>
                <a:ext uri="{FF2B5EF4-FFF2-40B4-BE49-F238E27FC236}">
                  <a16:creationId xmlns:a16="http://schemas.microsoft.com/office/drawing/2014/main" id="{066D875C-20CC-128F-8539-C68D88881D2B}"/>
                </a:ext>
              </a:extLst>
            </p:cNvPr>
            <p:cNvSpPr/>
            <p:nvPr/>
          </p:nvSpPr>
          <p:spPr>
            <a:xfrm>
              <a:off x="3849174" y="115530"/>
              <a:ext cx="781542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Ks2b</a:t>
              </a:r>
            </a:p>
          </p:txBody>
        </p:sp>
      </p:grpSp>
      <p:sp>
        <p:nvSpPr>
          <p:cNvPr id="21" name="Flowchart: Terminator 20">
            <a:hlinkClick r:id="rId16" action="ppaction://hlinksldjump"/>
            <a:extLst>
              <a:ext uri="{FF2B5EF4-FFF2-40B4-BE49-F238E27FC236}">
                <a16:creationId xmlns:a16="http://schemas.microsoft.com/office/drawing/2014/main" id="{E7A8EADF-50EA-9233-214B-98E57B8F0BEB}"/>
              </a:ext>
            </a:extLst>
          </p:cNvPr>
          <p:cNvSpPr/>
          <p:nvPr/>
        </p:nvSpPr>
        <p:spPr>
          <a:xfrm>
            <a:off x="1275341" y="115530"/>
            <a:ext cx="1302287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Home Page</a:t>
            </a:r>
          </a:p>
        </p:txBody>
      </p:sp>
    </p:spTree>
    <p:extLst>
      <p:ext uri="{BB962C8B-B14F-4D97-AF65-F5344CB8AC3E}">
        <p14:creationId xmlns:p14="http://schemas.microsoft.com/office/powerpoint/2010/main" val="175778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1803</Words>
  <Application>Microsoft Office PowerPoint</Application>
  <PresentationFormat>Widescreen</PresentationFormat>
  <Paragraphs>357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Laurie</dc:creator>
  <cp:lastModifiedBy>Sarah Smith</cp:lastModifiedBy>
  <cp:revision>153</cp:revision>
  <cp:lastPrinted>2026-01-29T10:56:49Z</cp:lastPrinted>
  <dcterms:created xsi:type="dcterms:W3CDTF">2021-11-23T13:49:26Z</dcterms:created>
  <dcterms:modified xsi:type="dcterms:W3CDTF">2026-02-02T19:29:10Z</dcterms:modified>
</cp:coreProperties>
</file>