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62" r:id="rId2"/>
    <p:sldId id="260" r:id="rId3"/>
    <p:sldId id="275" r:id="rId4"/>
    <p:sldId id="276" r:id="rId5"/>
    <p:sldId id="269" r:id="rId6"/>
    <p:sldId id="273" r:id="rId7"/>
    <p:sldId id="286" r:id="rId8"/>
    <p:sldId id="279" r:id="rId9"/>
    <p:sldId id="280" r:id="rId10"/>
    <p:sldId id="288" r:id="rId11"/>
    <p:sldId id="285" r:id="rId12"/>
    <p:sldId id="281" r:id="rId13"/>
    <p:sldId id="289" r:id="rId14"/>
    <p:sldId id="270" r:id="rId15"/>
    <p:sldId id="282" r:id="rId16"/>
    <p:sldId id="283" r:id="rId17"/>
    <p:sldId id="284" r:id="rId18"/>
    <p:sldId id="264" r:id="rId19"/>
    <p:sldId id="27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076DEE-004E-47C7-9D92-0B66ED38B0EA}" v="4" dt="2025-01-10T12:59:08.1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754" autoAdjust="0"/>
    <p:restoredTop sz="94660"/>
  </p:normalViewPr>
  <p:slideViewPr>
    <p:cSldViewPr snapToGrid="0">
      <p:cViewPr>
        <p:scale>
          <a:sx n="75" d="100"/>
          <a:sy n="75" d="100"/>
        </p:scale>
        <p:origin x="1445"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Crossland" userId="82733a7c-e32d-4ff6-873e-906f0ee0859c" providerId="ADAL" clId="{F25652C1-0CA2-4154-8A97-890AAAC6F48D}"/>
    <pc:docChg chg="undo redo custSel addSld delSld modSld">
      <pc:chgData name="Adrian Crossland" userId="82733a7c-e32d-4ff6-873e-906f0ee0859c" providerId="ADAL" clId="{F25652C1-0CA2-4154-8A97-890AAAC6F48D}" dt="2025-01-07T17:28:27.505" v="2635" actId="1076"/>
      <pc:docMkLst>
        <pc:docMk/>
      </pc:docMkLst>
      <pc:sldChg chg="addSp delSp modSp mod">
        <pc:chgData name="Adrian Crossland" userId="82733a7c-e32d-4ff6-873e-906f0ee0859c" providerId="ADAL" clId="{F25652C1-0CA2-4154-8A97-890AAAC6F48D}" dt="2024-12-17T15:52:47.253" v="2344" actId="1076"/>
        <pc:sldMkLst>
          <pc:docMk/>
          <pc:sldMk cId="3970312309" sldId="260"/>
        </pc:sldMkLst>
        <pc:picChg chg="add mod">
          <ac:chgData name="Adrian Crossland" userId="82733a7c-e32d-4ff6-873e-906f0ee0859c" providerId="ADAL" clId="{F25652C1-0CA2-4154-8A97-890AAAC6F48D}" dt="2024-12-17T15:52:47.253" v="2344" actId="1076"/>
          <ac:picMkLst>
            <pc:docMk/>
            <pc:sldMk cId="3970312309" sldId="260"/>
            <ac:picMk id="8" creationId="{5F76832E-1209-BF70-8EFE-BA3A24DB57A5}"/>
          </ac:picMkLst>
        </pc:picChg>
      </pc:sldChg>
      <pc:sldChg chg="modSp">
        <pc:chgData name="Adrian Crossland" userId="82733a7c-e32d-4ff6-873e-906f0ee0859c" providerId="ADAL" clId="{F25652C1-0CA2-4154-8A97-890AAAC6F48D}" dt="2024-12-17T14:21:05.374" v="7" actId="20577"/>
        <pc:sldMkLst>
          <pc:docMk/>
          <pc:sldMk cId="3903604734" sldId="262"/>
        </pc:sldMkLst>
        <pc:graphicFrameChg chg="mod">
          <ac:chgData name="Adrian Crossland" userId="82733a7c-e32d-4ff6-873e-906f0ee0859c" providerId="ADAL" clId="{F25652C1-0CA2-4154-8A97-890AAAC6F48D}" dt="2024-12-17T14:21:05.374" v="7" actId="20577"/>
          <ac:graphicFrameMkLst>
            <pc:docMk/>
            <pc:sldMk cId="3903604734" sldId="262"/>
            <ac:graphicFrameMk id="22" creationId="{D6122AFA-DAB9-FEE4-07A6-46C85232407A}"/>
          </ac:graphicFrameMkLst>
        </pc:graphicFrameChg>
      </pc:sldChg>
      <pc:sldChg chg="modSp mod">
        <pc:chgData name="Adrian Crossland" userId="82733a7c-e32d-4ff6-873e-906f0ee0859c" providerId="ADAL" clId="{F25652C1-0CA2-4154-8A97-890AAAC6F48D}" dt="2024-12-17T15:45:13.213" v="2328" actId="14100"/>
        <pc:sldMkLst>
          <pc:docMk/>
          <pc:sldMk cId="1477413845" sldId="264"/>
        </pc:sldMkLst>
        <pc:graphicFrameChg chg="mod modGraphic">
          <ac:chgData name="Adrian Crossland" userId="82733a7c-e32d-4ff6-873e-906f0ee0859c" providerId="ADAL" clId="{F25652C1-0CA2-4154-8A97-890AAAC6F48D}" dt="2024-12-17T15:45:13.213" v="2328" actId="14100"/>
          <ac:graphicFrameMkLst>
            <pc:docMk/>
            <pc:sldMk cId="1477413845" sldId="264"/>
            <ac:graphicFrameMk id="6" creationId="{B88EB1CF-ED36-4E0B-BA4B-EBBB5E8F3E86}"/>
          </ac:graphicFrameMkLst>
        </pc:graphicFrameChg>
      </pc:sldChg>
      <pc:sldChg chg="modSp mod">
        <pc:chgData name="Adrian Crossland" userId="82733a7c-e32d-4ff6-873e-906f0ee0859c" providerId="ADAL" clId="{F25652C1-0CA2-4154-8A97-890AAAC6F48D}" dt="2024-12-17T14:37:26.697" v="1111" actId="20577"/>
        <pc:sldMkLst>
          <pc:docMk/>
          <pc:sldMk cId="3877755946" sldId="269"/>
        </pc:sldMkLst>
        <pc:spChg chg="mod">
          <ac:chgData name="Adrian Crossland" userId="82733a7c-e32d-4ff6-873e-906f0ee0859c" providerId="ADAL" clId="{F25652C1-0CA2-4154-8A97-890AAAC6F48D}" dt="2024-12-17T14:36:16.889" v="1079" actId="20577"/>
          <ac:spMkLst>
            <pc:docMk/>
            <pc:sldMk cId="3877755946" sldId="269"/>
            <ac:spMk id="12" creationId="{41BCA05E-0E32-03DB-F896-665D8431B946}"/>
          </ac:spMkLst>
        </pc:spChg>
        <pc:spChg chg="mod">
          <ac:chgData name="Adrian Crossland" userId="82733a7c-e32d-4ff6-873e-906f0ee0859c" providerId="ADAL" clId="{F25652C1-0CA2-4154-8A97-890AAAC6F48D}" dt="2024-12-17T14:37:26.697" v="1111" actId="20577"/>
          <ac:spMkLst>
            <pc:docMk/>
            <pc:sldMk cId="3877755946" sldId="269"/>
            <ac:spMk id="13" creationId="{ABB81300-F1A6-4D64-8260-9ED04AF100B8}"/>
          </ac:spMkLst>
        </pc:spChg>
      </pc:sldChg>
      <pc:sldChg chg="modSp mod">
        <pc:chgData name="Adrian Crossland" userId="82733a7c-e32d-4ff6-873e-906f0ee0859c" providerId="ADAL" clId="{F25652C1-0CA2-4154-8A97-890AAAC6F48D}" dt="2024-12-17T15:08:30.952" v="1748" actId="20577"/>
        <pc:sldMkLst>
          <pc:docMk/>
          <pc:sldMk cId="1373542373" sldId="270"/>
        </pc:sldMkLst>
        <pc:spChg chg="mod">
          <ac:chgData name="Adrian Crossland" userId="82733a7c-e32d-4ff6-873e-906f0ee0859c" providerId="ADAL" clId="{F25652C1-0CA2-4154-8A97-890AAAC6F48D}" dt="2024-12-17T15:07:59.631" v="1732" actId="20577"/>
          <ac:spMkLst>
            <pc:docMk/>
            <pc:sldMk cId="1373542373" sldId="270"/>
            <ac:spMk id="2" creationId="{99BCC3CF-1715-DACD-A8A8-A27F51FEBE2C}"/>
          </ac:spMkLst>
        </pc:spChg>
        <pc:spChg chg="mod">
          <ac:chgData name="Adrian Crossland" userId="82733a7c-e32d-4ff6-873e-906f0ee0859c" providerId="ADAL" clId="{F25652C1-0CA2-4154-8A97-890AAAC6F48D}" dt="2024-12-17T15:07:55.564" v="1730" actId="20577"/>
          <ac:spMkLst>
            <pc:docMk/>
            <pc:sldMk cId="1373542373" sldId="270"/>
            <ac:spMk id="7" creationId="{9B592497-CBF3-EB53-6F18-4881DDCFAB8D}"/>
          </ac:spMkLst>
        </pc:spChg>
        <pc:spChg chg="mod">
          <ac:chgData name="Adrian Crossland" userId="82733a7c-e32d-4ff6-873e-906f0ee0859c" providerId="ADAL" clId="{F25652C1-0CA2-4154-8A97-890AAAC6F48D}" dt="2024-12-17T15:08:30.952" v="1748" actId="20577"/>
          <ac:spMkLst>
            <pc:docMk/>
            <pc:sldMk cId="1373542373" sldId="270"/>
            <ac:spMk id="11" creationId="{583F80A3-0016-F4A0-6800-119A546F8679}"/>
          </ac:spMkLst>
        </pc:spChg>
      </pc:sldChg>
      <pc:sldChg chg="modSp mod">
        <pc:chgData name="Adrian Crossland" userId="82733a7c-e32d-4ff6-873e-906f0ee0859c" providerId="ADAL" clId="{F25652C1-0CA2-4154-8A97-890AAAC6F48D}" dt="2024-12-17T14:37:41.109" v="1117" actId="20577"/>
        <pc:sldMkLst>
          <pc:docMk/>
          <pc:sldMk cId="3817152503" sldId="273"/>
        </pc:sldMkLst>
        <pc:spChg chg="mod">
          <ac:chgData name="Adrian Crossland" userId="82733a7c-e32d-4ff6-873e-906f0ee0859c" providerId="ADAL" clId="{F25652C1-0CA2-4154-8A97-890AAAC6F48D}" dt="2024-12-17T14:37:41.109" v="1117" actId="20577"/>
          <ac:spMkLst>
            <pc:docMk/>
            <pc:sldMk cId="3817152503" sldId="273"/>
            <ac:spMk id="2" creationId="{D1796543-C109-1602-8588-FFEC5FD0AFF5}"/>
          </ac:spMkLst>
        </pc:spChg>
      </pc:sldChg>
      <pc:sldChg chg="modSp del mod">
        <pc:chgData name="Adrian Crossland" userId="82733a7c-e32d-4ff6-873e-906f0ee0859c" providerId="ADAL" clId="{F25652C1-0CA2-4154-8A97-890AAAC6F48D}" dt="2024-12-17T16:29:15.070" v="2508" actId="2696"/>
        <pc:sldMkLst>
          <pc:docMk/>
          <pc:sldMk cId="1375767646" sldId="274"/>
        </pc:sldMkLst>
      </pc:sldChg>
      <pc:sldChg chg="modSp mod">
        <pc:chgData name="Adrian Crossland" userId="82733a7c-e32d-4ff6-873e-906f0ee0859c" providerId="ADAL" clId="{F25652C1-0CA2-4154-8A97-890AAAC6F48D}" dt="2024-12-17T14:24:53.635" v="133" actId="20577"/>
        <pc:sldMkLst>
          <pc:docMk/>
          <pc:sldMk cId="3092115260" sldId="275"/>
        </pc:sldMkLst>
        <pc:graphicFrameChg chg="modGraphic">
          <ac:chgData name="Adrian Crossland" userId="82733a7c-e32d-4ff6-873e-906f0ee0859c" providerId="ADAL" clId="{F25652C1-0CA2-4154-8A97-890AAAC6F48D}" dt="2024-12-17T14:24:53.635" v="133" actId="20577"/>
          <ac:graphicFrameMkLst>
            <pc:docMk/>
            <pc:sldMk cId="3092115260" sldId="275"/>
            <ac:graphicFrameMk id="2" creationId="{69708B08-40EC-5060-385D-1E65E9A0C034}"/>
          </ac:graphicFrameMkLst>
        </pc:graphicFrameChg>
      </pc:sldChg>
      <pc:sldChg chg="modSp mod">
        <pc:chgData name="Adrian Crossland" userId="82733a7c-e32d-4ff6-873e-906f0ee0859c" providerId="ADAL" clId="{F25652C1-0CA2-4154-8A97-890AAAC6F48D}" dt="2024-12-17T15:46:26.008" v="2331" actId="1076"/>
        <pc:sldMkLst>
          <pc:docMk/>
          <pc:sldMk cId="1952316078" sldId="276"/>
        </pc:sldMkLst>
        <pc:graphicFrameChg chg="mod modGraphic">
          <ac:chgData name="Adrian Crossland" userId="82733a7c-e32d-4ff6-873e-906f0ee0859c" providerId="ADAL" clId="{F25652C1-0CA2-4154-8A97-890AAAC6F48D}" dt="2024-12-17T15:46:26.008" v="2331" actId="1076"/>
          <ac:graphicFrameMkLst>
            <pc:docMk/>
            <pc:sldMk cId="1952316078" sldId="276"/>
            <ac:graphicFrameMk id="2" creationId="{B7E2F9A0-D9D3-8DD4-5D06-DBBE77C1BF46}"/>
          </ac:graphicFrameMkLst>
        </pc:graphicFrameChg>
      </pc:sldChg>
      <pc:sldChg chg="modSp del mod">
        <pc:chgData name="Adrian Crossland" userId="82733a7c-e32d-4ff6-873e-906f0ee0859c" providerId="ADAL" clId="{F25652C1-0CA2-4154-8A97-890AAAC6F48D}" dt="2024-12-17T16:33:28.468" v="2542" actId="2696"/>
        <pc:sldMkLst>
          <pc:docMk/>
          <pc:sldMk cId="3208141246" sldId="277"/>
        </pc:sldMkLst>
      </pc:sldChg>
      <pc:sldChg chg="modSp del mod">
        <pc:chgData name="Adrian Crossland" userId="82733a7c-e32d-4ff6-873e-906f0ee0859c" providerId="ADAL" clId="{F25652C1-0CA2-4154-8A97-890AAAC6F48D}" dt="2024-12-17T16:39:06.882" v="2577" actId="2696"/>
        <pc:sldMkLst>
          <pc:docMk/>
          <pc:sldMk cId="2121051167" sldId="278"/>
        </pc:sldMkLst>
      </pc:sldChg>
      <pc:sldChg chg="modSp mod">
        <pc:chgData name="Adrian Crossland" userId="82733a7c-e32d-4ff6-873e-906f0ee0859c" providerId="ADAL" clId="{F25652C1-0CA2-4154-8A97-890AAAC6F48D}" dt="2024-12-17T16:49:48.776" v="2607" actId="20577"/>
        <pc:sldMkLst>
          <pc:docMk/>
          <pc:sldMk cId="3938206075" sldId="279"/>
        </pc:sldMkLst>
        <pc:graphicFrameChg chg="modGraphic">
          <ac:chgData name="Adrian Crossland" userId="82733a7c-e32d-4ff6-873e-906f0ee0859c" providerId="ADAL" clId="{F25652C1-0CA2-4154-8A97-890AAAC6F48D}" dt="2024-12-17T16:49:48.776" v="2607" actId="20577"/>
          <ac:graphicFrameMkLst>
            <pc:docMk/>
            <pc:sldMk cId="3938206075" sldId="279"/>
            <ac:graphicFrameMk id="2" creationId="{0C665787-60BD-D7CE-D278-FF5A5454649E}"/>
          </ac:graphicFrameMkLst>
        </pc:graphicFrameChg>
      </pc:sldChg>
      <pc:sldChg chg="modSp mod">
        <pc:chgData name="Adrian Crossland" userId="82733a7c-e32d-4ff6-873e-906f0ee0859c" providerId="ADAL" clId="{F25652C1-0CA2-4154-8A97-890AAAC6F48D}" dt="2024-12-17T16:46:33.813" v="2598" actId="20577"/>
        <pc:sldMkLst>
          <pc:docMk/>
          <pc:sldMk cId="2732322600" sldId="280"/>
        </pc:sldMkLst>
        <pc:graphicFrameChg chg="mod modGraphic">
          <ac:chgData name="Adrian Crossland" userId="82733a7c-e32d-4ff6-873e-906f0ee0859c" providerId="ADAL" clId="{F25652C1-0CA2-4154-8A97-890AAAC6F48D}" dt="2024-12-17T16:46:33.813" v="2598" actId="20577"/>
          <ac:graphicFrameMkLst>
            <pc:docMk/>
            <pc:sldMk cId="2732322600" sldId="280"/>
            <ac:graphicFrameMk id="2" creationId="{D3318684-3964-9C32-E07F-0C76CA548346}"/>
          </ac:graphicFrameMkLst>
        </pc:graphicFrameChg>
      </pc:sldChg>
      <pc:sldChg chg="modSp mod">
        <pc:chgData name="Adrian Crossland" userId="82733a7c-e32d-4ff6-873e-906f0ee0859c" providerId="ADAL" clId="{F25652C1-0CA2-4154-8A97-890AAAC6F48D}" dt="2025-01-07T17:28:27.505" v="2635" actId="1076"/>
        <pc:sldMkLst>
          <pc:docMk/>
          <pc:sldMk cId="1211999503" sldId="281"/>
        </pc:sldMkLst>
        <pc:graphicFrameChg chg="mod modGraphic">
          <ac:chgData name="Adrian Crossland" userId="82733a7c-e32d-4ff6-873e-906f0ee0859c" providerId="ADAL" clId="{F25652C1-0CA2-4154-8A97-890AAAC6F48D}" dt="2025-01-07T17:28:27.505" v="2635" actId="1076"/>
          <ac:graphicFrameMkLst>
            <pc:docMk/>
            <pc:sldMk cId="1211999503" sldId="281"/>
            <ac:graphicFrameMk id="2" creationId="{F764F982-EAD4-F6C8-DAE2-1C71BCD92D58}"/>
          </ac:graphicFrameMkLst>
        </pc:graphicFrameChg>
      </pc:sldChg>
      <pc:sldChg chg="modSp mod">
        <pc:chgData name="Adrian Crossland" userId="82733a7c-e32d-4ff6-873e-906f0ee0859c" providerId="ADAL" clId="{F25652C1-0CA2-4154-8A97-890AAAC6F48D}" dt="2024-12-17T15:11:52.029" v="1827" actId="20577"/>
        <pc:sldMkLst>
          <pc:docMk/>
          <pc:sldMk cId="1508180739" sldId="282"/>
        </pc:sldMkLst>
        <pc:graphicFrameChg chg="modGraphic">
          <ac:chgData name="Adrian Crossland" userId="82733a7c-e32d-4ff6-873e-906f0ee0859c" providerId="ADAL" clId="{F25652C1-0CA2-4154-8A97-890AAAC6F48D}" dt="2024-12-17T15:11:52.029" v="1827" actId="20577"/>
          <ac:graphicFrameMkLst>
            <pc:docMk/>
            <pc:sldMk cId="1508180739" sldId="282"/>
            <ac:graphicFrameMk id="2" creationId="{577962AE-1B5D-9148-B02E-82F044113B82}"/>
          </ac:graphicFrameMkLst>
        </pc:graphicFrameChg>
      </pc:sldChg>
      <pc:sldChg chg="modSp mod">
        <pc:chgData name="Adrian Crossland" userId="82733a7c-e32d-4ff6-873e-906f0ee0859c" providerId="ADAL" clId="{F25652C1-0CA2-4154-8A97-890AAAC6F48D}" dt="2024-12-17T15:41:38.627" v="2215" actId="20577"/>
        <pc:sldMkLst>
          <pc:docMk/>
          <pc:sldMk cId="3058026501" sldId="283"/>
        </pc:sldMkLst>
        <pc:graphicFrameChg chg="mod modGraphic">
          <ac:chgData name="Adrian Crossland" userId="82733a7c-e32d-4ff6-873e-906f0ee0859c" providerId="ADAL" clId="{F25652C1-0CA2-4154-8A97-890AAAC6F48D}" dt="2024-12-17T15:41:38.627" v="2215" actId="20577"/>
          <ac:graphicFrameMkLst>
            <pc:docMk/>
            <pc:sldMk cId="3058026501" sldId="283"/>
            <ac:graphicFrameMk id="2" creationId="{7EB90056-4682-E8EF-60F1-AB3AA03F44EA}"/>
          </ac:graphicFrameMkLst>
        </pc:graphicFrameChg>
      </pc:sldChg>
      <pc:sldChg chg="modSp mod">
        <pc:chgData name="Adrian Crossland" userId="82733a7c-e32d-4ff6-873e-906f0ee0859c" providerId="ADAL" clId="{F25652C1-0CA2-4154-8A97-890AAAC6F48D}" dt="2024-12-17T15:44:33.279" v="2313" actId="122"/>
        <pc:sldMkLst>
          <pc:docMk/>
          <pc:sldMk cId="4285701351" sldId="284"/>
        </pc:sldMkLst>
        <pc:graphicFrameChg chg="mod modGraphic">
          <ac:chgData name="Adrian Crossland" userId="82733a7c-e32d-4ff6-873e-906f0ee0859c" providerId="ADAL" clId="{F25652C1-0CA2-4154-8A97-890AAAC6F48D}" dt="2024-12-17T15:44:33.279" v="2313" actId="122"/>
          <ac:graphicFrameMkLst>
            <pc:docMk/>
            <pc:sldMk cId="4285701351" sldId="284"/>
            <ac:graphicFrameMk id="2" creationId="{6D10EFF3-D55D-153B-AB16-0548B2F1679D}"/>
          </ac:graphicFrameMkLst>
        </pc:graphicFrameChg>
      </pc:sldChg>
      <pc:sldChg chg="modSp mod">
        <pc:chgData name="Adrian Crossland" userId="82733a7c-e32d-4ff6-873e-906f0ee0859c" providerId="ADAL" clId="{F25652C1-0CA2-4154-8A97-890AAAC6F48D}" dt="2024-12-17T15:00:02.536" v="1565" actId="20577"/>
        <pc:sldMkLst>
          <pc:docMk/>
          <pc:sldMk cId="3556761836" sldId="285"/>
        </pc:sldMkLst>
        <pc:spChg chg="mod">
          <ac:chgData name="Adrian Crossland" userId="82733a7c-e32d-4ff6-873e-906f0ee0859c" providerId="ADAL" clId="{F25652C1-0CA2-4154-8A97-890AAAC6F48D}" dt="2024-12-17T15:00:02.536" v="1565" actId="20577"/>
          <ac:spMkLst>
            <pc:docMk/>
            <pc:sldMk cId="3556761836" sldId="285"/>
            <ac:spMk id="12" creationId="{82C2F82C-0715-2E92-9903-123B50F7821F}"/>
          </ac:spMkLst>
        </pc:spChg>
      </pc:sldChg>
      <pc:sldChg chg="addSp modSp new mod">
        <pc:chgData name="Adrian Crossland" userId="82733a7c-e32d-4ff6-873e-906f0ee0859c" providerId="ADAL" clId="{F25652C1-0CA2-4154-8A97-890AAAC6F48D}" dt="2024-12-17T16:30:47.164" v="2538" actId="20577"/>
        <pc:sldMkLst>
          <pc:docMk/>
          <pc:sldMk cId="2595938126" sldId="286"/>
        </pc:sldMkLst>
        <pc:graphicFrameChg chg="add mod modGraphic">
          <ac:chgData name="Adrian Crossland" userId="82733a7c-e32d-4ff6-873e-906f0ee0859c" providerId="ADAL" clId="{F25652C1-0CA2-4154-8A97-890AAAC6F48D}" dt="2024-12-17T16:30:47.164" v="2538" actId="20577"/>
          <ac:graphicFrameMkLst>
            <pc:docMk/>
            <pc:sldMk cId="2595938126" sldId="286"/>
            <ac:graphicFrameMk id="2" creationId="{5EC80530-C75A-7C23-B660-795CD447DAFB}"/>
          </ac:graphicFrameMkLst>
        </pc:graphicFrameChg>
      </pc:sldChg>
      <pc:sldChg chg="new del">
        <pc:chgData name="Adrian Crossland" userId="82733a7c-e32d-4ff6-873e-906f0ee0859c" providerId="ADAL" clId="{F25652C1-0CA2-4154-8A97-890AAAC6F48D}" dt="2024-12-17T16:32:32.380" v="2540" actId="2696"/>
        <pc:sldMkLst>
          <pc:docMk/>
          <pc:sldMk cId="321438638" sldId="287"/>
        </pc:sldMkLst>
      </pc:sldChg>
      <pc:sldChg chg="add del">
        <pc:chgData name="Adrian Crossland" userId="82733a7c-e32d-4ff6-873e-906f0ee0859c" providerId="ADAL" clId="{F25652C1-0CA2-4154-8A97-890AAAC6F48D}" dt="2024-12-17T16:36:21.781" v="2565" actId="2696"/>
        <pc:sldMkLst>
          <pc:docMk/>
          <pc:sldMk cId="4282848922" sldId="287"/>
        </pc:sldMkLst>
      </pc:sldChg>
      <pc:sldChg chg="modSp add mod">
        <pc:chgData name="Adrian Crossland" userId="82733a7c-e32d-4ff6-873e-906f0ee0859c" providerId="ADAL" clId="{F25652C1-0CA2-4154-8A97-890AAAC6F48D}" dt="2024-12-17T16:49:11.784" v="2601" actId="115"/>
        <pc:sldMkLst>
          <pc:docMk/>
          <pc:sldMk cId="309062997" sldId="288"/>
        </pc:sldMkLst>
        <pc:graphicFrameChg chg="modGraphic">
          <ac:chgData name="Adrian Crossland" userId="82733a7c-e32d-4ff6-873e-906f0ee0859c" providerId="ADAL" clId="{F25652C1-0CA2-4154-8A97-890AAAC6F48D}" dt="2024-12-17T16:49:11.784" v="2601" actId="115"/>
          <ac:graphicFrameMkLst>
            <pc:docMk/>
            <pc:sldMk cId="309062997" sldId="288"/>
            <ac:graphicFrameMk id="2" creationId="{C2E655AC-ECED-6C25-1B7C-0DA35BA39053}"/>
          </ac:graphicFrameMkLst>
        </pc:graphicFrameChg>
      </pc:sldChg>
      <pc:sldChg chg="modSp add mod">
        <pc:chgData name="Adrian Crossland" userId="82733a7c-e32d-4ff6-873e-906f0ee0859c" providerId="ADAL" clId="{F25652C1-0CA2-4154-8A97-890AAAC6F48D}" dt="2024-12-17T16:48:07.211" v="2600" actId="2711"/>
        <pc:sldMkLst>
          <pc:docMk/>
          <pc:sldMk cId="2374650561" sldId="289"/>
        </pc:sldMkLst>
        <pc:graphicFrameChg chg="modGraphic">
          <ac:chgData name="Adrian Crossland" userId="82733a7c-e32d-4ff6-873e-906f0ee0859c" providerId="ADAL" clId="{F25652C1-0CA2-4154-8A97-890AAAC6F48D}" dt="2024-12-17T16:48:07.211" v="2600" actId="2711"/>
          <ac:graphicFrameMkLst>
            <pc:docMk/>
            <pc:sldMk cId="2374650561" sldId="289"/>
            <ac:graphicFrameMk id="2" creationId="{E68FAF65-A207-803D-44EA-2D551B9A98C1}"/>
          </ac:graphicFrameMkLst>
        </pc:graphicFrameChg>
      </pc:sldChg>
    </pc:docChg>
  </pc:docChgLst>
  <pc:docChgLst>
    <pc:chgData name="Adrian Crossland" userId="82733a7c-e32d-4ff6-873e-906f0ee0859c" providerId="ADAL" clId="{80076DEE-004E-47C7-9D92-0B66ED38B0EA}"/>
    <pc:docChg chg="modSld">
      <pc:chgData name="Adrian Crossland" userId="82733a7c-e32d-4ff6-873e-906f0ee0859c" providerId="ADAL" clId="{80076DEE-004E-47C7-9D92-0B66ED38B0EA}" dt="2025-01-10T13:03:32.901" v="24" actId="20577"/>
      <pc:docMkLst>
        <pc:docMk/>
      </pc:docMkLst>
      <pc:sldChg chg="modSp">
        <pc:chgData name="Adrian Crossland" userId="82733a7c-e32d-4ff6-873e-906f0ee0859c" providerId="ADAL" clId="{80076DEE-004E-47C7-9D92-0B66ED38B0EA}" dt="2025-01-10T12:59:08.186" v="3" actId="20577"/>
        <pc:sldMkLst>
          <pc:docMk/>
          <pc:sldMk cId="3903604734" sldId="262"/>
        </pc:sldMkLst>
        <pc:graphicFrameChg chg="mod">
          <ac:chgData name="Adrian Crossland" userId="82733a7c-e32d-4ff6-873e-906f0ee0859c" providerId="ADAL" clId="{80076DEE-004E-47C7-9D92-0B66ED38B0EA}" dt="2025-01-10T12:59:08.186" v="3" actId="20577"/>
          <ac:graphicFrameMkLst>
            <pc:docMk/>
            <pc:sldMk cId="3903604734" sldId="262"/>
            <ac:graphicFrameMk id="22" creationId="{D6122AFA-DAB9-FEE4-07A6-46C85232407A}"/>
          </ac:graphicFrameMkLst>
        </pc:graphicFrameChg>
      </pc:sldChg>
      <pc:sldChg chg="modSp mod">
        <pc:chgData name="Adrian Crossland" userId="82733a7c-e32d-4ff6-873e-906f0ee0859c" providerId="ADAL" clId="{80076DEE-004E-47C7-9D92-0B66ED38B0EA}" dt="2025-01-10T13:03:32.901" v="24" actId="20577"/>
        <pc:sldMkLst>
          <pc:docMk/>
          <pc:sldMk cId="2732322600" sldId="280"/>
        </pc:sldMkLst>
        <pc:graphicFrameChg chg="modGraphic">
          <ac:chgData name="Adrian Crossland" userId="82733a7c-e32d-4ff6-873e-906f0ee0859c" providerId="ADAL" clId="{80076DEE-004E-47C7-9D92-0B66ED38B0EA}" dt="2025-01-10T13:03:32.901" v="24" actId="20577"/>
          <ac:graphicFrameMkLst>
            <pc:docMk/>
            <pc:sldMk cId="2732322600" sldId="280"/>
            <ac:graphicFrameMk id="2" creationId="{D3318684-3964-9C32-E07F-0C76CA548346}"/>
          </ac:graphicFrameMkLst>
        </pc:graphicFrameChg>
      </pc:sldChg>
      <pc:sldChg chg="modSp mod">
        <pc:chgData name="Adrian Crossland" userId="82733a7c-e32d-4ff6-873e-906f0ee0859c" providerId="ADAL" clId="{80076DEE-004E-47C7-9D92-0B66ED38B0EA}" dt="2025-01-10T13:02:14.959" v="21" actId="20577"/>
        <pc:sldMkLst>
          <pc:docMk/>
          <pc:sldMk cId="2595938126" sldId="286"/>
        </pc:sldMkLst>
        <pc:graphicFrameChg chg="modGraphic">
          <ac:chgData name="Adrian Crossland" userId="82733a7c-e32d-4ff6-873e-906f0ee0859c" providerId="ADAL" clId="{80076DEE-004E-47C7-9D92-0B66ED38B0EA}" dt="2025-01-10T13:02:14.959" v="21" actId="20577"/>
          <ac:graphicFrameMkLst>
            <pc:docMk/>
            <pc:sldMk cId="2595938126" sldId="286"/>
            <ac:graphicFrameMk id="2" creationId="{5EC80530-C75A-7C23-B660-795CD447DAFB}"/>
          </ac:graphicFrameMkLst>
        </pc:graphicFrame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bbc.co.uk/bitesize/groups/c0rx344r1g5t" TargetMode="External"/><Relationship Id="rId7" Type="http://schemas.openxmlformats.org/officeDocument/2006/relationships/image" Target="../media/image22.svg"/><Relationship Id="rId2" Type="http://schemas.openxmlformats.org/officeDocument/2006/relationships/hyperlink" Target="https://www.bbc.co.uk/bitesize/subjects/zrw76sg" TargetMode="External"/><Relationship Id="rId1" Type="http://schemas.openxmlformats.org/officeDocument/2006/relationships/hyperlink" Target="https://assets.publishing.service.gov.uk/media/5a7b8699ed915d131105fd16/SECONDARY_national_curriculum_-_Geography.pdf" TargetMode="Externa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hyperlink" Target="https://assets.publishing.service.gov.uk/media/5a7b8699ed915d131105fd16/SECONDARY_national_curriculum_-_Geography.pdf" TargetMode="External"/><Relationship Id="rId7" Type="http://schemas.openxmlformats.org/officeDocument/2006/relationships/image" Target="../media/image23.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hyperlink" Target="https://www.bbc.co.uk/bitesize/subjects/zrw76sg" TargetMode="External"/><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hyperlink" Target="https://www.bbc.co.uk/bitesize/groups/c0rx344r1g5t"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C8F95C-E4BA-48D8-AD82-D462296B9D1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633659-0DE5-4F8B-A8E5-AB3E89CB4260}">
      <dgm:prSet/>
      <dgm:spPr/>
      <dgm:t>
        <a:bodyPr/>
        <a:lstStyle/>
        <a:p>
          <a:r>
            <a:rPr lang="en-GB" dirty="0"/>
            <a:t>Geography is all about the world in which we live and on which we depend.  Landscapes, peoples, places and the fragile environment are all interwoven.  Its unique combination of knowledge gives rise to a clear and incisive understanding of the interconnections of our world, including the human impact on our landscape and environment. </a:t>
          </a:r>
          <a:endParaRPr lang="en-US" dirty="0"/>
        </a:p>
      </dgm:t>
    </dgm:pt>
    <dgm:pt modelId="{B2DE8EAF-CACF-485A-A6A4-D18E66F7B8F9}" type="parTrans" cxnId="{B3604EE7-BE4F-4224-8EC8-A520A355C857}">
      <dgm:prSet/>
      <dgm:spPr/>
      <dgm:t>
        <a:bodyPr/>
        <a:lstStyle/>
        <a:p>
          <a:endParaRPr lang="en-US"/>
        </a:p>
      </dgm:t>
    </dgm:pt>
    <dgm:pt modelId="{17D60510-4331-4DC3-B9E5-3F62C68CFF19}" type="sibTrans" cxnId="{B3604EE7-BE4F-4224-8EC8-A520A355C857}">
      <dgm:prSet/>
      <dgm:spPr/>
      <dgm:t>
        <a:bodyPr/>
        <a:lstStyle/>
        <a:p>
          <a:endParaRPr lang="en-US"/>
        </a:p>
      </dgm:t>
    </dgm:pt>
    <dgm:pt modelId="{7FBED595-779C-4356-B759-2EDDF4BA1381}">
      <dgm:prSet/>
      <dgm:spPr/>
      <dgm:t>
        <a:bodyPr/>
        <a:lstStyle/>
        <a:p>
          <a:r>
            <a:rPr lang="en-GB" dirty="0"/>
            <a:t>Geography explores the relationship between the earth and its peoples.  It studies the location of the physical, human and environmental features of the earth and the processes, systems and inter-relationships, from local to global, that create and influence them.  The character of places, the subject’s central focus, derives from the interaction of people and environments.</a:t>
          </a:r>
          <a:endParaRPr lang="en-US" dirty="0"/>
        </a:p>
      </dgm:t>
    </dgm:pt>
    <dgm:pt modelId="{3B7C31DA-266F-48BC-9DC2-3B3ACB5C2D0D}" type="parTrans" cxnId="{FC839764-3209-4DD9-85CA-BCE464F4FD65}">
      <dgm:prSet/>
      <dgm:spPr/>
      <dgm:t>
        <a:bodyPr/>
        <a:lstStyle/>
        <a:p>
          <a:endParaRPr lang="en-US"/>
        </a:p>
      </dgm:t>
    </dgm:pt>
    <dgm:pt modelId="{36A39569-3F3A-4E95-A44B-501C52604EF7}" type="sibTrans" cxnId="{FC839764-3209-4DD9-85CA-BCE464F4FD65}">
      <dgm:prSet/>
      <dgm:spPr/>
      <dgm:t>
        <a:bodyPr/>
        <a:lstStyle/>
        <a:p>
          <a:endParaRPr lang="en-US"/>
        </a:p>
      </dgm:t>
    </dgm:pt>
    <dgm:pt modelId="{8EF1FF45-7ABD-4CE9-8972-A6904F9ADE75}" type="pres">
      <dgm:prSet presAssocID="{41C8F95C-E4BA-48D8-AD82-D462296B9D10}" presName="linear" presStyleCnt="0">
        <dgm:presLayoutVars>
          <dgm:animLvl val="lvl"/>
          <dgm:resizeHandles val="exact"/>
        </dgm:presLayoutVars>
      </dgm:prSet>
      <dgm:spPr/>
    </dgm:pt>
    <dgm:pt modelId="{FDD82288-F8BA-48CB-9A00-DAA145AA18CC}" type="pres">
      <dgm:prSet presAssocID="{DC633659-0DE5-4F8B-A8E5-AB3E89CB4260}" presName="parentText" presStyleLbl="node1" presStyleIdx="0" presStyleCnt="2">
        <dgm:presLayoutVars>
          <dgm:chMax val="0"/>
          <dgm:bulletEnabled val="1"/>
        </dgm:presLayoutVars>
      </dgm:prSet>
      <dgm:spPr/>
    </dgm:pt>
    <dgm:pt modelId="{30CFBC40-6351-4AB9-9A7D-795861CB5B2B}" type="pres">
      <dgm:prSet presAssocID="{17D60510-4331-4DC3-B9E5-3F62C68CFF19}" presName="spacer" presStyleCnt="0"/>
      <dgm:spPr/>
    </dgm:pt>
    <dgm:pt modelId="{ACAFD7C4-3486-4EB5-960A-CACA0418C411}" type="pres">
      <dgm:prSet presAssocID="{7FBED595-779C-4356-B759-2EDDF4BA1381}" presName="parentText" presStyleLbl="node1" presStyleIdx="1" presStyleCnt="2">
        <dgm:presLayoutVars>
          <dgm:chMax val="0"/>
          <dgm:bulletEnabled val="1"/>
        </dgm:presLayoutVars>
      </dgm:prSet>
      <dgm:spPr/>
    </dgm:pt>
  </dgm:ptLst>
  <dgm:cxnLst>
    <dgm:cxn modelId="{FA53070E-4B1B-431B-AE79-FE6BDDF26421}" type="presOf" srcId="{7FBED595-779C-4356-B759-2EDDF4BA1381}" destId="{ACAFD7C4-3486-4EB5-960A-CACA0418C411}" srcOrd="0" destOrd="0" presId="urn:microsoft.com/office/officeart/2005/8/layout/vList2"/>
    <dgm:cxn modelId="{EE444961-C31A-4716-90A5-AC269E8D3D6B}" type="presOf" srcId="{41C8F95C-E4BA-48D8-AD82-D462296B9D10}" destId="{8EF1FF45-7ABD-4CE9-8972-A6904F9ADE75}" srcOrd="0" destOrd="0" presId="urn:microsoft.com/office/officeart/2005/8/layout/vList2"/>
    <dgm:cxn modelId="{FC839764-3209-4DD9-85CA-BCE464F4FD65}" srcId="{41C8F95C-E4BA-48D8-AD82-D462296B9D10}" destId="{7FBED595-779C-4356-B759-2EDDF4BA1381}" srcOrd="1" destOrd="0" parTransId="{3B7C31DA-266F-48BC-9DC2-3B3ACB5C2D0D}" sibTransId="{36A39569-3F3A-4E95-A44B-501C52604EF7}"/>
    <dgm:cxn modelId="{B107E99E-12EF-4E1E-AF66-43CF89A540DE}" type="presOf" srcId="{DC633659-0DE5-4F8B-A8E5-AB3E89CB4260}" destId="{FDD82288-F8BA-48CB-9A00-DAA145AA18CC}" srcOrd="0" destOrd="0" presId="urn:microsoft.com/office/officeart/2005/8/layout/vList2"/>
    <dgm:cxn modelId="{B3604EE7-BE4F-4224-8EC8-A520A355C857}" srcId="{41C8F95C-E4BA-48D8-AD82-D462296B9D10}" destId="{DC633659-0DE5-4F8B-A8E5-AB3E89CB4260}" srcOrd="0" destOrd="0" parTransId="{B2DE8EAF-CACF-485A-A6A4-D18E66F7B8F9}" sibTransId="{17D60510-4331-4DC3-B9E5-3F62C68CFF19}"/>
    <dgm:cxn modelId="{240FF421-9242-4F76-8584-12DFAF17B5EF}" type="presParOf" srcId="{8EF1FF45-7ABD-4CE9-8972-A6904F9ADE75}" destId="{FDD82288-F8BA-48CB-9A00-DAA145AA18CC}" srcOrd="0" destOrd="0" presId="urn:microsoft.com/office/officeart/2005/8/layout/vList2"/>
    <dgm:cxn modelId="{0C7B16A7-920A-4E87-B95D-57A372FE71AC}" type="presParOf" srcId="{8EF1FF45-7ABD-4CE9-8972-A6904F9ADE75}" destId="{30CFBC40-6351-4AB9-9A7D-795861CB5B2B}" srcOrd="1" destOrd="0" presId="urn:microsoft.com/office/officeart/2005/8/layout/vList2"/>
    <dgm:cxn modelId="{0DF56D0F-F2D3-40AB-9EE3-F9C0A11ECFD5}" type="presParOf" srcId="{8EF1FF45-7ABD-4CE9-8972-A6904F9ADE75}" destId="{ACAFD7C4-3486-4EB5-960A-CACA0418C41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598BA5-C125-40F1-AF61-6C963ED78D8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1B87EBA-62C5-4470-B0A6-FF7AC6C140DD}">
      <dgm:prSet/>
      <dgm:spPr/>
      <dgm:t>
        <a:bodyPr/>
        <a:lstStyle/>
        <a:p>
          <a:r>
            <a:rPr lang="en-US">
              <a:hlinkClick xmlns:r="http://schemas.openxmlformats.org/officeDocument/2006/relationships" r:id="rId1"/>
            </a:rPr>
            <a:t>National Curriculum - Geography key stages 3 and 4</a:t>
          </a:r>
          <a:endParaRPr lang="en-US"/>
        </a:p>
      </dgm:t>
    </dgm:pt>
    <dgm:pt modelId="{812425D1-A119-4592-8A39-6D97E0EC691A}" type="parTrans" cxnId="{C39F1FC9-86BF-4A46-A3F1-E0C0EED56C0D}">
      <dgm:prSet/>
      <dgm:spPr/>
      <dgm:t>
        <a:bodyPr/>
        <a:lstStyle/>
        <a:p>
          <a:endParaRPr lang="en-US"/>
        </a:p>
      </dgm:t>
    </dgm:pt>
    <dgm:pt modelId="{6E126B8A-1E89-46D8-9BE9-22D14B4997A3}" type="sibTrans" cxnId="{C39F1FC9-86BF-4A46-A3F1-E0C0EED56C0D}">
      <dgm:prSet/>
      <dgm:spPr/>
      <dgm:t>
        <a:bodyPr/>
        <a:lstStyle/>
        <a:p>
          <a:endParaRPr lang="en-US"/>
        </a:p>
      </dgm:t>
    </dgm:pt>
    <dgm:pt modelId="{CA1BAD02-0FE3-4895-B2E1-5BB4E57B84DC}">
      <dgm:prSet/>
      <dgm:spPr/>
      <dgm:t>
        <a:bodyPr/>
        <a:lstStyle/>
        <a:p>
          <a:r>
            <a:rPr lang="en-GB">
              <a:hlinkClick xmlns:r="http://schemas.openxmlformats.org/officeDocument/2006/relationships" r:id="rId2"/>
            </a:rPr>
            <a:t>KS3 Geography - BBC Bitesize</a:t>
          </a:r>
          <a:endParaRPr lang="en-US"/>
        </a:p>
      </dgm:t>
    </dgm:pt>
    <dgm:pt modelId="{2AABB7AB-40FA-4E8E-9F83-261AC9ECE727}" type="parTrans" cxnId="{1747719B-125E-42D3-856A-70AD084746C7}">
      <dgm:prSet/>
      <dgm:spPr/>
      <dgm:t>
        <a:bodyPr/>
        <a:lstStyle/>
        <a:p>
          <a:endParaRPr lang="en-US"/>
        </a:p>
      </dgm:t>
    </dgm:pt>
    <dgm:pt modelId="{A2BEC94F-D2EF-4B00-B878-E3BB46132A1B}" type="sibTrans" cxnId="{1747719B-125E-42D3-856A-70AD084746C7}">
      <dgm:prSet/>
      <dgm:spPr/>
      <dgm:t>
        <a:bodyPr/>
        <a:lstStyle/>
        <a:p>
          <a:endParaRPr lang="en-US"/>
        </a:p>
      </dgm:t>
    </dgm:pt>
    <dgm:pt modelId="{2803798B-AE9A-43CD-B641-46F91DB29258}">
      <dgm:prSet/>
      <dgm:spPr/>
      <dgm:t>
        <a:bodyPr/>
        <a:lstStyle/>
        <a:p>
          <a:r>
            <a:rPr lang="en-US">
              <a:hlinkClick xmlns:r="http://schemas.openxmlformats.org/officeDocument/2006/relationships" r:id="rId3"/>
            </a:rPr>
            <a:t>Jobs that use Geography, History and Religious Studies - Careers - BBC Bitesize</a:t>
          </a:r>
          <a:endParaRPr lang="en-US"/>
        </a:p>
      </dgm:t>
    </dgm:pt>
    <dgm:pt modelId="{E9EFDE63-DB6B-4333-8E5F-75ED698E502C}" type="parTrans" cxnId="{B7519E29-5904-45DE-AA68-63801D383995}">
      <dgm:prSet/>
      <dgm:spPr/>
      <dgm:t>
        <a:bodyPr/>
        <a:lstStyle/>
        <a:p>
          <a:endParaRPr lang="en-US"/>
        </a:p>
      </dgm:t>
    </dgm:pt>
    <dgm:pt modelId="{822423B8-EB2F-467A-8467-A2099465ACEB}" type="sibTrans" cxnId="{B7519E29-5904-45DE-AA68-63801D383995}">
      <dgm:prSet/>
      <dgm:spPr/>
      <dgm:t>
        <a:bodyPr/>
        <a:lstStyle/>
        <a:p>
          <a:endParaRPr lang="en-US"/>
        </a:p>
      </dgm:t>
    </dgm:pt>
    <dgm:pt modelId="{3FDFE1A6-1E68-4BCE-AC26-C6EDFB5494BD}" type="pres">
      <dgm:prSet presAssocID="{2D598BA5-C125-40F1-AF61-6C963ED78D81}" presName="root" presStyleCnt="0">
        <dgm:presLayoutVars>
          <dgm:dir/>
          <dgm:resizeHandles val="exact"/>
        </dgm:presLayoutVars>
      </dgm:prSet>
      <dgm:spPr/>
    </dgm:pt>
    <dgm:pt modelId="{DCD0E5E4-5C39-4745-AF8D-D2C9CD49DAA1}" type="pres">
      <dgm:prSet presAssocID="{E1B87EBA-62C5-4470-B0A6-FF7AC6C140DD}" presName="compNode" presStyleCnt="0"/>
      <dgm:spPr/>
    </dgm:pt>
    <dgm:pt modelId="{F773B489-BE42-4077-861F-309C66D0CD79}" type="pres">
      <dgm:prSet presAssocID="{E1B87EBA-62C5-4470-B0A6-FF7AC6C140DD}" presName="bgRect" presStyleLbl="bgShp" presStyleIdx="0" presStyleCnt="3"/>
      <dgm:spPr/>
    </dgm:pt>
    <dgm:pt modelId="{4FB8C558-7C61-4F8B-812E-C65F0280C1CD}" type="pres">
      <dgm:prSet presAssocID="{E1B87EBA-62C5-4470-B0A6-FF7AC6C140DD}"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Earth Globe Europe-Africa"/>
        </a:ext>
      </dgm:extLst>
    </dgm:pt>
    <dgm:pt modelId="{0D03E809-28BB-4EE1-9217-977215CCC40F}" type="pres">
      <dgm:prSet presAssocID="{E1B87EBA-62C5-4470-B0A6-FF7AC6C140DD}" presName="spaceRect" presStyleCnt="0"/>
      <dgm:spPr/>
    </dgm:pt>
    <dgm:pt modelId="{0865F39D-995D-4411-87DB-CBB69F745D25}" type="pres">
      <dgm:prSet presAssocID="{E1B87EBA-62C5-4470-B0A6-FF7AC6C140DD}" presName="parTx" presStyleLbl="revTx" presStyleIdx="0" presStyleCnt="3">
        <dgm:presLayoutVars>
          <dgm:chMax val="0"/>
          <dgm:chPref val="0"/>
        </dgm:presLayoutVars>
      </dgm:prSet>
      <dgm:spPr/>
    </dgm:pt>
    <dgm:pt modelId="{982FEC3B-C4C5-4A69-AECA-0976BA32CA70}" type="pres">
      <dgm:prSet presAssocID="{6E126B8A-1E89-46D8-9BE9-22D14B4997A3}" presName="sibTrans" presStyleCnt="0"/>
      <dgm:spPr/>
    </dgm:pt>
    <dgm:pt modelId="{FC0DB4BB-DC39-4C1C-ABB4-BBEC0A4D5CCD}" type="pres">
      <dgm:prSet presAssocID="{CA1BAD02-0FE3-4895-B2E1-5BB4E57B84DC}" presName="compNode" presStyleCnt="0"/>
      <dgm:spPr/>
    </dgm:pt>
    <dgm:pt modelId="{80D2B18E-6007-490F-BF5B-4E6FE6F63147}" type="pres">
      <dgm:prSet presAssocID="{CA1BAD02-0FE3-4895-B2E1-5BB4E57B84DC}" presName="bgRect" presStyleLbl="bgShp" presStyleIdx="1" presStyleCnt="3"/>
      <dgm:spPr/>
    </dgm:pt>
    <dgm:pt modelId="{559589FF-2F4A-4DA9-B900-2AA4DFA52E64}" type="pres">
      <dgm:prSet presAssocID="{CA1BAD02-0FE3-4895-B2E1-5BB4E57B84DC}"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arth Globe Americas"/>
        </a:ext>
      </dgm:extLst>
    </dgm:pt>
    <dgm:pt modelId="{8CAD890E-7654-4BD9-9887-F49E9A9DDF03}" type="pres">
      <dgm:prSet presAssocID="{CA1BAD02-0FE3-4895-B2E1-5BB4E57B84DC}" presName="spaceRect" presStyleCnt="0"/>
      <dgm:spPr/>
    </dgm:pt>
    <dgm:pt modelId="{99562CDE-244B-4AA6-BE27-7452AC45677B}" type="pres">
      <dgm:prSet presAssocID="{CA1BAD02-0FE3-4895-B2E1-5BB4E57B84DC}" presName="parTx" presStyleLbl="revTx" presStyleIdx="1" presStyleCnt="3">
        <dgm:presLayoutVars>
          <dgm:chMax val="0"/>
          <dgm:chPref val="0"/>
        </dgm:presLayoutVars>
      </dgm:prSet>
      <dgm:spPr/>
    </dgm:pt>
    <dgm:pt modelId="{F3CAC4B6-42BD-45D9-BD9E-6AD26EA2A348}" type="pres">
      <dgm:prSet presAssocID="{A2BEC94F-D2EF-4B00-B878-E3BB46132A1B}" presName="sibTrans" presStyleCnt="0"/>
      <dgm:spPr/>
    </dgm:pt>
    <dgm:pt modelId="{5A9A2448-8A76-4276-A539-0DC557463C4C}" type="pres">
      <dgm:prSet presAssocID="{2803798B-AE9A-43CD-B641-46F91DB29258}" presName="compNode" presStyleCnt="0"/>
      <dgm:spPr/>
    </dgm:pt>
    <dgm:pt modelId="{A1C24A08-9A58-4D22-B7A9-6366547FBAB8}" type="pres">
      <dgm:prSet presAssocID="{2803798B-AE9A-43CD-B641-46F91DB29258}" presName="bgRect" presStyleLbl="bgShp" presStyleIdx="2" presStyleCnt="3"/>
      <dgm:spPr/>
    </dgm:pt>
    <dgm:pt modelId="{05CA01CA-3404-413B-B05F-EBC0EE4CE068}" type="pres">
      <dgm:prSet presAssocID="{2803798B-AE9A-43CD-B641-46F91DB29258}" presName="iconRect" presStyleLbl="node1" presStyleIdx="2" presStyleCnt="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Diploma Roll"/>
        </a:ext>
      </dgm:extLst>
    </dgm:pt>
    <dgm:pt modelId="{21FF2949-B317-449B-BCBE-4ED7C24ACCB0}" type="pres">
      <dgm:prSet presAssocID="{2803798B-AE9A-43CD-B641-46F91DB29258}" presName="spaceRect" presStyleCnt="0"/>
      <dgm:spPr/>
    </dgm:pt>
    <dgm:pt modelId="{7A0FBCCB-3548-4EFE-A65F-EEB79E82DFFC}" type="pres">
      <dgm:prSet presAssocID="{2803798B-AE9A-43CD-B641-46F91DB29258}" presName="parTx" presStyleLbl="revTx" presStyleIdx="2" presStyleCnt="3">
        <dgm:presLayoutVars>
          <dgm:chMax val="0"/>
          <dgm:chPref val="0"/>
        </dgm:presLayoutVars>
      </dgm:prSet>
      <dgm:spPr/>
    </dgm:pt>
  </dgm:ptLst>
  <dgm:cxnLst>
    <dgm:cxn modelId="{748FE81C-A31C-42CE-9A10-AE6CAB924A59}" type="presOf" srcId="{2D598BA5-C125-40F1-AF61-6C963ED78D81}" destId="{3FDFE1A6-1E68-4BCE-AC26-C6EDFB5494BD}" srcOrd="0" destOrd="0" presId="urn:microsoft.com/office/officeart/2018/2/layout/IconVerticalSolidList"/>
    <dgm:cxn modelId="{B7519E29-5904-45DE-AA68-63801D383995}" srcId="{2D598BA5-C125-40F1-AF61-6C963ED78D81}" destId="{2803798B-AE9A-43CD-B641-46F91DB29258}" srcOrd="2" destOrd="0" parTransId="{E9EFDE63-DB6B-4333-8E5F-75ED698E502C}" sibTransId="{822423B8-EB2F-467A-8467-A2099465ACEB}"/>
    <dgm:cxn modelId="{07CE0949-2237-4207-B4C1-FAE0D733D5F1}" type="presOf" srcId="{2803798B-AE9A-43CD-B641-46F91DB29258}" destId="{7A0FBCCB-3548-4EFE-A65F-EEB79E82DFFC}" srcOrd="0" destOrd="0" presId="urn:microsoft.com/office/officeart/2018/2/layout/IconVerticalSolidList"/>
    <dgm:cxn modelId="{1747719B-125E-42D3-856A-70AD084746C7}" srcId="{2D598BA5-C125-40F1-AF61-6C963ED78D81}" destId="{CA1BAD02-0FE3-4895-B2E1-5BB4E57B84DC}" srcOrd="1" destOrd="0" parTransId="{2AABB7AB-40FA-4E8E-9F83-261AC9ECE727}" sibTransId="{A2BEC94F-D2EF-4B00-B878-E3BB46132A1B}"/>
    <dgm:cxn modelId="{C39F1FC9-86BF-4A46-A3F1-E0C0EED56C0D}" srcId="{2D598BA5-C125-40F1-AF61-6C963ED78D81}" destId="{E1B87EBA-62C5-4470-B0A6-FF7AC6C140DD}" srcOrd="0" destOrd="0" parTransId="{812425D1-A119-4592-8A39-6D97E0EC691A}" sibTransId="{6E126B8A-1E89-46D8-9BE9-22D14B4997A3}"/>
    <dgm:cxn modelId="{5EF021CB-CB7B-458D-9405-6AB0A15896C5}" type="presOf" srcId="{E1B87EBA-62C5-4470-B0A6-FF7AC6C140DD}" destId="{0865F39D-995D-4411-87DB-CBB69F745D25}" srcOrd="0" destOrd="0" presId="urn:microsoft.com/office/officeart/2018/2/layout/IconVerticalSolidList"/>
    <dgm:cxn modelId="{D937CDE6-7CF5-4409-A18E-1F0A0ADC399E}" type="presOf" srcId="{CA1BAD02-0FE3-4895-B2E1-5BB4E57B84DC}" destId="{99562CDE-244B-4AA6-BE27-7452AC45677B}" srcOrd="0" destOrd="0" presId="urn:microsoft.com/office/officeart/2018/2/layout/IconVerticalSolidList"/>
    <dgm:cxn modelId="{34107B7D-E98C-4105-B3E2-4C3E9D185E88}" type="presParOf" srcId="{3FDFE1A6-1E68-4BCE-AC26-C6EDFB5494BD}" destId="{DCD0E5E4-5C39-4745-AF8D-D2C9CD49DAA1}" srcOrd="0" destOrd="0" presId="urn:microsoft.com/office/officeart/2018/2/layout/IconVerticalSolidList"/>
    <dgm:cxn modelId="{861ECDE7-B460-4A6F-AA2E-C039B82DD984}" type="presParOf" srcId="{DCD0E5E4-5C39-4745-AF8D-D2C9CD49DAA1}" destId="{F773B489-BE42-4077-861F-309C66D0CD79}" srcOrd="0" destOrd="0" presId="urn:microsoft.com/office/officeart/2018/2/layout/IconVerticalSolidList"/>
    <dgm:cxn modelId="{272A6CD9-1FC9-4A95-B434-0BEC836CAF0D}" type="presParOf" srcId="{DCD0E5E4-5C39-4745-AF8D-D2C9CD49DAA1}" destId="{4FB8C558-7C61-4F8B-812E-C65F0280C1CD}" srcOrd="1" destOrd="0" presId="urn:microsoft.com/office/officeart/2018/2/layout/IconVerticalSolidList"/>
    <dgm:cxn modelId="{C0F4A76F-D338-42B0-BF0F-96B320ED39B5}" type="presParOf" srcId="{DCD0E5E4-5C39-4745-AF8D-D2C9CD49DAA1}" destId="{0D03E809-28BB-4EE1-9217-977215CCC40F}" srcOrd="2" destOrd="0" presId="urn:microsoft.com/office/officeart/2018/2/layout/IconVerticalSolidList"/>
    <dgm:cxn modelId="{01043F47-526C-47D9-8D13-3730AC53241C}" type="presParOf" srcId="{DCD0E5E4-5C39-4745-AF8D-D2C9CD49DAA1}" destId="{0865F39D-995D-4411-87DB-CBB69F745D25}" srcOrd="3" destOrd="0" presId="urn:microsoft.com/office/officeart/2018/2/layout/IconVerticalSolidList"/>
    <dgm:cxn modelId="{1ECC61CC-B0DE-4E28-AB28-FD3A207473B1}" type="presParOf" srcId="{3FDFE1A6-1E68-4BCE-AC26-C6EDFB5494BD}" destId="{982FEC3B-C4C5-4A69-AECA-0976BA32CA70}" srcOrd="1" destOrd="0" presId="urn:microsoft.com/office/officeart/2018/2/layout/IconVerticalSolidList"/>
    <dgm:cxn modelId="{BF737DA0-049D-47FE-8B9E-F3FDD7B4B686}" type="presParOf" srcId="{3FDFE1A6-1E68-4BCE-AC26-C6EDFB5494BD}" destId="{FC0DB4BB-DC39-4C1C-ABB4-BBEC0A4D5CCD}" srcOrd="2" destOrd="0" presId="urn:microsoft.com/office/officeart/2018/2/layout/IconVerticalSolidList"/>
    <dgm:cxn modelId="{048DC92F-B513-4628-B688-C1F6C5792D50}" type="presParOf" srcId="{FC0DB4BB-DC39-4C1C-ABB4-BBEC0A4D5CCD}" destId="{80D2B18E-6007-490F-BF5B-4E6FE6F63147}" srcOrd="0" destOrd="0" presId="urn:microsoft.com/office/officeart/2018/2/layout/IconVerticalSolidList"/>
    <dgm:cxn modelId="{BD48BD3E-42C2-4E12-B77C-211F7AB0D192}" type="presParOf" srcId="{FC0DB4BB-DC39-4C1C-ABB4-BBEC0A4D5CCD}" destId="{559589FF-2F4A-4DA9-B900-2AA4DFA52E64}" srcOrd="1" destOrd="0" presId="urn:microsoft.com/office/officeart/2018/2/layout/IconVerticalSolidList"/>
    <dgm:cxn modelId="{23EB6E0A-1D1D-4E2C-AF42-1592BE97CCA3}" type="presParOf" srcId="{FC0DB4BB-DC39-4C1C-ABB4-BBEC0A4D5CCD}" destId="{8CAD890E-7654-4BD9-9887-F49E9A9DDF03}" srcOrd="2" destOrd="0" presId="urn:microsoft.com/office/officeart/2018/2/layout/IconVerticalSolidList"/>
    <dgm:cxn modelId="{C72020E7-22C9-4861-8986-66CDB11DAC53}" type="presParOf" srcId="{FC0DB4BB-DC39-4C1C-ABB4-BBEC0A4D5CCD}" destId="{99562CDE-244B-4AA6-BE27-7452AC45677B}" srcOrd="3" destOrd="0" presId="urn:microsoft.com/office/officeart/2018/2/layout/IconVerticalSolidList"/>
    <dgm:cxn modelId="{48B39ECF-CD72-48BD-B664-B3AD580EE623}" type="presParOf" srcId="{3FDFE1A6-1E68-4BCE-AC26-C6EDFB5494BD}" destId="{F3CAC4B6-42BD-45D9-BD9E-6AD26EA2A348}" srcOrd="3" destOrd="0" presId="urn:microsoft.com/office/officeart/2018/2/layout/IconVerticalSolidList"/>
    <dgm:cxn modelId="{E54BF5A4-CB33-41E6-A92B-91FB6C7C953C}" type="presParOf" srcId="{3FDFE1A6-1E68-4BCE-AC26-C6EDFB5494BD}" destId="{5A9A2448-8A76-4276-A539-0DC557463C4C}" srcOrd="4" destOrd="0" presId="urn:microsoft.com/office/officeart/2018/2/layout/IconVerticalSolidList"/>
    <dgm:cxn modelId="{3B051ED1-D459-485B-BB45-19CF185621F0}" type="presParOf" srcId="{5A9A2448-8A76-4276-A539-0DC557463C4C}" destId="{A1C24A08-9A58-4D22-B7A9-6366547FBAB8}" srcOrd="0" destOrd="0" presId="urn:microsoft.com/office/officeart/2018/2/layout/IconVerticalSolidList"/>
    <dgm:cxn modelId="{CFBDCCB2-D20A-42A8-BBCA-5B88E5989CA4}" type="presParOf" srcId="{5A9A2448-8A76-4276-A539-0DC557463C4C}" destId="{05CA01CA-3404-413B-B05F-EBC0EE4CE068}" srcOrd="1" destOrd="0" presId="urn:microsoft.com/office/officeart/2018/2/layout/IconVerticalSolidList"/>
    <dgm:cxn modelId="{B1CCD4AB-4DBE-410B-A933-092FDEEC6975}" type="presParOf" srcId="{5A9A2448-8A76-4276-A539-0DC557463C4C}" destId="{21FF2949-B317-449B-BCBE-4ED7C24ACCB0}" srcOrd="2" destOrd="0" presId="urn:microsoft.com/office/officeart/2018/2/layout/IconVerticalSolidList"/>
    <dgm:cxn modelId="{7EA787AD-105D-4D47-A411-77D59DE4C972}" type="presParOf" srcId="{5A9A2448-8A76-4276-A539-0DC557463C4C}" destId="{7A0FBCCB-3548-4EFE-A65F-EEB79E82DFF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82288-F8BA-48CB-9A00-DAA145AA18CC}">
      <dsp:nvSpPr>
        <dsp:cNvPr id="0" name=""/>
        <dsp:cNvSpPr/>
      </dsp:nvSpPr>
      <dsp:spPr>
        <a:xfrm>
          <a:off x="0" y="276100"/>
          <a:ext cx="5458837" cy="17971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Geography is all about the world in which we live and on which we depend.  Landscapes, peoples, places and the fragile environment are all interwoven.  Its unique combination of knowledge gives rise to a clear and incisive understanding of the interconnections of our world, including the human impact on our landscape and environment. </a:t>
          </a:r>
          <a:endParaRPr lang="en-US" sz="1600" kern="1200" dirty="0"/>
        </a:p>
      </dsp:txBody>
      <dsp:txXfrm>
        <a:off x="87728" y="363828"/>
        <a:ext cx="5283381" cy="1621664"/>
      </dsp:txXfrm>
    </dsp:sp>
    <dsp:sp modelId="{ACAFD7C4-3486-4EB5-960A-CACA0418C411}">
      <dsp:nvSpPr>
        <dsp:cNvPr id="0" name=""/>
        <dsp:cNvSpPr/>
      </dsp:nvSpPr>
      <dsp:spPr>
        <a:xfrm>
          <a:off x="0" y="2119300"/>
          <a:ext cx="5458837" cy="17971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Geography explores the relationship between the earth and its peoples.  It studies the location of the physical, human and environmental features of the earth and the processes, systems and inter-relationships, from local to global, that create and influence them.  The character of places, the subject’s central focus, derives from the interaction of people and environments.</a:t>
          </a:r>
          <a:endParaRPr lang="en-US" sz="1600" kern="1200" dirty="0"/>
        </a:p>
      </dsp:txBody>
      <dsp:txXfrm>
        <a:off x="87728" y="2207028"/>
        <a:ext cx="5283381" cy="16216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3B489-BE42-4077-861F-309C66D0CD79}">
      <dsp:nvSpPr>
        <dsp:cNvPr id="0" name=""/>
        <dsp:cNvSpPr/>
      </dsp:nvSpPr>
      <dsp:spPr>
        <a:xfrm>
          <a:off x="0" y="607"/>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B8C558-7C61-4F8B-812E-C65F0280C1CD}">
      <dsp:nvSpPr>
        <dsp:cNvPr id="0" name=""/>
        <dsp:cNvSpPr/>
      </dsp:nvSpPr>
      <dsp:spPr>
        <a:xfrm>
          <a:off x="430272" y="320645"/>
          <a:ext cx="782314" cy="7823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65F39D-995D-4411-87DB-CBB69F745D25}">
      <dsp:nvSpPr>
        <dsp:cNvPr id="0" name=""/>
        <dsp:cNvSpPr/>
      </dsp:nvSpPr>
      <dsp:spPr>
        <a:xfrm>
          <a:off x="1642860" y="607"/>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a:hlinkClick xmlns:r="http://schemas.openxmlformats.org/officeDocument/2006/relationships" r:id="rId3"/>
            </a:rPr>
            <a:t>National Curriculum - Geography key stages 3 and 4</a:t>
          </a:r>
          <a:endParaRPr lang="en-US" sz="2500" kern="1200"/>
        </a:p>
      </dsp:txBody>
      <dsp:txXfrm>
        <a:off x="1642860" y="607"/>
        <a:ext cx="4985943" cy="1422390"/>
      </dsp:txXfrm>
    </dsp:sp>
    <dsp:sp modelId="{80D2B18E-6007-490F-BF5B-4E6FE6F63147}">
      <dsp:nvSpPr>
        <dsp:cNvPr id="0" name=""/>
        <dsp:cNvSpPr/>
      </dsp:nvSpPr>
      <dsp:spPr>
        <a:xfrm>
          <a:off x="0" y="1778595"/>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9589FF-2F4A-4DA9-B900-2AA4DFA52E64}">
      <dsp:nvSpPr>
        <dsp:cNvPr id="0" name=""/>
        <dsp:cNvSpPr/>
      </dsp:nvSpPr>
      <dsp:spPr>
        <a:xfrm>
          <a:off x="430272" y="2098633"/>
          <a:ext cx="782314" cy="78231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9562CDE-244B-4AA6-BE27-7452AC45677B}">
      <dsp:nvSpPr>
        <dsp:cNvPr id="0" name=""/>
        <dsp:cNvSpPr/>
      </dsp:nvSpPr>
      <dsp:spPr>
        <a:xfrm>
          <a:off x="1642860" y="1778595"/>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GB" sz="2500" kern="1200">
              <a:hlinkClick xmlns:r="http://schemas.openxmlformats.org/officeDocument/2006/relationships" r:id="rId6"/>
            </a:rPr>
            <a:t>KS3 Geography - BBC Bitesize</a:t>
          </a:r>
          <a:endParaRPr lang="en-US" sz="2500" kern="1200"/>
        </a:p>
      </dsp:txBody>
      <dsp:txXfrm>
        <a:off x="1642860" y="1778595"/>
        <a:ext cx="4985943" cy="1422390"/>
      </dsp:txXfrm>
    </dsp:sp>
    <dsp:sp modelId="{A1C24A08-9A58-4D22-B7A9-6366547FBAB8}">
      <dsp:nvSpPr>
        <dsp:cNvPr id="0" name=""/>
        <dsp:cNvSpPr/>
      </dsp:nvSpPr>
      <dsp:spPr>
        <a:xfrm>
          <a:off x="0" y="3556583"/>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CA01CA-3404-413B-B05F-EBC0EE4CE068}">
      <dsp:nvSpPr>
        <dsp:cNvPr id="0" name=""/>
        <dsp:cNvSpPr/>
      </dsp:nvSpPr>
      <dsp:spPr>
        <a:xfrm>
          <a:off x="430272" y="3876620"/>
          <a:ext cx="782314" cy="7823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A0FBCCB-3548-4EFE-A65F-EEB79E82DFFC}">
      <dsp:nvSpPr>
        <dsp:cNvPr id="0" name=""/>
        <dsp:cNvSpPr/>
      </dsp:nvSpPr>
      <dsp:spPr>
        <a:xfrm>
          <a:off x="1642860" y="3556583"/>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a:hlinkClick xmlns:r="http://schemas.openxmlformats.org/officeDocument/2006/relationships" r:id="rId9"/>
            </a:rPr>
            <a:t>Jobs that use Geography, History and Religious Studies - Careers - BBC Bitesize</a:t>
          </a:r>
          <a:endParaRPr lang="en-US" sz="2500" kern="1200"/>
        </a:p>
      </dsp:txBody>
      <dsp:txXfrm>
        <a:off x="1642860" y="3556583"/>
        <a:ext cx="4985943" cy="14223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6841E2-7791-4705-BD81-F8E0994711FC}"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D9E6E-2895-4999-978F-F5930803B2FA}" type="slidenum">
              <a:rPr lang="en-GB" smtClean="0"/>
              <a:t>‹#›</a:t>
            </a:fld>
            <a:endParaRPr lang="en-GB"/>
          </a:p>
        </p:txBody>
      </p:sp>
    </p:spTree>
    <p:extLst>
      <p:ext uri="{BB962C8B-B14F-4D97-AF65-F5344CB8AC3E}">
        <p14:creationId xmlns:p14="http://schemas.microsoft.com/office/powerpoint/2010/main" val="2446014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841E2-7791-4705-BD81-F8E0994711FC}"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D9E6E-2895-4999-978F-F5930803B2FA}" type="slidenum">
              <a:rPr lang="en-GB" smtClean="0"/>
              <a:t>‹#›</a:t>
            </a:fld>
            <a:endParaRPr lang="en-GB"/>
          </a:p>
        </p:txBody>
      </p:sp>
    </p:spTree>
    <p:extLst>
      <p:ext uri="{BB962C8B-B14F-4D97-AF65-F5344CB8AC3E}">
        <p14:creationId xmlns:p14="http://schemas.microsoft.com/office/powerpoint/2010/main" val="2696976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841E2-7791-4705-BD81-F8E0994711FC}"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D9E6E-2895-4999-978F-F5930803B2FA}"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972035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841E2-7791-4705-BD81-F8E0994711FC}"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D9E6E-2895-4999-978F-F5930803B2FA}" type="slidenum">
              <a:rPr lang="en-GB" smtClean="0"/>
              <a:t>‹#›</a:t>
            </a:fld>
            <a:endParaRPr lang="en-GB"/>
          </a:p>
        </p:txBody>
      </p:sp>
    </p:spTree>
    <p:extLst>
      <p:ext uri="{BB962C8B-B14F-4D97-AF65-F5344CB8AC3E}">
        <p14:creationId xmlns:p14="http://schemas.microsoft.com/office/powerpoint/2010/main" val="2724812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841E2-7791-4705-BD81-F8E0994711FC}"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D9E6E-2895-4999-978F-F5930803B2FA}"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27868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841E2-7791-4705-BD81-F8E0994711FC}"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D9E6E-2895-4999-978F-F5930803B2FA}" type="slidenum">
              <a:rPr lang="en-GB" smtClean="0"/>
              <a:t>‹#›</a:t>
            </a:fld>
            <a:endParaRPr lang="en-GB"/>
          </a:p>
        </p:txBody>
      </p:sp>
    </p:spTree>
    <p:extLst>
      <p:ext uri="{BB962C8B-B14F-4D97-AF65-F5344CB8AC3E}">
        <p14:creationId xmlns:p14="http://schemas.microsoft.com/office/powerpoint/2010/main" val="212555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6841E2-7791-4705-BD81-F8E0994711FC}"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D9E6E-2895-4999-978F-F5930803B2FA}" type="slidenum">
              <a:rPr lang="en-GB" smtClean="0"/>
              <a:t>‹#›</a:t>
            </a:fld>
            <a:endParaRPr lang="en-GB"/>
          </a:p>
        </p:txBody>
      </p:sp>
    </p:spTree>
    <p:extLst>
      <p:ext uri="{BB962C8B-B14F-4D97-AF65-F5344CB8AC3E}">
        <p14:creationId xmlns:p14="http://schemas.microsoft.com/office/powerpoint/2010/main" val="3137058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6841E2-7791-4705-BD81-F8E0994711FC}"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D9E6E-2895-4999-978F-F5930803B2FA}" type="slidenum">
              <a:rPr lang="en-GB" smtClean="0"/>
              <a:t>‹#›</a:t>
            </a:fld>
            <a:endParaRPr lang="en-GB"/>
          </a:p>
        </p:txBody>
      </p:sp>
    </p:spTree>
    <p:extLst>
      <p:ext uri="{BB962C8B-B14F-4D97-AF65-F5344CB8AC3E}">
        <p14:creationId xmlns:p14="http://schemas.microsoft.com/office/powerpoint/2010/main" val="1378956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6841E2-7791-4705-BD81-F8E0994711FC}"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D9E6E-2895-4999-978F-F5930803B2FA}" type="slidenum">
              <a:rPr lang="en-GB" smtClean="0"/>
              <a:t>‹#›</a:t>
            </a:fld>
            <a:endParaRPr lang="en-GB"/>
          </a:p>
        </p:txBody>
      </p:sp>
    </p:spTree>
    <p:extLst>
      <p:ext uri="{BB962C8B-B14F-4D97-AF65-F5344CB8AC3E}">
        <p14:creationId xmlns:p14="http://schemas.microsoft.com/office/powerpoint/2010/main" val="813613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841E2-7791-4705-BD81-F8E0994711FC}"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D9E6E-2895-4999-978F-F5930803B2FA}" type="slidenum">
              <a:rPr lang="en-GB" smtClean="0"/>
              <a:t>‹#›</a:t>
            </a:fld>
            <a:endParaRPr lang="en-GB"/>
          </a:p>
        </p:txBody>
      </p:sp>
    </p:spTree>
    <p:extLst>
      <p:ext uri="{BB962C8B-B14F-4D97-AF65-F5344CB8AC3E}">
        <p14:creationId xmlns:p14="http://schemas.microsoft.com/office/powerpoint/2010/main" val="1243017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6841E2-7791-4705-BD81-F8E0994711FC}" type="datetimeFigureOut">
              <a:rPr lang="en-GB" smtClean="0"/>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1D9E6E-2895-4999-978F-F5930803B2FA}" type="slidenum">
              <a:rPr lang="en-GB" smtClean="0"/>
              <a:t>‹#›</a:t>
            </a:fld>
            <a:endParaRPr lang="en-GB"/>
          </a:p>
        </p:txBody>
      </p:sp>
    </p:spTree>
    <p:extLst>
      <p:ext uri="{BB962C8B-B14F-4D97-AF65-F5344CB8AC3E}">
        <p14:creationId xmlns:p14="http://schemas.microsoft.com/office/powerpoint/2010/main" val="857103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6841E2-7791-4705-BD81-F8E0994711FC}" type="datetimeFigureOut">
              <a:rPr lang="en-GB" smtClean="0"/>
              <a:t>10/01/2025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61D9E6E-2895-4999-978F-F5930803B2FA}" type="slidenum">
              <a:rPr lang="en-GB" smtClean="0"/>
              <a:t>‹#›</a:t>
            </a:fld>
            <a:endParaRPr lang="en-GB"/>
          </a:p>
        </p:txBody>
      </p:sp>
    </p:spTree>
    <p:extLst>
      <p:ext uri="{BB962C8B-B14F-4D97-AF65-F5344CB8AC3E}">
        <p14:creationId xmlns:p14="http://schemas.microsoft.com/office/powerpoint/2010/main" val="4095742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6841E2-7791-4705-BD81-F8E0994711FC}" type="datetimeFigureOut">
              <a:rPr lang="en-GB" smtClean="0"/>
              <a:t>10/01/2025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61D9E6E-2895-4999-978F-F5930803B2FA}" type="slidenum">
              <a:rPr lang="en-GB" smtClean="0"/>
              <a:t>‹#›</a:t>
            </a:fld>
            <a:endParaRPr lang="en-GB"/>
          </a:p>
        </p:txBody>
      </p:sp>
    </p:spTree>
    <p:extLst>
      <p:ext uri="{BB962C8B-B14F-4D97-AF65-F5344CB8AC3E}">
        <p14:creationId xmlns:p14="http://schemas.microsoft.com/office/powerpoint/2010/main" val="2602156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6841E2-7791-4705-BD81-F8E0994711FC}" type="datetimeFigureOut">
              <a:rPr lang="en-GB" smtClean="0"/>
              <a:t>10/01/2025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61D9E6E-2895-4999-978F-F5930803B2FA}" type="slidenum">
              <a:rPr lang="en-GB" smtClean="0"/>
              <a:t>‹#›</a:t>
            </a:fld>
            <a:endParaRPr lang="en-GB"/>
          </a:p>
        </p:txBody>
      </p:sp>
    </p:spTree>
    <p:extLst>
      <p:ext uri="{BB962C8B-B14F-4D97-AF65-F5344CB8AC3E}">
        <p14:creationId xmlns:p14="http://schemas.microsoft.com/office/powerpoint/2010/main" val="339603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6841E2-7791-4705-BD81-F8E0994711FC}" type="datetimeFigureOut">
              <a:rPr lang="en-GB" smtClean="0"/>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1D9E6E-2895-4999-978F-F5930803B2FA}" type="slidenum">
              <a:rPr lang="en-GB" smtClean="0"/>
              <a:t>‹#›</a:t>
            </a:fld>
            <a:endParaRPr lang="en-GB"/>
          </a:p>
        </p:txBody>
      </p:sp>
    </p:spTree>
    <p:extLst>
      <p:ext uri="{BB962C8B-B14F-4D97-AF65-F5344CB8AC3E}">
        <p14:creationId xmlns:p14="http://schemas.microsoft.com/office/powerpoint/2010/main" val="939397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6841E2-7791-4705-BD81-F8E0994711FC}" type="datetimeFigureOut">
              <a:rPr lang="en-GB" smtClean="0"/>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1D9E6E-2895-4999-978F-F5930803B2FA}" type="slidenum">
              <a:rPr lang="en-GB" smtClean="0"/>
              <a:t>‹#›</a:t>
            </a:fld>
            <a:endParaRPr lang="en-GB"/>
          </a:p>
        </p:txBody>
      </p:sp>
    </p:spTree>
    <p:extLst>
      <p:ext uri="{BB962C8B-B14F-4D97-AF65-F5344CB8AC3E}">
        <p14:creationId xmlns:p14="http://schemas.microsoft.com/office/powerpoint/2010/main" val="3375349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6841E2-7791-4705-BD81-F8E0994711FC}" type="datetimeFigureOut">
              <a:rPr lang="en-GB" smtClean="0"/>
              <a:t>10/01/2025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61D9E6E-2895-4999-978F-F5930803B2FA}" type="slidenum">
              <a:rPr lang="en-GB" smtClean="0"/>
              <a:t>‹#›</a:t>
            </a:fld>
            <a:endParaRPr lang="en-GB"/>
          </a:p>
        </p:txBody>
      </p:sp>
    </p:spTree>
    <p:extLst>
      <p:ext uri="{BB962C8B-B14F-4D97-AF65-F5344CB8AC3E}">
        <p14:creationId xmlns:p14="http://schemas.microsoft.com/office/powerpoint/2010/main" val="289738655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www.thenational.academy/teachers/programmes/geography-primary-ks2-l/units/biomes-bd47/lessons/how-are-biomes-being-protected-and-preserved-60v3cr" TargetMode="External"/><Relationship Id="rId3" Type="http://schemas.openxmlformats.org/officeDocument/2006/relationships/hyperlink" Target="https://www.thenational.academy/teachers/programmes/geography-primary-ks2-l/units/biomes-bd47/lessons/where-are-the-earths-biomes-6xjk4t" TargetMode="External"/><Relationship Id="rId7" Type="http://schemas.openxmlformats.org/officeDocument/2006/relationships/hyperlink" Target="https://www.thenational.academy/teachers/programmes/geography-primary-ks2-l/units/biomes-bd47/lessons/how-are-biomes-being-damaged-6mwp4c" TargetMode="External"/><Relationship Id="rId2" Type="http://schemas.openxmlformats.org/officeDocument/2006/relationships/hyperlink" Target="https://www.thenational.academy/teachers/programmes/geography-primary-ks2-l/units/biomes-bd47/lessons/what-are-the-earths-biomes-6wrk2r" TargetMode="External"/><Relationship Id="rId1" Type="http://schemas.openxmlformats.org/officeDocument/2006/relationships/slideLayout" Target="../slideLayouts/slideLayout7.xml"/><Relationship Id="rId6" Type="http://schemas.openxmlformats.org/officeDocument/2006/relationships/hyperlink" Target="https://www.thenational.academy/teachers/programmes/geography-primary-ks2-l/units/biomes-bd47/lessons/what-are-the-grasslands-6ww32d" TargetMode="External"/><Relationship Id="rId5" Type="http://schemas.openxmlformats.org/officeDocument/2006/relationships/hyperlink" Target="https://www.thenational.academy/teachers/programmes/geography-primary-ks2-l/units/biomes-bd47/lessons/what-is-the-taiga-69k68c" TargetMode="External"/><Relationship Id="rId4" Type="http://schemas.openxmlformats.org/officeDocument/2006/relationships/hyperlink" Target="https://www.thenational.academy/teachers/programmes/geography-primary-ks2-l/units/biomes-bd47/lessons/what-affects-an-ecosystem-crw38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382AD-8D5F-5131-FE93-883A8A04F985}"/>
              </a:ext>
            </a:extLst>
          </p:cNvPr>
          <p:cNvSpPr>
            <a:spLocks noGrp="1"/>
          </p:cNvSpPr>
          <p:nvPr>
            <p:ph type="title"/>
          </p:nvPr>
        </p:nvSpPr>
        <p:spPr>
          <a:xfrm>
            <a:off x="5894962" y="709011"/>
            <a:ext cx="4393874" cy="1123588"/>
          </a:xfrm>
        </p:spPr>
        <p:txBody>
          <a:bodyPr>
            <a:noAutofit/>
          </a:bodyPr>
          <a:lstStyle/>
          <a:p>
            <a:r>
              <a:rPr lang="en-GB" sz="5400" b="1" dirty="0"/>
              <a:t>Geography</a:t>
            </a:r>
          </a:p>
        </p:txBody>
      </p:sp>
      <p:graphicFrame>
        <p:nvGraphicFramePr>
          <p:cNvPr id="22" name="Content Placeholder 2">
            <a:extLst>
              <a:ext uri="{FF2B5EF4-FFF2-40B4-BE49-F238E27FC236}">
                <a16:creationId xmlns:a16="http://schemas.microsoft.com/office/drawing/2014/main" id="{D6122AFA-DAB9-FEE4-07A6-46C85232407A}"/>
              </a:ext>
            </a:extLst>
          </p:cNvPr>
          <p:cNvGraphicFramePr>
            <a:graphicFrameLocks noGrp="1"/>
          </p:cNvGraphicFramePr>
          <p:nvPr>
            <p:ph idx="1"/>
            <p:extLst>
              <p:ext uri="{D42A27DB-BD31-4B8C-83A1-F6EECF244321}">
                <p14:modId xmlns:p14="http://schemas.microsoft.com/office/powerpoint/2010/main" val="3299515123"/>
              </p:ext>
            </p:extLst>
          </p:nvPr>
        </p:nvGraphicFramePr>
        <p:xfrm>
          <a:off x="5894962" y="1984443"/>
          <a:ext cx="5458838" cy="4192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erson holding a globe">
            <a:extLst>
              <a:ext uri="{FF2B5EF4-FFF2-40B4-BE49-F238E27FC236}">
                <a16:creationId xmlns:a16="http://schemas.microsoft.com/office/drawing/2014/main" id="{6A8067BF-5895-CAC5-30AA-657D8FA279E7}"/>
              </a:ext>
            </a:extLst>
          </p:cNvPr>
          <p:cNvPicPr>
            <a:picLocks noChangeAspect="1"/>
          </p:cNvPicPr>
          <p:nvPr/>
        </p:nvPicPr>
        <p:blipFill>
          <a:blip r:embed="rId7"/>
          <a:srcRect l="26696" r="26365"/>
          <a:stretch/>
        </p:blipFill>
        <p:spPr>
          <a:xfrm>
            <a:off x="857076" y="511293"/>
            <a:ext cx="4469594"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390360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687EAB7-06D2-E389-F346-2B1AB1C822E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D5B9650-08E0-392E-648D-7CBEB3DA1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8FA83E-B4B8-C81A-F9BE-1D2A524BEC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4742207-385E-DA10-9D36-F60CFAC9B9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73AB87F7-FDEE-D20A-3E48-1CD9A45B9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Rectangle 25">
              <a:extLst>
                <a:ext uri="{FF2B5EF4-FFF2-40B4-BE49-F238E27FC236}">
                  <a16:creationId xmlns:a16="http://schemas.microsoft.com/office/drawing/2014/main" id="{3EECB505-B3E5-F6D3-E9AE-4BFA4E3B7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Isosceles Triangle 12">
              <a:extLst>
                <a:ext uri="{FF2B5EF4-FFF2-40B4-BE49-F238E27FC236}">
                  <a16:creationId xmlns:a16="http://schemas.microsoft.com/office/drawing/2014/main" id="{1A16AD25-535C-E0F4-E17B-7F816718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7">
              <a:extLst>
                <a:ext uri="{FF2B5EF4-FFF2-40B4-BE49-F238E27FC236}">
                  <a16:creationId xmlns:a16="http://schemas.microsoft.com/office/drawing/2014/main" id="{7A1A8F01-03FC-F919-448F-0C4D8E14F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8">
              <a:extLst>
                <a:ext uri="{FF2B5EF4-FFF2-40B4-BE49-F238E27FC236}">
                  <a16:creationId xmlns:a16="http://schemas.microsoft.com/office/drawing/2014/main" id="{79118DCB-66F6-205A-F8B2-40D3D0AB2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9">
              <a:extLst>
                <a:ext uri="{FF2B5EF4-FFF2-40B4-BE49-F238E27FC236}">
                  <a16:creationId xmlns:a16="http://schemas.microsoft.com/office/drawing/2014/main" id="{8CE274C1-2A76-7143-FB51-411F5F208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Isosceles Triangle 16">
              <a:extLst>
                <a:ext uri="{FF2B5EF4-FFF2-40B4-BE49-F238E27FC236}">
                  <a16:creationId xmlns:a16="http://schemas.microsoft.com/office/drawing/2014/main" id="{2BA14C7A-2EBA-A55B-71BF-8169B379F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ADD8804E-C392-D9AF-F671-206E9A7A5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0" name="Rectangle 19">
            <a:extLst>
              <a:ext uri="{FF2B5EF4-FFF2-40B4-BE49-F238E27FC236}">
                <a16:creationId xmlns:a16="http://schemas.microsoft.com/office/drawing/2014/main" id="{31828AA7-D46A-B513-9A19-426528AB7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C2E655AC-ECED-6C25-1B7C-0DA35BA39053}"/>
              </a:ext>
            </a:extLst>
          </p:cNvPr>
          <p:cNvGraphicFramePr>
            <a:graphicFrameLocks noGrp="1"/>
          </p:cNvGraphicFramePr>
          <p:nvPr>
            <p:extLst>
              <p:ext uri="{D42A27DB-BD31-4B8C-83A1-F6EECF244321}">
                <p14:modId xmlns:p14="http://schemas.microsoft.com/office/powerpoint/2010/main" val="1267273238"/>
              </p:ext>
            </p:extLst>
          </p:nvPr>
        </p:nvGraphicFramePr>
        <p:xfrm>
          <a:off x="1126309" y="1261540"/>
          <a:ext cx="9941260" cy="5047429"/>
        </p:xfrm>
        <a:graphic>
          <a:graphicData uri="http://schemas.openxmlformats.org/drawingml/2006/table">
            <a:tbl>
              <a:tblPr firstRow="1" bandRow="1">
                <a:tableStyleId>{073A0DAA-6AF3-43AB-8588-CEC1D06C72B9}</a:tableStyleId>
              </a:tblPr>
              <a:tblGrid>
                <a:gridCol w="3346827">
                  <a:extLst>
                    <a:ext uri="{9D8B030D-6E8A-4147-A177-3AD203B41FA5}">
                      <a16:colId xmlns:a16="http://schemas.microsoft.com/office/drawing/2014/main" val="500439090"/>
                    </a:ext>
                  </a:extLst>
                </a:gridCol>
                <a:gridCol w="3777102">
                  <a:extLst>
                    <a:ext uri="{9D8B030D-6E8A-4147-A177-3AD203B41FA5}">
                      <a16:colId xmlns:a16="http://schemas.microsoft.com/office/drawing/2014/main" val="890121407"/>
                    </a:ext>
                  </a:extLst>
                </a:gridCol>
                <a:gridCol w="2817331">
                  <a:extLst>
                    <a:ext uri="{9D8B030D-6E8A-4147-A177-3AD203B41FA5}">
                      <a16:colId xmlns:a16="http://schemas.microsoft.com/office/drawing/2014/main" val="3345062587"/>
                    </a:ext>
                  </a:extLst>
                </a:gridCol>
              </a:tblGrid>
              <a:tr h="224542">
                <a:tc>
                  <a:txBody>
                    <a:bodyPr/>
                    <a:lstStyle/>
                    <a:p>
                      <a:endParaRPr lang="en-GB" sz="1400"/>
                    </a:p>
                  </a:txBody>
                  <a:tcPr marL="69190" marR="69190" marT="34595" marB="34595"/>
                </a:tc>
                <a:tc>
                  <a:txBody>
                    <a:bodyPr/>
                    <a:lstStyle/>
                    <a:p>
                      <a:r>
                        <a:rPr lang="en-GB" sz="1400" dirty="0"/>
                        <a:t>                  Year 8 Curriculum                 </a:t>
                      </a:r>
                    </a:p>
                  </a:txBody>
                  <a:tcPr marL="69190" marR="69190" marT="34595" marB="34595"/>
                </a:tc>
                <a:tc>
                  <a:txBody>
                    <a:bodyPr/>
                    <a:lstStyle/>
                    <a:p>
                      <a:endParaRPr lang="en-GB" sz="1400"/>
                    </a:p>
                  </a:txBody>
                  <a:tcPr marL="69190" marR="69190" marT="34595" marB="34595"/>
                </a:tc>
                <a:extLst>
                  <a:ext uri="{0D108BD9-81ED-4DB2-BD59-A6C34878D82A}">
                    <a16:rowId xmlns:a16="http://schemas.microsoft.com/office/drawing/2014/main" val="2099004249"/>
                  </a:ext>
                </a:extLst>
              </a:tr>
              <a:tr h="304437">
                <a:tc>
                  <a:txBody>
                    <a:bodyPr/>
                    <a:lstStyle/>
                    <a:p>
                      <a:r>
                        <a:rPr lang="en-GB" sz="1400" dirty="0"/>
                        <a:t>                     Spring Term 2</a:t>
                      </a:r>
                    </a:p>
                  </a:txBody>
                  <a:tcPr marL="69190" marR="69190" marT="34595" marB="34595"/>
                </a:tc>
                <a:tc>
                  <a:txBody>
                    <a:bodyPr/>
                    <a:lstStyle/>
                    <a:p>
                      <a:r>
                        <a:rPr lang="en-GB" sz="1400" dirty="0"/>
                        <a:t>                     Summer Term 1 </a:t>
                      </a:r>
                    </a:p>
                  </a:txBody>
                  <a:tcPr marL="69190" marR="69190" marT="34595" marB="34595"/>
                </a:tc>
                <a:tc>
                  <a:txBody>
                    <a:bodyPr/>
                    <a:lstStyle/>
                    <a:p>
                      <a:r>
                        <a:rPr lang="en-GB" sz="1400" dirty="0"/>
                        <a:t>             Summer Term 2</a:t>
                      </a:r>
                    </a:p>
                  </a:txBody>
                  <a:tcPr marL="69190" marR="69190" marT="34595" marB="34595"/>
                </a:tc>
                <a:extLst>
                  <a:ext uri="{0D108BD9-81ED-4DB2-BD59-A6C34878D82A}">
                    <a16:rowId xmlns:a16="http://schemas.microsoft.com/office/drawing/2014/main" val="1033676464"/>
                  </a:ext>
                </a:extLst>
              </a:tr>
              <a:tr h="337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u="none" dirty="0">
                          <a:solidFill>
                            <a:srgbClr val="000000"/>
                          </a:solidFill>
                          <a:latin typeface="+mn-lt"/>
                          <a:ea typeface="Times New Roman" panose="02020603050405020304" pitchFamily="18" charset="0"/>
                          <a:cs typeface="Arial"/>
                        </a:rPr>
                        <a:t>Coasts</a:t>
                      </a:r>
                    </a:p>
                  </a:txBody>
                  <a:tcPr marL="69190" marR="69190" marT="34595" marB="345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Arial"/>
                        </a:rPr>
                        <a:t>Coasts</a:t>
                      </a:r>
                    </a:p>
                  </a:txBody>
                  <a:tcPr marL="69190" marR="69190" marT="34595" marB="345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Arial"/>
                        </a:rPr>
                        <a:t>Coasts</a:t>
                      </a:r>
                    </a:p>
                  </a:txBody>
                  <a:tcPr marL="69190" marR="69190" marT="34595" marB="34595"/>
                </a:tc>
                <a:extLst>
                  <a:ext uri="{0D108BD9-81ED-4DB2-BD59-A6C34878D82A}">
                    <a16:rowId xmlns:a16="http://schemas.microsoft.com/office/drawing/2014/main" val="966316042"/>
                  </a:ext>
                </a:extLst>
              </a:tr>
              <a:tr h="3002847">
                <a:tc>
                  <a:txBody>
                    <a:bodyPr/>
                    <a:lstStyle/>
                    <a:p>
                      <a:pPr algn="ctr"/>
                      <a:r>
                        <a:rPr lang="en-GB" sz="1400" dirty="0">
                          <a:solidFill>
                            <a:srgbClr val="000000"/>
                          </a:solidFill>
                          <a:latin typeface="+mn-lt"/>
                          <a:ea typeface="Times New Roman" panose="02020603050405020304" pitchFamily="18" charset="0"/>
                          <a:cs typeface="Calibri"/>
                        </a:rPr>
                        <a:t>D</a:t>
                      </a:r>
                      <a:r>
                        <a:rPr lang="en-GB" sz="1400" dirty="0">
                          <a:solidFill>
                            <a:srgbClr val="000000"/>
                          </a:solidFill>
                          <a:effectLst/>
                          <a:latin typeface="+mn-lt"/>
                          <a:ea typeface="Times New Roman" panose="02020603050405020304" pitchFamily="18" charset="0"/>
                          <a:cs typeface="Calibri"/>
                        </a:rPr>
                        <a:t>escribe and label the water cycle. </a:t>
                      </a:r>
                    </a:p>
                    <a:p>
                      <a:pPr algn="ctr"/>
                      <a:endParaRPr lang="en-GB" sz="1400" dirty="0">
                        <a:solidFill>
                          <a:srgbClr val="000000"/>
                        </a:solidFill>
                        <a:effectLst/>
                        <a:latin typeface="+mn-lt"/>
                        <a:ea typeface="Times New Roman" panose="02020603050405020304" pitchFamily="18" charset="0"/>
                        <a:cs typeface="Calibri"/>
                      </a:endParaRPr>
                    </a:p>
                    <a:p>
                      <a:pPr algn="ctr"/>
                      <a:r>
                        <a:rPr lang="en-GB" sz="1400" dirty="0">
                          <a:solidFill>
                            <a:srgbClr val="000000"/>
                          </a:solidFill>
                          <a:latin typeface="+mn-lt"/>
                          <a:ea typeface="Times New Roman" panose="02020603050405020304" pitchFamily="18" charset="0"/>
                          <a:cs typeface="Calibri"/>
                        </a:rPr>
                        <a:t>E</a:t>
                      </a:r>
                      <a:r>
                        <a:rPr lang="en-GB" sz="1400" dirty="0">
                          <a:solidFill>
                            <a:srgbClr val="000000"/>
                          </a:solidFill>
                          <a:effectLst/>
                          <a:latin typeface="+mn-lt"/>
                          <a:ea typeface="Times New Roman" panose="02020603050405020304" pitchFamily="18" charset="0"/>
                          <a:cs typeface="Calibri"/>
                        </a:rPr>
                        <a:t>xplain how rainwater reaches a river. </a:t>
                      </a:r>
                    </a:p>
                    <a:p>
                      <a:pPr algn="ctr"/>
                      <a:endParaRPr lang="en-GB" sz="1400" dirty="0">
                        <a:solidFill>
                          <a:srgbClr val="000000"/>
                        </a:solidFill>
                        <a:effectLst/>
                        <a:latin typeface="+mn-lt"/>
                        <a:ea typeface="Times New Roman" panose="02020603050405020304" pitchFamily="18" charset="0"/>
                        <a:cs typeface="Calibri"/>
                      </a:endParaRPr>
                    </a:p>
                    <a:p>
                      <a:pPr algn="ctr"/>
                      <a:r>
                        <a:rPr lang="en-GB" sz="1400" dirty="0">
                          <a:solidFill>
                            <a:srgbClr val="000000"/>
                          </a:solidFill>
                          <a:effectLst/>
                          <a:latin typeface="+mn-lt"/>
                          <a:ea typeface="Times New Roman" panose="02020603050405020304" pitchFamily="18" charset="0"/>
                          <a:cs typeface="Calibri"/>
                        </a:rPr>
                        <a:t>Explain that waves are caused by the wind and factors which affect waves. </a:t>
                      </a:r>
                    </a:p>
                    <a:p>
                      <a:pPr marL="0" marR="26670" indent="0" algn="ctr">
                        <a:lnSpc>
                          <a:spcPct val="115000"/>
                        </a:lnSpc>
                        <a:buFontTx/>
                        <a:buNone/>
                      </a:pPr>
                      <a:endParaRPr lang="en-GB" sz="1400" dirty="0">
                        <a:solidFill>
                          <a:srgbClr val="000000"/>
                        </a:solidFill>
                        <a:effectLst/>
                        <a:latin typeface="+mn-lt"/>
                        <a:ea typeface="Times New Roman" panose="02020603050405020304" pitchFamily="18" charset="0"/>
                        <a:cs typeface="Calibri"/>
                      </a:endParaRPr>
                    </a:p>
                    <a:p>
                      <a:pPr marL="0" marR="26670" indent="0" algn="ctr">
                        <a:lnSpc>
                          <a:spcPct val="115000"/>
                        </a:lnSpc>
                        <a:buFontTx/>
                        <a:buNone/>
                      </a:pPr>
                      <a:r>
                        <a:rPr lang="en-GB" sz="1400" dirty="0">
                          <a:solidFill>
                            <a:srgbClr val="000000"/>
                          </a:solidFill>
                          <a:effectLst/>
                          <a:latin typeface="+mn-lt"/>
                          <a:ea typeface="Times New Roman" panose="02020603050405020304" pitchFamily="18" charset="0"/>
                          <a:cs typeface="Calibri"/>
                        </a:rPr>
                        <a:t>Explain </a:t>
                      </a:r>
                      <a:r>
                        <a:rPr lang="en-GB" sz="1400" dirty="0">
                          <a:solidFill>
                            <a:srgbClr val="000000"/>
                          </a:solidFill>
                          <a:latin typeface="+mn-lt"/>
                          <a:ea typeface="Times New Roman" panose="02020603050405020304" pitchFamily="18" charset="0"/>
                          <a:cs typeface="Calibri"/>
                        </a:rPr>
                        <a:t>how </a:t>
                      </a:r>
                      <a:r>
                        <a:rPr lang="en-GB" sz="1400" dirty="0">
                          <a:solidFill>
                            <a:srgbClr val="000000"/>
                          </a:solidFill>
                          <a:effectLst/>
                          <a:latin typeface="+mn-lt"/>
                          <a:ea typeface="Times New Roman" panose="02020603050405020304" pitchFamily="18" charset="0"/>
                          <a:cs typeface="Calibri"/>
                        </a:rPr>
                        <a:t>tides are caused.</a:t>
                      </a:r>
                      <a:endParaRPr lang="en-GB" sz="1400" dirty="0">
                        <a:effectLst/>
                        <a:latin typeface="+mn-lt"/>
                        <a:ea typeface="Times New Roman" panose="02020603050405020304" pitchFamily="18" charset="0"/>
                        <a:cs typeface="Calibri"/>
                      </a:endParaRPr>
                    </a:p>
                    <a:p>
                      <a:pPr marL="0" marR="26670" lvl="0" indent="0" algn="ctr">
                        <a:lnSpc>
                          <a:spcPct val="115000"/>
                        </a:lnSpc>
                        <a:buFontTx/>
                        <a:buNone/>
                      </a:pPr>
                      <a:endParaRPr lang="en-GB" sz="1400" dirty="0">
                        <a:solidFill>
                          <a:srgbClr val="000000"/>
                        </a:solidFill>
                        <a:effectLst/>
                        <a:latin typeface="+mn-lt"/>
                        <a:ea typeface="Times New Roman" panose="02020603050405020304" pitchFamily="18" charset="0"/>
                        <a:cs typeface="Calibri"/>
                      </a:endParaRPr>
                    </a:p>
                    <a:p>
                      <a:pPr marL="0" marR="26670" lvl="0" indent="0" algn="ctr">
                        <a:lnSpc>
                          <a:spcPct val="115000"/>
                        </a:lnSpc>
                        <a:buFontTx/>
                        <a:buNone/>
                      </a:pPr>
                      <a:r>
                        <a:rPr lang="en-GB" sz="1400" dirty="0">
                          <a:solidFill>
                            <a:srgbClr val="000000"/>
                          </a:solidFill>
                          <a:effectLst/>
                          <a:latin typeface="+mn-lt"/>
                          <a:ea typeface="Times New Roman" panose="02020603050405020304" pitchFamily="18" charset="0"/>
                          <a:cs typeface="Calibri"/>
                        </a:rPr>
                        <a:t>Describe the processes of erosion, transport and deposition by the waves. </a:t>
                      </a:r>
                    </a:p>
                    <a:p>
                      <a:pPr marL="0" marR="26670" lvl="0" indent="0" algn="ctr">
                        <a:lnSpc>
                          <a:spcPct val="115000"/>
                        </a:lnSpc>
                        <a:buFontTx/>
                        <a:buNone/>
                      </a:pPr>
                      <a:endParaRPr lang="en-GB" sz="1400" dirty="0">
                        <a:solidFill>
                          <a:srgbClr val="000000"/>
                        </a:solidFill>
                        <a:latin typeface="+mn-lt"/>
                        <a:ea typeface="Times New Roman" panose="02020603050405020304" pitchFamily="18" charset="0"/>
                        <a:cs typeface="Arial"/>
                      </a:endParaRPr>
                    </a:p>
                    <a:p>
                      <a:pPr marL="0" marR="26670" lvl="0" indent="0" algn="ctr">
                        <a:lnSpc>
                          <a:spcPct val="115000"/>
                        </a:lnSpc>
                        <a:buFontTx/>
                        <a:buNone/>
                      </a:pPr>
                      <a:r>
                        <a:rPr lang="en-GB" sz="1400" dirty="0">
                          <a:solidFill>
                            <a:srgbClr val="000000"/>
                          </a:solidFill>
                          <a:latin typeface="+mn-lt"/>
                          <a:ea typeface="Times New Roman" panose="02020603050405020304" pitchFamily="18" charset="0"/>
                          <a:cs typeface="Arial"/>
                        </a:rPr>
                        <a:t>N</a:t>
                      </a:r>
                      <a:r>
                        <a:rPr lang="en-GB" sz="1400" dirty="0">
                          <a:solidFill>
                            <a:srgbClr val="000000"/>
                          </a:solidFill>
                          <a:effectLst/>
                          <a:latin typeface="+mn-lt"/>
                          <a:ea typeface="Times New Roman" panose="02020603050405020304" pitchFamily="18" charset="0"/>
                          <a:cs typeface="Calibri"/>
                        </a:rPr>
                        <a:t>ame, describe and identify coastal landforms and how they are formed.</a:t>
                      </a:r>
                      <a:br>
                        <a:rPr lang="en-GB" sz="1500" dirty="0">
                          <a:latin typeface="Comic Sans MS" panose="030F0702030302020204" pitchFamily="66" charset="0"/>
                          <a:ea typeface="Times New Roman" panose="02020603050405020304" pitchFamily="18" charset="0"/>
                          <a:cs typeface="Arial" panose="020B0604020202020204" pitchFamily="34" charset="0"/>
                        </a:rPr>
                      </a:br>
                      <a:endParaRPr lang="en-GB" sz="1400" dirty="0">
                        <a:solidFill>
                          <a:srgbClr val="7030A0"/>
                        </a:solidFill>
                        <a:latin typeface="Comic Sans MS" panose="030F0702030302020204" pitchFamily="66" charset="0"/>
                        <a:cs typeface="Arial" panose="020B0604020202020204" pitchFamily="34" charset="0"/>
                      </a:endParaRPr>
                    </a:p>
                  </a:txBody>
                  <a:tcPr marL="69190" marR="69190" marT="34595" marB="34595"/>
                </a:tc>
                <a:tc>
                  <a:txBody>
                    <a:bodyPr/>
                    <a:lstStyle/>
                    <a:p>
                      <a:pPr algn="ctr"/>
                      <a:r>
                        <a:rPr lang="en-GB" sz="1400" dirty="0">
                          <a:solidFill>
                            <a:srgbClr val="000000"/>
                          </a:solidFill>
                          <a:latin typeface="+mn-lt"/>
                          <a:ea typeface="Calibri"/>
                          <a:cs typeface="Arial"/>
                        </a:rPr>
                        <a:t>G</a:t>
                      </a:r>
                      <a:r>
                        <a:rPr lang="en-GB" sz="1400" dirty="0">
                          <a:solidFill>
                            <a:srgbClr val="000000"/>
                          </a:solidFill>
                          <a:effectLst/>
                          <a:latin typeface="+mn-lt"/>
                          <a:ea typeface="Times New Roman" panose="02020603050405020304" pitchFamily="18" charset="0"/>
                          <a:cs typeface="Calibri"/>
                        </a:rPr>
                        <a:t>ive examples of ways we use the coast; and explain why there might be conflict between different types of coastal land use. </a:t>
                      </a:r>
                    </a:p>
                    <a:p>
                      <a:pPr algn="ctr"/>
                      <a:endParaRPr lang="en-GB" sz="1400" dirty="0">
                        <a:solidFill>
                          <a:srgbClr val="000000"/>
                        </a:solidFill>
                        <a:latin typeface="+mn-lt"/>
                        <a:ea typeface="Times New Roman" panose="02020603050405020304" pitchFamily="18" charset="0"/>
                        <a:cs typeface="Calibri"/>
                      </a:endParaRPr>
                    </a:p>
                    <a:p>
                      <a:pPr algn="ctr"/>
                      <a:r>
                        <a:rPr lang="en-GB" sz="1400" dirty="0">
                          <a:solidFill>
                            <a:srgbClr val="000000"/>
                          </a:solidFill>
                          <a:latin typeface="+mn-lt"/>
                          <a:ea typeface="Times New Roman" panose="02020603050405020304" pitchFamily="18" charset="0"/>
                          <a:cs typeface="Calibri"/>
                        </a:rPr>
                        <a:t>Outline the cause of </a:t>
                      </a:r>
                      <a:r>
                        <a:rPr lang="en-GB" sz="1400" dirty="0">
                          <a:solidFill>
                            <a:srgbClr val="000000"/>
                          </a:solidFill>
                          <a:effectLst/>
                          <a:latin typeface="+mn-lt"/>
                          <a:ea typeface="Times New Roman" panose="02020603050405020304" pitchFamily="18" charset="0"/>
                          <a:cs typeface="Calibri"/>
                        </a:rPr>
                        <a:t>storm surges.</a:t>
                      </a:r>
                    </a:p>
                    <a:p>
                      <a:pPr algn="ctr"/>
                      <a:endParaRPr lang="en-GB" sz="1400" dirty="0">
                        <a:solidFill>
                          <a:srgbClr val="000000"/>
                        </a:solidFill>
                        <a:effectLst/>
                        <a:latin typeface="+mn-lt"/>
                        <a:ea typeface="Times New Roman" panose="02020603050405020304" pitchFamily="18" charset="0"/>
                        <a:cs typeface="Calibri"/>
                      </a:endParaRPr>
                    </a:p>
                    <a:p>
                      <a:pPr algn="ctr"/>
                      <a:r>
                        <a:rPr lang="en-GB" sz="1400" dirty="0">
                          <a:solidFill>
                            <a:srgbClr val="000000"/>
                          </a:solidFill>
                          <a:effectLst/>
                          <a:latin typeface="+mn-lt"/>
                          <a:ea typeface="Times New Roman" panose="02020603050405020304" pitchFamily="18" charset="0"/>
                          <a:cs typeface="Calibri"/>
                        </a:rPr>
                        <a:t>The main stretches of coast where erosion is a problem; describe the problems at </a:t>
                      </a:r>
                      <a:r>
                        <a:rPr lang="en-GB" sz="1400" dirty="0" err="1">
                          <a:solidFill>
                            <a:srgbClr val="000000"/>
                          </a:solidFill>
                          <a:effectLst/>
                          <a:latin typeface="+mn-lt"/>
                          <a:ea typeface="Times New Roman" panose="02020603050405020304" pitchFamily="18" charset="0"/>
                          <a:cs typeface="Calibri"/>
                        </a:rPr>
                        <a:t>Happisburgh</a:t>
                      </a:r>
                      <a:r>
                        <a:rPr lang="en-GB" sz="1400" dirty="0">
                          <a:solidFill>
                            <a:srgbClr val="000000"/>
                          </a:solidFill>
                          <a:effectLst/>
                          <a:latin typeface="+mn-lt"/>
                          <a:ea typeface="Times New Roman" panose="02020603050405020304" pitchFamily="18" charset="0"/>
                          <a:cs typeface="Calibri"/>
                        </a:rPr>
                        <a:t>.</a:t>
                      </a:r>
                    </a:p>
                    <a:p>
                      <a:pPr algn="ctr"/>
                      <a:endParaRPr lang="en-GB" sz="1400" dirty="0">
                        <a:solidFill>
                          <a:srgbClr val="000000"/>
                        </a:solidFill>
                        <a:latin typeface="+mn-lt"/>
                        <a:ea typeface="Times New Roman" panose="02020603050405020304" pitchFamily="18" charset="0"/>
                        <a:cs typeface="Calibri"/>
                      </a:endParaRPr>
                    </a:p>
                    <a:p>
                      <a:pPr algn="ctr"/>
                      <a:r>
                        <a:rPr lang="en-GB" sz="1400" dirty="0">
                          <a:solidFill>
                            <a:srgbClr val="000000"/>
                          </a:solidFill>
                          <a:latin typeface="+mn-lt"/>
                          <a:ea typeface="Times New Roman" panose="02020603050405020304" pitchFamily="18" charset="0"/>
                          <a:cs typeface="Calibri"/>
                        </a:rPr>
                        <a:t>G</a:t>
                      </a:r>
                      <a:r>
                        <a:rPr lang="en-GB" sz="1400" dirty="0">
                          <a:solidFill>
                            <a:srgbClr val="000000"/>
                          </a:solidFill>
                          <a:effectLst/>
                          <a:latin typeface="+mn-lt"/>
                          <a:ea typeface="Times New Roman" panose="02020603050405020304" pitchFamily="18" charset="0"/>
                          <a:cs typeface="Calibri"/>
                        </a:rPr>
                        <a:t>ive ways to protect coastal places from erosion.</a:t>
                      </a:r>
                    </a:p>
                    <a:p>
                      <a:pPr algn="ctr"/>
                      <a:endParaRPr lang="en-GB" sz="1400" dirty="0">
                        <a:solidFill>
                          <a:srgbClr val="000000"/>
                        </a:solidFill>
                        <a:effectLst/>
                        <a:latin typeface="+mn-lt"/>
                        <a:ea typeface="Times New Roman" panose="02020603050405020304" pitchFamily="18" charset="0"/>
                        <a:cs typeface="Calibri"/>
                      </a:endParaRPr>
                    </a:p>
                    <a:p>
                      <a:pPr algn="ctr"/>
                      <a:r>
                        <a:rPr lang="en-GB" sz="1400" dirty="0">
                          <a:solidFill>
                            <a:srgbClr val="000000"/>
                          </a:solidFill>
                          <a:latin typeface="+mn-lt"/>
                          <a:ea typeface="Times New Roman" panose="02020603050405020304" pitchFamily="18" charset="0"/>
                          <a:cs typeface="Calibri"/>
                        </a:rPr>
                        <a:t>E</a:t>
                      </a:r>
                      <a:r>
                        <a:rPr lang="en-GB" sz="1400" dirty="0">
                          <a:solidFill>
                            <a:srgbClr val="000000"/>
                          </a:solidFill>
                          <a:effectLst/>
                          <a:latin typeface="+mn-lt"/>
                          <a:ea typeface="Times New Roman" panose="02020603050405020304" pitchFamily="18" charset="0"/>
                          <a:cs typeface="Calibri"/>
                        </a:rPr>
                        <a:t>xplain why some places won’t be protected in future.</a:t>
                      </a:r>
                    </a:p>
                    <a:p>
                      <a:pPr algn="ctr"/>
                      <a:endParaRPr lang="en-GB" sz="1400" dirty="0">
                        <a:solidFill>
                          <a:srgbClr val="000000"/>
                        </a:solidFill>
                        <a:effectLst/>
                        <a:latin typeface="+mn-lt"/>
                        <a:ea typeface="Times New Roman" panose="02020603050405020304" pitchFamily="18" charset="0"/>
                        <a:cs typeface="Calibri"/>
                      </a:endParaRPr>
                    </a:p>
                    <a:p>
                      <a:pPr algn="ctr"/>
                      <a:r>
                        <a:rPr lang="en-GB" sz="1400" dirty="0">
                          <a:effectLst/>
                          <a:latin typeface="+mn-lt"/>
                          <a:ea typeface="Times New Roman" panose="02020603050405020304" pitchFamily="18" charset="0"/>
                          <a:cs typeface="Arial"/>
                        </a:rPr>
                        <a:t>U</a:t>
                      </a:r>
                      <a:r>
                        <a:rPr lang="en-GB" sz="1400" dirty="0">
                          <a:latin typeface="+mn-lt"/>
                          <a:ea typeface="Times New Roman" panose="02020603050405020304" pitchFamily="18" charset="0"/>
                          <a:cs typeface="Arial"/>
                        </a:rPr>
                        <a:t>nderstand and discuss</a:t>
                      </a:r>
                      <a:r>
                        <a:rPr lang="en-GB" sz="1400" dirty="0">
                          <a:effectLst/>
                          <a:latin typeface="+mn-lt"/>
                          <a:ea typeface="Times New Roman" panose="02020603050405020304" pitchFamily="18" charset="0"/>
                          <a:cs typeface="Arial"/>
                        </a:rPr>
                        <a:t> the </a:t>
                      </a:r>
                      <a:r>
                        <a:rPr lang="en-GB" sz="1400" dirty="0">
                          <a:latin typeface="+mn-lt"/>
                          <a:ea typeface="Times New Roman" panose="02020603050405020304" pitchFamily="18" charset="0"/>
                          <a:cs typeface="Arial"/>
                        </a:rPr>
                        <a:t>careers relating to rivers and coasts.</a:t>
                      </a:r>
                      <a:endParaRPr lang="en-GB" sz="1400" dirty="0">
                        <a:latin typeface="+mn-lt"/>
                        <a:cs typeface="Arial"/>
                      </a:endParaRPr>
                    </a:p>
                    <a:p>
                      <a:endParaRPr lang="en-GB" sz="1400" kern="1200" dirty="0">
                        <a:solidFill>
                          <a:schemeClr val="dk1"/>
                        </a:solidFill>
                        <a:effectLst/>
                        <a:latin typeface="+mn-lt"/>
                        <a:ea typeface="+mn-ea"/>
                        <a:cs typeface="+mn-cs"/>
                      </a:endParaRPr>
                    </a:p>
                  </a:txBody>
                  <a:tcPr marL="69190" marR="69190" marT="34595" marB="34595"/>
                </a:tc>
                <a:tc>
                  <a:txBody>
                    <a:bodyPr/>
                    <a:lstStyle/>
                    <a:p>
                      <a:pPr algn="ctr"/>
                      <a:r>
                        <a:rPr lang="en-GB" sz="1400" dirty="0">
                          <a:latin typeface="+mn-lt"/>
                          <a:ea typeface="Times New Roman" panose="02020603050405020304" pitchFamily="18" charset="0"/>
                          <a:cs typeface="Calibri"/>
                        </a:rPr>
                        <a:t>Undertake an enquiry project to explain why there are different sea defences at Overstrand and Weybourne. </a:t>
                      </a:r>
                      <a:endParaRPr lang="en-GB" sz="1400" dirty="0">
                        <a:solidFill>
                          <a:srgbClr val="7030A0"/>
                        </a:solidFill>
                        <a:latin typeface="+mn-lt"/>
                        <a:cs typeface="Calibri"/>
                      </a:endParaRPr>
                    </a:p>
                    <a:p>
                      <a:endParaRPr lang="en-GB" sz="1400" b="1" u="sng" dirty="0"/>
                    </a:p>
                  </a:txBody>
                  <a:tcPr marL="69190" marR="69190" marT="34595" marB="34595"/>
                </a:tc>
                <a:extLst>
                  <a:ext uri="{0D108BD9-81ED-4DB2-BD59-A6C34878D82A}">
                    <a16:rowId xmlns:a16="http://schemas.microsoft.com/office/drawing/2014/main" val="2422702570"/>
                  </a:ext>
                </a:extLst>
              </a:tr>
            </a:tbl>
          </a:graphicData>
        </a:graphic>
      </p:graphicFrame>
    </p:spTree>
    <p:extLst>
      <p:ext uri="{BB962C8B-B14F-4D97-AF65-F5344CB8AC3E}">
        <p14:creationId xmlns:p14="http://schemas.microsoft.com/office/powerpoint/2010/main" val="309062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standing on a bench&#10;&#10;Description automatically generated">
            <a:extLst>
              <a:ext uri="{FF2B5EF4-FFF2-40B4-BE49-F238E27FC236}">
                <a16:creationId xmlns:a16="http://schemas.microsoft.com/office/drawing/2014/main" id="{8689C21B-4757-C37D-4E9A-7504A2833C82}"/>
              </a:ext>
            </a:extLst>
          </p:cNvPr>
          <p:cNvPicPr>
            <a:picLocks noChangeAspect="1"/>
          </p:cNvPicPr>
          <p:nvPr/>
        </p:nvPicPr>
        <p:blipFill>
          <a:blip r:embed="rId2">
            <a:extLst>
              <a:ext uri="{28A0092B-C50C-407E-A947-70E740481C1C}">
                <a14:useLocalDpi xmlns:a14="http://schemas.microsoft.com/office/drawing/2010/main" val="0"/>
              </a:ext>
            </a:extLst>
          </a:blip>
          <a:srcRect b="16560"/>
          <a:stretch/>
        </p:blipFill>
        <p:spPr>
          <a:xfrm rot="5400000">
            <a:off x="47052" y="1107034"/>
            <a:ext cx="2741806" cy="1902125"/>
          </a:xfrm>
          <a:prstGeom prst="rect">
            <a:avLst/>
          </a:prstGeom>
        </p:spPr>
      </p:pic>
      <p:pic>
        <p:nvPicPr>
          <p:cNvPr id="2" name="Picture 1" descr="A wooden fence with rocks in the background&#10;&#10;Description automatically generated">
            <a:extLst>
              <a:ext uri="{FF2B5EF4-FFF2-40B4-BE49-F238E27FC236}">
                <a16:creationId xmlns:a16="http://schemas.microsoft.com/office/drawing/2014/main" id="{41D58B87-AE46-41DE-EDC4-7A7B26BAF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21" y="4359440"/>
            <a:ext cx="2750567" cy="2062925"/>
          </a:xfrm>
          <a:prstGeom prst="rect">
            <a:avLst/>
          </a:prstGeom>
        </p:spPr>
      </p:pic>
      <p:pic>
        <p:nvPicPr>
          <p:cNvPr id="3" name="Picture 2" descr="A person sitting on the ground with a piece of paper&#10;&#10;Description automatically generated">
            <a:extLst>
              <a:ext uri="{FF2B5EF4-FFF2-40B4-BE49-F238E27FC236}">
                <a16:creationId xmlns:a16="http://schemas.microsoft.com/office/drawing/2014/main" id="{79BFD3FD-8507-61B7-0E86-FC6D9181B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595266" y="835974"/>
            <a:ext cx="2540171" cy="2027971"/>
          </a:xfrm>
          <a:prstGeom prst="rect">
            <a:avLst/>
          </a:prstGeom>
        </p:spPr>
      </p:pic>
      <p:pic>
        <p:nvPicPr>
          <p:cNvPr id="5" name="Picture 4" descr="A retaining wall with rocks in it&#10;&#10;Description automatically generated">
            <a:extLst>
              <a:ext uri="{FF2B5EF4-FFF2-40B4-BE49-F238E27FC236}">
                <a16:creationId xmlns:a16="http://schemas.microsoft.com/office/drawing/2014/main" id="{ADE3D30F-A0D5-3A89-5033-276BF42086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7879" y="4061638"/>
            <a:ext cx="2996241" cy="2247180"/>
          </a:xfrm>
          <a:prstGeom prst="rect">
            <a:avLst/>
          </a:prstGeom>
        </p:spPr>
      </p:pic>
      <p:pic>
        <p:nvPicPr>
          <p:cNvPr id="7" name="Picture 6" descr="A row of colorful huts on a wall&#10;&#10;Description automatically generated">
            <a:extLst>
              <a:ext uri="{FF2B5EF4-FFF2-40B4-BE49-F238E27FC236}">
                <a16:creationId xmlns:a16="http://schemas.microsoft.com/office/drawing/2014/main" id="{F76CFB72-6DEF-AC5A-3BF3-52B9AAF12B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0305" y="3948091"/>
            <a:ext cx="3299032" cy="2474274"/>
          </a:xfrm>
          <a:prstGeom prst="rect">
            <a:avLst/>
          </a:prstGeom>
        </p:spPr>
      </p:pic>
      <p:pic>
        <p:nvPicPr>
          <p:cNvPr id="9" name="Picture 8" descr="A stone steps on a beach&#10;&#10;Description automatically generated">
            <a:extLst>
              <a:ext uri="{FF2B5EF4-FFF2-40B4-BE49-F238E27FC236}">
                <a16:creationId xmlns:a16="http://schemas.microsoft.com/office/drawing/2014/main" id="{E8212D75-B96E-C9BB-A171-34C5DA5A4F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9017" y="1376997"/>
            <a:ext cx="3176722" cy="2382542"/>
          </a:xfrm>
          <a:prstGeom prst="rect">
            <a:avLst/>
          </a:prstGeom>
        </p:spPr>
      </p:pic>
      <p:pic>
        <p:nvPicPr>
          <p:cNvPr id="11" name="Picture 10" descr="A long shot of a wooden bridge&#10;&#10;Description automatically generated">
            <a:extLst>
              <a:ext uri="{FF2B5EF4-FFF2-40B4-BE49-F238E27FC236}">
                <a16:creationId xmlns:a16="http://schemas.microsoft.com/office/drawing/2014/main" id="{91B3AD77-7CD5-DEBF-573A-B7967F3EB3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589241" y="1547498"/>
            <a:ext cx="2536166" cy="1902125"/>
          </a:xfrm>
          <a:prstGeom prst="rect">
            <a:avLst/>
          </a:prstGeom>
        </p:spPr>
      </p:pic>
      <p:sp>
        <p:nvSpPr>
          <p:cNvPr id="12" name="TextBox 11">
            <a:extLst>
              <a:ext uri="{FF2B5EF4-FFF2-40B4-BE49-F238E27FC236}">
                <a16:creationId xmlns:a16="http://schemas.microsoft.com/office/drawing/2014/main" id="{82C2F82C-0715-2E92-9903-123B50F7821F}"/>
              </a:ext>
            </a:extLst>
          </p:cNvPr>
          <p:cNvSpPr txBox="1"/>
          <p:nvPr/>
        </p:nvSpPr>
        <p:spPr>
          <a:xfrm>
            <a:off x="3743863" y="233119"/>
            <a:ext cx="5011947" cy="646331"/>
          </a:xfrm>
          <a:prstGeom prst="rect">
            <a:avLst/>
          </a:prstGeom>
          <a:noFill/>
        </p:spPr>
        <p:txBody>
          <a:bodyPr wrap="square" rtlCol="0">
            <a:spAutoFit/>
          </a:bodyPr>
          <a:lstStyle/>
          <a:p>
            <a:pPr algn="ctr"/>
            <a:r>
              <a:rPr lang="en-US" dirty="0"/>
              <a:t>Photographs taken during the Year 8 fieldwork trip to Overstrand and Weybourne</a:t>
            </a:r>
            <a:endParaRPr lang="en-GB" dirty="0"/>
          </a:p>
        </p:txBody>
      </p:sp>
    </p:spTree>
    <p:extLst>
      <p:ext uri="{BB962C8B-B14F-4D97-AF65-F5344CB8AC3E}">
        <p14:creationId xmlns:p14="http://schemas.microsoft.com/office/powerpoint/2010/main" val="3556761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Isosceles Triangle 1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Isosceles Triangle 1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0" name="Rectangle 1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F764F982-EAD4-F6C8-DAE2-1C71BCD92D58}"/>
              </a:ext>
            </a:extLst>
          </p:cNvPr>
          <p:cNvGraphicFramePr>
            <a:graphicFrameLocks noGrp="1"/>
          </p:cNvGraphicFramePr>
          <p:nvPr>
            <p:extLst>
              <p:ext uri="{D42A27DB-BD31-4B8C-83A1-F6EECF244321}">
                <p14:modId xmlns:p14="http://schemas.microsoft.com/office/powerpoint/2010/main" val="1289276286"/>
              </p:ext>
            </p:extLst>
          </p:nvPr>
        </p:nvGraphicFramePr>
        <p:xfrm>
          <a:off x="810350" y="602551"/>
          <a:ext cx="10733427" cy="5866935"/>
        </p:xfrm>
        <a:graphic>
          <a:graphicData uri="http://schemas.openxmlformats.org/drawingml/2006/table">
            <a:tbl>
              <a:tblPr firstRow="1" bandRow="1">
                <a:tableStyleId>{073A0DAA-6AF3-43AB-8588-CEC1D06C72B9}</a:tableStyleId>
              </a:tblPr>
              <a:tblGrid>
                <a:gridCol w="3390090">
                  <a:extLst>
                    <a:ext uri="{9D8B030D-6E8A-4147-A177-3AD203B41FA5}">
                      <a16:colId xmlns:a16="http://schemas.microsoft.com/office/drawing/2014/main" val="2132232991"/>
                    </a:ext>
                  </a:extLst>
                </a:gridCol>
                <a:gridCol w="3784209">
                  <a:extLst>
                    <a:ext uri="{9D8B030D-6E8A-4147-A177-3AD203B41FA5}">
                      <a16:colId xmlns:a16="http://schemas.microsoft.com/office/drawing/2014/main" val="1589694375"/>
                    </a:ext>
                  </a:extLst>
                </a:gridCol>
                <a:gridCol w="3559128">
                  <a:extLst>
                    <a:ext uri="{9D8B030D-6E8A-4147-A177-3AD203B41FA5}">
                      <a16:colId xmlns:a16="http://schemas.microsoft.com/office/drawing/2014/main" val="110014501"/>
                    </a:ext>
                  </a:extLst>
                </a:gridCol>
              </a:tblGrid>
              <a:tr h="447176">
                <a:tc>
                  <a:txBody>
                    <a:bodyPr/>
                    <a:lstStyle/>
                    <a:p>
                      <a:endParaRPr lang="en-GB" sz="1400"/>
                    </a:p>
                  </a:txBody>
                  <a:tcPr marL="69592" marR="69592" marT="34796" marB="34796"/>
                </a:tc>
                <a:tc>
                  <a:txBody>
                    <a:bodyPr/>
                    <a:lstStyle/>
                    <a:p>
                      <a:r>
                        <a:rPr lang="en-GB" sz="1400" dirty="0"/>
                        <a:t>             Year 9 Curriculum </a:t>
                      </a:r>
                    </a:p>
                    <a:p>
                      <a:r>
                        <a:rPr lang="en-GB" sz="1400" dirty="0"/>
                        <a:t>                  </a:t>
                      </a:r>
                    </a:p>
                  </a:txBody>
                  <a:tcPr marL="69592" marR="69592" marT="34796" marB="34796"/>
                </a:tc>
                <a:tc>
                  <a:txBody>
                    <a:bodyPr/>
                    <a:lstStyle/>
                    <a:p>
                      <a:endParaRPr lang="en-GB" sz="1400"/>
                    </a:p>
                  </a:txBody>
                  <a:tcPr marL="69592" marR="69592" marT="34796" marB="34796"/>
                </a:tc>
                <a:extLst>
                  <a:ext uri="{0D108BD9-81ED-4DB2-BD59-A6C34878D82A}">
                    <a16:rowId xmlns:a16="http://schemas.microsoft.com/office/drawing/2014/main" val="2312789340"/>
                  </a:ext>
                </a:extLst>
              </a:tr>
              <a:tr h="265888">
                <a:tc>
                  <a:txBody>
                    <a:bodyPr/>
                    <a:lstStyle/>
                    <a:p>
                      <a:r>
                        <a:rPr lang="en-GB" sz="1400" dirty="0"/>
                        <a:t>                        Autumn Term 1</a:t>
                      </a:r>
                    </a:p>
                  </a:txBody>
                  <a:tcPr marL="66472" marR="66472" marT="33236" marB="33236"/>
                </a:tc>
                <a:tc>
                  <a:txBody>
                    <a:bodyPr/>
                    <a:lstStyle/>
                    <a:p>
                      <a:r>
                        <a:rPr lang="en-GB" sz="1400" dirty="0"/>
                        <a:t>                  Autumn Term 2 </a:t>
                      </a:r>
                    </a:p>
                  </a:txBody>
                  <a:tcPr marL="66472" marR="66472" marT="33236" marB="33236"/>
                </a:tc>
                <a:tc>
                  <a:txBody>
                    <a:bodyPr/>
                    <a:lstStyle/>
                    <a:p>
                      <a:r>
                        <a:rPr lang="en-GB" sz="1400" dirty="0"/>
                        <a:t>                    Spring Term 1 </a:t>
                      </a:r>
                    </a:p>
                  </a:txBody>
                  <a:tcPr marL="66472" marR="66472" marT="33236" marB="33236"/>
                </a:tc>
                <a:extLst>
                  <a:ext uri="{0D108BD9-81ED-4DB2-BD59-A6C34878D82A}">
                    <a16:rowId xmlns:a16="http://schemas.microsoft.com/office/drawing/2014/main" val="1745110405"/>
                  </a:ext>
                </a:extLst>
              </a:tr>
              <a:tr h="3912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mj-lt"/>
                          <a:ea typeface="Times New Roman" panose="02020603050405020304" pitchFamily="18" charset="0"/>
                          <a:cs typeface="Arial"/>
                        </a:rPr>
                        <a:t> International Development</a:t>
                      </a:r>
                    </a:p>
                  </a:txBody>
                  <a:tcPr marL="66472" marR="66472" marT="33236" marB="3323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mj-lt"/>
                          <a:ea typeface="Times New Roman" panose="02020603050405020304" pitchFamily="18" charset="0"/>
                          <a:cs typeface="Arial"/>
                        </a:rPr>
                        <a:t>International Development</a:t>
                      </a:r>
                    </a:p>
                  </a:txBody>
                  <a:tcPr marL="66472" marR="66472" marT="33236" marB="3323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mj-lt"/>
                          <a:ea typeface="Times New Roman" panose="02020603050405020304" pitchFamily="18" charset="0"/>
                          <a:cs typeface="Arial"/>
                        </a:rPr>
                        <a:t>International Development</a:t>
                      </a:r>
                    </a:p>
                  </a:txBody>
                  <a:tcPr marL="66472" marR="66472" marT="33236" marB="33236"/>
                </a:tc>
                <a:extLst>
                  <a:ext uri="{0D108BD9-81ED-4DB2-BD59-A6C34878D82A}">
                    <a16:rowId xmlns:a16="http://schemas.microsoft.com/office/drawing/2014/main" val="3039106971"/>
                  </a:ext>
                </a:extLst>
              </a:tr>
              <a:tr h="3654624">
                <a:tc>
                  <a:txBody>
                    <a:bodyPr/>
                    <a:lstStyle/>
                    <a:p>
                      <a:pPr algn="ctr"/>
                      <a:r>
                        <a:rPr lang="en-GB" sz="1400" b="0" u="none" dirty="0"/>
                        <a:t>Identify how unequal the world is by interpreting evidence from photographs and data. </a:t>
                      </a:r>
                    </a:p>
                    <a:p>
                      <a:pPr algn="ctr"/>
                      <a:endParaRPr lang="en-GB" sz="1400" b="0" u="none" dirty="0"/>
                    </a:p>
                    <a:p>
                      <a:pPr algn="ctr"/>
                      <a:r>
                        <a:rPr lang="en-GB" sz="1400" b="0" u="none" dirty="0"/>
                        <a:t> Understand what development means; make comparisons to workout how poverty and development are linked, know how and why countries are at different stages of development. </a:t>
                      </a:r>
                    </a:p>
                    <a:p>
                      <a:pPr algn="ctr"/>
                      <a:endParaRPr lang="en-GB" sz="1400" b="0" u="none" dirty="0"/>
                    </a:p>
                    <a:p>
                      <a:pPr algn="ctr"/>
                      <a:r>
                        <a:rPr lang="en-GB" sz="1400" b="0" u="none" dirty="0"/>
                        <a:t>Match the meanings of development indictors with examples.</a:t>
                      </a:r>
                    </a:p>
                    <a:p>
                      <a:pPr algn="ctr"/>
                      <a:r>
                        <a:rPr lang="en-GB" sz="1400" b="0" u="none" dirty="0"/>
                        <a:t> </a:t>
                      </a:r>
                    </a:p>
                    <a:p>
                      <a:pPr algn="ctr"/>
                      <a:r>
                        <a:rPr lang="en-GB" sz="1400" b="0" u="none" dirty="0"/>
                        <a:t>Compare countries at different stages of development by interpreting data. </a:t>
                      </a:r>
                    </a:p>
                    <a:p>
                      <a:pPr algn="ctr"/>
                      <a:endParaRPr lang="en-GB" sz="1400" b="0" u="none" dirty="0"/>
                    </a:p>
                  </a:txBody>
                  <a:tcPr marL="69592" marR="69592" marT="34796" marB="34796"/>
                </a:tc>
                <a:tc>
                  <a:txBody>
                    <a:bodyPr/>
                    <a:lstStyle/>
                    <a:p>
                      <a:pPr algn="ctr"/>
                      <a:r>
                        <a:rPr lang="en-GB" sz="1400" b="0" u="none" kern="1200" dirty="0">
                          <a:solidFill>
                            <a:schemeClr val="dk1"/>
                          </a:solidFill>
                          <a:effectLst/>
                          <a:latin typeface="+mn-lt"/>
                          <a:ea typeface="+mn-ea"/>
                          <a:cs typeface="+mn-cs"/>
                        </a:rPr>
                        <a:t>Understand and discuss jobs relating to international development.</a:t>
                      </a:r>
                    </a:p>
                    <a:p>
                      <a:pPr algn="ctr"/>
                      <a:endParaRPr lang="en-GB" sz="1400" b="0" u="none" kern="1200" dirty="0">
                        <a:solidFill>
                          <a:schemeClr val="dk1"/>
                        </a:solidFill>
                        <a:effectLst/>
                        <a:latin typeface="+mn-lt"/>
                        <a:ea typeface="+mn-ea"/>
                        <a:cs typeface="+mn-cs"/>
                      </a:endParaRPr>
                    </a:p>
                    <a:p>
                      <a:pPr algn="ctr"/>
                      <a:r>
                        <a:rPr lang="en-GB" sz="1400" b="0" u="none" kern="1200" dirty="0">
                          <a:solidFill>
                            <a:schemeClr val="dk1"/>
                          </a:solidFill>
                          <a:effectLst/>
                          <a:latin typeface="+mn-lt"/>
                          <a:ea typeface="+mn-ea"/>
                          <a:cs typeface="+mn-cs"/>
                        </a:rPr>
                        <a:t>Describe Malawi’s history and location, compare its development indicator data with the UK and describe how life for a child in Malawi is compared to those in the UK.</a:t>
                      </a:r>
                    </a:p>
                    <a:p>
                      <a:pPr algn="ctr"/>
                      <a:endParaRPr lang="en-GB" sz="1400" b="0" u="none" kern="1200" dirty="0">
                        <a:solidFill>
                          <a:schemeClr val="dk1"/>
                        </a:solidFill>
                        <a:effectLst/>
                        <a:latin typeface="+mn-lt"/>
                        <a:ea typeface="+mn-ea"/>
                        <a:cs typeface="+mn-cs"/>
                      </a:endParaRPr>
                    </a:p>
                    <a:p>
                      <a:pPr algn="ctr"/>
                      <a:r>
                        <a:rPr lang="en-GB" sz="1400" b="0" u="none" kern="1200" dirty="0">
                          <a:solidFill>
                            <a:schemeClr val="dk1"/>
                          </a:solidFill>
                          <a:effectLst/>
                          <a:latin typeface="+mn-lt"/>
                          <a:ea typeface="+mn-ea"/>
                          <a:cs typeface="+mn-cs"/>
                        </a:rPr>
                        <a:t>Research data to workout the level of development of countries. </a:t>
                      </a:r>
                    </a:p>
                    <a:p>
                      <a:pPr algn="ctr"/>
                      <a:endParaRPr lang="en-GB" sz="1400" b="0" u="none" kern="1200" dirty="0">
                        <a:solidFill>
                          <a:schemeClr val="dk1"/>
                        </a:solidFill>
                        <a:effectLst/>
                        <a:latin typeface="+mn-lt"/>
                        <a:ea typeface="+mn-ea"/>
                        <a:cs typeface="+mn-cs"/>
                      </a:endParaRPr>
                    </a:p>
                    <a:p>
                      <a:pPr algn="ctr"/>
                      <a:r>
                        <a:rPr lang="en-GB" sz="1400" b="0" u="none" kern="1200" dirty="0">
                          <a:solidFill>
                            <a:schemeClr val="dk1"/>
                          </a:solidFill>
                          <a:effectLst/>
                          <a:latin typeface="+mn-lt"/>
                          <a:ea typeface="+mn-ea"/>
                          <a:cs typeface="+mn-cs"/>
                        </a:rPr>
                        <a:t>Discuss the locations and key points of Russia and the Middle East. </a:t>
                      </a:r>
                    </a:p>
                    <a:p>
                      <a:pPr algn="ctr"/>
                      <a:endParaRPr lang="en-GB" sz="1400" b="0" u="none" kern="1200" dirty="0">
                        <a:solidFill>
                          <a:schemeClr val="dk1"/>
                        </a:solidFill>
                        <a:effectLst/>
                        <a:latin typeface="+mn-lt"/>
                        <a:ea typeface="+mn-ea"/>
                        <a:cs typeface="+mn-cs"/>
                      </a:endParaRPr>
                    </a:p>
                  </a:txBody>
                  <a:tcPr marL="69592" marR="69592" marT="34796" marB="34796"/>
                </a:tc>
                <a:tc>
                  <a:txBody>
                    <a:bodyPr/>
                    <a:lstStyle/>
                    <a:p>
                      <a:pPr marR="561975" algn="ctr">
                        <a:lnSpc>
                          <a:spcPct val="115000"/>
                        </a:lnSpc>
                      </a:pPr>
                      <a:r>
                        <a:rPr lang="en-GB" sz="1400" b="1" i="1" dirty="0">
                          <a:latin typeface="+mn-lt"/>
                          <a:ea typeface="Times New Roman" panose="02020603050405020304" pitchFamily="18" charset="0"/>
                          <a:cs typeface="Calibri"/>
                        </a:rPr>
                        <a:t>Undertake an enquiry project to workout the level of development.</a:t>
                      </a:r>
                    </a:p>
                    <a:p>
                      <a:pPr marR="561975" algn="ctr">
                        <a:lnSpc>
                          <a:spcPct val="115000"/>
                        </a:lnSpc>
                      </a:pPr>
                      <a:endParaRPr lang="en-GB" sz="1400" b="1" i="1" dirty="0">
                        <a:latin typeface="+mn-lt"/>
                        <a:ea typeface="Times New Roman" panose="02020603050405020304" pitchFamily="18" charset="0"/>
                        <a:cs typeface="Calibri"/>
                      </a:endParaRPr>
                    </a:p>
                    <a:p>
                      <a:pPr marR="561975" lvl="0" algn="ctr">
                        <a:lnSpc>
                          <a:spcPct val="115000"/>
                        </a:lnSpc>
                        <a:spcAft>
                          <a:spcPts val="0"/>
                        </a:spcAft>
                      </a:pPr>
                      <a:r>
                        <a:rPr lang="en-GB" sz="1400" dirty="0">
                          <a:solidFill>
                            <a:srgbClr val="000000"/>
                          </a:solidFill>
                          <a:latin typeface="+mn-lt"/>
                          <a:ea typeface="Times New Roman" panose="02020603050405020304" pitchFamily="18" charset="0"/>
                          <a:cs typeface="Arial"/>
                        </a:rPr>
                        <a:t>Explain reasons why some countries are more developed than others</a:t>
                      </a:r>
                      <a:r>
                        <a:rPr lang="en-GB" sz="1400" b="1" u="sng" kern="1200" baseline="0" dirty="0">
                          <a:solidFill>
                            <a:srgbClr val="000000"/>
                          </a:solidFill>
                          <a:latin typeface="+mn-lt"/>
                          <a:ea typeface="Calibri"/>
                          <a:cs typeface="Calibri"/>
                        </a:rPr>
                        <a:t>.</a:t>
                      </a:r>
                    </a:p>
                    <a:p>
                      <a:pPr marR="561975" lvl="0" algn="ctr">
                        <a:lnSpc>
                          <a:spcPct val="115000"/>
                        </a:lnSpc>
                        <a:spcAft>
                          <a:spcPts val="0"/>
                        </a:spcAft>
                      </a:pPr>
                      <a:endParaRPr lang="en-GB" sz="1400" b="1" u="sng" kern="1200" baseline="0" dirty="0">
                        <a:solidFill>
                          <a:srgbClr val="000000"/>
                        </a:solidFill>
                        <a:latin typeface="+mn-lt"/>
                        <a:ea typeface="Calibri"/>
                        <a:cs typeface="Calibri"/>
                      </a:endParaRPr>
                    </a:p>
                    <a:p>
                      <a:pPr marR="561975" lvl="0" algn="ctr">
                        <a:lnSpc>
                          <a:spcPct val="115000"/>
                        </a:lnSpc>
                        <a:spcAft>
                          <a:spcPts val="0"/>
                        </a:spcAft>
                      </a:pPr>
                      <a:r>
                        <a:rPr lang="en-GB" sz="1400" kern="1200" baseline="0" dirty="0">
                          <a:latin typeface="+mn-lt"/>
                          <a:ea typeface="Calibri"/>
                          <a:cs typeface="Calibri"/>
                        </a:rPr>
                        <a:t>Desc</a:t>
                      </a:r>
                      <a:r>
                        <a:rPr lang="en-GB" sz="1400" dirty="0">
                          <a:latin typeface="+mn-lt"/>
                          <a:ea typeface="Calibri"/>
                          <a:cs typeface="Calibri"/>
                        </a:rPr>
                        <a:t>ribe the </a:t>
                      </a:r>
                      <a:r>
                        <a:rPr lang="en-GB" sz="1400" kern="1200" baseline="0" dirty="0">
                          <a:latin typeface="+mn-lt"/>
                          <a:ea typeface="Calibri"/>
                          <a:cs typeface="Calibri"/>
                        </a:rPr>
                        <a:t>advantages and disadvantages of transnational corporations or TNCs.</a:t>
                      </a:r>
                    </a:p>
                    <a:p>
                      <a:pPr marR="561975" lvl="0" algn="ctr">
                        <a:lnSpc>
                          <a:spcPct val="115000"/>
                        </a:lnSpc>
                        <a:spcAft>
                          <a:spcPts val="0"/>
                        </a:spcAft>
                      </a:pPr>
                      <a:endParaRPr lang="en-GB" sz="1400" kern="1200" baseline="0" dirty="0">
                        <a:latin typeface="+mn-lt"/>
                        <a:ea typeface="Calibri"/>
                        <a:cs typeface="Calibri"/>
                      </a:endParaRPr>
                    </a:p>
                    <a:p>
                      <a:pPr marR="561975" lvl="0" algn="ctr">
                        <a:lnSpc>
                          <a:spcPct val="115000"/>
                        </a:lnSpc>
                        <a:spcAft>
                          <a:spcPts val="0"/>
                        </a:spcAft>
                      </a:pPr>
                      <a:r>
                        <a:rPr lang="en-GB" sz="1400" dirty="0">
                          <a:latin typeface="+mn-lt"/>
                          <a:ea typeface="Times New Roman" panose="02020603050405020304" pitchFamily="18" charset="0"/>
                          <a:cs typeface="Arial"/>
                        </a:rPr>
                        <a:t>Explain how COVID vaccines were developed so quickly and the links between development and the distribution of vaccines. </a:t>
                      </a:r>
                    </a:p>
                    <a:p>
                      <a:pPr marR="561975" lvl="0" algn="ctr">
                        <a:lnSpc>
                          <a:spcPct val="115000"/>
                        </a:lnSpc>
                        <a:spcAft>
                          <a:spcPts val="0"/>
                        </a:spcAft>
                      </a:pPr>
                      <a:endParaRPr lang="en-GB" sz="1400" dirty="0">
                        <a:latin typeface="+mn-lt"/>
                        <a:ea typeface="Times New Roman" panose="02020603050405020304" pitchFamily="18" charset="0"/>
                        <a:cs typeface="Arial"/>
                      </a:endParaRPr>
                    </a:p>
                    <a:p>
                      <a:pPr marR="561975" lvl="0" algn="ctr">
                        <a:lnSpc>
                          <a:spcPct val="115000"/>
                        </a:lnSpc>
                        <a:spcAft>
                          <a:spcPts val="0"/>
                        </a:spcAft>
                      </a:pPr>
                      <a:r>
                        <a:rPr lang="en-GB" sz="1400" dirty="0">
                          <a:latin typeface="+mn-lt"/>
                          <a:ea typeface="Times New Roman" panose="02020603050405020304" pitchFamily="18" charset="0"/>
                          <a:cs typeface="Arial"/>
                        </a:rPr>
                        <a:t>Outline ways of putting an end to poverty.</a:t>
                      </a:r>
                      <a:endParaRPr lang="en-GB" sz="1400" b="1" u="sng" dirty="0"/>
                    </a:p>
                    <a:p>
                      <a:pPr algn="ctr"/>
                      <a:endParaRPr lang="en-GB" sz="1400" b="0" u="none" dirty="0"/>
                    </a:p>
                  </a:txBody>
                  <a:tcPr marL="69592" marR="69592" marT="34796" marB="34796"/>
                </a:tc>
                <a:extLst>
                  <a:ext uri="{0D108BD9-81ED-4DB2-BD59-A6C34878D82A}">
                    <a16:rowId xmlns:a16="http://schemas.microsoft.com/office/drawing/2014/main" val="794610390"/>
                  </a:ext>
                </a:extLst>
              </a:tr>
            </a:tbl>
          </a:graphicData>
        </a:graphic>
      </p:graphicFrame>
    </p:spTree>
    <p:extLst>
      <p:ext uri="{BB962C8B-B14F-4D97-AF65-F5344CB8AC3E}">
        <p14:creationId xmlns:p14="http://schemas.microsoft.com/office/powerpoint/2010/main" val="1211999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D6E9B0C-4160-CF88-57DC-AAEB038294B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59D6109-57B0-0CF7-DD04-3C3F2414E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AE930BD-F2D6-D3BC-149D-42B2DECE1A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F3500660-2A99-29CD-389A-33B42980D8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D2641284-E086-5D7A-AE1F-8B43968F9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Rectangle 25">
              <a:extLst>
                <a:ext uri="{FF2B5EF4-FFF2-40B4-BE49-F238E27FC236}">
                  <a16:creationId xmlns:a16="http://schemas.microsoft.com/office/drawing/2014/main" id="{2E3F7C84-3BA5-A5E7-04B4-749703DC31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Isosceles Triangle 12">
              <a:extLst>
                <a:ext uri="{FF2B5EF4-FFF2-40B4-BE49-F238E27FC236}">
                  <a16:creationId xmlns:a16="http://schemas.microsoft.com/office/drawing/2014/main" id="{8C8C694A-62F1-8A7D-DA4C-3D92CDCB3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7">
              <a:extLst>
                <a:ext uri="{FF2B5EF4-FFF2-40B4-BE49-F238E27FC236}">
                  <a16:creationId xmlns:a16="http://schemas.microsoft.com/office/drawing/2014/main" id="{5BDE86CB-B2E1-7D34-A683-13504173B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8">
              <a:extLst>
                <a:ext uri="{FF2B5EF4-FFF2-40B4-BE49-F238E27FC236}">
                  <a16:creationId xmlns:a16="http://schemas.microsoft.com/office/drawing/2014/main" id="{D8F18570-7195-828B-C248-2079852B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9">
              <a:extLst>
                <a:ext uri="{FF2B5EF4-FFF2-40B4-BE49-F238E27FC236}">
                  <a16:creationId xmlns:a16="http://schemas.microsoft.com/office/drawing/2014/main" id="{CBEED7AA-4D5E-6F47-BCC7-DAAA1F786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Isosceles Triangle 16">
              <a:extLst>
                <a:ext uri="{FF2B5EF4-FFF2-40B4-BE49-F238E27FC236}">
                  <a16:creationId xmlns:a16="http://schemas.microsoft.com/office/drawing/2014/main" id="{F9A3CDC5-6DB8-C7FF-A54E-71A9F4C30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32E31CEB-5FDD-170D-B504-D218ABC03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0" name="Rectangle 19">
            <a:extLst>
              <a:ext uri="{FF2B5EF4-FFF2-40B4-BE49-F238E27FC236}">
                <a16:creationId xmlns:a16="http://schemas.microsoft.com/office/drawing/2014/main" id="{4C687A75-1E5A-7460-FD9A-E55ECCC0A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68FAF65-A207-803D-44EA-2D551B9A98C1}"/>
              </a:ext>
            </a:extLst>
          </p:cNvPr>
          <p:cNvGraphicFramePr>
            <a:graphicFrameLocks noGrp="1"/>
          </p:cNvGraphicFramePr>
          <p:nvPr>
            <p:extLst>
              <p:ext uri="{D42A27DB-BD31-4B8C-83A1-F6EECF244321}">
                <p14:modId xmlns:p14="http://schemas.microsoft.com/office/powerpoint/2010/main" val="1877430201"/>
              </p:ext>
            </p:extLst>
          </p:nvPr>
        </p:nvGraphicFramePr>
        <p:xfrm>
          <a:off x="1126309" y="1457735"/>
          <a:ext cx="9941260" cy="4824103"/>
        </p:xfrm>
        <a:graphic>
          <a:graphicData uri="http://schemas.openxmlformats.org/drawingml/2006/table">
            <a:tbl>
              <a:tblPr firstRow="1" bandRow="1">
                <a:tableStyleId>{073A0DAA-6AF3-43AB-8588-CEC1D06C72B9}</a:tableStyleId>
              </a:tblPr>
              <a:tblGrid>
                <a:gridCol w="3713263">
                  <a:extLst>
                    <a:ext uri="{9D8B030D-6E8A-4147-A177-3AD203B41FA5}">
                      <a16:colId xmlns:a16="http://schemas.microsoft.com/office/drawing/2014/main" val="2132232991"/>
                    </a:ext>
                  </a:extLst>
                </a:gridCol>
                <a:gridCol w="3110374">
                  <a:extLst>
                    <a:ext uri="{9D8B030D-6E8A-4147-A177-3AD203B41FA5}">
                      <a16:colId xmlns:a16="http://schemas.microsoft.com/office/drawing/2014/main" val="1589694375"/>
                    </a:ext>
                  </a:extLst>
                </a:gridCol>
                <a:gridCol w="3117623">
                  <a:extLst>
                    <a:ext uri="{9D8B030D-6E8A-4147-A177-3AD203B41FA5}">
                      <a16:colId xmlns:a16="http://schemas.microsoft.com/office/drawing/2014/main" val="110014501"/>
                    </a:ext>
                  </a:extLst>
                </a:gridCol>
              </a:tblGrid>
              <a:tr h="514981">
                <a:tc>
                  <a:txBody>
                    <a:bodyPr/>
                    <a:lstStyle/>
                    <a:p>
                      <a:endParaRPr lang="en-GB" sz="1400"/>
                    </a:p>
                  </a:txBody>
                  <a:tcPr marL="69592" marR="69592" marT="34796" marB="34796"/>
                </a:tc>
                <a:tc>
                  <a:txBody>
                    <a:bodyPr/>
                    <a:lstStyle/>
                    <a:p>
                      <a:r>
                        <a:rPr lang="en-GB" sz="1400" dirty="0"/>
                        <a:t>             Year 9 Curriculum </a:t>
                      </a:r>
                    </a:p>
                    <a:p>
                      <a:r>
                        <a:rPr lang="en-GB" sz="1400" dirty="0"/>
                        <a:t>                  </a:t>
                      </a:r>
                    </a:p>
                  </a:txBody>
                  <a:tcPr marL="69592" marR="69592" marT="34796" marB="34796"/>
                </a:tc>
                <a:tc>
                  <a:txBody>
                    <a:bodyPr/>
                    <a:lstStyle/>
                    <a:p>
                      <a:endParaRPr lang="en-GB" sz="1400"/>
                    </a:p>
                  </a:txBody>
                  <a:tcPr marL="69592" marR="69592" marT="34796" marB="34796"/>
                </a:tc>
                <a:extLst>
                  <a:ext uri="{0D108BD9-81ED-4DB2-BD59-A6C34878D82A}">
                    <a16:rowId xmlns:a16="http://schemas.microsoft.com/office/drawing/2014/main" val="2312789340"/>
                  </a:ext>
                </a:extLst>
              </a:tr>
              <a:tr h="306205">
                <a:tc>
                  <a:txBody>
                    <a:bodyPr/>
                    <a:lstStyle/>
                    <a:p>
                      <a:r>
                        <a:rPr lang="en-GB" sz="1400" dirty="0"/>
                        <a:t>                       Spring Term 2</a:t>
                      </a:r>
                    </a:p>
                  </a:txBody>
                  <a:tcPr marL="69592" marR="69592" marT="34796" marB="34796"/>
                </a:tc>
                <a:tc>
                  <a:txBody>
                    <a:bodyPr/>
                    <a:lstStyle/>
                    <a:p>
                      <a:r>
                        <a:rPr lang="en-GB" sz="1400" dirty="0"/>
                        <a:t>                Summer Term 1 </a:t>
                      </a:r>
                    </a:p>
                  </a:txBody>
                  <a:tcPr marL="69592" marR="69592" marT="34796" marB="34796"/>
                </a:tc>
                <a:tc>
                  <a:txBody>
                    <a:bodyPr/>
                    <a:lstStyle/>
                    <a:p>
                      <a:r>
                        <a:rPr lang="en-GB" sz="1400" dirty="0"/>
                        <a:t>                Summer Term 2</a:t>
                      </a:r>
                    </a:p>
                  </a:txBody>
                  <a:tcPr marL="69592" marR="69592" marT="34796" marB="34796"/>
                </a:tc>
                <a:extLst>
                  <a:ext uri="{0D108BD9-81ED-4DB2-BD59-A6C34878D82A}">
                    <a16:rowId xmlns:a16="http://schemas.microsoft.com/office/drawing/2014/main" val="1745110405"/>
                  </a:ext>
                </a:extLst>
              </a:tr>
              <a:tr h="3062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mn-lt"/>
                          <a:ea typeface="Times New Roman" panose="02020603050405020304" pitchFamily="18" charset="0"/>
                          <a:cs typeface="Arial"/>
                        </a:rPr>
                        <a:t>Earthquakes and Volcanoes</a:t>
                      </a:r>
                    </a:p>
                  </a:txBody>
                  <a:tcPr marL="69592" marR="69592" marT="34796" marB="3479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mn-lt"/>
                          <a:ea typeface="Times New Roman" panose="02020603050405020304" pitchFamily="18" charset="0"/>
                          <a:cs typeface="Arial"/>
                        </a:rPr>
                        <a:t>Earthquakes and Volcanoes</a:t>
                      </a:r>
                    </a:p>
                  </a:txBody>
                  <a:tcPr marL="69592" marR="69592" marT="34796" marB="3479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mn-lt"/>
                          <a:ea typeface="Times New Roman" panose="02020603050405020304" pitchFamily="18" charset="0"/>
                          <a:cs typeface="Arial"/>
                        </a:rPr>
                        <a:t>Earthquakes and Volcanoes</a:t>
                      </a:r>
                    </a:p>
                  </a:txBody>
                  <a:tcPr marL="69592" marR="69592" marT="34796" marB="34796"/>
                </a:tc>
                <a:extLst>
                  <a:ext uri="{0D108BD9-81ED-4DB2-BD59-A6C34878D82A}">
                    <a16:rowId xmlns:a16="http://schemas.microsoft.com/office/drawing/2014/main" val="3039106971"/>
                  </a:ext>
                </a:extLst>
              </a:tr>
              <a:tr h="2811515">
                <a:tc>
                  <a:txBody>
                    <a:bodyPr/>
                    <a:lstStyle/>
                    <a:p>
                      <a:pPr algn="ctr"/>
                      <a:r>
                        <a:rPr lang="en-GB" sz="1400" dirty="0">
                          <a:solidFill>
                            <a:srgbClr val="000000"/>
                          </a:solidFill>
                          <a:latin typeface="+mn-lt"/>
                          <a:ea typeface="Times New Roman" panose="02020603050405020304" pitchFamily="18" charset="0"/>
                          <a:cs typeface="Calibri"/>
                        </a:rPr>
                        <a:t>D</a:t>
                      </a:r>
                      <a:r>
                        <a:rPr lang="en-GB" sz="1400" dirty="0">
                          <a:solidFill>
                            <a:srgbClr val="000000"/>
                          </a:solidFill>
                          <a:effectLst/>
                          <a:latin typeface="+mn-lt"/>
                          <a:ea typeface="Times New Roman" panose="02020603050405020304" pitchFamily="18" charset="0"/>
                          <a:cs typeface="Calibri"/>
                        </a:rPr>
                        <a:t>escribe what the British Isles were like   20,000 </a:t>
                      </a:r>
                      <a:r>
                        <a:rPr lang="en-GB" sz="1400" dirty="0">
                          <a:effectLst/>
                          <a:latin typeface="+mn-lt"/>
                          <a:ea typeface="Times New Roman" panose="02020603050405020304" pitchFamily="18" charset="0"/>
                          <a:cs typeface="Calibri"/>
                        </a:rPr>
                        <a:t>years ago during the last ice age and examine how the Earth’s climate has changed.</a:t>
                      </a:r>
                    </a:p>
                    <a:p>
                      <a:pPr algn="ctr"/>
                      <a:endParaRPr lang="en-GB" sz="1400" dirty="0">
                        <a:effectLst/>
                        <a:latin typeface="+mn-lt"/>
                        <a:ea typeface="Times New Roman" panose="02020603050405020304" pitchFamily="18" charset="0"/>
                        <a:cs typeface="Calibri"/>
                      </a:endParaRPr>
                    </a:p>
                    <a:p>
                      <a:pPr algn="ctr"/>
                      <a:r>
                        <a:rPr lang="en-GB" sz="1400" dirty="0">
                          <a:latin typeface="+mn-lt"/>
                          <a:ea typeface="Times New Roman" panose="02020603050405020304" pitchFamily="18" charset="0"/>
                          <a:cs typeface="Arial"/>
                        </a:rPr>
                        <a:t>Identify the layers which make up Earth. </a:t>
                      </a:r>
                    </a:p>
                    <a:p>
                      <a:pPr algn="ctr"/>
                      <a:endParaRPr lang="en-GB" sz="1400" dirty="0">
                        <a:latin typeface="+mn-lt"/>
                        <a:ea typeface="Times New Roman" panose="02020603050405020304" pitchFamily="18" charset="0"/>
                        <a:cs typeface="Arial"/>
                      </a:endParaRPr>
                    </a:p>
                    <a:p>
                      <a:pPr algn="ctr"/>
                      <a:r>
                        <a:rPr lang="en-GB" sz="1400" dirty="0">
                          <a:latin typeface="+mn-lt"/>
                          <a:ea typeface="Times New Roman" panose="02020603050405020304" pitchFamily="18" charset="0"/>
                          <a:cs typeface="Arial"/>
                        </a:rPr>
                        <a:t>Describe </a:t>
                      </a:r>
                      <a:r>
                        <a:rPr lang="en-GB" sz="1400" dirty="0">
                          <a:effectLst/>
                          <a:latin typeface="+mn-lt"/>
                          <a:ea typeface="Times New Roman" panose="02020603050405020304" pitchFamily="18" charset="0"/>
                          <a:cs typeface="Calibri"/>
                        </a:rPr>
                        <a:t>how the pattern of earthquakes and volcano sites are linked to Earth’s plates.</a:t>
                      </a:r>
                    </a:p>
                    <a:p>
                      <a:pPr algn="ctr"/>
                      <a:endParaRPr lang="en-GB" sz="1400" dirty="0">
                        <a:effectLst/>
                        <a:latin typeface="+mn-lt"/>
                        <a:ea typeface="Times New Roman" panose="02020603050405020304" pitchFamily="18" charset="0"/>
                        <a:cs typeface="Calibri"/>
                      </a:endParaRPr>
                    </a:p>
                    <a:p>
                      <a:pPr algn="ctr"/>
                      <a:r>
                        <a:rPr lang="en-GB" sz="1400" dirty="0">
                          <a:latin typeface="+mn-lt"/>
                          <a:ea typeface="Times New Roman" panose="02020603050405020304" pitchFamily="18" charset="0"/>
                          <a:cs typeface="Calibri"/>
                        </a:rPr>
                        <a:t>E</a:t>
                      </a:r>
                      <a:r>
                        <a:rPr lang="en-GB" sz="1400" dirty="0">
                          <a:effectLst/>
                          <a:latin typeface="+mn-lt"/>
                          <a:ea typeface="Times New Roman" panose="02020603050405020304" pitchFamily="18" charset="0"/>
                          <a:cs typeface="Calibri"/>
                        </a:rPr>
                        <a:t>xplore different types of plate movement, and how they can lead to earthquakes, volcanic eruptions and mountain building.</a:t>
                      </a:r>
                    </a:p>
                    <a:p>
                      <a:pPr algn="ctr"/>
                      <a:endParaRPr lang="en-GB" sz="1400" dirty="0">
                        <a:latin typeface="+mn-lt"/>
                        <a:ea typeface="Times New Roman" panose="02020603050405020304" pitchFamily="18" charset="0"/>
                        <a:cs typeface="Arial"/>
                      </a:endParaRPr>
                    </a:p>
                    <a:p>
                      <a:pPr algn="ctr"/>
                      <a:r>
                        <a:rPr lang="en-GB" sz="1400" dirty="0">
                          <a:latin typeface="+mn-lt"/>
                          <a:ea typeface="Times New Roman" panose="02020603050405020304" pitchFamily="18" charset="0"/>
                          <a:cs typeface="Arial"/>
                        </a:rPr>
                        <a:t>Understand and discuss jobs relating to volcanoes and earthquakes</a:t>
                      </a:r>
                      <a:endParaRPr lang="en-GB" sz="1400" b="0" u="none" dirty="0"/>
                    </a:p>
                  </a:txBody>
                  <a:tcPr marL="69592" marR="69592" marT="34796" marB="34796"/>
                </a:tc>
                <a:tc>
                  <a:txBody>
                    <a:bodyPr/>
                    <a:lstStyle/>
                    <a:p>
                      <a:pPr algn="ctr"/>
                      <a:r>
                        <a:rPr lang="en-GB" sz="1400" dirty="0">
                          <a:solidFill>
                            <a:srgbClr val="000000"/>
                          </a:solidFill>
                          <a:latin typeface="+mn-lt"/>
                          <a:ea typeface="Times New Roman" panose="02020603050405020304" pitchFamily="18" charset="0"/>
                          <a:cs typeface="Arial"/>
                        </a:rPr>
                        <a:t>Understand </a:t>
                      </a:r>
                      <a:r>
                        <a:rPr lang="en-GB" sz="1400" dirty="0">
                          <a:effectLst/>
                          <a:latin typeface="+mn-lt"/>
                          <a:ea typeface="Times New Roman" panose="02020603050405020304" pitchFamily="18" charset="0"/>
                          <a:cs typeface="Calibri"/>
                        </a:rPr>
                        <a:t>what earthquakes and the Richter Scale are, and to interpret the damage that earthquakes can cause. </a:t>
                      </a:r>
                    </a:p>
                    <a:p>
                      <a:pPr algn="ctr"/>
                      <a:endParaRPr lang="en-GB" sz="1400" dirty="0">
                        <a:latin typeface="+mn-lt"/>
                        <a:ea typeface="Times New Roman" panose="02020603050405020304" pitchFamily="18" charset="0"/>
                        <a:cs typeface="Arial"/>
                      </a:endParaRPr>
                    </a:p>
                    <a:p>
                      <a:pPr algn="ctr"/>
                      <a:r>
                        <a:rPr lang="en-GB" sz="1400" dirty="0">
                          <a:latin typeface="+mn-lt"/>
                          <a:ea typeface="Times New Roman" panose="02020603050405020304" pitchFamily="18" charset="0"/>
                          <a:cs typeface="Arial"/>
                        </a:rPr>
                        <a:t>Explain the cause, impact and responses to an earthquake in Southwest China.  </a:t>
                      </a:r>
                    </a:p>
                    <a:p>
                      <a:pPr algn="ctr"/>
                      <a:endParaRPr lang="en-GB" sz="1400" dirty="0">
                        <a:effectLst/>
                        <a:latin typeface="+mn-lt"/>
                        <a:ea typeface="Times New Roman" panose="02020603050405020304" pitchFamily="18" charset="0"/>
                        <a:cs typeface="Calibri"/>
                      </a:endParaRPr>
                    </a:p>
                    <a:p>
                      <a:pPr algn="ctr"/>
                      <a:r>
                        <a:rPr lang="en-GB" sz="1400" dirty="0">
                          <a:effectLst/>
                          <a:latin typeface="+mn-lt"/>
                          <a:ea typeface="Times New Roman" panose="02020603050405020304" pitchFamily="18" charset="0"/>
                          <a:cs typeface="Calibri"/>
                        </a:rPr>
                        <a:t>Compare two earthquakes including their impact and link these to the  countries level of development.</a:t>
                      </a:r>
                    </a:p>
                    <a:p>
                      <a:pPr algn="ctr"/>
                      <a:endParaRPr lang="en-GB" sz="1400" kern="1200" dirty="0">
                        <a:solidFill>
                          <a:schemeClr val="dk1"/>
                        </a:solidFill>
                        <a:effectLst/>
                        <a:latin typeface="+mn-lt"/>
                        <a:ea typeface="+mn-ea"/>
                        <a:cs typeface="+mn-cs"/>
                      </a:endParaRPr>
                    </a:p>
                  </a:txBody>
                  <a:tcPr marL="69592" marR="69592" marT="34796" marB="34796"/>
                </a:tc>
                <a:tc>
                  <a:txBody>
                    <a:bodyPr/>
                    <a:lstStyle/>
                    <a:p>
                      <a:pPr algn="ctr"/>
                      <a:r>
                        <a:rPr lang="en-GB" sz="1400" dirty="0">
                          <a:effectLst/>
                          <a:latin typeface="+mn-lt"/>
                          <a:ea typeface="Times New Roman" panose="02020603050405020304" pitchFamily="18" charset="0"/>
                          <a:cs typeface="Calibri"/>
                        </a:rPr>
                        <a:t>Describe the structure of a volcano, the materials thrown out during an eruption and the damage eruptions can do.</a:t>
                      </a:r>
                    </a:p>
                    <a:p>
                      <a:pPr algn="ctr"/>
                      <a:endParaRPr lang="en-GB" sz="1400" dirty="0">
                        <a:effectLst/>
                        <a:latin typeface="+mn-lt"/>
                        <a:ea typeface="Times New Roman" panose="02020603050405020304" pitchFamily="18" charset="0"/>
                        <a:cs typeface="Calibri"/>
                      </a:endParaRPr>
                    </a:p>
                    <a:p>
                      <a:pPr algn="ctr"/>
                      <a:r>
                        <a:rPr lang="en-GB" sz="1400" dirty="0">
                          <a:effectLst/>
                          <a:latin typeface="+mn-lt"/>
                          <a:ea typeface="Times New Roman" panose="02020603050405020304" pitchFamily="18" charset="0"/>
                          <a:cs typeface="Calibri"/>
                        </a:rPr>
                        <a:t>Understand why people continue to live in areas which are prone to earthquakes, or with active volcanoes – despite knowing the risks.</a:t>
                      </a:r>
                      <a:endParaRPr lang="en-GB" sz="1400" b="1" u="sng" dirty="0">
                        <a:solidFill>
                          <a:srgbClr val="000000"/>
                        </a:solidFill>
                        <a:latin typeface="+mn-lt"/>
                        <a:ea typeface="Times New Roman" panose="02020603050405020304" pitchFamily="18" charset="0"/>
                        <a:cs typeface="Calibri"/>
                      </a:endParaRPr>
                    </a:p>
                    <a:p>
                      <a:pPr algn="ctr"/>
                      <a:endParaRPr lang="en-GB" sz="1400" b="1" u="sng" dirty="0"/>
                    </a:p>
                  </a:txBody>
                  <a:tcPr marL="69592" marR="69592" marT="34796" marB="34796"/>
                </a:tc>
                <a:extLst>
                  <a:ext uri="{0D108BD9-81ED-4DB2-BD59-A6C34878D82A}">
                    <a16:rowId xmlns:a16="http://schemas.microsoft.com/office/drawing/2014/main" val="794610390"/>
                  </a:ext>
                </a:extLst>
              </a:tr>
            </a:tbl>
          </a:graphicData>
        </a:graphic>
      </p:graphicFrame>
    </p:spTree>
    <p:extLst>
      <p:ext uri="{BB962C8B-B14F-4D97-AF65-F5344CB8AC3E}">
        <p14:creationId xmlns:p14="http://schemas.microsoft.com/office/powerpoint/2010/main" val="2374650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BCC3CF-1715-DACD-A8A8-A27F51FEBE2C}"/>
              </a:ext>
            </a:extLst>
          </p:cNvPr>
          <p:cNvSpPr txBox="1"/>
          <p:nvPr/>
        </p:nvSpPr>
        <p:spPr>
          <a:xfrm>
            <a:off x="2910583" y="670054"/>
            <a:ext cx="5581291" cy="369332"/>
          </a:xfrm>
          <a:prstGeom prst="rect">
            <a:avLst/>
          </a:prstGeom>
          <a:noFill/>
        </p:spPr>
        <p:txBody>
          <a:bodyPr wrap="square" rtlCol="0">
            <a:spAutoFit/>
          </a:bodyPr>
          <a:lstStyle/>
          <a:p>
            <a:r>
              <a:rPr lang="en-GB" dirty="0"/>
              <a:t>Our Key Stage 4 Provider is</a:t>
            </a:r>
          </a:p>
        </p:txBody>
      </p:sp>
      <p:pic>
        <p:nvPicPr>
          <p:cNvPr id="4" name="Picture 3">
            <a:extLst>
              <a:ext uri="{FF2B5EF4-FFF2-40B4-BE49-F238E27FC236}">
                <a16:creationId xmlns:a16="http://schemas.microsoft.com/office/drawing/2014/main" id="{18EEF64F-056B-A675-B562-16337978ED4C}"/>
              </a:ext>
            </a:extLst>
          </p:cNvPr>
          <p:cNvPicPr>
            <a:picLocks noChangeAspect="1"/>
          </p:cNvPicPr>
          <p:nvPr/>
        </p:nvPicPr>
        <p:blipFill>
          <a:blip r:embed="rId2"/>
          <a:stretch>
            <a:fillRect/>
          </a:stretch>
        </p:blipFill>
        <p:spPr>
          <a:xfrm>
            <a:off x="935572" y="1526737"/>
            <a:ext cx="2894723" cy="4113291"/>
          </a:xfrm>
          <a:prstGeom prst="rect">
            <a:avLst/>
          </a:prstGeom>
        </p:spPr>
      </p:pic>
      <p:pic>
        <p:nvPicPr>
          <p:cNvPr id="6" name="Picture 5">
            <a:extLst>
              <a:ext uri="{FF2B5EF4-FFF2-40B4-BE49-F238E27FC236}">
                <a16:creationId xmlns:a16="http://schemas.microsoft.com/office/drawing/2014/main" id="{B4517711-82B2-A0EE-3DA3-063035242FDD}"/>
              </a:ext>
            </a:extLst>
          </p:cNvPr>
          <p:cNvPicPr>
            <a:picLocks noChangeAspect="1"/>
          </p:cNvPicPr>
          <p:nvPr/>
        </p:nvPicPr>
        <p:blipFill>
          <a:blip r:embed="rId3"/>
          <a:stretch>
            <a:fillRect/>
          </a:stretch>
        </p:blipFill>
        <p:spPr>
          <a:xfrm>
            <a:off x="5526793" y="339548"/>
            <a:ext cx="2426311" cy="1181230"/>
          </a:xfrm>
          <a:prstGeom prst="rect">
            <a:avLst/>
          </a:prstGeom>
        </p:spPr>
      </p:pic>
      <p:sp>
        <p:nvSpPr>
          <p:cNvPr id="7" name="TextBox 6">
            <a:extLst>
              <a:ext uri="{FF2B5EF4-FFF2-40B4-BE49-F238E27FC236}">
                <a16:creationId xmlns:a16="http://schemas.microsoft.com/office/drawing/2014/main" id="{9B592497-CBF3-EB53-6F18-4881DDCFAB8D}"/>
              </a:ext>
            </a:extLst>
          </p:cNvPr>
          <p:cNvSpPr txBox="1"/>
          <p:nvPr/>
        </p:nvSpPr>
        <p:spPr>
          <a:xfrm>
            <a:off x="6888601" y="1963594"/>
            <a:ext cx="4367182" cy="1600438"/>
          </a:xfrm>
          <a:prstGeom prst="rect">
            <a:avLst/>
          </a:prstGeom>
          <a:noFill/>
        </p:spPr>
        <p:txBody>
          <a:bodyPr wrap="square" lIns="91440" tIns="45720" rIns="91440" bIns="45720" rtlCol="0" anchor="t">
            <a:spAutoFit/>
          </a:bodyPr>
          <a:lstStyle/>
          <a:p>
            <a:r>
              <a:rPr lang="en-GB" sz="1600" b="1" dirty="0"/>
              <a:t>Entry Level Students</a:t>
            </a:r>
            <a:endParaRPr lang="en-GB" sz="1600" b="1" dirty="0">
              <a:ea typeface="Calibri"/>
              <a:cs typeface="Calibri"/>
            </a:endParaRPr>
          </a:p>
          <a:p>
            <a:r>
              <a:rPr lang="en-GB" sz="1600" dirty="0"/>
              <a:t>These students learn the topics and undertake the fieldwork notebook, the personal project and the exam based on the OCR specification. </a:t>
            </a:r>
            <a:endParaRPr lang="en-GB" sz="1600" dirty="0">
              <a:ea typeface="Calibri"/>
              <a:cs typeface="Calibri"/>
            </a:endParaRPr>
          </a:p>
          <a:p>
            <a:endParaRPr lang="en-GB" dirty="0"/>
          </a:p>
        </p:txBody>
      </p:sp>
      <p:pic>
        <p:nvPicPr>
          <p:cNvPr id="9" name="Picture 8">
            <a:extLst>
              <a:ext uri="{FF2B5EF4-FFF2-40B4-BE49-F238E27FC236}">
                <a16:creationId xmlns:a16="http://schemas.microsoft.com/office/drawing/2014/main" id="{2D3715B4-9016-329C-A542-C5C2DD6AF084}"/>
              </a:ext>
            </a:extLst>
          </p:cNvPr>
          <p:cNvPicPr>
            <a:picLocks noChangeAspect="1"/>
          </p:cNvPicPr>
          <p:nvPr/>
        </p:nvPicPr>
        <p:blipFill>
          <a:blip r:embed="rId4"/>
          <a:srcRect r="60575"/>
          <a:stretch/>
        </p:blipFill>
        <p:spPr>
          <a:xfrm>
            <a:off x="4700955" y="1964404"/>
            <a:ext cx="1394284" cy="3043193"/>
          </a:xfrm>
          <a:prstGeom prst="rect">
            <a:avLst/>
          </a:prstGeom>
        </p:spPr>
      </p:pic>
      <p:sp>
        <p:nvSpPr>
          <p:cNvPr id="11" name="TextBox 10">
            <a:extLst>
              <a:ext uri="{FF2B5EF4-FFF2-40B4-BE49-F238E27FC236}">
                <a16:creationId xmlns:a16="http://schemas.microsoft.com/office/drawing/2014/main" id="{583F80A3-0016-F4A0-6800-119A546F8679}"/>
              </a:ext>
            </a:extLst>
          </p:cNvPr>
          <p:cNvSpPr txBox="1"/>
          <p:nvPr/>
        </p:nvSpPr>
        <p:spPr>
          <a:xfrm>
            <a:off x="6887689" y="3312929"/>
            <a:ext cx="4290437" cy="1077218"/>
          </a:xfrm>
          <a:prstGeom prst="rect">
            <a:avLst/>
          </a:prstGeom>
          <a:noFill/>
        </p:spPr>
        <p:txBody>
          <a:bodyPr wrap="square" lIns="91440" tIns="45720" rIns="91440" bIns="45720" anchor="t">
            <a:spAutoFit/>
          </a:bodyPr>
          <a:lstStyle/>
          <a:p>
            <a:r>
              <a:rPr lang="en-GB" sz="1600" b="1" dirty="0"/>
              <a:t>All other Key Stage 4 geography students</a:t>
            </a:r>
            <a:endParaRPr lang="en-GB" sz="1600" b="1" dirty="0">
              <a:ea typeface="Calibri"/>
              <a:cs typeface="Calibri"/>
            </a:endParaRPr>
          </a:p>
          <a:p>
            <a:r>
              <a:rPr lang="en-GB" sz="1600" dirty="0"/>
              <a:t>This curriculum is based around the OCR specification, but the topics taught, and the depth and order are adapted accordingly. </a:t>
            </a:r>
            <a:endParaRPr lang="en-GB" sz="1600" dirty="0">
              <a:ea typeface="Calibri"/>
              <a:cs typeface="Calibri"/>
            </a:endParaRPr>
          </a:p>
        </p:txBody>
      </p:sp>
    </p:spTree>
    <p:extLst>
      <p:ext uri="{BB962C8B-B14F-4D97-AF65-F5344CB8AC3E}">
        <p14:creationId xmlns:p14="http://schemas.microsoft.com/office/powerpoint/2010/main" val="1373542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Isosceles Triangle 1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Isosceles Triangle 1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0" name="Rectangle 1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577962AE-1B5D-9148-B02E-82F044113B82}"/>
              </a:ext>
            </a:extLst>
          </p:cNvPr>
          <p:cNvGraphicFramePr>
            <a:graphicFrameLocks noGrp="1"/>
          </p:cNvGraphicFramePr>
          <p:nvPr>
            <p:extLst>
              <p:ext uri="{D42A27DB-BD31-4B8C-83A1-F6EECF244321}">
                <p14:modId xmlns:p14="http://schemas.microsoft.com/office/powerpoint/2010/main" val="1694286247"/>
              </p:ext>
            </p:extLst>
          </p:nvPr>
        </p:nvGraphicFramePr>
        <p:xfrm>
          <a:off x="1222228" y="1131994"/>
          <a:ext cx="9749421" cy="4840056"/>
        </p:xfrm>
        <a:graphic>
          <a:graphicData uri="http://schemas.openxmlformats.org/drawingml/2006/table">
            <a:tbl>
              <a:tblPr firstRow="1" bandRow="1">
                <a:tableStyleId>{073A0DAA-6AF3-43AB-8588-CEC1D06C72B9}</a:tableStyleId>
              </a:tblPr>
              <a:tblGrid>
                <a:gridCol w="3126297">
                  <a:extLst>
                    <a:ext uri="{9D8B030D-6E8A-4147-A177-3AD203B41FA5}">
                      <a16:colId xmlns:a16="http://schemas.microsoft.com/office/drawing/2014/main" val="2132232991"/>
                    </a:ext>
                  </a:extLst>
                </a:gridCol>
                <a:gridCol w="3400854">
                  <a:extLst>
                    <a:ext uri="{9D8B030D-6E8A-4147-A177-3AD203B41FA5}">
                      <a16:colId xmlns:a16="http://schemas.microsoft.com/office/drawing/2014/main" val="1589694375"/>
                    </a:ext>
                  </a:extLst>
                </a:gridCol>
                <a:gridCol w="3222270">
                  <a:extLst>
                    <a:ext uri="{9D8B030D-6E8A-4147-A177-3AD203B41FA5}">
                      <a16:colId xmlns:a16="http://schemas.microsoft.com/office/drawing/2014/main" val="110014501"/>
                    </a:ext>
                  </a:extLst>
                </a:gridCol>
              </a:tblGrid>
              <a:tr h="317244">
                <a:tc>
                  <a:txBody>
                    <a:bodyPr/>
                    <a:lstStyle/>
                    <a:p>
                      <a:endParaRPr lang="en-GB" sz="1400"/>
                    </a:p>
                  </a:txBody>
                  <a:tcPr marL="69975" marR="69975" marT="34988" marB="34988"/>
                </a:tc>
                <a:tc>
                  <a:txBody>
                    <a:bodyPr/>
                    <a:lstStyle/>
                    <a:p>
                      <a:r>
                        <a:rPr lang="en-GB" sz="1400" dirty="0"/>
                        <a:t>        Year 10 Entry Level Curriculum </a:t>
                      </a:r>
                    </a:p>
                    <a:p>
                      <a:endParaRPr lang="en-GB" sz="1400" dirty="0"/>
                    </a:p>
                  </a:txBody>
                  <a:tcPr marL="69975" marR="69975" marT="34988" marB="34988"/>
                </a:tc>
                <a:tc>
                  <a:txBody>
                    <a:bodyPr/>
                    <a:lstStyle/>
                    <a:p>
                      <a:endParaRPr lang="en-GB" sz="1400"/>
                    </a:p>
                  </a:txBody>
                  <a:tcPr marL="69975" marR="69975" marT="34988" marB="34988"/>
                </a:tc>
                <a:extLst>
                  <a:ext uri="{0D108BD9-81ED-4DB2-BD59-A6C34878D82A}">
                    <a16:rowId xmlns:a16="http://schemas.microsoft.com/office/drawing/2014/main" val="2312789340"/>
                  </a:ext>
                </a:extLst>
              </a:tr>
              <a:tr h="307892">
                <a:tc>
                  <a:txBody>
                    <a:bodyPr/>
                    <a:lstStyle/>
                    <a:p>
                      <a:r>
                        <a:rPr lang="en-GB" sz="1400" dirty="0"/>
                        <a:t>                 Autumn Term 1</a:t>
                      </a:r>
                    </a:p>
                  </a:txBody>
                  <a:tcPr marL="69975" marR="69975" marT="34988" marB="34988"/>
                </a:tc>
                <a:tc>
                  <a:txBody>
                    <a:bodyPr/>
                    <a:lstStyle/>
                    <a:p>
                      <a:r>
                        <a:rPr lang="en-GB" sz="1400" dirty="0"/>
                        <a:t>                 Autumn Term 2 </a:t>
                      </a:r>
                    </a:p>
                  </a:txBody>
                  <a:tcPr marL="69975" marR="69975" marT="34988" marB="34988"/>
                </a:tc>
                <a:tc>
                  <a:txBody>
                    <a:bodyPr/>
                    <a:lstStyle/>
                    <a:p>
                      <a:r>
                        <a:rPr lang="en-GB" sz="1400" dirty="0"/>
                        <a:t>                  Spring Term 1 </a:t>
                      </a:r>
                    </a:p>
                  </a:txBody>
                  <a:tcPr marL="69975" marR="69975" marT="34988" marB="34988"/>
                </a:tc>
                <a:extLst>
                  <a:ext uri="{0D108BD9-81ED-4DB2-BD59-A6C34878D82A}">
                    <a16:rowId xmlns:a16="http://schemas.microsoft.com/office/drawing/2014/main" val="1745110405"/>
                  </a:ext>
                </a:extLst>
              </a:tr>
              <a:tr h="3078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u="none" dirty="0">
                          <a:solidFill>
                            <a:srgbClr val="000000"/>
                          </a:solidFill>
                          <a:latin typeface="+mn-lt"/>
                          <a:ea typeface="Times New Roman" panose="02020603050405020304" pitchFamily="18" charset="0"/>
                          <a:cs typeface="Arial"/>
                        </a:rPr>
                        <a:t>Tropical Rainforests</a:t>
                      </a:r>
                    </a:p>
                  </a:txBody>
                  <a:tcPr marL="69975" marR="69975" marT="34988" marB="3498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u="none" dirty="0">
                          <a:solidFill>
                            <a:srgbClr val="000000"/>
                          </a:solidFill>
                          <a:latin typeface="+mn-lt"/>
                          <a:ea typeface="Times New Roman" panose="02020603050405020304" pitchFamily="18" charset="0"/>
                          <a:cs typeface="Arial"/>
                        </a:rPr>
                        <a:t>Flooding </a:t>
                      </a:r>
                    </a:p>
                  </a:txBody>
                  <a:tcPr marL="69975" marR="69975" marT="34988" marB="3498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u="none" dirty="0">
                          <a:solidFill>
                            <a:srgbClr val="000000"/>
                          </a:solidFill>
                          <a:latin typeface="+mn-lt"/>
                          <a:ea typeface="Times New Roman" panose="02020603050405020304" pitchFamily="18" charset="0"/>
                          <a:cs typeface="Arial"/>
                        </a:rPr>
                        <a:t>Earthquakes and Volcanoes</a:t>
                      </a:r>
                    </a:p>
                  </a:txBody>
                  <a:tcPr marL="69975" marR="69975" marT="34988" marB="34988"/>
                </a:tc>
                <a:extLst>
                  <a:ext uri="{0D108BD9-81ED-4DB2-BD59-A6C34878D82A}">
                    <a16:rowId xmlns:a16="http://schemas.microsoft.com/office/drawing/2014/main" val="3039106971"/>
                  </a:ext>
                </a:extLst>
              </a:tr>
              <a:tr h="3456785">
                <a:tc>
                  <a:txBody>
                    <a:bodyPr/>
                    <a:lstStyle/>
                    <a:p>
                      <a:pPr algn="ctr"/>
                      <a:r>
                        <a:rPr lang="en-GB" sz="1200" u="none" dirty="0">
                          <a:latin typeface="+mn-lt"/>
                          <a:ea typeface="Calibri"/>
                          <a:cs typeface="Calibri"/>
                        </a:rPr>
                        <a:t>Describe the types and adaptations of plants and animals that can be found in tropical rainforests.</a:t>
                      </a:r>
                    </a:p>
                    <a:p>
                      <a:pPr algn="ctr"/>
                      <a:endParaRPr lang="en-GB" sz="1200" u="none" dirty="0">
                        <a:latin typeface="+mn-lt"/>
                        <a:ea typeface="Calibri"/>
                        <a:cs typeface="Calibri"/>
                      </a:endParaRPr>
                    </a:p>
                    <a:p>
                      <a:pPr algn="ctr"/>
                      <a:r>
                        <a:rPr lang="en-GB" sz="1200" u="none" dirty="0">
                          <a:latin typeface="+mn-lt"/>
                          <a:ea typeface="Calibri"/>
                          <a:cs typeface="Calibri"/>
                        </a:rPr>
                        <a:t>Understand how tropical rainforests are used to produce resources.</a:t>
                      </a:r>
                    </a:p>
                    <a:p>
                      <a:pPr algn="ctr"/>
                      <a:endParaRPr lang="en-GB" sz="1200" u="none" dirty="0">
                        <a:latin typeface="+mn-lt"/>
                        <a:ea typeface="Calibri"/>
                        <a:cs typeface="Calibri"/>
                      </a:endParaRPr>
                    </a:p>
                    <a:p>
                      <a:pPr algn="ctr"/>
                      <a:r>
                        <a:rPr lang="en-GB" sz="1200" u="none" dirty="0">
                          <a:latin typeface="+mn-lt"/>
                          <a:ea typeface="Calibri"/>
                          <a:cs typeface="Calibri"/>
                        </a:rPr>
                        <a:t>Locate a tropical rainforest. </a:t>
                      </a:r>
                    </a:p>
                    <a:p>
                      <a:pPr algn="ctr"/>
                      <a:endParaRPr lang="en-GB" sz="1200" u="none" dirty="0">
                        <a:latin typeface="+mn-lt"/>
                        <a:ea typeface="Calibri"/>
                        <a:cs typeface="Calibri"/>
                      </a:endParaRPr>
                    </a:p>
                    <a:p>
                      <a:pPr algn="ctr"/>
                      <a:r>
                        <a:rPr lang="en-GB" sz="1200" u="none" dirty="0">
                          <a:latin typeface="+mn-lt"/>
                          <a:ea typeface="Calibri"/>
                          <a:cs typeface="Calibri"/>
                        </a:rPr>
                        <a:t>Understand why the tropical rainforest is important to the planet and people.</a:t>
                      </a:r>
                    </a:p>
                    <a:p>
                      <a:pPr algn="ctr"/>
                      <a:endParaRPr lang="en-GB" sz="1200" u="none" dirty="0">
                        <a:latin typeface="+mn-lt"/>
                        <a:ea typeface="Calibri"/>
                        <a:cs typeface="Calibri"/>
                      </a:endParaRPr>
                    </a:p>
                    <a:p>
                      <a:pPr algn="ctr"/>
                      <a:r>
                        <a:rPr lang="en-GB" sz="1200" u="none" dirty="0">
                          <a:latin typeface="+mn-lt"/>
                          <a:ea typeface="Calibri"/>
                          <a:cs typeface="Calibri"/>
                        </a:rPr>
                        <a:t>Know the reasons and impact of deforestation in the tropical rainforest.</a:t>
                      </a:r>
                    </a:p>
                    <a:p>
                      <a:pPr algn="ctr"/>
                      <a:endParaRPr lang="en-GB" sz="1200" u="none" dirty="0">
                        <a:latin typeface="+mn-lt"/>
                        <a:ea typeface="Calibri"/>
                        <a:cs typeface="Calibri"/>
                      </a:endParaRPr>
                    </a:p>
                    <a:p>
                      <a:pPr algn="ctr"/>
                      <a:r>
                        <a:rPr lang="en-GB" sz="1200" u="none" dirty="0">
                          <a:latin typeface="+mn-lt"/>
                          <a:ea typeface="Calibri"/>
                          <a:cs typeface="Calibri"/>
                        </a:rPr>
                        <a:t>Understand how the tropical rainforest is being used sustainably. </a:t>
                      </a:r>
                      <a:endParaRPr lang="en-GB" sz="1200" b="0" u="none" dirty="0"/>
                    </a:p>
                  </a:txBody>
                  <a:tcPr marL="69975" marR="69975" marT="34988" marB="34988"/>
                </a:tc>
                <a:tc>
                  <a:txBody>
                    <a:bodyPr/>
                    <a:lstStyle/>
                    <a:p>
                      <a:pPr algn="ctr"/>
                      <a:r>
                        <a:rPr lang="en-US" sz="1200" u="none" dirty="0">
                          <a:latin typeface="+mn-lt"/>
                          <a:ea typeface="Calibri"/>
                          <a:cs typeface="Calibri"/>
                        </a:rPr>
                        <a:t>Understand the range of natural causes of flooding. </a:t>
                      </a:r>
                    </a:p>
                    <a:p>
                      <a:pPr algn="ctr"/>
                      <a:endParaRPr lang="en-US" sz="1200" u="none" dirty="0">
                        <a:latin typeface="+mn-lt"/>
                        <a:ea typeface="Calibri"/>
                        <a:cs typeface="Calibri"/>
                      </a:endParaRPr>
                    </a:p>
                    <a:p>
                      <a:pPr algn="ctr"/>
                      <a:r>
                        <a:rPr lang="en-US" sz="1200" u="none" dirty="0">
                          <a:latin typeface="+mn-lt"/>
                          <a:ea typeface="Calibri"/>
                          <a:cs typeface="Calibri"/>
                        </a:rPr>
                        <a:t>Understand how human activities increase the risk of flooding</a:t>
                      </a:r>
                    </a:p>
                    <a:p>
                      <a:pPr algn="ctr"/>
                      <a:endParaRPr lang="en-US" sz="1200" u="none" dirty="0">
                        <a:latin typeface="+mn-lt"/>
                        <a:ea typeface="Calibri"/>
                        <a:cs typeface="Calibri"/>
                      </a:endParaRPr>
                    </a:p>
                    <a:p>
                      <a:pPr algn="ctr"/>
                      <a:r>
                        <a:rPr lang="en-US" sz="1200" u="none" dirty="0">
                          <a:latin typeface="+mn-lt"/>
                          <a:ea typeface="Calibri"/>
                          <a:cs typeface="Calibri"/>
                        </a:rPr>
                        <a:t>Describe the impacts of flooding. </a:t>
                      </a:r>
                    </a:p>
                    <a:p>
                      <a:pPr algn="ctr"/>
                      <a:endParaRPr lang="en-US" sz="1200" u="none" dirty="0">
                        <a:latin typeface="+mn-lt"/>
                        <a:ea typeface="Calibri"/>
                        <a:cs typeface="Calibri"/>
                      </a:endParaRPr>
                    </a:p>
                    <a:p>
                      <a:pPr algn="ctr"/>
                      <a:r>
                        <a:rPr lang="en-US" sz="1200" u="none" dirty="0">
                          <a:latin typeface="+mn-lt"/>
                          <a:ea typeface="Calibri"/>
                          <a:cs typeface="Calibri"/>
                        </a:rPr>
                        <a:t>Understand how flooding can have different impacts on people in contrasting parts of the world.</a:t>
                      </a:r>
                    </a:p>
                    <a:p>
                      <a:pPr algn="ctr"/>
                      <a:endParaRPr lang="en-US" sz="1200" b="1" u="none" dirty="0">
                        <a:solidFill>
                          <a:srgbClr val="000000"/>
                        </a:solidFill>
                        <a:latin typeface="+mn-lt"/>
                        <a:ea typeface="Calibri"/>
                        <a:cs typeface="Arial"/>
                      </a:endParaRPr>
                    </a:p>
                    <a:p>
                      <a:pPr algn="ctr"/>
                      <a:r>
                        <a:rPr lang="en-US" sz="1200" u="none" dirty="0">
                          <a:latin typeface="+mn-lt"/>
                          <a:ea typeface="Calibri"/>
                          <a:cs typeface="Calibri"/>
                        </a:rPr>
                        <a:t>Locate the flood event; understand why the flood event occurred, describe the impacts of the flood event on people and the place, know the different responses to the flood event. </a:t>
                      </a:r>
                    </a:p>
                    <a:p>
                      <a:pPr algn="ctr"/>
                      <a:endParaRPr lang="en-US" sz="1200" u="none" dirty="0">
                        <a:latin typeface="+mn-lt"/>
                        <a:ea typeface="Calibri"/>
                        <a:cs typeface="Calibri"/>
                      </a:endParaRPr>
                    </a:p>
                    <a:p>
                      <a:pPr algn="ctr"/>
                      <a:r>
                        <a:rPr lang="en-US" sz="1200" u="none" dirty="0">
                          <a:latin typeface="+mn-lt"/>
                          <a:ea typeface="Calibri"/>
                          <a:cs typeface="Calibri"/>
                        </a:rPr>
                        <a:t>Understand simple ways the place prepares for flooding.</a:t>
                      </a:r>
                    </a:p>
                    <a:p>
                      <a:pPr algn="ctr"/>
                      <a:endParaRPr lang="en-GB" sz="1200" u="none" kern="1200" dirty="0">
                        <a:solidFill>
                          <a:schemeClr val="dk1"/>
                        </a:solidFill>
                        <a:effectLst/>
                        <a:latin typeface="+mn-lt"/>
                        <a:ea typeface="+mn-ea"/>
                        <a:cs typeface="+mn-cs"/>
                      </a:endParaRPr>
                    </a:p>
                  </a:txBody>
                  <a:tcPr marL="69975" marR="69975" marT="34988" marB="34988"/>
                </a:tc>
                <a:tc>
                  <a:txBody>
                    <a:bodyPr/>
                    <a:lstStyle/>
                    <a:p>
                      <a:pPr algn="ctr"/>
                      <a:r>
                        <a:rPr lang="en-US" sz="1200" u="none" dirty="0">
                          <a:latin typeface="+mn-lt"/>
                          <a:ea typeface="Calibri"/>
                          <a:cs typeface="Calibri"/>
                        </a:rPr>
                        <a:t>Understand the structure of the Earth. </a:t>
                      </a:r>
                    </a:p>
                    <a:p>
                      <a:pPr algn="ctr"/>
                      <a:endParaRPr lang="en-US" sz="1200" u="none" dirty="0">
                        <a:latin typeface="+mn-lt"/>
                        <a:ea typeface="Calibri"/>
                        <a:cs typeface="Calibri"/>
                      </a:endParaRPr>
                    </a:p>
                    <a:p>
                      <a:pPr algn="ctr"/>
                      <a:r>
                        <a:rPr lang="en-US" sz="1200" u="none" dirty="0">
                          <a:latin typeface="+mn-lt"/>
                          <a:ea typeface="Calibri"/>
                          <a:cs typeface="Calibri"/>
                        </a:rPr>
                        <a:t>Know that the Earth’s crust is broken up into tectonic plates and that these plates move. </a:t>
                      </a:r>
                    </a:p>
                    <a:p>
                      <a:pPr algn="ctr"/>
                      <a:endParaRPr lang="en-US" sz="1200" u="none" dirty="0">
                        <a:latin typeface="+mn-lt"/>
                        <a:ea typeface="Calibri"/>
                        <a:cs typeface="Calibri"/>
                      </a:endParaRPr>
                    </a:p>
                    <a:p>
                      <a:pPr algn="ctr"/>
                      <a:r>
                        <a:rPr lang="en-US" sz="1200" u="none" dirty="0">
                          <a:latin typeface="+mn-lt"/>
                          <a:ea typeface="Calibri"/>
                          <a:cs typeface="Calibri"/>
                        </a:rPr>
                        <a:t>Know the location of earthquake and volcanic zones.</a:t>
                      </a:r>
                    </a:p>
                    <a:p>
                      <a:pPr algn="ctr"/>
                      <a:endParaRPr lang="en-US" sz="1200" u="none" dirty="0">
                        <a:latin typeface="+mn-lt"/>
                        <a:ea typeface="Calibri"/>
                        <a:cs typeface="Calibri"/>
                      </a:endParaRPr>
                    </a:p>
                    <a:p>
                      <a:pPr algn="ctr"/>
                      <a:r>
                        <a:rPr lang="en-US" sz="1200" u="none" dirty="0">
                          <a:latin typeface="+mn-lt"/>
                          <a:ea typeface="Calibri"/>
                          <a:cs typeface="Calibri"/>
                        </a:rPr>
                        <a:t>Know the hazards associated with earthquakes and volcanoes.</a:t>
                      </a:r>
                    </a:p>
                    <a:p>
                      <a:pPr algn="ctr"/>
                      <a:r>
                        <a:rPr lang="en-US" sz="1200" u="none" dirty="0">
                          <a:latin typeface="+mn-lt"/>
                          <a:ea typeface="Calibri"/>
                          <a:cs typeface="Calibri"/>
                        </a:rPr>
                        <a:t> </a:t>
                      </a:r>
                    </a:p>
                    <a:p>
                      <a:pPr algn="ctr"/>
                      <a:r>
                        <a:rPr lang="en-US" sz="1200" u="none" dirty="0">
                          <a:latin typeface="+mn-lt"/>
                          <a:ea typeface="Calibri"/>
                          <a:cs typeface="Calibri"/>
                        </a:rPr>
                        <a:t>Understand how earthquakes and volcanoes can have different impacts on people in contrasting parts of the world.</a:t>
                      </a:r>
                    </a:p>
                    <a:p>
                      <a:pPr algn="ctr"/>
                      <a:endParaRPr lang="en-GB" sz="1200" u="none" dirty="0">
                        <a:latin typeface="+mn-lt"/>
                        <a:ea typeface="Calibri"/>
                        <a:cs typeface="Calibri"/>
                      </a:endParaRPr>
                    </a:p>
                    <a:p>
                      <a:pPr algn="ctr"/>
                      <a:r>
                        <a:rPr lang="en-US" sz="1200" b="1" i="1" u="none" dirty="0">
                          <a:latin typeface="+mn-lt"/>
                          <a:ea typeface="Calibri"/>
                          <a:cs typeface="Calibri"/>
                        </a:rPr>
                        <a:t>Undertake a coursework project comparing two earthquakes, including their scale, impact and responses</a:t>
                      </a:r>
                      <a:endParaRPr lang="en-GB" sz="1200" b="1" u="none" dirty="0"/>
                    </a:p>
                  </a:txBody>
                  <a:tcPr marL="69975" marR="69975" marT="34988" marB="34988"/>
                </a:tc>
                <a:extLst>
                  <a:ext uri="{0D108BD9-81ED-4DB2-BD59-A6C34878D82A}">
                    <a16:rowId xmlns:a16="http://schemas.microsoft.com/office/drawing/2014/main" val="794610390"/>
                  </a:ext>
                </a:extLst>
              </a:tr>
            </a:tbl>
          </a:graphicData>
        </a:graphic>
      </p:graphicFrame>
    </p:spTree>
    <p:extLst>
      <p:ext uri="{BB962C8B-B14F-4D97-AF65-F5344CB8AC3E}">
        <p14:creationId xmlns:p14="http://schemas.microsoft.com/office/powerpoint/2010/main" val="1508180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Isosceles Triangle 1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Isosceles Triangle 1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0" name="Rectangle 1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7EB90056-4682-E8EF-60F1-AB3AA03F44EA}"/>
              </a:ext>
            </a:extLst>
          </p:cNvPr>
          <p:cNvGraphicFramePr>
            <a:graphicFrameLocks noGrp="1"/>
          </p:cNvGraphicFramePr>
          <p:nvPr>
            <p:extLst>
              <p:ext uri="{D42A27DB-BD31-4B8C-83A1-F6EECF244321}">
                <p14:modId xmlns:p14="http://schemas.microsoft.com/office/powerpoint/2010/main" val="2150511135"/>
              </p:ext>
            </p:extLst>
          </p:nvPr>
        </p:nvGraphicFramePr>
        <p:xfrm>
          <a:off x="1123846" y="821680"/>
          <a:ext cx="9941260" cy="5206171"/>
        </p:xfrm>
        <a:graphic>
          <a:graphicData uri="http://schemas.openxmlformats.org/drawingml/2006/table">
            <a:tbl>
              <a:tblPr firstRow="1" bandRow="1">
                <a:tableStyleId>{073A0DAA-6AF3-43AB-8588-CEC1D06C72B9}</a:tableStyleId>
              </a:tblPr>
              <a:tblGrid>
                <a:gridCol w="3077857">
                  <a:extLst>
                    <a:ext uri="{9D8B030D-6E8A-4147-A177-3AD203B41FA5}">
                      <a16:colId xmlns:a16="http://schemas.microsoft.com/office/drawing/2014/main" val="2132232991"/>
                    </a:ext>
                  </a:extLst>
                </a:gridCol>
                <a:gridCol w="3751874">
                  <a:extLst>
                    <a:ext uri="{9D8B030D-6E8A-4147-A177-3AD203B41FA5}">
                      <a16:colId xmlns:a16="http://schemas.microsoft.com/office/drawing/2014/main" val="1589694375"/>
                    </a:ext>
                  </a:extLst>
                </a:gridCol>
                <a:gridCol w="3111529">
                  <a:extLst>
                    <a:ext uri="{9D8B030D-6E8A-4147-A177-3AD203B41FA5}">
                      <a16:colId xmlns:a16="http://schemas.microsoft.com/office/drawing/2014/main" val="110014501"/>
                    </a:ext>
                  </a:extLst>
                </a:gridCol>
              </a:tblGrid>
              <a:tr h="495447">
                <a:tc>
                  <a:txBody>
                    <a:bodyPr/>
                    <a:lstStyle/>
                    <a:p>
                      <a:endParaRPr lang="en-GB" sz="1400"/>
                    </a:p>
                  </a:txBody>
                  <a:tcPr marL="69268" marR="69268" marT="34634" marB="34634"/>
                </a:tc>
                <a:tc>
                  <a:txBody>
                    <a:bodyPr/>
                    <a:lstStyle/>
                    <a:p>
                      <a:r>
                        <a:rPr lang="en-GB" sz="1400" dirty="0"/>
                        <a:t>        Year 10 Entry Level Curriculum </a:t>
                      </a:r>
                    </a:p>
                    <a:p>
                      <a:r>
                        <a:rPr lang="en-GB" sz="1400" dirty="0"/>
                        <a:t>                  </a:t>
                      </a:r>
                    </a:p>
                  </a:txBody>
                  <a:tcPr marL="69268" marR="69268" marT="34634" marB="34634"/>
                </a:tc>
                <a:tc>
                  <a:txBody>
                    <a:bodyPr/>
                    <a:lstStyle/>
                    <a:p>
                      <a:endParaRPr lang="en-GB" sz="1400"/>
                    </a:p>
                  </a:txBody>
                  <a:tcPr marL="69268" marR="69268" marT="34634" marB="34634"/>
                </a:tc>
                <a:extLst>
                  <a:ext uri="{0D108BD9-81ED-4DB2-BD59-A6C34878D82A}">
                    <a16:rowId xmlns:a16="http://schemas.microsoft.com/office/drawing/2014/main" val="2312789340"/>
                  </a:ext>
                </a:extLst>
              </a:tr>
              <a:tr h="304447">
                <a:tc>
                  <a:txBody>
                    <a:bodyPr/>
                    <a:lstStyle/>
                    <a:p>
                      <a:r>
                        <a:rPr lang="en-GB" sz="1400" dirty="0"/>
                        <a:t>                 Spring Term 2</a:t>
                      </a:r>
                    </a:p>
                  </a:txBody>
                  <a:tcPr marL="69268" marR="69268" marT="34634" marB="34634"/>
                </a:tc>
                <a:tc>
                  <a:txBody>
                    <a:bodyPr/>
                    <a:lstStyle/>
                    <a:p>
                      <a:r>
                        <a:rPr lang="en-GB" sz="1400" dirty="0"/>
                        <a:t>                    Summer Term 1 </a:t>
                      </a:r>
                    </a:p>
                  </a:txBody>
                  <a:tcPr marL="69268" marR="69268" marT="34634" marB="34634"/>
                </a:tc>
                <a:tc>
                  <a:txBody>
                    <a:bodyPr/>
                    <a:lstStyle/>
                    <a:p>
                      <a:r>
                        <a:rPr lang="en-GB" sz="1400" dirty="0"/>
                        <a:t>               Summer Term 2</a:t>
                      </a:r>
                    </a:p>
                  </a:txBody>
                  <a:tcPr marL="69268" marR="69268" marT="34634" marB="34634"/>
                </a:tc>
                <a:extLst>
                  <a:ext uri="{0D108BD9-81ED-4DB2-BD59-A6C34878D82A}">
                    <a16:rowId xmlns:a16="http://schemas.microsoft.com/office/drawing/2014/main" val="1745110405"/>
                  </a:ext>
                </a:extLst>
              </a:tr>
              <a:tr h="495447">
                <a:tc>
                  <a:txBody>
                    <a:bodyPr/>
                    <a:lstStyle/>
                    <a:p>
                      <a:pPr algn="ctr"/>
                      <a:r>
                        <a:rPr lang="en-GB" sz="1400" dirty="0">
                          <a:solidFill>
                            <a:schemeClr val="tx1"/>
                          </a:solidFill>
                          <a:latin typeface="+mn-lt"/>
                          <a:ea typeface="Times New Roman" panose="02020603050405020304" pitchFamily="18" charset="0"/>
                          <a:cs typeface="Arial"/>
                        </a:rPr>
                        <a:t>Volcanoes and Earthquakes </a:t>
                      </a:r>
                      <a:endParaRPr lang="en-GB" sz="1400" dirty="0">
                        <a:solidFill>
                          <a:schemeClr val="tx1"/>
                        </a:solidFill>
                      </a:endParaRPr>
                    </a:p>
                  </a:txBody>
                  <a:tcPr marL="69268" marR="69268" marT="34634" marB="34634"/>
                </a:tc>
                <a:tc>
                  <a:txBody>
                    <a:bodyPr/>
                    <a:lstStyle/>
                    <a:p>
                      <a:pPr algn="ctr"/>
                      <a:r>
                        <a:rPr lang="en-GB" sz="1400" dirty="0"/>
                        <a:t>Food Production </a:t>
                      </a:r>
                    </a:p>
                    <a:p>
                      <a:pPr algn="ctr"/>
                      <a:r>
                        <a:rPr lang="en-GB" sz="1400" dirty="0"/>
                        <a:t>Fair Trade</a:t>
                      </a:r>
                    </a:p>
                  </a:txBody>
                  <a:tcPr marL="69268" marR="69268" marT="34634" marB="34634"/>
                </a:tc>
                <a:tc>
                  <a:txBody>
                    <a:bodyPr/>
                    <a:lstStyle/>
                    <a:p>
                      <a:pPr algn="ctr"/>
                      <a:r>
                        <a:rPr lang="en-GB" sz="1400" dirty="0"/>
                        <a:t>Energy Resources</a:t>
                      </a:r>
                    </a:p>
                  </a:txBody>
                  <a:tcPr marL="69268" marR="69268" marT="34634" marB="34634"/>
                </a:tc>
                <a:extLst>
                  <a:ext uri="{0D108BD9-81ED-4DB2-BD59-A6C34878D82A}">
                    <a16:rowId xmlns:a16="http://schemas.microsoft.com/office/drawing/2014/main" val="2326505157"/>
                  </a:ext>
                </a:extLst>
              </a:tr>
              <a:tr h="3905480">
                <a:tc>
                  <a:txBody>
                    <a:bodyPr/>
                    <a:lstStyle/>
                    <a:p>
                      <a:pPr algn="ctr"/>
                      <a:r>
                        <a:rPr lang="en-GB" sz="1200" dirty="0">
                          <a:solidFill>
                            <a:schemeClr val="tx1"/>
                          </a:solidFill>
                          <a:latin typeface="+mn-lt"/>
                          <a:ea typeface="Times New Roman" panose="02020603050405020304" pitchFamily="18" charset="0"/>
                          <a:cs typeface="Arial"/>
                        </a:rPr>
                        <a:t>Continue volcanoes and earthquake coursework.</a:t>
                      </a:r>
                    </a:p>
                    <a:p>
                      <a:pPr algn="ctr"/>
                      <a:endParaRPr lang="en-GB" sz="1200" b="1" u="sng" dirty="0">
                        <a:solidFill>
                          <a:schemeClr val="tx1"/>
                        </a:solidFill>
                        <a:latin typeface="Comic Sans MS" panose="030F0702030302020204" pitchFamily="66" charset="0"/>
                        <a:ea typeface="Times New Roman" panose="02020603050405020304" pitchFamily="18" charset="0"/>
                        <a:cs typeface="Arial" panose="020B0604020202020204" pitchFamily="34" charset="0"/>
                      </a:endParaRPr>
                    </a:p>
                    <a:p>
                      <a:pPr algn="ctr"/>
                      <a:endParaRPr lang="en-GB" sz="1200" b="0" u="none" dirty="0">
                        <a:solidFill>
                          <a:schemeClr val="tx1"/>
                        </a:solidFill>
                      </a:endParaRPr>
                    </a:p>
                  </a:txBody>
                  <a:tcPr marL="69268" marR="69268" marT="34634" marB="34634"/>
                </a:tc>
                <a:tc>
                  <a:txBody>
                    <a:bodyPr/>
                    <a:lstStyle/>
                    <a:p>
                      <a:pPr algn="ctr"/>
                      <a:r>
                        <a:rPr lang="en-GB" sz="1200" b="1" u="sng" dirty="0">
                          <a:solidFill>
                            <a:schemeClr val="tx1"/>
                          </a:solidFill>
                          <a:latin typeface="+mn-lt"/>
                          <a:ea typeface="Times New Roman" panose="02020603050405020304" pitchFamily="18" charset="0"/>
                          <a:cs typeface="Arial"/>
                        </a:rPr>
                        <a:t>Food Production</a:t>
                      </a:r>
                      <a:endParaRPr lang="en-GB" sz="1200" b="1" u="sng" dirty="0">
                        <a:solidFill>
                          <a:schemeClr val="tx1"/>
                        </a:solidFill>
                        <a:latin typeface="+mn-lt"/>
                        <a:ea typeface="Times New Roman" panose="02020603050405020304" pitchFamily="18" charset="0"/>
                        <a:cs typeface="Arial" panose="020B0604020202020204" pitchFamily="34" charset="0"/>
                      </a:endParaRPr>
                    </a:p>
                    <a:p>
                      <a:pPr algn="ctr"/>
                      <a:r>
                        <a:rPr lang="en-US" sz="1200" dirty="0">
                          <a:solidFill>
                            <a:schemeClr val="tx1"/>
                          </a:solidFill>
                          <a:latin typeface="+mn-lt"/>
                          <a:ea typeface="Calibri"/>
                          <a:cs typeface="Calibri"/>
                        </a:rPr>
                        <a:t>Describe the variety of places where food consumed in the UK comes from, at a range of scales. </a:t>
                      </a:r>
                    </a:p>
                    <a:p>
                      <a:pPr algn="ctr"/>
                      <a:endParaRPr lang="en-US" sz="1200" dirty="0">
                        <a:solidFill>
                          <a:schemeClr val="tx1"/>
                        </a:solidFill>
                        <a:latin typeface="+mn-lt"/>
                        <a:ea typeface="Calibri"/>
                        <a:cs typeface="Calibri"/>
                      </a:endParaRPr>
                    </a:p>
                    <a:p>
                      <a:pPr algn="ctr"/>
                      <a:r>
                        <a:rPr lang="en-US" sz="1200" dirty="0">
                          <a:solidFill>
                            <a:schemeClr val="tx1"/>
                          </a:solidFill>
                          <a:latin typeface="+mn-lt"/>
                          <a:ea typeface="Calibri"/>
                          <a:cs typeface="Calibri"/>
                        </a:rPr>
                        <a:t>Understand how more food can be produced to feed a growing population.</a:t>
                      </a:r>
                      <a:endParaRPr lang="en-GB" sz="1200" b="1" u="sng" dirty="0">
                        <a:solidFill>
                          <a:schemeClr val="tx1"/>
                        </a:solidFill>
                        <a:latin typeface="+mn-lt"/>
                        <a:ea typeface="Calibri"/>
                        <a:cs typeface="Calibri"/>
                      </a:endParaRPr>
                    </a:p>
                    <a:p>
                      <a:pPr algn="ctr"/>
                      <a:endParaRPr lang="en-GB" sz="1200" b="1" u="sng" dirty="0">
                        <a:solidFill>
                          <a:schemeClr val="tx1"/>
                        </a:solidFill>
                        <a:latin typeface="+mn-lt"/>
                        <a:ea typeface="Times New Roman" panose="02020603050405020304" pitchFamily="18" charset="0"/>
                        <a:cs typeface="Arial" panose="020B0604020202020204" pitchFamily="34" charset="0"/>
                      </a:endParaRPr>
                    </a:p>
                    <a:p>
                      <a:pPr algn="ctr"/>
                      <a:r>
                        <a:rPr lang="en-GB" sz="1200" b="1" u="sng" dirty="0">
                          <a:solidFill>
                            <a:schemeClr val="tx1"/>
                          </a:solidFill>
                          <a:latin typeface="+mn-lt"/>
                          <a:ea typeface="Times New Roman" panose="02020603050405020304" pitchFamily="18" charset="0"/>
                          <a:cs typeface="Arial"/>
                        </a:rPr>
                        <a:t>Fair Trade</a:t>
                      </a:r>
                      <a:endParaRPr lang="en-GB" sz="1200" dirty="0">
                        <a:solidFill>
                          <a:schemeClr val="tx1"/>
                        </a:solidFill>
                        <a:latin typeface="+mn-lt"/>
                        <a:ea typeface="Times New Roman" panose="02020603050405020304" pitchFamily="18" charset="0"/>
                        <a:cs typeface="Arial" panose="020B0604020202020204" pitchFamily="34" charset="0"/>
                      </a:endParaRPr>
                    </a:p>
                    <a:p>
                      <a:pPr algn="ctr"/>
                      <a:r>
                        <a:rPr lang="en-US" sz="1200" dirty="0">
                          <a:solidFill>
                            <a:schemeClr val="tx1"/>
                          </a:solidFill>
                          <a:latin typeface="+mn-lt"/>
                          <a:ea typeface="Calibri"/>
                          <a:cs typeface="Calibri"/>
                        </a:rPr>
                        <a:t>Describe what fair trade is. </a:t>
                      </a:r>
                    </a:p>
                    <a:p>
                      <a:pPr algn="ctr"/>
                      <a:endParaRPr lang="en-US" sz="1200" dirty="0">
                        <a:solidFill>
                          <a:schemeClr val="tx1"/>
                        </a:solidFill>
                        <a:latin typeface="+mn-lt"/>
                        <a:ea typeface="Calibri"/>
                        <a:cs typeface="Calibri"/>
                      </a:endParaRPr>
                    </a:p>
                    <a:p>
                      <a:pPr algn="ctr"/>
                      <a:r>
                        <a:rPr lang="en-US" sz="1200" dirty="0">
                          <a:solidFill>
                            <a:schemeClr val="tx1"/>
                          </a:solidFill>
                          <a:latin typeface="+mn-lt"/>
                          <a:ea typeface="Calibri"/>
                          <a:cs typeface="Calibri"/>
                        </a:rPr>
                        <a:t>Know where a chocolate fair trade product is produced, who produces it and its journey to consumers. </a:t>
                      </a:r>
                    </a:p>
                    <a:p>
                      <a:pPr algn="ctr"/>
                      <a:endParaRPr lang="en-US" sz="1200" dirty="0">
                        <a:solidFill>
                          <a:schemeClr val="tx1"/>
                        </a:solidFill>
                        <a:latin typeface="+mn-lt"/>
                        <a:ea typeface="Calibri"/>
                        <a:cs typeface="Calibri"/>
                      </a:endParaRPr>
                    </a:p>
                    <a:p>
                      <a:pPr algn="ctr"/>
                      <a:r>
                        <a:rPr lang="en-US" sz="1200" dirty="0">
                          <a:solidFill>
                            <a:schemeClr val="tx1"/>
                          </a:solidFill>
                          <a:latin typeface="+mn-lt"/>
                          <a:ea typeface="Calibri"/>
                          <a:cs typeface="Calibri"/>
                        </a:rPr>
                        <a:t>Know the challenges faced by producers. </a:t>
                      </a:r>
                    </a:p>
                    <a:p>
                      <a:pPr algn="ctr"/>
                      <a:endParaRPr lang="en-US" sz="1200" dirty="0">
                        <a:solidFill>
                          <a:schemeClr val="tx1"/>
                        </a:solidFill>
                        <a:latin typeface="+mn-lt"/>
                        <a:ea typeface="Calibri"/>
                        <a:cs typeface="Calibri"/>
                      </a:endParaRPr>
                    </a:p>
                    <a:p>
                      <a:pPr algn="ctr"/>
                      <a:r>
                        <a:rPr lang="en-US" sz="1200" dirty="0">
                          <a:solidFill>
                            <a:schemeClr val="tx1"/>
                          </a:solidFill>
                          <a:latin typeface="+mn-lt"/>
                          <a:ea typeface="Calibri"/>
                          <a:cs typeface="Calibri"/>
                        </a:rPr>
                        <a:t>Know the benefits of fair trade to farmers’ and workers’ lives.</a:t>
                      </a:r>
                    </a:p>
                    <a:p>
                      <a:pPr algn="ctr"/>
                      <a:endParaRPr lang="en-US" sz="1200" dirty="0">
                        <a:solidFill>
                          <a:schemeClr val="tx1"/>
                        </a:solidFill>
                        <a:latin typeface="+mn-lt"/>
                        <a:ea typeface="Calibri"/>
                        <a:cs typeface="Calibri"/>
                      </a:endParaRPr>
                    </a:p>
                    <a:p>
                      <a:pPr algn="ctr"/>
                      <a:r>
                        <a:rPr lang="en-US" sz="1200" dirty="0">
                          <a:solidFill>
                            <a:schemeClr val="tx1"/>
                          </a:solidFill>
                          <a:latin typeface="+mn-lt"/>
                          <a:ea typeface="Calibri"/>
                          <a:cs typeface="Calibri"/>
                        </a:rPr>
                        <a:t>Understand how fair trade can build a sustainable future for producers. </a:t>
                      </a:r>
                      <a:endParaRPr lang="en-GB" sz="1200" kern="1200" dirty="0">
                        <a:solidFill>
                          <a:schemeClr val="tx1"/>
                        </a:solidFill>
                        <a:effectLst/>
                        <a:latin typeface="+mn-lt"/>
                        <a:ea typeface="+mn-ea"/>
                        <a:cs typeface="+mn-cs"/>
                      </a:endParaRPr>
                    </a:p>
                  </a:txBody>
                  <a:tcPr marL="69268" marR="69268" marT="34634" marB="34634"/>
                </a:tc>
                <a:tc>
                  <a:txBody>
                    <a:bodyPr/>
                    <a:lstStyle/>
                    <a:p>
                      <a:pPr algn="ctr"/>
                      <a:r>
                        <a:rPr lang="en-GB" sz="1200" b="1" u="sng" dirty="0">
                          <a:solidFill>
                            <a:schemeClr val="tx1"/>
                          </a:solidFill>
                          <a:latin typeface="+mn-lt"/>
                          <a:ea typeface="Times New Roman" panose="02020603050405020304" pitchFamily="18" charset="0"/>
                          <a:cs typeface="Arial"/>
                        </a:rPr>
                        <a:t>Energy Resources</a:t>
                      </a:r>
                    </a:p>
                    <a:p>
                      <a:pPr algn="ctr"/>
                      <a:br>
                        <a:rPr lang="en-GB" sz="1200" dirty="0">
                          <a:solidFill>
                            <a:schemeClr val="tx1"/>
                          </a:solidFill>
                          <a:latin typeface="+mn-lt"/>
                          <a:ea typeface="Times New Roman" panose="02020603050405020304" pitchFamily="18" charset="0"/>
                          <a:cs typeface="Arial" panose="020B0604020202020204" pitchFamily="34" charset="0"/>
                        </a:rPr>
                      </a:br>
                      <a:r>
                        <a:rPr lang="en-US" sz="1200" dirty="0">
                          <a:solidFill>
                            <a:schemeClr val="tx1"/>
                          </a:solidFill>
                          <a:latin typeface="+mn-lt"/>
                          <a:ea typeface="Calibri"/>
                          <a:cs typeface="Calibri"/>
                        </a:rPr>
                        <a:t>Know the types of energy sources used to produce electricity in the UK such as renewable and non-renewable energy sources. </a:t>
                      </a:r>
                    </a:p>
                    <a:p>
                      <a:pPr algn="ctr"/>
                      <a:endParaRPr lang="en-US" sz="1200" dirty="0">
                        <a:solidFill>
                          <a:schemeClr val="tx1"/>
                        </a:solidFill>
                        <a:latin typeface="+mn-lt"/>
                        <a:ea typeface="Calibri"/>
                        <a:cs typeface="Calibri"/>
                      </a:endParaRPr>
                    </a:p>
                    <a:p>
                      <a:pPr algn="ctr"/>
                      <a:r>
                        <a:rPr lang="en-US" sz="1200" dirty="0">
                          <a:solidFill>
                            <a:schemeClr val="tx1"/>
                          </a:solidFill>
                          <a:latin typeface="+mn-lt"/>
                          <a:ea typeface="Calibri"/>
                          <a:cs typeface="Calibri"/>
                        </a:rPr>
                        <a:t>Understand which types of energy sources are more environmentally sustainable for the UK’s future energy supply.</a:t>
                      </a:r>
                      <a:endParaRPr lang="en-GB" sz="1200" dirty="0">
                        <a:solidFill>
                          <a:schemeClr val="tx1"/>
                        </a:solidFill>
                        <a:latin typeface="+mn-lt"/>
                        <a:ea typeface="Calibri"/>
                        <a:cs typeface="Calibri"/>
                      </a:endParaRPr>
                    </a:p>
                    <a:p>
                      <a:pPr algn="ctr"/>
                      <a:endParaRPr lang="en-GB" sz="1200" b="1" u="sng" dirty="0">
                        <a:solidFill>
                          <a:schemeClr val="tx1"/>
                        </a:solidFill>
                      </a:endParaRPr>
                    </a:p>
                  </a:txBody>
                  <a:tcPr marL="69268" marR="69268" marT="34634" marB="34634"/>
                </a:tc>
                <a:extLst>
                  <a:ext uri="{0D108BD9-81ED-4DB2-BD59-A6C34878D82A}">
                    <a16:rowId xmlns:a16="http://schemas.microsoft.com/office/drawing/2014/main" val="794610390"/>
                  </a:ext>
                </a:extLst>
              </a:tr>
            </a:tbl>
          </a:graphicData>
        </a:graphic>
      </p:graphicFrame>
    </p:spTree>
    <p:extLst>
      <p:ext uri="{BB962C8B-B14F-4D97-AF65-F5344CB8AC3E}">
        <p14:creationId xmlns:p14="http://schemas.microsoft.com/office/powerpoint/2010/main" val="3058026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Isosceles Triangle 1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Isosceles Triangle 1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0" name="Rectangle 1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6D10EFF3-D55D-153B-AB16-0548B2F1679D}"/>
              </a:ext>
            </a:extLst>
          </p:cNvPr>
          <p:cNvGraphicFramePr>
            <a:graphicFrameLocks noGrp="1"/>
          </p:cNvGraphicFramePr>
          <p:nvPr>
            <p:extLst>
              <p:ext uri="{D42A27DB-BD31-4B8C-83A1-F6EECF244321}">
                <p14:modId xmlns:p14="http://schemas.microsoft.com/office/powerpoint/2010/main" val="346885750"/>
              </p:ext>
            </p:extLst>
          </p:nvPr>
        </p:nvGraphicFramePr>
        <p:xfrm>
          <a:off x="1216957" y="742927"/>
          <a:ext cx="9941260" cy="5516005"/>
        </p:xfrm>
        <a:graphic>
          <a:graphicData uri="http://schemas.openxmlformats.org/drawingml/2006/table">
            <a:tbl>
              <a:tblPr firstRow="1" bandRow="1">
                <a:tableStyleId>{073A0DAA-6AF3-43AB-8588-CEC1D06C72B9}</a:tableStyleId>
              </a:tblPr>
              <a:tblGrid>
                <a:gridCol w="2895844">
                  <a:extLst>
                    <a:ext uri="{9D8B030D-6E8A-4147-A177-3AD203B41FA5}">
                      <a16:colId xmlns:a16="http://schemas.microsoft.com/office/drawing/2014/main" val="2132232991"/>
                    </a:ext>
                  </a:extLst>
                </a:gridCol>
                <a:gridCol w="3378407">
                  <a:extLst>
                    <a:ext uri="{9D8B030D-6E8A-4147-A177-3AD203B41FA5}">
                      <a16:colId xmlns:a16="http://schemas.microsoft.com/office/drawing/2014/main" val="1589694375"/>
                    </a:ext>
                  </a:extLst>
                </a:gridCol>
                <a:gridCol w="3667009">
                  <a:extLst>
                    <a:ext uri="{9D8B030D-6E8A-4147-A177-3AD203B41FA5}">
                      <a16:colId xmlns:a16="http://schemas.microsoft.com/office/drawing/2014/main" val="110014501"/>
                    </a:ext>
                  </a:extLst>
                </a:gridCol>
              </a:tblGrid>
              <a:tr h="498033">
                <a:tc>
                  <a:txBody>
                    <a:bodyPr/>
                    <a:lstStyle/>
                    <a:p>
                      <a:endParaRPr lang="en-GB" sz="1300"/>
                    </a:p>
                  </a:txBody>
                  <a:tcPr marL="67302" marR="67302" marT="33651" marB="33651"/>
                </a:tc>
                <a:tc>
                  <a:txBody>
                    <a:bodyPr/>
                    <a:lstStyle/>
                    <a:p>
                      <a:r>
                        <a:rPr lang="en-GB" sz="1300"/>
                        <a:t>        Year 11 Entry Level Curriculum </a:t>
                      </a:r>
                    </a:p>
                    <a:p>
                      <a:r>
                        <a:rPr lang="en-GB" sz="1300"/>
                        <a:t>                  </a:t>
                      </a:r>
                    </a:p>
                  </a:txBody>
                  <a:tcPr marL="67302" marR="67302" marT="33651" marB="33651"/>
                </a:tc>
                <a:tc>
                  <a:txBody>
                    <a:bodyPr/>
                    <a:lstStyle/>
                    <a:p>
                      <a:endParaRPr lang="en-GB" sz="1300"/>
                    </a:p>
                  </a:txBody>
                  <a:tcPr marL="67302" marR="67302" marT="33651" marB="33651"/>
                </a:tc>
                <a:extLst>
                  <a:ext uri="{0D108BD9-81ED-4DB2-BD59-A6C34878D82A}">
                    <a16:rowId xmlns:a16="http://schemas.microsoft.com/office/drawing/2014/main" val="2312789340"/>
                  </a:ext>
                </a:extLst>
              </a:tr>
              <a:tr h="296128">
                <a:tc>
                  <a:txBody>
                    <a:bodyPr/>
                    <a:lstStyle/>
                    <a:p>
                      <a:r>
                        <a:rPr lang="en-GB" sz="1300" dirty="0">
                          <a:solidFill>
                            <a:schemeClr val="tx1"/>
                          </a:solidFill>
                        </a:rPr>
                        <a:t>                 Autumn Term 1</a:t>
                      </a:r>
                    </a:p>
                  </a:txBody>
                  <a:tcPr marL="67302" marR="67302" marT="33651" marB="33651"/>
                </a:tc>
                <a:tc>
                  <a:txBody>
                    <a:bodyPr/>
                    <a:lstStyle/>
                    <a:p>
                      <a:r>
                        <a:rPr lang="en-GB" sz="1300" dirty="0"/>
                        <a:t>                    Autumn Term 2 </a:t>
                      </a:r>
                    </a:p>
                  </a:txBody>
                  <a:tcPr marL="67302" marR="67302" marT="33651" marB="33651"/>
                </a:tc>
                <a:tc>
                  <a:txBody>
                    <a:bodyPr/>
                    <a:lstStyle/>
                    <a:p>
                      <a:r>
                        <a:rPr lang="en-GB" sz="1300" dirty="0"/>
                        <a:t>                       Spring Term 1 </a:t>
                      </a:r>
                    </a:p>
                  </a:txBody>
                  <a:tcPr marL="67302" marR="67302" marT="33651" marB="33651"/>
                </a:tc>
                <a:extLst>
                  <a:ext uri="{0D108BD9-81ED-4DB2-BD59-A6C34878D82A}">
                    <a16:rowId xmlns:a16="http://schemas.microsoft.com/office/drawing/2014/main" val="1745110405"/>
                  </a:ext>
                </a:extLst>
              </a:tr>
              <a:tr h="296128">
                <a:tc>
                  <a:txBody>
                    <a:bodyPr/>
                    <a:lstStyle/>
                    <a:p>
                      <a:pPr algn="ctr"/>
                      <a:r>
                        <a:rPr lang="en-GB" sz="1400" b="1" u="none" dirty="0">
                          <a:solidFill>
                            <a:schemeClr val="tx1"/>
                          </a:solidFill>
                          <a:latin typeface="+mn-lt"/>
                          <a:cs typeface="Arial"/>
                        </a:rPr>
                        <a:t>Fieldwork Project</a:t>
                      </a:r>
                      <a:endParaRPr lang="en-GB" sz="1400" b="1" u="none" dirty="0">
                        <a:solidFill>
                          <a:schemeClr val="tx1"/>
                        </a:solidFill>
                      </a:endParaRPr>
                    </a:p>
                  </a:txBody>
                  <a:tcPr marL="67302" marR="67302" marT="33651" marB="33651"/>
                </a:tc>
                <a:tc>
                  <a:txBody>
                    <a:bodyPr/>
                    <a:lstStyle/>
                    <a:p>
                      <a:pPr algn="ctr"/>
                      <a:r>
                        <a:rPr lang="en-GB" sz="1400" b="1" u="none" dirty="0">
                          <a:solidFill>
                            <a:srgbClr val="000000"/>
                          </a:solidFill>
                          <a:latin typeface="+mn-lt"/>
                          <a:ea typeface="Times New Roman" panose="02020603050405020304" pitchFamily="18" charset="0"/>
                          <a:cs typeface="Arial"/>
                        </a:rPr>
                        <a:t>Continue fieldwork project</a:t>
                      </a:r>
                      <a:br>
                        <a:rPr lang="en-GB" sz="1400" b="1" u="none" dirty="0">
                          <a:highlight>
                            <a:srgbClr val="FFFF00"/>
                          </a:highlight>
                          <a:latin typeface="+mn-lt"/>
                          <a:ea typeface="Times New Roman" panose="02020603050405020304" pitchFamily="18" charset="0"/>
                          <a:cs typeface="Arial" panose="020B0604020202020204" pitchFamily="34" charset="0"/>
                        </a:rPr>
                      </a:br>
                      <a:r>
                        <a:rPr lang="en-GB" sz="1400" b="1" u="none" dirty="0">
                          <a:solidFill>
                            <a:srgbClr val="000000"/>
                          </a:solidFill>
                          <a:latin typeface="+mn-lt"/>
                          <a:ea typeface="Times New Roman" panose="02020603050405020304" pitchFamily="18" charset="0"/>
                          <a:cs typeface="Arial"/>
                        </a:rPr>
                        <a:t>UK Population</a:t>
                      </a:r>
                      <a:endParaRPr lang="en-GB" sz="1400" b="1" u="none" dirty="0"/>
                    </a:p>
                  </a:txBody>
                  <a:tcPr marL="67302" marR="67302" marT="33651" marB="33651"/>
                </a:tc>
                <a:tc>
                  <a:txBody>
                    <a:bodyPr/>
                    <a:lstStyle/>
                    <a:p>
                      <a:pPr algn="ctr"/>
                      <a:r>
                        <a:rPr lang="en-GB" sz="1400" b="1" u="none" dirty="0"/>
                        <a:t>World Population</a:t>
                      </a:r>
                    </a:p>
                    <a:p>
                      <a:pPr algn="ctr"/>
                      <a:r>
                        <a:rPr lang="en-GB" sz="1400" b="1" u="none" dirty="0"/>
                        <a:t>Megacities</a:t>
                      </a:r>
                    </a:p>
                  </a:txBody>
                  <a:tcPr marL="67302" marR="67302" marT="33651" marB="33651"/>
                </a:tc>
                <a:extLst>
                  <a:ext uri="{0D108BD9-81ED-4DB2-BD59-A6C34878D82A}">
                    <a16:rowId xmlns:a16="http://schemas.microsoft.com/office/drawing/2014/main" val="3584816717"/>
                  </a:ext>
                </a:extLst>
              </a:tr>
              <a:tr h="3526611">
                <a:tc>
                  <a:txBody>
                    <a:bodyPr/>
                    <a:lstStyle/>
                    <a:p>
                      <a:pPr algn="ctr"/>
                      <a:r>
                        <a:rPr lang="en-GB" sz="1300" b="1" u="sng" dirty="0">
                          <a:solidFill>
                            <a:srgbClr val="000000"/>
                          </a:solidFill>
                          <a:latin typeface="+mn-lt"/>
                          <a:ea typeface="Times New Roman" panose="02020603050405020304" pitchFamily="18" charset="0"/>
                          <a:cs typeface="Arial"/>
                        </a:rPr>
                        <a:t>Fieldwork Project</a:t>
                      </a:r>
                    </a:p>
                    <a:p>
                      <a:pPr algn="ctr"/>
                      <a:endParaRPr lang="en-GB" sz="1300" dirty="0">
                        <a:solidFill>
                          <a:srgbClr val="000000"/>
                        </a:solidFill>
                        <a:latin typeface="+mn-lt"/>
                        <a:ea typeface="Times New Roman" panose="02020603050405020304" pitchFamily="18" charset="0"/>
                        <a:cs typeface="Arial" panose="020B0604020202020204" pitchFamily="34" charset="0"/>
                      </a:endParaRPr>
                    </a:p>
                    <a:p>
                      <a:pPr algn="ctr"/>
                      <a:r>
                        <a:rPr lang="en-GB" sz="1300" dirty="0">
                          <a:solidFill>
                            <a:srgbClr val="000000"/>
                          </a:solidFill>
                          <a:latin typeface="+mn-lt"/>
                          <a:ea typeface="Times New Roman" panose="02020603050405020304" pitchFamily="18" charset="0"/>
                          <a:cs typeface="Arial"/>
                        </a:rPr>
                        <a:t>Understand the structure of towns and cities. </a:t>
                      </a:r>
                    </a:p>
                    <a:p>
                      <a:pPr algn="ctr"/>
                      <a:endParaRPr lang="en-GB" sz="1300" dirty="0">
                        <a:solidFill>
                          <a:srgbClr val="000000"/>
                        </a:solidFill>
                        <a:latin typeface="+mn-lt"/>
                        <a:ea typeface="Times New Roman" panose="02020603050405020304" pitchFamily="18" charset="0"/>
                        <a:cs typeface="Arial"/>
                      </a:endParaRPr>
                    </a:p>
                    <a:p>
                      <a:pPr algn="ctr"/>
                      <a:r>
                        <a:rPr lang="en-GB" sz="1300" baseline="0" dirty="0">
                          <a:latin typeface="+mn-lt"/>
                          <a:ea typeface="Calibri"/>
                          <a:cs typeface="Times New Roman"/>
                        </a:rPr>
                        <a:t>Understand how Norwich fits into the Burgess Model. </a:t>
                      </a:r>
                    </a:p>
                    <a:p>
                      <a:pPr algn="ctr"/>
                      <a:endParaRPr lang="en-GB" sz="1300" dirty="0">
                        <a:latin typeface="+mn-lt"/>
                        <a:ea typeface="Calibri"/>
                        <a:cs typeface="Times New Roman"/>
                      </a:endParaRPr>
                    </a:p>
                    <a:p>
                      <a:pPr marL="0" indent="0" algn="ctr">
                        <a:lnSpc>
                          <a:spcPct val="115000"/>
                        </a:lnSpc>
                        <a:spcAft>
                          <a:spcPts val="0"/>
                        </a:spcAft>
                        <a:buFontTx/>
                        <a:buNone/>
                      </a:pPr>
                      <a:r>
                        <a:rPr lang="en-GB" sz="1300" baseline="0" dirty="0">
                          <a:latin typeface="+mn-lt"/>
                          <a:ea typeface="Calibri"/>
                          <a:cs typeface="Times New Roman"/>
                        </a:rPr>
                        <a:t>Understand where Riverside Entertainment Complex is located and why.</a:t>
                      </a:r>
                    </a:p>
                    <a:p>
                      <a:pPr marL="0" indent="0" algn="ctr">
                        <a:lnSpc>
                          <a:spcPct val="115000"/>
                        </a:lnSpc>
                        <a:spcAft>
                          <a:spcPts val="0"/>
                        </a:spcAft>
                        <a:buFontTx/>
                        <a:buNone/>
                      </a:pPr>
                      <a:r>
                        <a:rPr lang="en-GB" sz="1300" baseline="0" dirty="0">
                          <a:latin typeface="+mn-lt"/>
                          <a:ea typeface="Calibri"/>
                          <a:cs typeface="Times New Roman"/>
                        </a:rPr>
                        <a:t> </a:t>
                      </a:r>
                      <a:endParaRPr lang="en-GB" sz="1300" b="1" u="sng" dirty="0">
                        <a:latin typeface="+mn-lt"/>
                        <a:ea typeface="Times New Roman" panose="02020603050405020304" pitchFamily="18" charset="0"/>
                        <a:cs typeface="Arial" panose="020B0604020202020204" pitchFamily="34" charset="0"/>
                      </a:endParaRPr>
                    </a:p>
                    <a:p>
                      <a:pPr algn="ctr"/>
                      <a:r>
                        <a:rPr lang="en-GB" sz="1300" b="1" i="1" dirty="0">
                          <a:solidFill>
                            <a:srgbClr val="000000"/>
                          </a:solidFill>
                          <a:latin typeface="+mn-lt"/>
                          <a:ea typeface="Times New Roman" panose="02020603050405020304" pitchFamily="18" charset="0"/>
                          <a:cs typeface="Arial"/>
                        </a:rPr>
                        <a:t>Undertake fieldwork coursework on the </a:t>
                      </a:r>
                      <a:r>
                        <a:rPr lang="en-GB" sz="1300" b="1" baseline="0" dirty="0">
                          <a:latin typeface="+mn-lt"/>
                          <a:ea typeface="Calibri"/>
                          <a:cs typeface="Times New Roman"/>
                        </a:rPr>
                        <a:t>Riverside Entertainment Complex </a:t>
                      </a:r>
                      <a:r>
                        <a:rPr lang="en-GB" sz="1300" b="1" i="1" dirty="0">
                          <a:solidFill>
                            <a:srgbClr val="000000"/>
                          </a:solidFill>
                          <a:latin typeface="+mn-lt"/>
                          <a:ea typeface="Times New Roman" panose="02020603050405020304" pitchFamily="18" charset="0"/>
                          <a:cs typeface="Arial"/>
                        </a:rPr>
                        <a:t>in Norwich.</a:t>
                      </a:r>
                      <a:r>
                        <a:rPr lang="en-GB" sz="1000" b="1" i="1" dirty="0">
                          <a:solidFill>
                            <a:srgbClr val="000000"/>
                          </a:solidFill>
                          <a:latin typeface="Comic Sans MS"/>
                          <a:ea typeface="Times New Roman" panose="02020603050405020304" pitchFamily="18" charset="0"/>
                          <a:cs typeface="Arial"/>
                        </a:rPr>
                        <a:t> </a:t>
                      </a:r>
                    </a:p>
                    <a:p>
                      <a:pPr algn="ctr"/>
                      <a:endParaRPr lang="en-GB" sz="1300" b="0" u="none" dirty="0"/>
                    </a:p>
                  </a:txBody>
                  <a:tcPr marL="67302" marR="67302" marT="33651" marB="33651"/>
                </a:tc>
                <a:tc>
                  <a:txBody>
                    <a:bodyPr/>
                    <a:lstStyle/>
                    <a:p>
                      <a:pPr algn="ctr"/>
                      <a:r>
                        <a:rPr lang="en-GB" sz="1300" b="1" u="sng" dirty="0">
                          <a:solidFill>
                            <a:srgbClr val="000000"/>
                          </a:solidFill>
                          <a:latin typeface="+mn-lt"/>
                          <a:ea typeface="Times New Roman" panose="02020603050405020304" pitchFamily="18" charset="0"/>
                          <a:cs typeface="Arial"/>
                        </a:rPr>
                        <a:t>Continue fieldwork project</a:t>
                      </a:r>
                    </a:p>
                    <a:p>
                      <a:pPr algn="ctr"/>
                      <a:br>
                        <a:rPr lang="en-GB" sz="1300" dirty="0">
                          <a:highlight>
                            <a:srgbClr val="FFFF00"/>
                          </a:highlight>
                          <a:latin typeface="+mn-lt"/>
                          <a:ea typeface="Times New Roman" panose="02020603050405020304" pitchFamily="18" charset="0"/>
                          <a:cs typeface="Arial" panose="020B0604020202020204" pitchFamily="34" charset="0"/>
                        </a:rPr>
                      </a:br>
                      <a:r>
                        <a:rPr lang="en-GB" sz="1300" b="1" u="sng" dirty="0">
                          <a:solidFill>
                            <a:srgbClr val="000000"/>
                          </a:solidFill>
                          <a:latin typeface="+mn-lt"/>
                          <a:ea typeface="Times New Roman" panose="02020603050405020304" pitchFamily="18" charset="0"/>
                          <a:cs typeface="Arial"/>
                        </a:rPr>
                        <a:t>UK Population </a:t>
                      </a:r>
                      <a:endParaRPr lang="en-GB" sz="1300" b="1" u="sng" dirty="0">
                        <a:solidFill>
                          <a:srgbClr val="000000"/>
                        </a:solidFill>
                        <a:latin typeface="+mn-lt"/>
                        <a:ea typeface="Times New Roman" panose="02020603050405020304" pitchFamily="18" charset="0"/>
                        <a:cs typeface="Arial" panose="020B0604020202020204" pitchFamily="34" charset="0"/>
                      </a:endParaRPr>
                    </a:p>
                    <a:p>
                      <a:pPr algn="ctr"/>
                      <a:r>
                        <a:rPr lang="en-US" sz="1300" dirty="0">
                          <a:latin typeface="+mn-lt"/>
                          <a:ea typeface="Calibri"/>
                          <a:cs typeface="Calibri"/>
                        </a:rPr>
                        <a:t>Locate Cromer, at a range of scales Describe the variety of people, </a:t>
                      </a:r>
                    </a:p>
                    <a:p>
                      <a:pPr algn="ctr"/>
                      <a:r>
                        <a:rPr lang="en-US" sz="1300" dirty="0">
                          <a:latin typeface="+mn-lt"/>
                          <a:ea typeface="Calibri"/>
                          <a:cs typeface="Calibri"/>
                        </a:rPr>
                        <a:t>and know how Cromer has changed over time.</a:t>
                      </a:r>
                    </a:p>
                    <a:p>
                      <a:pPr algn="ctr"/>
                      <a:endParaRPr lang="en-US" sz="1300" dirty="0">
                        <a:latin typeface="+mn-lt"/>
                        <a:ea typeface="Calibri"/>
                        <a:cs typeface="Calibri"/>
                      </a:endParaRPr>
                    </a:p>
                    <a:p>
                      <a:pPr algn="ctr"/>
                      <a:r>
                        <a:rPr lang="en-US" sz="1300" dirty="0">
                          <a:latin typeface="+mn-lt"/>
                          <a:ea typeface="Calibri"/>
                          <a:cs typeface="Calibri"/>
                        </a:rPr>
                        <a:t>Describe the population structure of the UK today.</a:t>
                      </a:r>
                    </a:p>
                    <a:p>
                      <a:pPr algn="ctr"/>
                      <a:r>
                        <a:rPr lang="en-US" sz="1300" dirty="0">
                          <a:latin typeface="+mn-lt"/>
                          <a:ea typeface="Calibri"/>
                          <a:cs typeface="Calibri"/>
                        </a:rPr>
                        <a:t>Understand how the population of the UK has changed over time since 2001.</a:t>
                      </a:r>
                    </a:p>
                    <a:p>
                      <a:pPr algn="ctr"/>
                      <a:endParaRPr lang="en-US" sz="1300" dirty="0">
                        <a:latin typeface="+mn-lt"/>
                        <a:ea typeface="Calibri"/>
                        <a:cs typeface="Calibri"/>
                      </a:endParaRPr>
                    </a:p>
                    <a:p>
                      <a:pPr algn="ctr"/>
                      <a:r>
                        <a:rPr lang="en-US" sz="1300" dirty="0">
                          <a:latin typeface="+mn-lt"/>
                          <a:ea typeface="Calibri"/>
                          <a:cs typeface="Calibri"/>
                        </a:rPr>
                        <a:t>Locate Norwich, at a range of scales; describe diversity, understand the problems that the city faces and describe the potential solutions to one of the problems that the city faces.</a:t>
                      </a:r>
                      <a:endParaRPr lang="en-GB" sz="1300" dirty="0">
                        <a:solidFill>
                          <a:srgbClr val="7030A0"/>
                        </a:solidFill>
                        <a:highlight>
                          <a:srgbClr val="FFFF00"/>
                        </a:highlight>
                        <a:latin typeface="+mn-lt"/>
                        <a:ea typeface="Calibri"/>
                        <a:cs typeface="Calibri"/>
                      </a:endParaRPr>
                    </a:p>
                    <a:p>
                      <a:pPr algn="ctr"/>
                      <a:endParaRPr lang="en-GB" sz="1300" kern="1200" dirty="0">
                        <a:solidFill>
                          <a:schemeClr val="dk1"/>
                        </a:solidFill>
                        <a:effectLst/>
                        <a:latin typeface="+mn-lt"/>
                        <a:ea typeface="+mn-ea"/>
                        <a:cs typeface="+mn-cs"/>
                      </a:endParaRPr>
                    </a:p>
                  </a:txBody>
                  <a:tcPr marL="67302" marR="67302" marT="33651" marB="33651"/>
                </a:tc>
                <a:tc>
                  <a:txBody>
                    <a:bodyPr/>
                    <a:lstStyle/>
                    <a:p>
                      <a:pPr algn="ctr"/>
                      <a:r>
                        <a:rPr lang="en-GB" sz="1300" b="1" u="sng" dirty="0">
                          <a:solidFill>
                            <a:srgbClr val="000000"/>
                          </a:solidFill>
                          <a:latin typeface="+mn-lt"/>
                          <a:ea typeface="Times New Roman" panose="02020603050405020304" pitchFamily="18" charset="0"/>
                          <a:cs typeface="Arial"/>
                        </a:rPr>
                        <a:t>World Population </a:t>
                      </a:r>
                    </a:p>
                    <a:p>
                      <a:pPr algn="ctr"/>
                      <a:r>
                        <a:rPr lang="en-US" sz="1300" dirty="0">
                          <a:latin typeface="+mn-lt"/>
                          <a:ea typeface="Calibri"/>
                          <a:cs typeface="Calibri"/>
                        </a:rPr>
                        <a:t>Know what has happened to the world’s population since 1950.</a:t>
                      </a:r>
                    </a:p>
                    <a:p>
                      <a:pPr algn="ctr"/>
                      <a:endParaRPr lang="en-US" sz="1300" dirty="0">
                        <a:latin typeface="+mn-lt"/>
                        <a:ea typeface="Calibri"/>
                        <a:cs typeface="Calibri"/>
                      </a:endParaRPr>
                    </a:p>
                    <a:p>
                      <a:pPr algn="ctr"/>
                      <a:r>
                        <a:rPr lang="en-US" sz="1300" dirty="0">
                          <a:latin typeface="+mn-lt"/>
                          <a:ea typeface="Calibri"/>
                          <a:cs typeface="Calibri"/>
                        </a:rPr>
                        <a:t>Understand why more people are now living in cities than in the countryside.</a:t>
                      </a:r>
                    </a:p>
                    <a:p>
                      <a:pPr algn="ctr"/>
                      <a:endParaRPr lang="en-GB" sz="1300" b="1" u="sng" dirty="0">
                        <a:solidFill>
                          <a:srgbClr val="000000"/>
                        </a:solidFill>
                        <a:latin typeface="+mn-lt"/>
                        <a:ea typeface="Times New Roman" panose="02020603050405020304" pitchFamily="18" charset="0"/>
                        <a:cs typeface="Arial" panose="020B0604020202020204" pitchFamily="34" charset="0"/>
                      </a:endParaRPr>
                    </a:p>
                    <a:p>
                      <a:pPr algn="ctr"/>
                      <a:r>
                        <a:rPr lang="en-GB" sz="1300" b="1" u="sng" dirty="0">
                          <a:solidFill>
                            <a:srgbClr val="000000"/>
                          </a:solidFill>
                          <a:latin typeface="+mn-lt"/>
                          <a:ea typeface="Times New Roman" panose="02020603050405020304" pitchFamily="18" charset="0"/>
                          <a:cs typeface="Arial"/>
                        </a:rPr>
                        <a:t>Megacities</a:t>
                      </a:r>
                      <a:br>
                        <a:rPr lang="en-GB" sz="1300" dirty="0">
                          <a:latin typeface="+mn-lt"/>
                          <a:ea typeface="Times New Roman" panose="02020603050405020304" pitchFamily="18" charset="0"/>
                          <a:cs typeface="Arial" panose="020B0604020202020204" pitchFamily="34" charset="0"/>
                        </a:rPr>
                      </a:br>
                      <a:r>
                        <a:rPr lang="en-US" sz="1300" dirty="0">
                          <a:latin typeface="+mn-lt"/>
                          <a:ea typeface="Calibri"/>
                          <a:cs typeface="Calibri"/>
                        </a:rPr>
                        <a:t>Know what a megacity is, including their main characteristics.</a:t>
                      </a:r>
                    </a:p>
                    <a:p>
                      <a:pPr algn="ctr"/>
                      <a:r>
                        <a:rPr lang="en-US" sz="1300" dirty="0">
                          <a:latin typeface="+mn-lt"/>
                          <a:ea typeface="Calibri"/>
                          <a:cs typeface="Calibri"/>
                        </a:rPr>
                        <a:t> </a:t>
                      </a:r>
                    </a:p>
                    <a:p>
                      <a:pPr algn="ctr"/>
                      <a:r>
                        <a:rPr lang="en-US" sz="1300" dirty="0">
                          <a:latin typeface="+mn-lt"/>
                          <a:ea typeface="Calibri"/>
                          <a:cs typeface="Calibri"/>
                        </a:rPr>
                        <a:t>Locate the world’s megacities.</a:t>
                      </a:r>
                    </a:p>
                    <a:p>
                      <a:pPr algn="ctr"/>
                      <a:endParaRPr lang="en-US" sz="1300" dirty="0">
                        <a:latin typeface="+mn-lt"/>
                        <a:ea typeface="Calibri"/>
                        <a:cs typeface="Calibri"/>
                      </a:endParaRPr>
                    </a:p>
                    <a:p>
                      <a:pPr algn="ctr"/>
                      <a:r>
                        <a:rPr lang="en-US" sz="1300" dirty="0">
                          <a:latin typeface="+mn-lt"/>
                          <a:ea typeface="Calibri"/>
                          <a:cs typeface="Calibri"/>
                        </a:rPr>
                        <a:t>Describe the challenges and opportunities for people living in megacities.</a:t>
                      </a:r>
                    </a:p>
                    <a:p>
                      <a:pPr algn="ctr"/>
                      <a:endParaRPr lang="en-US" sz="1300" dirty="0">
                        <a:latin typeface="+mn-lt"/>
                        <a:ea typeface="Calibri"/>
                        <a:cs typeface="Calibri"/>
                      </a:endParaRPr>
                    </a:p>
                    <a:p>
                      <a:pPr algn="ctr"/>
                      <a:r>
                        <a:rPr lang="en-US" sz="1300" dirty="0">
                          <a:latin typeface="+mn-lt"/>
                          <a:ea typeface="Calibri"/>
                          <a:cs typeface="Calibri"/>
                        </a:rPr>
                        <a:t>Locate a megacity, at a range of scales; describe what life is like for teenagers in the city, describe diversity within the city, understand the problems that the city faces, and the potential solutions.</a:t>
                      </a:r>
                      <a:endParaRPr lang="en-GB" sz="1300" b="1" u="sng" dirty="0"/>
                    </a:p>
                  </a:txBody>
                  <a:tcPr marL="67302" marR="67302" marT="33651" marB="33651"/>
                </a:tc>
                <a:extLst>
                  <a:ext uri="{0D108BD9-81ED-4DB2-BD59-A6C34878D82A}">
                    <a16:rowId xmlns:a16="http://schemas.microsoft.com/office/drawing/2014/main" val="794610390"/>
                  </a:ext>
                </a:extLst>
              </a:tr>
            </a:tbl>
          </a:graphicData>
        </a:graphic>
      </p:graphicFrame>
    </p:spTree>
    <p:extLst>
      <p:ext uri="{BB962C8B-B14F-4D97-AF65-F5344CB8AC3E}">
        <p14:creationId xmlns:p14="http://schemas.microsoft.com/office/powerpoint/2010/main" val="4285701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AF0BAA-560C-3B41-BE0A-355874596E15}"/>
              </a:ext>
            </a:extLst>
          </p:cNvPr>
          <p:cNvSpPr txBox="1"/>
          <p:nvPr/>
        </p:nvSpPr>
        <p:spPr>
          <a:xfrm>
            <a:off x="3853543" y="291896"/>
            <a:ext cx="6324600" cy="707886"/>
          </a:xfrm>
          <a:prstGeom prst="rect">
            <a:avLst/>
          </a:prstGeom>
          <a:noFill/>
          <a:ln>
            <a:solidFill>
              <a:schemeClr val="tx1"/>
            </a:solidFill>
          </a:ln>
        </p:spPr>
        <p:txBody>
          <a:bodyPr wrap="square" lIns="91440" tIns="45720" rIns="91440" bIns="45720" rtlCol="0" anchor="t">
            <a:spAutoFit/>
          </a:bodyPr>
          <a:lstStyle/>
          <a:p>
            <a:r>
              <a:rPr lang="en-US" sz="4000" dirty="0"/>
              <a:t>Year 11 Entry Level Topics </a:t>
            </a:r>
            <a:endParaRPr lang="en-GB" sz="4000" dirty="0">
              <a:ea typeface="Calibri" panose="020F0502020204030204"/>
              <a:cs typeface="Calibri" panose="020F0502020204030204"/>
            </a:endParaRPr>
          </a:p>
        </p:txBody>
      </p:sp>
      <p:pic>
        <p:nvPicPr>
          <p:cNvPr id="4" name="Picture 3">
            <a:extLst>
              <a:ext uri="{FF2B5EF4-FFF2-40B4-BE49-F238E27FC236}">
                <a16:creationId xmlns:a16="http://schemas.microsoft.com/office/drawing/2014/main" id="{07C68BA6-F003-D3E2-4E33-E841F48064E8}"/>
              </a:ext>
            </a:extLst>
          </p:cNvPr>
          <p:cNvPicPr>
            <a:picLocks noChangeAspect="1"/>
          </p:cNvPicPr>
          <p:nvPr/>
        </p:nvPicPr>
        <p:blipFill>
          <a:blip r:embed="rId2"/>
          <a:srcRect t="354" b="-1"/>
          <a:stretch/>
        </p:blipFill>
        <p:spPr>
          <a:xfrm>
            <a:off x="6583684" y="1856392"/>
            <a:ext cx="5089100" cy="4363710"/>
          </a:xfrm>
          <a:prstGeom prst="rect">
            <a:avLst/>
          </a:prstGeom>
        </p:spPr>
      </p:pic>
      <p:graphicFrame>
        <p:nvGraphicFramePr>
          <p:cNvPr id="6" name="Table 5">
            <a:extLst>
              <a:ext uri="{FF2B5EF4-FFF2-40B4-BE49-F238E27FC236}">
                <a16:creationId xmlns:a16="http://schemas.microsoft.com/office/drawing/2014/main" id="{B88EB1CF-ED36-4E0B-BA4B-EBBB5E8F3E86}"/>
              </a:ext>
            </a:extLst>
          </p:cNvPr>
          <p:cNvGraphicFramePr>
            <a:graphicFrameLocks noGrp="1"/>
          </p:cNvGraphicFramePr>
          <p:nvPr>
            <p:extLst>
              <p:ext uri="{D42A27DB-BD31-4B8C-83A1-F6EECF244321}">
                <p14:modId xmlns:p14="http://schemas.microsoft.com/office/powerpoint/2010/main" val="283084046"/>
              </p:ext>
            </p:extLst>
          </p:nvPr>
        </p:nvGraphicFramePr>
        <p:xfrm>
          <a:off x="691686" y="1856393"/>
          <a:ext cx="4740285" cy="1599033"/>
        </p:xfrm>
        <a:graphic>
          <a:graphicData uri="http://schemas.openxmlformats.org/drawingml/2006/table">
            <a:tbl>
              <a:tblPr firstRow="1" bandRow="1">
                <a:tableStyleId>{073A0DAA-6AF3-43AB-8588-CEC1D06C72B9}</a:tableStyleId>
              </a:tblPr>
              <a:tblGrid>
                <a:gridCol w="4740285">
                  <a:extLst>
                    <a:ext uri="{9D8B030D-6E8A-4147-A177-3AD203B41FA5}">
                      <a16:colId xmlns:a16="http://schemas.microsoft.com/office/drawing/2014/main" val="2186263507"/>
                    </a:ext>
                  </a:extLst>
                </a:gridCol>
              </a:tblGrid>
              <a:tr h="352547">
                <a:tc>
                  <a:txBody>
                    <a:bodyPr/>
                    <a:lstStyle/>
                    <a:p>
                      <a:pPr algn="ctr"/>
                      <a:r>
                        <a:rPr lang="en-GB" dirty="0"/>
                        <a:t>Year 11 Entry Level Curriculum</a:t>
                      </a:r>
                    </a:p>
                  </a:txBody>
                  <a:tcPr/>
                </a:tc>
                <a:extLst>
                  <a:ext uri="{0D108BD9-81ED-4DB2-BD59-A6C34878D82A}">
                    <a16:rowId xmlns:a16="http://schemas.microsoft.com/office/drawing/2014/main" val="3879834424"/>
                  </a:ext>
                </a:extLst>
              </a:tr>
              <a:tr h="352547">
                <a:tc>
                  <a:txBody>
                    <a:bodyPr/>
                    <a:lstStyle/>
                    <a:p>
                      <a:r>
                        <a:rPr lang="en-GB" dirty="0"/>
                        <a:t>         Spring Term 2 and Summer Term 1</a:t>
                      </a:r>
                    </a:p>
                  </a:txBody>
                  <a:tcPr/>
                </a:tc>
                <a:extLst>
                  <a:ext uri="{0D108BD9-81ED-4DB2-BD59-A6C34878D82A}">
                    <a16:rowId xmlns:a16="http://schemas.microsoft.com/office/drawing/2014/main" val="3227460503"/>
                  </a:ext>
                </a:extLst>
              </a:tr>
              <a:tr h="867513">
                <a:tc>
                  <a:txBody>
                    <a:bodyPr/>
                    <a:lstStyle/>
                    <a:p>
                      <a:pPr algn="ctr"/>
                      <a:r>
                        <a:rPr lang="en-GB" b="0" u="none" dirty="0"/>
                        <a:t>Revision and mock exam </a:t>
                      </a:r>
                    </a:p>
                    <a:p>
                      <a:pPr algn="ctr"/>
                      <a:r>
                        <a:rPr lang="en-GB" b="0" u="none" dirty="0"/>
                        <a:t>Final exam and coursework submission </a:t>
                      </a:r>
                    </a:p>
                  </a:txBody>
                  <a:tcPr/>
                </a:tc>
                <a:extLst>
                  <a:ext uri="{0D108BD9-81ED-4DB2-BD59-A6C34878D82A}">
                    <a16:rowId xmlns:a16="http://schemas.microsoft.com/office/drawing/2014/main" val="3325189102"/>
                  </a:ext>
                </a:extLst>
              </a:tr>
            </a:tbl>
          </a:graphicData>
        </a:graphic>
      </p:graphicFrame>
    </p:spTree>
    <p:extLst>
      <p:ext uri="{BB962C8B-B14F-4D97-AF65-F5344CB8AC3E}">
        <p14:creationId xmlns:p14="http://schemas.microsoft.com/office/powerpoint/2010/main" val="1477413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E02C83-B5E5-C51D-91B2-4135301B08DF}"/>
              </a:ext>
            </a:extLst>
          </p:cNvPr>
          <p:cNvSpPr>
            <a:spLocks noGrp="1"/>
          </p:cNvSpPr>
          <p:nvPr>
            <p:ph type="title"/>
          </p:nvPr>
        </p:nvSpPr>
        <p:spPr>
          <a:xfrm>
            <a:off x="652481" y="1382486"/>
            <a:ext cx="3547581" cy="4093028"/>
          </a:xfrm>
        </p:spPr>
        <p:txBody>
          <a:bodyPr anchor="ctr">
            <a:normAutofit/>
          </a:bodyPr>
          <a:lstStyle/>
          <a:p>
            <a:r>
              <a:rPr lang="en-GB" sz="4400" b="1" u="sng"/>
              <a:t>Useful websites</a:t>
            </a:r>
          </a:p>
        </p:txBody>
      </p:sp>
      <p:grpSp>
        <p:nvGrpSpPr>
          <p:cNvPr id="24" name="Group 23">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5" name="Straight Connector 24">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 name="Isosceles Triangle 2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31" name="Rectangle 30">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041C75D-9555-A416-9004-8B855B506F49}"/>
              </a:ext>
            </a:extLst>
          </p:cNvPr>
          <p:cNvGraphicFramePr>
            <a:graphicFrameLocks noGrp="1"/>
          </p:cNvGraphicFramePr>
          <p:nvPr>
            <p:ph idx="1"/>
            <p:extLst>
              <p:ext uri="{D42A27DB-BD31-4B8C-83A1-F6EECF244321}">
                <p14:modId xmlns:p14="http://schemas.microsoft.com/office/powerpoint/2010/main" val="837266051"/>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8693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2" name="Straight Connector 9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5" name="Isosceles Triangle 9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9" name="Isosceles Triangle 9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0" name="Isosceles Triangle 9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02" name="Rectangle 10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F76832E-1209-BF70-8EFE-BA3A24DB57A5}"/>
              </a:ext>
            </a:extLst>
          </p:cNvPr>
          <p:cNvPicPr>
            <a:picLocks noChangeAspect="1"/>
          </p:cNvPicPr>
          <p:nvPr/>
        </p:nvPicPr>
        <p:blipFill>
          <a:blip r:embed="rId2"/>
          <a:stretch>
            <a:fillRect/>
          </a:stretch>
        </p:blipFill>
        <p:spPr>
          <a:xfrm>
            <a:off x="1028665" y="538162"/>
            <a:ext cx="10134669" cy="5781675"/>
          </a:xfrm>
          <a:prstGeom prst="rect">
            <a:avLst/>
          </a:prstGeom>
        </p:spPr>
      </p:pic>
    </p:spTree>
    <p:extLst>
      <p:ext uri="{BB962C8B-B14F-4D97-AF65-F5344CB8AC3E}">
        <p14:creationId xmlns:p14="http://schemas.microsoft.com/office/powerpoint/2010/main" val="3970312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Isosceles Triangle 1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Isosceles Triangle 1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0" name="Rectangle 1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69708B08-40EC-5060-385D-1E65E9A0C034}"/>
              </a:ext>
            </a:extLst>
          </p:cNvPr>
          <p:cNvGraphicFramePr>
            <a:graphicFrameLocks noGrp="1"/>
          </p:cNvGraphicFramePr>
          <p:nvPr>
            <p:extLst>
              <p:ext uri="{D42A27DB-BD31-4B8C-83A1-F6EECF244321}">
                <p14:modId xmlns:p14="http://schemas.microsoft.com/office/powerpoint/2010/main" val="1662974075"/>
              </p:ext>
            </p:extLst>
          </p:nvPr>
        </p:nvGraphicFramePr>
        <p:xfrm>
          <a:off x="1604513" y="1131994"/>
          <a:ext cx="9010896" cy="4984804"/>
        </p:xfrm>
        <a:graphic>
          <a:graphicData uri="http://schemas.openxmlformats.org/drawingml/2006/table">
            <a:tbl>
              <a:tblPr firstRow="1" bandRow="1">
                <a:tableStyleId>{073A0DAA-6AF3-43AB-8588-CEC1D06C72B9}</a:tableStyleId>
              </a:tblPr>
              <a:tblGrid>
                <a:gridCol w="3012498">
                  <a:extLst>
                    <a:ext uri="{9D8B030D-6E8A-4147-A177-3AD203B41FA5}">
                      <a16:colId xmlns:a16="http://schemas.microsoft.com/office/drawing/2014/main" val="3199835223"/>
                    </a:ext>
                  </a:extLst>
                </a:gridCol>
                <a:gridCol w="2955202">
                  <a:extLst>
                    <a:ext uri="{9D8B030D-6E8A-4147-A177-3AD203B41FA5}">
                      <a16:colId xmlns:a16="http://schemas.microsoft.com/office/drawing/2014/main" val="3482772519"/>
                    </a:ext>
                  </a:extLst>
                </a:gridCol>
                <a:gridCol w="3043196">
                  <a:extLst>
                    <a:ext uri="{9D8B030D-6E8A-4147-A177-3AD203B41FA5}">
                      <a16:colId xmlns:a16="http://schemas.microsoft.com/office/drawing/2014/main" val="3855786163"/>
                    </a:ext>
                  </a:extLst>
                </a:gridCol>
              </a:tblGrid>
              <a:tr h="569948">
                <a:tc>
                  <a:txBody>
                    <a:bodyPr/>
                    <a:lstStyle/>
                    <a:p>
                      <a:endParaRPr lang="en-GB" sz="1500"/>
                    </a:p>
                  </a:txBody>
                  <a:tcPr marL="77020" marR="77020" marT="38510" marB="38510"/>
                </a:tc>
                <a:tc>
                  <a:txBody>
                    <a:bodyPr/>
                    <a:lstStyle/>
                    <a:p>
                      <a:r>
                        <a:rPr lang="en-GB" sz="1500"/>
                        <a:t>        KS2A Curriculum </a:t>
                      </a:r>
                    </a:p>
                    <a:p>
                      <a:r>
                        <a:rPr lang="en-GB" sz="1500"/>
                        <a:t>                  </a:t>
                      </a:r>
                    </a:p>
                  </a:txBody>
                  <a:tcPr marL="77020" marR="77020" marT="38510" marB="38510"/>
                </a:tc>
                <a:tc>
                  <a:txBody>
                    <a:bodyPr/>
                    <a:lstStyle/>
                    <a:p>
                      <a:endParaRPr lang="en-GB" sz="1500"/>
                    </a:p>
                  </a:txBody>
                  <a:tcPr marL="77020" marR="77020" marT="38510" marB="38510"/>
                </a:tc>
                <a:extLst>
                  <a:ext uri="{0D108BD9-81ED-4DB2-BD59-A6C34878D82A}">
                    <a16:rowId xmlns:a16="http://schemas.microsoft.com/office/drawing/2014/main" val="934422175"/>
                  </a:ext>
                </a:extLst>
              </a:tr>
              <a:tr h="338888">
                <a:tc>
                  <a:txBody>
                    <a:bodyPr/>
                    <a:lstStyle/>
                    <a:p>
                      <a:pPr algn="ctr"/>
                      <a:r>
                        <a:rPr lang="en-GB" sz="1500" dirty="0"/>
                        <a:t> Autumn Term</a:t>
                      </a:r>
                    </a:p>
                  </a:txBody>
                  <a:tcPr marL="77020" marR="77020" marT="38510" marB="38510"/>
                </a:tc>
                <a:tc>
                  <a:txBody>
                    <a:bodyPr/>
                    <a:lstStyle/>
                    <a:p>
                      <a:pPr algn="ctr"/>
                      <a:r>
                        <a:rPr lang="en-GB" sz="1500" dirty="0"/>
                        <a:t> Spring Term </a:t>
                      </a:r>
                    </a:p>
                  </a:txBody>
                  <a:tcPr marL="77020" marR="77020" marT="38510" marB="38510"/>
                </a:tc>
                <a:tc>
                  <a:txBody>
                    <a:bodyPr/>
                    <a:lstStyle/>
                    <a:p>
                      <a:pPr algn="ctr"/>
                      <a:r>
                        <a:rPr lang="en-GB" sz="1500" dirty="0"/>
                        <a:t>  Summer Term </a:t>
                      </a:r>
                    </a:p>
                  </a:txBody>
                  <a:tcPr marL="77020" marR="77020" marT="38510" marB="38510"/>
                </a:tc>
                <a:extLst>
                  <a:ext uri="{0D108BD9-81ED-4DB2-BD59-A6C34878D82A}">
                    <a16:rowId xmlns:a16="http://schemas.microsoft.com/office/drawing/2014/main" val="1851771617"/>
                  </a:ext>
                </a:extLst>
              </a:tr>
              <a:tr h="569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a:solidFill>
                            <a:schemeClr val="dk1"/>
                          </a:solidFill>
                          <a:effectLst/>
                          <a:latin typeface="+mn-lt"/>
                          <a:ea typeface="+mn-ea"/>
                          <a:cs typeface="+mn-cs"/>
                        </a:rPr>
                        <a:t>Geographical Skills </a:t>
                      </a:r>
                      <a:endParaRPr lang="en-GB" sz="1500" kern="1200" dirty="0">
                        <a:solidFill>
                          <a:schemeClr val="dk1"/>
                        </a:solidFill>
                        <a:effectLst/>
                        <a:latin typeface="+mn-lt"/>
                        <a:ea typeface="+mn-ea"/>
                        <a:cs typeface="+mn-cs"/>
                      </a:endParaRPr>
                    </a:p>
                    <a:p>
                      <a:pPr algn="ctr"/>
                      <a:endParaRPr lang="en-GB" sz="1500" dirty="0"/>
                    </a:p>
                  </a:txBody>
                  <a:tcPr marL="77020" marR="77020" marT="38510" marB="3851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a:solidFill>
                            <a:schemeClr val="dk1"/>
                          </a:solidFill>
                          <a:effectLst/>
                          <a:latin typeface="+mn-lt"/>
                          <a:ea typeface="+mn-ea"/>
                          <a:cs typeface="+mn-cs"/>
                        </a:rPr>
                        <a:t>Extreme Earth</a:t>
                      </a:r>
                      <a:endParaRPr lang="en-GB" sz="1500" kern="1200">
                        <a:solidFill>
                          <a:schemeClr val="dk1"/>
                        </a:solidFill>
                        <a:effectLst/>
                        <a:latin typeface="+mn-lt"/>
                        <a:ea typeface="+mn-ea"/>
                        <a:cs typeface="+mn-cs"/>
                      </a:endParaRPr>
                    </a:p>
                    <a:p>
                      <a:pPr algn="ctr"/>
                      <a:endParaRPr lang="en-GB" sz="1500" b="0" u="sng"/>
                    </a:p>
                  </a:txBody>
                  <a:tcPr marL="77020" marR="77020" marT="38510" marB="3851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a:solidFill>
                            <a:schemeClr val="dk1"/>
                          </a:solidFill>
                          <a:effectLst/>
                          <a:latin typeface="+mn-lt"/>
                          <a:ea typeface="+mn-ea"/>
                          <a:cs typeface="+mn-cs"/>
                        </a:rPr>
                        <a:t>Rainforests</a:t>
                      </a:r>
                      <a:endParaRPr lang="en-GB" sz="1500" kern="1200">
                        <a:solidFill>
                          <a:schemeClr val="dk1"/>
                        </a:solidFill>
                        <a:effectLst/>
                        <a:latin typeface="+mn-lt"/>
                        <a:ea typeface="+mn-ea"/>
                        <a:cs typeface="+mn-cs"/>
                      </a:endParaRPr>
                    </a:p>
                    <a:p>
                      <a:pPr algn="ctr"/>
                      <a:endParaRPr lang="en-GB" sz="1500"/>
                    </a:p>
                  </a:txBody>
                  <a:tcPr marL="77020" marR="77020" marT="38510" marB="38510"/>
                </a:tc>
                <a:extLst>
                  <a:ext uri="{0D108BD9-81ED-4DB2-BD59-A6C34878D82A}">
                    <a16:rowId xmlns:a16="http://schemas.microsoft.com/office/drawing/2014/main" val="736777082"/>
                  </a:ext>
                </a:extLst>
              </a:tr>
              <a:tr h="3111604">
                <a:tc>
                  <a:txBody>
                    <a:bodyPr/>
                    <a:lstStyle/>
                    <a:p>
                      <a:pPr algn="ctr"/>
                      <a:r>
                        <a:rPr lang="en-GB" sz="1500" kern="1200" dirty="0">
                          <a:solidFill>
                            <a:schemeClr val="dk1"/>
                          </a:solidFill>
                          <a:effectLst/>
                          <a:latin typeface="+mn-lt"/>
                          <a:ea typeface="+mn-ea"/>
                          <a:cs typeface="+mn-cs"/>
                        </a:rPr>
                        <a:t>Use maps to locate countries</a:t>
                      </a:r>
                    </a:p>
                    <a:p>
                      <a:pPr algn="ctr"/>
                      <a:r>
                        <a:rPr lang="en-GB" sz="1500" kern="1200" dirty="0">
                          <a:solidFill>
                            <a:schemeClr val="dk1"/>
                          </a:solidFill>
                          <a:effectLst/>
                          <a:latin typeface="+mn-lt"/>
                          <a:ea typeface="+mn-ea"/>
                          <a:cs typeface="+mn-cs"/>
                        </a:rPr>
                        <a:t> </a:t>
                      </a:r>
                    </a:p>
                    <a:p>
                      <a:pPr algn="ctr"/>
                      <a:r>
                        <a:rPr lang="en-GB" sz="1500" kern="1200" dirty="0">
                          <a:solidFill>
                            <a:schemeClr val="dk1"/>
                          </a:solidFill>
                          <a:effectLst/>
                          <a:latin typeface="+mn-lt"/>
                          <a:ea typeface="+mn-ea"/>
                          <a:cs typeface="+mn-cs"/>
                        </a:rPr>
                        <a:t>Identify OS map symbols </a:t>
                      </a:r>
                    </a:p>
                    <a:p>
                      <a:pPr algn="ctr"/>
                      <a:endParaRPr lang="en-GB" sz="1500" kern="1200" dirty="0">
                        <a:solidFill>
                          <a:schemeClr val="dk1"/>
                        </a:solidFill>
                        <a:effectLst/>
                        <a:latin typeface="+mn-lt"/>
                        <a:ea typeface="+mn-ea"/>
                        <a:cs typeface="+mn-cs"/>
                      </a:endParaRPr>
                    </a:p>
                    <a:p>
                      <a:pPr algn="ctr"/>
                      <a:r>
                        <a:rPr lang="en-GB" sz="1500" kern="1200" dirty="0">
                          <a:solidFill>
                            <a:schemeClr val="dk1"/>
                          </a:solidFill>
                          <a:effectLst/>
                          <a:latin typeface="+mn-lt"/>
                          <a:ea typeface="+mn-ea"/>
                          <a:cs typeface="+mn-cs"/>
                        </a:rPr>
                        <a:t>Understand how to use four-figure grid references</a:t>
                      </a:r>
                    </a:p>
                    <a:p>
                      <a:pPr algn="ctr"/>
                      <a:endParaRPr lang="en-GB" sz="1500" kern="1200" dirty="0">
                        <a:solidFill>
                          <a:schemeClr val="dk1"/>
                        </a:solidFill>
                        <a:effectLst/>
                        <a:latin typeface="+mn-lt"/>
                        <a:ea typeface="+mn-ea"/>
                        <a:cs typeface="+mn-cs"/>
                      </a:endParaRPr>
                    </a:p>
                    <a:p>
                      <a:pPr algn="ctr"/>
                      <a:r>
                        <a:rPr lang="en-GB" sz="1500" kern="1200" dirty="0">
                          <a:solidFill>
                            <a:schemeClr val="dk1"/>
                          </a:solidFill>
                          <a:effectLst/>
                          <a:latin typeface="+mn-lt"/>
                          <a:ea typeface="+mn-ea"/>
                          <a:cs typeface="+mn-cs"/>
                        </a:rPr>
                        <a:t>Identify human and physical geographical features </a:t>
                      </a:r>
                    </a:p>
                    <a:p>
                      <a:pPr algn="ctr"/>
                      <a:endParaRPr lang="en-GB" sz="1500" kern="1200" dirty="0">
                        <a:solidFill>
                          <a:schemeClr val="dk1"/>
                        </a:solidFill>
                        <a:effectLst/>
                        <a:latin typeface="+mn-lt"/>
                        <a:ea typeface="+mn-ea"/>
                        <a:cs typeface="+mn-cs"/>
                      </a:endParaRPr>
                    </a:p>
                    <a:p>
                      <a:pPr algn="ctr"/>
                      <a:r>
                        <a:rPr lang="en-GB" sz="1500" kern="1200" dirty="0">
                          <a:solidFill>
                            <a:schemeClr val="dk1"/>
                          </a:solidFill>
                          <a:effectLst/>
                          <a:latin typeface="+mn-lt"/>
                          <a:ea typeface="+mn-ea"/>
                          <a:cs typeface="+mn-cs"/>
                        </a:rPr>
                        <a:t> Locate our county on a map of the UK</a:t>
                      </a:r>
                      <a:endParaRPr lang="en-GB" sz="1500" b="0" u="none" dirty="0"/>
                    </a:p>
                  </a:txBody>
                  <a:tcPr marL="77020" marR="77020" marT="38510" marB="38510"/>
                </a:tc>
                <a:tc>
                  <a:txBody>
                    <a:bodyPr/>
                    <a:lstStyle/>
                    <a:p>
                      <a:pPr algn="ctr"/>
                      <a:r>
                        <a:rPr lang="en-GB" sz="1500" kern="1200" dirty="0">
                          <a:solidFill>
                            <a:schemeClr val="dk1"/>
                          </a:solidFill>
                          <a:effectLst/>
                          <a:latin typeface="+mn-lt"/>
                          <a:ea typeface="+mn-ea"/>
                          <a:cs typeface="+mn-cs"/>
                        </a:rPr>
                        <a:t>Name the layers that make up the Earth </a:t>
                      </a:r>
                    </a:p>
                    <a:p>
                      <a:pPr algn="ctr"/>
                      <a:endParaRPr lang="en-GB" sz="1500" kern="1200" dirty="0">
                        <a:solidFill>
                          <a:schemeClr val="dk1"/>
                        </a:solidFill>
                        <a:effectLst/>
                        <a:latin typeface="+mn-lt"/>
                        <a:ea typeface="+mn-ea"/>
                        <a:cs typeface="+mn-cs"/>
                      </a:endParaRPr>
                    </a:p>
                    <a:p>
                      <a:pPr algn="ctr"/>
                      <a:r>
                        <a:rPr lang="en-GB" sz="1500" kern="1200" dirty="0">
                          <a:solidFill>
                            <a:schemeClr val="dk1"/>
                          </a:solidFill>
                          <a:effectLst/>
                          <a:latin typeface="+mn-lt"/>
                          <a:ea typeface="+mn-ea"/>
                          <a:cs typeface="+mn-cs"/>
                        </a:rPr>
                        <a:t> Show how tectonic plates move</a:t>
                      </a:r>
                    </a:p>
                    <a:p>
                      <a:pPr algn="ctr"/>
                      <a:endParaRPr lang="en-GB" sz="1500" kern="1200" dirty="0">
                        <a:solidFill>
                          <a:schemeClr val="dk1"/>
                        </a:solidFill>
                        <a:effectLst/>
                        <a:latin typeface="+mn-lt"/>
                        <a:ea typeface="+mn-ea"/>
                        <a:cs typeface="+mn-cs"/>
                      </a:endParaRPr>
                    </a:p>
                    <a:p>
                      <a:pPr algn="ctr"/>
                      <a:r>
                        <a:rPr lang="en-GB" sz="1500" kern="1200" dirty="0">
                          <a:solidFill>
                            <a:schemeClr val="dk1"/>
                          </a:solidFill>
                          <a:effectLst/>
                          <a:latin typeface="+mn-lt"/>
                          <a:ea typeface="+mn-ea"/>
                          <a:cs typeface="+mn-cs"/>
                        </a:rPr>
                        <a:t> Explain how volcanoes are formed </a:t>
                      </a:r>
                    </a:p>
                    <a:p>
                      <a:pPr algn="ctr"/>
                      <a:endParaRPr lang="en-GB" sz="1500" kern="1200" dirty="0">
                        <a:solidFill>
                          <a:schemeClr val="dk1"/>
                        </a:solidFill>
                        <a:effectLst/>
                        <a:latin typeface="+mn-lt"/>
                        <a:ea typeface="+mn-ea"/>
                        <a:cs typeface="+mn-cs"/>
                      </a:endParaRPr>
                    </a:p>
                    <a:p>
                      <a:pPr algn="ctr"/>
                      <a:r>
                        <a:rPr lang="en-GB" sz="1500" kern="1200" dirty="0">
                          <a:solidFill>
                            <a:schemeClr val="dk1"/>
                          </a:solidFill>
                          <a:effectLst/>
                          <a:latin typeface="+mn-lt"/>
                          <a:ea typeface="+mn-ea"/>
                          <a:cs typeface="+mn-cs"/>
                        </a:rPr>
                        <a:t> Identify where earthquakes happen </a:t>
                      </a:r>
                    </a:p>
                    <a:p>
                      <a:pPr marL="0" indent="0" algn="ctr">
                        <a:buFontTx/>
                        <a:buNone/>
                      </a:pPr>
                      <a:r>
                        <a:rPr lang="en-GB" sz="1500" kern="1200" dirty="0">
                          <a:solidFill>
                            <a:schemeClr val="dk1"/>
                          </a:solidFill>
                          <a:effectLst/>
                          <a:latin typeface="+mn-lt"/>
                          <a:ea typeface="+mn-ea"/>
                          <a:cs typeface="+mn-cs"/>
                        </a:rPr>
                        <a:t> Explain what causes a Tsunami</a:t>
                      </a:r>
                    </a:p>
                    <a:p>
                      <a:pPr marL="0" indent="0" algn="ctr">
                        <a:buFontTx/>
                        <a:buNone/>
                      </a:pPr>
                      <a:endParaRPr lang="en-GB" sz="1500" kern="1200" dirty="0">
                        <a:solidFill>
                          <a:schemeClr val="dk1"/>
                        </a:solidFill>
                        <a:effectLst/>
                        <a:latin typeface="+mn-lt"/>
                        <a:ea typeface="+mn-ea"/>
                        <a:cs typeface="+mn-cs"/>
                      </a:endParaRPr>
                    </a:p>
                    <a:p>
                      <a:pPr algn="ctr"/>
                      <a:r>
                        <a:rPr lang="en-GB" sz="1500" kern="1200" dirty="0">
                          <a:solidFill>
                            <a:schemeClr val="dk1"/>
                          </a:solidFill>
                          <a:effectLst/>
                          <a:latin typeface="+mn-lt"/>
                          <a:ea typeface="+mn-ea"/>
                          <a:cs typeface="+mn-cs"/>
                        </a:rPr>
                        <a:t> Explain how scientists collect data about storms </a:t>
                      </a:r>
                    </a:p>
                    <a:p>
                      <a:pPr algn="ctr"/>
                      <a:endParaRPr lang="en-GB" sz="1500" kern="1200" dirty="0">
                        <a:solidFill>
                          <a:schemeClr val="dk1"/>
                        </a:solidFill>
                        <a:effectLst/>
                        <a:latin typeface="+mn-lt"/>
                        <a:ea typeface="+mn-ea"/>
                        <a:cs typeface="+mn-cs"/>
                      </a:endParaRPr>
                    </a:p>
                  </a:txBody>
                  <a:tcPr marL="77020" marR="77020" marT="38510" marB="38510"/>
                </a:tc>
                <a:tc>
                  <a:txBody>
                    <a:bodyPr/>
                    <a:lstStyle/>
                    <a:p>
                      <a:pPr algn="ctr"/>
                      <a:r>
                        <a:rPr lang="en-GB" sz="1500" kern="1200" dirty="0">
                          <a:solidFill>
                            <a:schemeClr val="dk1"/>
                          </a:solidFill>
                          <a:effectLst/>
                          <a:latin typeface="+mn-lt"/>
                          <a:ea typeface="+mn-ea"/>
                          <a:cs typeface="+mn-cs"/>
                        </a:rPr>
                        <a:t>Identify areas of the world containing rainforests </a:t>
                      </a:r>
                    </a:p>
                    <a:p>
                      <a:pPr algn="ctr"/>
                      <a:endParaRPr lang="en-GB" sz="1500" kern="1200" dirty="0">
                        <a:solidFill>
                          <a:schemeClr val="dk1"/>
                        </a:solidFill>
                        <a:effectLst/>
                        <a:latin typeface="+mn-lt"/>
                        <a:ea typeface="+mn-ea"/>
                        <a:cs typeface="+mn-cs"/>
                      </a:endParaRPr>
                    </a:p>
                    <a:p>
                      <a:pPr algn="ctr"/>
                      <a:r>
                        <a:rPr lang="en-GB" sz="1500" kern="1200" dirty="0">
                          <a:solidFill>
                            <a:schemeClr val="dk1"/>
                          </a:solidFill>
                          <a:effectLst/>
                          <a:latin typeface="+mn-lt"/>
                          <a:ea typeface="+mn-ea"/>
                          <a:cs typeface="+mn-cs"/>
                        </a:rPr>
                        <a:t>Explain the key aspects of a rainforest climate </a:t>
                      </a:r>
                    </a:p>
                    <a:p>
                      <a:pPr algn="ctr"/>
                      <a:endParaRPr lang="en-GB" sz="1500" kern="1200" dirty="0">
                        <a:solidFill>
                          <a:schemeClr val="dk1"/>
                        </a:solidFill>
                        <a:effectLst/>
                        <a:latin typeface="+mn-lt"/>
                        <a:ea typeface="+mn-ea"/>
                        <a:cs typeface="+mn-cs"/>
                      </a:endParaRPr>
                    </a:p>
                    <a:p>
                      <a:pPr algn="ctr"/>
                      <a:r>
                        <a:rPr lang="en-GB" sz="1500" kern="1200" dirty="0">
                          <a:solidFill>
                            <a:schemeClr val="dk1"/>
                          </a:solidFill>
                          <a:effectLst/>
                          <a:latin typeface="+mn-lt"/>
                          <a:ea typeface="+mn-ea"/>
                          <a:cs typeface="+mn-cs"/>
                        </a:rPr>
                        <a:t> Describe the layers and features of a rainforest </a:t>
                      </a:r>
                    </a:p>
                    <a:p>
                      <a:pPr algn="ctr"/>
                      <a:endParaRPr lang="en-GB" sz="1500" kern="1200" dirty="0">
                        <a:solidFill>
                          <a:schemeClr val="dk1"/>
                        </a:solidFill>
                        <a:effectLst/>
                        <a:latin typeface="+mn-lt"/>
                        <a:ea typeface="+mn-ea"/>
                        <a:cs typeface="+mn-cs"/>
                      </a:endParaRPr>
                    </a:p>
                    <a:p>
                      <a:pPr algn="ctr"/>
                      <a:r>
                        <a:rPr lang="en-GB" sz="1500" kern="1200" dirty="0">
                          <a:solidFill>
                            <a:schemeClr val="dk1"/>
                          </a:solidFill>
                          <a:effectLst/>
                          <a:latin typeface="+mn-lt"/>
                          <a:ea typeface="+mn-ea"/>
                          <a:cs typeface="+mn-cs"/>
                        </a:rPr>
                        <a:t> Know animals and plants living in the rainforest </a:t>
                      </a:r>
                    </a:p>
                    <a:p>
                      <a:pPr algn="ctr"/>
                      <a:endParaRPr lang="en-GB" sz="1500" kern="1200" dirty="0">
                        <a:solidFill>
                          <a:schemeClr val="dk1"/>
                        </a:solidFill>
                        <a:effectLst/>
                        <a:latin typeface="+mn-lt"/>
                        <a:ea typeface="+mn-ea"/>
                        <a:cs typeface="+mn-cs"/>
                      </a:endParaRPr>
                    </a:p>
                    <a:p>
                      <a:pPr algn="ctr"/>
                      <a:r>
                        <a:rPr lang="en-GB" sz="1500" kern="1200" dirty="0">
                          <a:solidFill>
                            <a:schemeClr val="dk1"/>
                          </a:solidFill>
                          <a:effectLst/>
                          <a:latin typeface="+mn-lt"/>
                          <a:ea typeface="+mn-ea"/>
                          <a:cs typeface="+mn-cs"/>
                        </a:rPr>
                        <a:t>Compare the Amazon rainforest to Sherwood Forest</a:t>
                      </a:r>
                    </a:p>
                    <a:p>
                      <a:pPr algn="ctr"/>
                      <a:endParaRPr lang="en-GB" sz="1500" b="1" u="sng" dirty="0"/>
                    </a:p>
                  </a:txBody>
                  <a:tcPr marL="77020" marR="77020" marT="38510" marB="38510"/>
                </a:tc>
                <a:extLst>
                  <a:ext uri="{0D108BD9-81ED-4DB2-BD59-A6C34878D82A}">
                    <a16:rowId xmlns:a16="http://schemas.microsoft.com/office/drawing/2014/main" val="1598049888"/>
                  </a:ext>
                </a:extLst>
              </a:tr>
            </a:tbl>
          </a:graphicData>
        </a:graphic>
      </p:graphicFrame>
    </p:spTree>
    <p:extLst>
      <p:ext uri="{BB962C8B-B14F-4D97-AF65-F5344CB8AC3E}">
        <p14:creationId xmlns:p14="http://schemas.microsoft.com/office/powerpoint/2010/main" val="3092115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Isosceles Triangle 1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Isosceles Triangle 1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0" name="Rectangle 1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B7E2F9A0-D9D3-8DD4-5D06-DBBE77C1BF46}"/>
              </a:ext>
            </a:extLst>
          </p:cNvPr>
          <p:cNvGraphicFramePr>
            <a:graphicFrameLocks noGrp="1"/>
          </p:cNvGraphicFramePr>
          <p:nvPr>
            <p:extLst>
              <p:ext uri="{D42A27DB-BD31-4B8C-83A1-F6EECF244321}">
                <p14:modId xmlns:p14="http://schemas.microsoft.com/office/powerpoint/2010/main" val="3693523179"/>
              </p:ext>
            </p:extLst>
          </p:nvPr>
        </p:nvGraphicFramePr>
        <p:xfrm>
          <a:off x="1123845" y="717344"/>
          <a:ext cx="9941261" cy="5414844"/>
        </p:xfrm>
        <a:graphic>
          <a:graphicData uri="http://schemas.openxmlformats.org/drawingml/2006/table">
            <a:tbl>
              <a:tblPr firstRow="1" bandRow="1">
                <a:tableStyleId>{073A0DAA-6AF3-43AB-8588-CEC1D06C72B9}</a:tableStyleId>
              </a:tblPr>
              <a:tblGrid>
                <a:gridCol w="3377216">
                  <a:extLst>
                    <a:ext uri="{9D8B030D-6E8A-4147-A177-3AD203B41FA5}">
                      <a16:colId xmlns:a16="http://schemas.microsoft.com/office/drawing/2014/main" val="3199835223"/>
                    </a:ext>
                  </a:extLst>
                </a:gridCol>
                <a:gridCol w="3267412">
                  <a:extLst>
                    <a:ext uri="{9D8B030D-6E8A-4147-A177-3AD203B41FA5}">
                      <a16:colId xmlns:a16="http://schemas.microsoft.com/office/drawing/2014/main" val="3482772519"/>
                    </a:ext>
                  </a:extLst>
                </a:gridCol>
                <a:gridCol w="3296633">
                  <a:extLst>
                    <a:ext uri="{9D8B030D-6E8A-4147-A177-3AD203B41FA5}">
                      <a16:colId xmlns:a16="http://schemas.microsoft.com/office/drawing/2014/main" val="3855786163"/>
                    </a:ext>
                  </a:extLst>
                </a:gridCol>
              </a:tblGrid>
              <a:tr h="495654">
                <a:tc>
                  <a:txBody>
                    <a:bodyPr/>
                    <a:lstStyle/>
                    <a:p>
                      <a:endParaRPr lang="en-GB" sz="1300"/>
                    </a:p>
                  </a:txBody>
                  <a:tcPr marL="66980" marR="66980" marT="33490" marB="33490"/>
                </a:tc>
                <a:tc>
                  <a:txBody>
                    <a:bodyPr/>
                    <a:lstStyle/>
                    <a:p>
                      <a:r>
                        <a:rPr lang="en-GB" sz="1300" dirty="0"/>
                        <a:t>                   KS2B Curriculum </a:t>
                      </a:r>
                    </a:p>
                    <a:p>
                      <a:r>
                        <a:rPr lang="en-GB" sz="1300" dirty="0"/>
                        <a:t>                  </a:t>
                      </a:r>
                    </a:p>
                  </a:txBody>
                  <a:tcPr marL="66980" marR="66980" marT="33490" marB="33490"/>
                </a:tc>
                <a:tc>
                  <a:txBody>
                    <a:bodyPr/>
                    <a:lstStyle/>
                    <a:p>
                      <a:endParaRPr lang="en-GB" sz="1300"/>
                    </a:p>
                  </a:txBody>
                  <a:tcPr marL="66980" marR="66980" marT="33490" marB="33490"/>
                </a:tc>
                <a:extLst>
                  <a:ext uri="{0D108BD9-81ED-4DB2-BD59-A6C34878D82A}">
                    <a16:rowId xmlns:a16="http://schemas.microsoft.com/office/drawing/2014/main" val="934422175"/>
                  </a:ext>
                </a:extLst>
              </a:tr>
              <a:tr h="294713">
                <a:tc>
                  <a:txBody>
                    <a:bodyPr/>
                    <a:lstStyle/>
                    <a:p>
                      <a:r>
                        <a:rPr lang="en-GB" sz="1300" dirty="0"/>
                        <a:t>                     Autumn Term</a:t>
                      </a:r>
                    </a:p>
                  </a:txBody>
                  <a:tcPr marL="66980" marR="66980" marT="33490" marB="33490"/>
                </a:tc>
                <a:tc>
                  <a:txBody>
                    <a:bodyPr/>
                    <a:lstStyle/>
                    <a:p>
                      <a:r>
                        <a:rPr lang="en-GB" sz="1300" dirty="0"/>
                        <a:t>                       Spring Term </a:t>
                      </a:r>
                    </a:p>
                  </a:txBody>
                  <a:tcPr marL="66980" marR="66980" marT="33490" marB="33490"/>
                </a:tc>
                <a:tc>
                  <a:txBody>
                    <a:bodyPr/>
                    <a:lstStyle/>
                    <a:p>
                      <a:r>
                        <a:rPr lang="en-GB" sz="1300" dirty="0"/>
                        <a:t>                      Summer Term </a:t>
                      </a:r>
                    </a:p>
                  </a:txBody>
                  <a:tcPr marL="66980" marR="66980" marT="33490" marB="33490"/>
                </a:tc>
                <a:extLst>
                  <a:ext uri="{0D108BD9-81ED-4DB2-BD59-A6C34878D82A}">
                    <a16:rowId xmlns:a16="http://schemas.microsoft.com/office/drawing/2014/main" val="1851771617"/>
                  </a:ext>
                </a:extLst>
              </a:tr>
              <a:tr h="232245">
                <a:tc>
                  <a:txBody>
                    <a:bodyPr/>
                    <a:lstStyle/>
                    <a:p>
                      <a:pPr algn="l">
                        <a:lnSpc>
                          <a:spcPct val="107000"/>
                        </a:lnSpc>
                        <a:spcAft>
                          <a:spcPts val="800"/>
                        </a:spcAft>
                      </a:pPr>
                      <a:r>
                        <a:rPr lang="en-GB" sz="1300" b="1" kern="100" dirty="0">
                          <a:effectLst/>
                          <a:latin typeface="Calibri" panose="020F0502020204030204" pitchFamily="34" charset="0"/>
                          <a:ea typeface="Calibri" panose="020F0502020204030204" pitchFamily="34" charset="0"/>
                          <a:cs typeface="Times New Roman" panose="02020603050405020304" pitchFamily="18" charset="0"/>
                        </a:rPr>
                        <a:t>                     MARVELLOUS MAPS</a:t>
                      </a:r>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0235" marR="50235" marT="0" marB="0"/>
                </a:tc>
                <a:tc>
                  <a:txBody>
                    <a:bodyPr/>
                    <a:lstStyle/>
                    <a:p>
                      <a:pPr algn="ctr">
                        <a:lnSpc>
                          <a:spcPct val="107000"/>
                        </a:lnSpc>
                        <a:spcAft>
                          <a:spcPts val="800"/>
                        </a:spcAft>
                      </a:pPr>
                      <a:r>
                        <a:rPr lang="en-GB" sz="1300" b="1" kern="100" dirty="0">
                          <a:effectLst/>
                          <a:latin typeface="Calibri" panose="020F0502020204030204" pitchFamily="34" charset="0"/>
                          <a:ea typeface="Calibri" panose="020F0502020204030204" pitchFamily="34" charset="0"/>
                          <a:cs typeface="Times New Roman" panose="02020603050405020304" pitchFamily="18" charset="0"/>
                        </a:rPr>
                        <a:t>BIOMES</a:t>
                      </a:r>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0235" marR="50235" marT="0" marB="0"/>
                </a:tc>
                <a:tc>
                  <a:txBody>
                    <a:bodyPr/>
                    <a:lstStyle/>
                    <a:p>
                      <a:pPr algn="ctr">
                        <a:lnSpc>
                          <a:spcPct val="107000"/>
                        </a:lnSpc>
                        <a:spcAft>
                          <a:spcPts val="800"/>
                        </a:spcAft>
                      </a:pPr>
                      <a:r>
                        <a:rPr lang="en-GB" sz="1300" b="1" kern="100" dirty="0">
                          <a:effectLst/>
                          <a:latin typeface="Calibri" panose="020F0502020204030204" pitchFamily="34" charset="0"/>
                          <a:ea typeface="Calibri" panose="020F0502020204030204" pitchFamily="34" charset="0"/>
                          <a:cs typeface="Times New Roman" panose="02020603050405020304" pitchFamily="18" charset="0"/>
                        </a:rPr>
                        <a:t>EXPLORING AFRICA</a:t>
                      </a:r>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0235" marR="50235" marT="0" marB="0"/>
                </a:tc>
                <a:extLst>
                  <a:ext uri="{0D108BD9-81ED-4DB2-BD59-A6C34878D82A}">
                    <a16:rowId xmlns:a16="http://schemas.microsoft.com/office/drawing/2014/main" val="1598049888"/>
                  </a:ext>
                </a:extLst>
              </a:tr>
              <a:tr h="2976710">
                <a:tc>
                  <a:txBody>
                    <a:bodyPr/>
                    <a:lstStyle/>
                    <a:p>
                      <a:pPr algn="ctr">
                        <a:lnSpc>
                          <a:spcPct val="107000"/>
                        </a:lnSpc>
                        <a:spcAft>
                          <a:spcPts val="800"/>
                        </a:spcAft>
                      </a:pPr>
                      <a:endParaRPr lang="en-GB" sz="9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900" b="1" u="sng" kern="100" dirty="0">
                          <a:effectLst/>
                          <a:latin typeface="Calibri" panose="020F0502020204030204" pitchFamily="34" charset="0"/>
                          <a:ea typeface="Calibri" panose="020F0502020204030204" pitchFamily="34" charset="0"/>
                          <a:cs typeface="Times New Roman" panose="02020603050405020304" pitchFamily="18" charset="0"/>
                        </a:rPr>
                        <a:t>Using Atlases</a:t>
                      </a:r>
                      <a:r>
                        <a:rPr lang="en-GB" sz="900" b="0" u="sng"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900" b="0" u="none"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To locate the world’s countries, using maps to focus on Europe (including the location of Russia) and North and South America by using an atlas.</a:t>
                      </a:r>
                    </a:p>
                    <a:p>
                      <a:pPr algn="ctr">
                        <a:lnSpc>
                          <a:spcPct val="107000"/>
                        </a:lnSpc>
                        <a:spcAft>
                          <a:spcPts val="800"/>
                        </a:spcAft>
                      </a:pPr>
                      <a:r>
                        <a:rPr lang="en-GB" sz="900" b="1" u="sng" kern="100" dirty="0">
                          <a:effectLst/>
                          <a:latin typeface="Calibri" panose="020F0502020204030204" pitchFamily="34" charset="0"/>
                          <a:ea typeface="Calibri" panose="020F0502020204030204" pitchFamily="34" charset="0"/>
                          <a:cs typeface="Times New Roman" panose="02020603050405020304" pitchFamily="18" charset="0"/>
                        </a:rPr>
                        <a:t>Map  Symbols</a:t>
                      </a:r>
                      <a:r>
                        <a:rPr lang="en-GB" sz="9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                                                                                                                           To use </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symbols and a key (including the use of Ordnance Survey maps) to build knowledge of the United Kingdom and the wider world by identifying landmarks shown on an Ordnance Survey map. </a:t>
                      </a:r>
                    </a:p>
                    <a:p>
                      <a:pPr algn="ctr">
                        <a:lnSpc>
                          <a:spcPct val="107000"/>
                        </a:lnSpc>
                        <a:spcAft>
                          <a:spcPts val="800"/>
                        </a:spcAft>
                      </a:pPr>
                      <a:r>
                        <a:rPr lang="en-GB" sz="900" b="1" u="sng" kern="100" dirty="0">
                          <a:effectLst/>
                          <a:latin typeface="Calibri" panose="020F0502020204030204" pitchFamily="34" charset="0"/>
                          <a:ea typeface="Calibri" panose="020F0502020204030204" pitchFamily="34" charset="0"/>
                          <a:cs typeface="Times New Roman" panose="02020603050405020304" pitchFamily="18" charset="0"/>
                        </a:rPr>
                        <a:t>Compass Points </a:t>
                      </a:r>
                      <a:r>
                        <a:rPr lang="en-GB" sz="900" b="0" u="none"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To use the eight points of a compass to build knowledge of the United Kingdom and the wider world by describing routes on a map.</a:t>
                      </a:r>
                    </a:p>
                    <a:p>
                      <a:pPr algn="ctr">
                        <a:lnSpc>
                          <a:spcPct val="107000"/>
                        </a:lnSpc>
                        <a:spcAft>
                          <a:spcPts val="80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900" b="1" u="sng" kern="100" dirty="0">
                          <a:effectLst/>
                          <a:latin typeface="Calibri" panose="020F0502020204030204" pitchFamily="34" charset="0"/>
                          <a:ea typeface="Calibri" panose="020F0502020204030204" pitchFamily="34" charset="0"/>
                          <a:cs typeface="Times New Roman" panose="02020603050405020304" pitchFamily="18" charset="0"/>
                        </a:rPr>
                        <a:t>Grid References                                                                                                                 </a:t>
                      </a:r>
                      <a:r>
                        <a:rPr lang="en-GB" sz="900" b="0" u="none" kern="100" dirty="0">
                          <a:effectLst/>
                          <a:latin typeface="Calibri" panose="020F0502020204030204" pitchFamily="34" charset="0"/>
                          <a:ea typeface="Calibri" panose="020F0502020204030204" pitchFamily="34" charset="0"/>
                          <a:cs typeface="Times New Roman" panose="02020603050405020304" pitchFamily="18" charset="0"/>
                        </a:rPr>
                        <a:t>To</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use four and six-figure grid references to build their knowledge of the United Kingdom and the wider world by finding features on a map.</a:t>
                      </a:r>
                    </a:p>
                    <a:p>
                      <a:pPr algn="ctr">
                        <a:lnSpc>
                          <a:spcPct val="107000"/>
                        </a:lnSpc>
                        <a:spcAft>
                          <a:spcPts val="800"/>
                        </a:spcAft>
                      </a:pPr>
                      <a:r>
                        <a:rPr lang="en-GB" sz="9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900" b="1" u="sng" kern="100" dirty="0">
                          <a:effectLst/>
                          <a:latin typeface="Calibri" panose="020F0502020204030204" pitchFamily="34" charset="0"/>
                          <a:ea typeface="Calibri" panose="020F0502020204030204" pitchFamily="34" charset="0"/>
                          <a:cs typeface="Times New Roman" panose="02020603050405020304" pitchFamily="18" charset="0"/>
                        </a:rPr>
                        <a:t>Planning a Route                                                                                                               </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To use the eight points of a compass, four and six-figure grid references, symbols and key (including the use of Ordnance Survey maps) to build their knowledge of the United Kingdom and the wider world by planning a journey.</a:t>
                      </a:r>
                    </a:p>
                  </a:txBody>
                  <a:tcPr marL="50235" marR="50235" marT="0" marB="0"/>
                </a:tc>
                <a:tc>
                  <a:txBody>
                    <a:bodyPr/>
                    <a:lstStyle/>
                    <a:p>
                      <a:pPr algn="ctr">
                        <a:lnSpc>
                          <a:spcPct val="100000"/>
                        </a:lnSpc>
                        <a:spcAft>
                          <a:spcPts val="0"/>
                        </a:spcAft>
                      </a:pPr>
                      <a:endParaRPr lang="en-GB" sz="9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pPr algn="ctr">
                        <a:lnSpc>
                          <a:spcPct val="100000"/>
                        </a:lnSpc>
                        <a:spcAft>
                          <a:spcPts val="0"/>
                        </a:spcAft>
                      </a:pPr>
                      <a:r>
                        <a:rPr lang="en-GB" sz="9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What are the Earth's biomes?</a:t>
                      </a:r>
                      <a:endParaRPr lang="en-GB"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Explore the world's many different biomes.</a:t>
                      </a: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Understand that biomes are large ecosystems.</a:t>
                      </a: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Explore how biomes have distinct climatic conditions, flora and fauna.</a:t>
                      </a:r>
                    </a:p>
                    <a:p>
                      <a:pPr algn="ctr">
                        <a:lnSpc>
                          <a:spcPct val="100000"/>
                        </a:lnSpc>
                        <a:spcAft>
                          <a:spcPts val="0"/>
                        </a:spcAft>
                      </a:pPr>
                      <a:endParaRPr lang="en-GB" sz="9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Where are the Earth's biomes?</a:t>
                      </a:r>
                      <a:endParaRPr lang="en-GB" sz="9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Where are the Earth's six major biomes located and how their position on the Earth impacts their climates. </a:t>
                      </a:r>
                    </a:p>
                    <a:p>
                      <a:pPr algn="ctr">
                        <a:lnSpc>
                          <a:spcPct val="100000"/>
                        </a:lnSpc>
                        <a:spcAft>
                          <a:spcPts val="0"/>
                        </a:spcAft>
                      </a:pPr>
                      <a:endParaRPr lang="en-GB" sz="9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algn="ctr">
                        <a:lnSpc>
                          <a:spcPct val="100000"/>
                        </a:lnSpc>
                        <a:spcAft>
                          <a:spcPts val="0"/>
                        </a:spcAft>
                      </a:pPr>
                      <a:r>
                        <a:rPr lang="en-GB" sz="9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What affects an ecosystem?</a:t>
                      </a:r>
                      <a:endParaRPr lang="en-GB" sz="9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Learning about the climatic factors and human activities that impact biomes and the ecosystems within them.</a:t>
                      </a:r>
                    </a:p>
                    <a:p>
                      <a:pPr algn="ctr">
                        <a:lnSpc>
                          <a:spcPct val="100000"/>
                        </a:lnSpc>
                        <a:spcAft>
                          <a:spcPts val="0"/>
                        </a:spcAft>
                      </a:pPr>
                      <a:endParaRPr lang="en-GB" sz="9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endParaRPr>
                    </a:p>
                    <a:p>
                      <a:pPr algn="ctr">
                        <a:lnSpc>
                          <a:spcPct val="100000"/>
                        </a:lnSpc>
                        <a:spcAft>
                          <a:spcPts val="0"/>
                        </a:spcAft>
                      </a:pPr>
                      <a:r>
                        <a:rPr lang="en-GB" sz="9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What is the taiga?</a:t>
                      </a:r>
                      <a:endParaRPr lang="en-GB"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Learning about climatic factors and location of the taiga. We will also learn about the flora and fauna that are present there.</a:t>
                      </a:r>
                    </a:p>
                    <a:p>
                      <a:pPr algn="ctr">
                        <a:lnSpc>
                          <a:spcPct val="100000"/>
                        </a:lnSpc>
                        <a:spcAft>
                          <a:spcPts val="0"/>
                        </a:spcAft>
                      </a:pPr>
                      <a:endParaRPr lang="en-GB" sz="9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endParaRPr>
                    </a:p>
                    <a:p>
                      <a:pPr algn="ctr">
                        <a:lnSpc>
                          <a:spcPct val="100000"/>
                        </a:lnSpc>
                        <a:spcAft>
                          <a:spcPts val="0"/>
                        </a:spcAft>
                      </a:pPr>
                      <a:r>
                        <a:rPr lang="en-GB" sz="9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What are the grasslands?</a:t>
                      </a:r>
                      <a:endParaRPr lang="en-GB"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Exploring the  climatic factors and location of the grasslands. We will also learn about the flora and fauna that are present there.</a:t>
                      </a:r>
                    </a:p>
                    <a:p>
                      <a:pPr algn="ctr">
                        <a:lnSpc>
                          <a:spcPct val="100000"/>
                        </a:lnSpc>
                        <a:spcAft>
                          <a:spcPts val="0"/>
                        </a:spcAft>
                      </a:pPr>
                      <a:endParaRPr lang="en-GB" sz="9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endParaRPr>
                    </a:p>
                    <a:p>
                      <a:pPr algn="ctr">
                        <a:lnSpc>
                          <a:spcPct val="100000"/>
                        </a:lnSpc>
                        <a:spcAft>
                          <a:spcPts val="0"/>
                        </a:spcAft>
                      </a:pPr>
                      <a:r>
                        <a:rPr lang="en-GB" sz="9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How are biomes being damaged?</a:t>
                      </a:r>
                      <a:endParaRPr lang="en-GB"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Learning about global warming and climate change. We will learn about how climate change, predominantly caused by human activity, is putting the world's biomes at risk.</a:t>
                      </a:r>
                    </a:p>
                    <a:p>
                      <a:pPr algn="ctr">
                        <a:lnSpc>
                          <a:spcPct val="100000"/>
                        </a:lnSpc>
                        <a:spcAft>
                          <a:spcPts val="0"/>
                        </a:spcAft>
                      </a:pPr>
                      <a:endParaRPr lang="en-GB" sz="9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endParaRPr>
                    </a:p>
                    <a:p>
                      <a:pPr algn="ctr">
                        <a:lnSpc>
                          <a:spcPct val="100000"/>
                        </a:lnSpc>
                        <a:spcAft>
                          <a:spcPts val="0"/>
                        </a:spcAft>
                      </a:pPr>
                      <a:r>
                        <a:rPr lang="en-GB" sz="9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How are biomes being protected and preserved?</a:t>
                      </a:r>
                      <a:endParaRPr lang="en-GB"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Learning about conservation, both in relation to plants (flora) and animals (fauna). </a:t>
                      </a:r>
                    </a:p>
                    <a:p>
                      <a:pPr algn="ctr">
                        <a:lnSpc>
                          <a:spcPct val="107000"/>
                        </a:lnSpc>
                        <a:spcAft>
                          <a:spcPts val="80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50235" marR="50235" marT="0" marB="0"/>
                </a:tc>
                <a:tc>
                  <a:txBody>
                    <a:bodyPr/>
                    <a:lstStyle/>
                    <a:p>
                      <a:pPr algn="ctr">
                        <a:lnSpc>
                          <a:spcPct val="100000"/>
                        </a:lnSpc>
                        <a:spcAft>
                          <a:spcPts val="0"/>
                        </a:spcAft>
                      </a:pPr>
                      <a:endParaRPr lang="en-GB" sz="9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b="1" u="sng" kern="100" dirty="0">
                          <a:effectLst/>
                          <a:latin typeface="Calibri" panose="020F0502020204030204" pitchFamily="34" charset="0"/>
                          <a:ea typeface="Calibri" panose="020F0502020204030204" pitchFamily="34" charset="0"/>
                          <a:cs typeface="Times New Roman" panose="02020603050405020304" pitchFamily="18" charset="0"/>
                        </a:rPr>
                        <a:t>To identify African countries and locate them on a map</a:t>
                      </a:r>
                      <a:endParaRPr lang="en-GB" sz="9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Use compass direction clues to identify and locate each of the 54 countries.</a:t>
                      </a:r>
                    </a:p>
                    <a:p>
                      <a:pPr algn="ctr">
                        <a:lnSpc>
                          <a:spcPct val="100000"/>
                        </a:lnSpc>
                        <a:spcAft>
                          <a:spcPts val="0"/>
                        </a:spcAft>
                      </a:pPr>
                      <a:endParaRPr lang="en-GB" sz="9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b="1" u="sng" kern="100" dirty="0">
                          <a:effectLst/>
                          <a:latin typeface="Calibri" panose="020F0502020204030204" pitchFamily="34" charset="0"/>
                          <a:ea typeface="Calibri" panose="020F0502020204030204" pitchFamily="34" charset="0"/>
                          <a:cs typeface="Times New Roman" panose="02020603050405020304" pitchFamily="18" charset="0"/>
                        </a:rPr>
                        <a:t>Nigeria and West Africa</a:t>
                      </a:r>
                      <a:endParaRPr lang="en-GB" sz="9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To learn that Africa can be split into five different regions. Identify countries in each region.</a:t>
                      </a: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Physical and human features of Nigeria.</a:t>
                      </a:r>
                    </a:p>
                    <a:p>
                      <a:pPr algn="ctr">
                        <a:lnSpc>
                          <a:spcPct val="100000"/>
                        </a:lnSpc>
                        <a:spcAft>
                          <a:spcPts val="0"/>
                        </a:spcAft>
                      </a:pPr>
                      <a:endParaRPr lang="en-GB" sz="9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b="1" u="sng" kern="100" dirty="0">
                          <a:effectLst/>
                          <a:latin typeface="Calibri" panose="020F0502020204030204" pitchFamily="34" charset="0"/>
                          <a:ea typeface="Calibri" panose="020F0502020204030204" pitchFamily="34" charset="0"/>
                          <a:cs typeface="Times New Roman" panose="02020603050405020304" pitchFamily="18" charset="0"/>
                        </a:rPr>
                        <a:t>Northern Africa and Morocco</a:t>
                      </a:r>
                      <a:endParaRPr lang="en-GB" sz="9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To identify the seven countries of N. Africa and some general features.</a:t>
                      </a: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Physical and human features of Morocco.</a:t>
                      </a:r>
                    </a:p>
                    <a:p>
                      <a:pPr algn="ctr">
                        <a:lnSpc>
                          <a:spcPct val="100000"/>
                        </a:lnSpc>
                        <a:spcAft>
                          <a:spcPts val="0"/>
                        </a:spcAft>
                      </a:pPr>
                      <a:endParaRPr lang="en-GB" sz="9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b="1" u="sng" kern="100" dirty="0">
                          <a:effectLst/>
                          <a:latin typeface="Calibri" panose="020F0502020204030204" pitchFamily="34" charset="0"/>
                          <a:ea typeface="Calibri" panose="020F0502020204030204" pitchFamily="34" charset="0"/>
                          <a:cs typeface="Times New Roman" panose="02020603050405020304" pitchFamily="18" charset="0"/>
                        </a:rPr>
                        <a:t>Central Africa and the Central African Republic</a:t>
                      </a:r>
                      <a:endParaRPr lang="en-GB" sz="9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Identify the nine countries of Central Africa and features including the equatorial climate.</a:t>
                      </a:r>
                    </a:p>
                    <a:p>
                      <a:pPr algn="ctr">
                        <a:lnSpc>
                          <a:spcPct val="100000"/>
                        </a:lnSpc>
                        <a:spcAft>
                          <a:spcPts val="0"/>
                        </a:spcAft>
                      </a:pPr>
                      <a:endParaRPr lang="en-GB" sz="9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b="1" u="sng" kern="100" dirty="0">
                          <a:effectLst/>
                          <a:latin typeface="Calibri" panose="020F0502020204030204" pitchFamily="34" charset="0"/>
                          <a:ea typeface="Calibri" panose="020F0502020204030204" pitchFamily="34" charset="0"/>
                          <a:cs typeface="Times New Roman" panose="02020603050405020304" pitchFamily="18" charset="0"/>
                        </a:rPr>
                        <a:t>Western Africa and Tanzania</a:t>
                      </a:r>
                      <a:endParaRPr lang="en-GB" sz="9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Identify the countries (eighteen) and explore the country using photographs</a:t>
                      </a: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Physical and human features of Tanzania.</a:t>
                      </a:r>
                    </a:p>
                    <a:p>
                      <a:pPr algn="ctr">
                        <a:lnSpc>
                          <a:spcPct val="100000"/>
                        </a:lnSpc>
                        <a:spcAft>
                          <a:spcPts val="0"/>
                        </a:spcAft>
                      </a:pPr>
                      <a:endParaRPr lang="en-GB" sz="9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b="1" u="sng" kern="100" dirty="0">
                          <a:effectLst/>
                          <a:latin typeface="Calibri" panose="020F0502020204030204" pitchFamily="34" charset="0"/>
                          <a:ea typeface="Calibri" panose="020F0502020204030204" pitchFamily="34" charset="0"/>
                          <a:cs typeface="Times New Roman" panose="02020603050405020304" pitchFamily="18" charset="0"/>
                        </a:rPr>
                        <a:t>Southern Africa and South Africa</a:t>
                      </a:r>
                      <a:endParaRPr lang="en-GB" sz="9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Identify the five countries of Southern Africa.</a:t>
                      </a:r>
                    </a:p>
                    <a:p>
                      <a:pPr algn="ctr">
                        <a:lnSpc>
                          <a:spcPct val="100000"/>
                        </a:lnSpc>
                        <a:spcAft>
                          <a:spcPts val="0"/>
                        </a:spcAft>
                      </a:pPr>
                      <a:r>
                        <a:rPr lang="en-GB"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Physical and human features of South Africa.</a:t>
                      </a:r>
                    </a:p>
                    <a:p>
                      <a:pPr algn="ctr">
                        <a:lnSpc>
                          <a:spcPct val="100000"/>
                        </a:lnSpc>
                        <a:spcAft>
                          <a:spcPts val="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Explore the nine different biomes and their biodiversity. </a:t>
                      </a:r>
                    </a:p>
                    <a:p>
                      <a:pPr algn="ctr">
                        <a:lnSpc>
                          <a:spcPct val="100000"/>
                        </a:lnSpc>
                        <a:spcAft>
                          <a:spcPts val="0"/>
                        </a:spcAft>
                      </a:pPr>
                      <a:endParaRPr lang="en-GB" sz="9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GB" sz="900" b="1" u="sng" kern="100" dirty="0">
                          <a:effectLst/>
                          <a:latin typeface="Calibri" panose="020F0502020204030204" pitchFamily="34" charset="0"/>
                          <a:ea typeface="Calibri" panose="020F0502020204030204" pitchFamily="34" charset="0"/>
                          <a:cs typeface="Times New Roman" panose="02020603050405020304" pitchFamily="18" charset="0"/>
                        </a:rPr>
                        <a:t>Consolidation and independent research</a:t>
                      </a:r>
                      <a:endParaRPr lang="en-GB" sz="9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50235" marR="50235" marT="0" marB="0"/>
                </a:tc>
                <a:extLst>
                  <a:ext uri="{0D108BD9-81ED-4DB2-BD59-A6C34878D82A}">
                    <a16:rowId xmlns:a16="http://schemas.microsoft.com/office/drawing/2014/main" val="3824004683"/>
                  </a:ext>
                </a:extLst>
              </a:tr>
            </a:tbl>
          </a:graphicData>
        </a:graphic>
      </p:graphicFrame>
    </p:spTree>
    <p:extLst>
      <p:ext uri="{BB962C8B-B14F-4D97-AF65-F5344CB8AC3E}">
        <p14:creationId xmlns:p14="http://schemas.microsoft.com/office/powerpoint/2010/main" val="1952316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88CE56-6706-AE66-CCC4-BFC89F08A20C}"/>
              </a:ext>
            </a:extLst>
          </p:cNvPr>
          <p:cNvPicPr>
            <a:picLocks noChangeAspect="1"/>
          </p:cNvPicPr>
          <p:nvPr/>
        </p:nvPicPr>
        <p:blipFill>
          <a:blip r:embed="rId2"/>
          <a:stretch>
            <a:fillRect/>
          </a:stretch>
        </p:blipFill>
        <p:spPr>
          <a:xfrm>
            <a:off x="1179553" y="3282119"/>
            <a:ext cx="1894990" cy="2446958"/>
          </a:xfrm>
          <a:prstGeom prst="rect">
            <a:avLst/>
          </a:prstGeom>
        </p:spPr>
      </p:pic>
      <p:pic>
        <p:nvPicPr>
          <p:cNvPr id="5" name="Picture 4">
            <a:extLst>
              <a:ext uri="{FF2B5EF4-FFF2-40B4-BE49-F238E27FC236}">
                <a16:creationId xmlns:a16="http://schemas.microsoft.com/office/drawing/2014/main" id="{D870B4E0-EBD4-F20B-FCCF-24B28F155E29}"/>
              </a:ext>
            </a:extLst>
          </p:cNvPr>
          <p:cNvPicPr>
            <a:picLocks noChangeAspect="1"/>
          </p:cNvPicPr>
          <p:nvPr/>
        </p:nvPicPr>
        <p:blipFill>
          <a:blip r:embed="rId3"/>
          <a:stretch>
            <a:fillRect/>
          </a:stretch>
        </p:blipFill>
        <p:spPr>
          <a:xfrm>
            <a:off x="5045869" y="3301331"/>
            <a:ext cx="2052982" cy="2628975"/>
          </a:xfrm>
          <a:prstGeom prst="rect">
            <a:avLst/>
          </a:prstGeom>
        </p:spPr>
      </p:pic>
      <p:pic>
        <p:nvPicPr>
          <p:cNvPr id="7" name="Picture 6">
            <a:extLst>
              <a:ext uri="{FF2B5EF4-FFF2-40B4-BE49-F238E27FC236}">
                <a16:creationId xmlns:a16="http://schemas.microsoft.com/office/drawing/2014/main" id="{68F3792F-C0BF-1530-5DEF-26ADA2A8CF04}"/>
              </a:ext>
            </a:extLst>
          </p:cNvPr>
          <p:cNvPicPr>
            <a:picLocks noChangeAspect="1"/>
          </p:cNvPicPr>
          <p:nvPr/>
        </p:nvPicPr>
        <p:blipFill>
          <a:blip r:embed="rId4"/>
          <a:stretch>
            <a:fillRect/>
          </a:stretch>
        </p:blipFill>
        <p:spPr>
          <a:xfrm>
            <a:off x="8787442" y="3282119"/>
            <a:ext cx="1966160" cy="2595331"/>
          </a:xfrm>
          <a:prstGeom prst="rect">
            <a:avLst/>
          </a:prstGeom>
        </p:spPr>
      </p:pic>
      <p:sp>
        <p:nvSpPr>
          <p:cNvPr id="9" name="TextBox 8">
            <a:extLst>
              <a:ext uri="{FF2B5EF4-FFF2-40B4-BE49-F238E27FC236}">
                <a16:creationId xmlns:a16="http://schemas.microsoft.com/office/drawing/2014/main" id="{6E7CD6CA-ED62-15F3-32AA-1DFFFB23F436}"/>
              </a:ext>
            </a:extLst>
          </p:cNvPr>
          <p:cNvSpPr txBox="1"/>
          <p:nvPr/>
        </p:nvSpPr>
        <p:spPr>
          <a:xfrm>
            <a:off x="1179553" y="2688566"/>
            <a:ext cx="2432702" cy="369332"/>
          </a:xfrm>
          <a:prstGeom prst="rect">
            <a:avLst/>
          </a:prstGeom>
          <a:noFill/>
        </p:spPr>
        <p:txBody>
          <a:bodyPr wrap="square" rtlCol="0">
            <a:spAutoFit/>
          </a:bodyPr>
          <a:lstStyle/>
          <a:p>
            <a:r>
              <a:rPr lang="en-GB" dirty="0"/>
              <a:t>Year 7</a:t>
            </a:r>
          </a:p>
        </p:txBody>
      </p:sp>
      <p:sp>
        <p:nvSpPr>
          <p:cNvPr id="10" name="TextBox 9">
            <a:extLst>
              <a:ext uri="{FF2B5EF4-FFF2-40B4-BE49-F238E27FC236}">
                <a16:creationId xmlns:a16="http://schemas.microsoft.com/office/drawing/2014/main" id="{68C5580E-9E5A-931B-660E-173FDBA652C0}"/>
              </a:ext>
            </a:extLst>
          </p:cNvPr>
          <p:cNvSpPr txBox="1"/>
          <p:nvPr/>
        </p:nvSpPr>
        <p:spPr>
          <a:xfrm>
            <a:off x="9287721" y="2659811"/>
            <a:ext cx="2432702" cy="369332"/>
          </a:xfrm>
          <a:prstGeom prst="rect">
            <a:avLst/>
          </a:prstGeom>
          <a:noFill/>
        </p:spPr>
        <p:txBody>
          <a:bodyPr wrap="square" rtlCol="0">
            <a:spAutoFit/>
          </a:bodyPr>
          <a:lstStyle/>
          <a:p>
            <a:r>
              <a:rPr lang="en-GB" dirty="0"/>
              <a:t>Year 9</a:t>
            </a:r>
          </a:p>
        </p:txBody>
      </p:sp>
      <p:sp>
        <p:nvSpPr>
          <p:cNvPr id="11" name="TextBox 10">
            <a:extLst>
              <a:ext uri="{FF2B5EF4-FFF2-40B4-BE49-F238E27FC236}">
                <a16:creationId xmlns:a16="http://schemas.microsoft.com/office/drawing/2014/main" id="{16930D5E-DE3D-827C-C7F5-A216FF88091C}"/>
              </a:ext>
            </a:extLst>
          </p:cNvPr>
          <p:cNvSpPr txBox="1"/>
          <p:nvPr/>
        </p:nvSpPr>
        <p:spPr>
          <a:xfrm>
            <a:off x="5411584" y="2688566"/>
            <a:ext cx="2432702" cy="369332"/>
          </a:xfrm>
          <a:prstGeom prst="rect">
            <a:avLst/>
          </a:prstGeom>
          <a:noFill/>
        </p:spPr>
        <p:txBody>
          <a:bodyPr wrap="square" rtlCol="0">
            <a:spAutoFit/>
          </a:bodyPr>
          <a:lstStyle/>
          <a:p>
            <a:r>
              <a:rPr lang="en-GB" dirty="0"/>
              <a:t>Year 8</a:t>
            </a:r>
          </a:p>
        </p:txBody>
      </p:sp>
      <p:sp>
        <p:nvSpPr>
          <p:cNvPr id="12" name="TextBox 11">
            <a:extLst>
              <a:ext uri="{FF2B5EF4-FFF2-40B4-BE49-F238E27FC236}">
                <a16:creationId xmlns:a16="http://schemas.microsoft.com/office/drawing/2014/main" id="{41BCA05E-0E32-03DB-F896-665D8431B946}"/>
              </a:ext>
            </a:extLst>
          </p:cNvPr>
          <p:cNvSpPr txBox="1"/>
          <p:nvPr/>
        </p:nvSpPr>
        <p:spPr>
          <a:xfrm>
            <a:off x="2816577" y="828725"/>
            <a:ext cx="5581291" cy="369332"/>
          </a:xfrm>
          <a:prstGeom prst="rect">
            <a:avLst/>
          </a:prstGeom>
          <a:noFill/>
        </p:spPr>
        <p:txBody>
          <a:bodyPr wrap="square" rtlCol="0">
            <a:spAutoFit/>
          </a:bodyPr>
          <a:lstStyle/>
          <a:p>
            <a:r>
              <a:rPr lang="en-GB" dirty="0"/>
              <a:t>Our Key Stage 3 Provider is</a:t>
            </a:r>
          </a:p>
        </p:txBody>
      </p:sp>
      <p:pic>
        <p:nvPicPr>
          <p:cNvPr id="2" name="Picture 1" descr="Image result for Kerboodle Logo 500 X 500">
            <a:extLst>
              <a:ext uri="{FF2B5EF4-FFF2-40B4-BE49-F238E27FC236}">
                <a16:creationId xmlns:a16="http://schemas.microsoft.com/office/drawing/2014/main" id="{14A9CFA0-AB2B-87F1-3DF3-DDA6C5860A98}"/>
              </a:ext>
            </a:extLst>
          </p:cNvPr>
          <p:cNvPicPr>
            <a:picLocks noChangeAspect="1"/>
          </p:cNvPicPr>
          <p:nvPr/>
        </p:nvPicPr>
        <p:blipFill>
          <a:blip r:embed="rId5"/>
          <a:stretch>
            <a:fillRect/>
          </a:stretch>
        </p:blipFill>
        <p:spPr>
          <a:xfrm>
            <a:off x="5464538" y="274618"/>
            <a:ext cx="3190875" cy="1314450"/>
          </a:xfrm>
          <a:prstGeom prst="rect">
            <a:avLst/>
          </a:prstGeom>
        </p:spPr>
      </p:pic>
      <p:sp>
        <p:nvSpPr>
          <p:cNvPr id="13" name="TextBox 12">
            <a:extLst>
              <a:ext uri="{FF2B5EF4-FFF2-40B4-BE49-F238E27FC236}">
                <a16:creationId xmlns:a16="http://schemas.microsoft.com/office/drawing/2014/main" id="{ABB81300-F1A6-4D64-8260-9ED04AF100B8}"/>
              </a:ext>
            </a:extLst>
          </p:cNvPr>
          <p:cNvSpPr txBox="1"/>
          <p:nvPr/>
        </p:nvSpPr>
        <p:spPr>
          <a:xfrm>
            <a:off x="1759913" y="6044205"/>
            <a:ext cx="8511753" cy="584775"/>
          </a:xfrm>
          <a:prstGeom prst="rect">
            <a:avLst/>
          </a:prstGeom>
          <a:noFill/>
        </p:spPr>
        <p:txBody>
          <a:bodyPr wrap="square" lIns="91440" tIns="45720" rIns="91440" bIns="45720" rtlCol="0" anchor="t">
            <a:spAutoFit/>
          </a:bodyPr>
          <a:lstStyle/>
          <a:p>
            <a:r>
              <a:rPr lang="en-GB" sz="1600" dirty="0"/>
              <a:t>There is flexibility in the learning outcomes and topics taught throughout the Key Stage 3 curriculum, to meet the needs and capabilities of the students.  </a:t>
            </a:r>
          </a:p>
        </p:txBody>
      </p:sp>
    </p:spTree>
    <p:extLst>
      <p:ext uri="{BB962C8B-B14F-4D97-AF65-F5344CB8AC3E}">
        <p14:creationId xmlns:p14="http://schemas.microsoft.com/office/powerpoint/2010/main" val="3877755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96543-C109-1602-8588-FFEC5FD0AFF5}"/>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dirty="0"/>
              <a:t>Key Stage 3 lesson examples</a:t>
            </a:r>
          </a:p>
        </p:txBody>
      </p:sp>
      <p:pic>
        <p:nvPicPr>
          <p:cNvPr id="5" name="Content Placeholder 4">
            <a:extLst>
              <a:ext uri="{FF2B5EF4-FFF2-40B4-BE49-F238E27FC236}">
                <a16:creationId xmlns:a16="http://schemas.microsoft.com/office/drawing/2014/main" id="{8DE7DFCD-B8EE-A5FE-6D3F-66C6397E93F2}"/>
              </a:ext>
            </a:extLst>
          </p:cNvPr>
          <p:cNvPicPr>
            <a:picLocks noGrp="1" noChangeAspect="1"/>
          </p:cNvPicPr>
          <p:nvPr>
            <p:ph idx="1"/>
          </p:nvPr>
        </p:nvPicPr>
        <p:blipFill>
          <a:blip r:embed="rId2"/>
          <a:stretch>
            <a:fillRect/>
          </a:stretch>
        </p:blipFill>
        <p:spPr>
          <a:xfrm>
            <a:off x="5242902" y="2087598"/>
            <a:ext cx="4883892" cy="2944589"/>
          </a:xfrm>
          <a:prstGeom prst="rect">
            <a:avLst/>
          </a:prstGeom>
        </p:spPr>
      </p:pic>
      <p:pic>
        <p:nvPicPr>
          <p:cNvPr id="7" name="Picture 6">
            <a:extLst>
              <a:ext uri="{FF2B5EF4-FFF2-40B4-BE49-F238E27FC236}">
                <a16:creationId xmlns:a16="http://schemas.microsoft.com/office/drawing/2014/main" id="{13A1A0B2-0D58-67D2-D6D1-5C8D2BCA997E}"/>
              </a:ext>
            </a:extLst>
          </p:cNvPr>
          <p:cNvPicPr>
            <a:picLocks noChangeAspect="1"/>
          </p:cNvPicPr>
          <p:nvPr/>
        </p:nvPicPr>
        <p:blipFill>
          <a:blip r:embed="rId3"/>
          <a:stretch>
            <a:fillRect/>
          </a:stretch>
        </p:blipFill>
        <p:spPr>
          <a:xfrm>
            <a:off x="483942" y="2087598"/>
            <a:ext cx="4355477" cy="3022409"/>
          </a:xfrm>
          <a:prstGeom prst="rect">
            <a:avLst/>
          </a:prstGeom>
        </p:spPr>
      </p:pic>
    </p:spTree>
    <p:extLst>
      <p:ext uri="{BB962C8B-B14F-4D97-AF65-F5344CB8AC3E}">
        <p14:creationId xmlns:p14="http://schemas.microsoft.com/office/powerpoint/2010/main" val="3817152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EC80530-C75A-7C23-B660-795CD447DAFB}"/>
              </a:ext>
            </a:extLst>
          </p:cNvPr>
          <p:cNvGraphicFramePr>
            <a:graphicFrameLocks noGrp="1"/>
          </p:cNvGraphicFramePr>
          <p:nvPr>
            <p:extLst>
              <p:ext uri="{D42A27DB-BD31-4B8C-83A1-F6EECF244321}">
                <p14:modId xmlns:p14="http://schemas.microsoft.com/office/powerpoint/2010/main" val="436020030"/>
              </p:ext>
            </p:extLst>
          </p:nvPr>
        </p:nvGraphicFramePr>
        <p:xfrm>
          <a:off x="1604513" y="1238250"/>
          <a:ext cx="9010896" cy="4684748"/>
        </p:xfrm>
        <a:graphic>
          <a:graphicData uri="http://schemas.openxmlformats.org/drawingml/2006/table">
            <a:tbl>
              <a:tblPr firstRow="1" bandRow="1">
                <a:tableStyleId>{073A0DAA-6AF3-43AB-8588-CEC1D06C72B9}</a:tableStyleId>
              </a:tblPr>
              <a:tblGrid>
                <a:gridCol w="3012498">
                  <a:extLst>
                    <a:ext uri="{9D8B030D-6E8A-4147-A177-3AD203B41FA5}">
                      <a16:colId xmlns:a16="http://schemas.microsoft.com/office/drawing/2014/main" val="3199835223"/>
                    </a:ext>
                  </a:extLst>
                </a:gridCol>
                <a:gridCol w="2955202">
                  <a:extLst>
                    <a:ext uri="{9D8B030D-6E8A-4147-A177-3AD203B41FA5}">
                      <a16:colId xmlns:a16="http://schemas.microsoft.com/office/drawing/2014/main" val="3482772519"/>
                    </a:ext>
                  </a:extLst>
                </a:gridCol>
                <a:gridCol w="3043196">
                  <a:extLst>
                    <a:ext uri="{9D8B030D-6E8A-4147-A177-3AD203B41FA5}">
                      <a16:colId xmlns:a16="http://schemas.microsoft.com/office/drawing/2014/main" val="3855786163"/>
                    </a:ext>
                  </a:extLst>
                </a:gridCol>
              </a:tblGrid>
              <a:tr h="463692">
                <a:tc>
                  <a:txBody>
                    <a:bodyPr/>
                    <a:lstStyle/>
                    <a:p>
                      <a:endParaRPr lang="en-GB" sz="1500"/>
                    </a:p>
                  </a:txBody>
                  <a:tcPr marL="77020" marR="77020" marT="38510" marB="38510"/>
                </a:tc>
                <a:tc>
                  <a:txBody>
                    <a:bodyPr/>
                    <a:lstStyle/>
                    <a:p>
                      <a:r>
                        <a:rPr lang="en-GB" sz="1500" dirty="0"/>
                        <a:t>           Year 7 Curriculum </a:t>
                      </a:r>
                    </a:p>
                    <a:p>
                      <a:r>
                        <a:rPr lang="en-GB" sz="1500" dirty="0"/>
                        <a:t>                  </a:t>
                      </a:r>
                    </a:p>
                  </a:txBody>
                  <a:tcPr marL="77020" marR="77020" marT="38510" marB="38510"/>
                </a:tc>
                <a:tc>
                  <a:txBody>
                    <a:bodyPr/>
                    <a:lstStyle/>
                    <a:p>
                      <a:endParaRPr lang="en-GB" sz="1500" dirty="0"/>
                    </a:p>
                  </a:txBody>
                  <a:tcPr marL="77020" marR="77020" marT="38510" marB="38510"/>
                </a:tc>
                <a:extLst>
                  <a:ext uri="{0D108BD9-81ED-4DB2-BD59-A6C34878D82A}">
                    <a16:rowId xmlns:a16="http://schemas.microsoft.com/office/drawing/2014/main" val="934422175"/>
                  </a:ext>
                </a:extLst>
              </a:tr>
              <a:tr h="338888">
                <a:tc>
                  <a:txBody>
                    <a:bodyPr/>
                    <a:lstStyle/>
                    <a:p>
                      <a:pPr algn="ctr"/>
                      <a:r>
                        <a:rPr lang="en-GB" sz="1500" dirty="0"/>
                        <a:t> Autumn Term 1</a:t>
                      </a:r>
                    </a:p>
                  </a:txBody>
                  <a:tcPr marL="77020" marR="77020" marT="38510" marB="38510"/>
                </a:tc>
                <a:tc>
                  <a:txBody>
                    <a:bodyPr/>
                    <a:lstStyle/>
                    <a:p>
                      <a:pPr algn="ctr"/>
                      <a:r>
                        <a:rPr lang="en-GB" sz="1500" dirty="0"/>
                        <a:t> Autumn Term 2</a:t>
                      </a:r>
                    </a:p>
                  </a:txBody>
                  <a:tcPr marL="77020" marR="77020" marT="38510" marB="38510"/>
                </a:tc>
                <a:tc>
                  <a:txBody>
                    <a:bodyPr/>
                    <a:lstStyle/>
                    <a:p>
                      <a:pPr algn="ctr"/>
                      <a:r>
                        <a:rPr lang="en-GB" sz="1500" dirty="0"/>
                        <a:t>  Spring Term 1</a:t>
                      </a:r>
                    </a:p>
                  </a:txBody>
                  <a:tcPr marL="77020" marR="77020" marT="38510" marB="38510"/>
                </a:tc>
                <a:extLst>
                  <a:ext uri="{0D108BD9-81ED-4DB2-BD59-A6C34878D82A}">
                    <a16:rowId xmlns:a16="http://schemas.microsoft.com/office/drawing/2014/main" val="1851771617"/>
                  </a:ext>
                </a:extLst>
              </a:tr>
              <a:tr h="4261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kern="1200" dirty="0">
                          <a:solidFill>
                            <a:schemeClr val="dk1"/>
                          </a:solidFill>
                          <a:effectLst/>
                          <a:latin typeface="+mn-lt"/>
                          <a:ea typeface="+mn-ea"/>
                          <a:cs typeface="+mn-cs"/>
                        </a:rPr>
                        <a:t>Introduction to Geography: Maps and Mapping</a:t>
                      </a:r>
                    </a:p>
                  </a:txBody>
                  <a:tcPr marL="77020" marR="77020" marT="38510" marB="38510"/>
                </a:tc>
                <a:tc>
                  <a:txBody>
                    <a:bodyPr/>
                    <a:lstStyle/>
                    <a:p>
                      <a:pPr algn="ctr"/>
                      <a:r>
                        <a:rPr lang="en-GB" sz="1500" b="0" u="none" dirty="0"/>
                        <a:t>Maps and Mapping</a:t>
                      </a:r>
                    </a:p>
                  </a:txBody>
                  <a:tcPr marL="77020" marR="77020" marT="38510" marB="38510"/>
                </a:tc>
                <a:tc>
                  <a:txBody>
                    <a:bodyPr/>
                    <a:lstStyle/>
                    <a:p>
                      <a:pPr algn="ctr"/>
                      <a:r>
                        <a:rPr lang="en-GB" sz="1500" dirty="0"/>
                        <a:t>Maps and Mapping </a:t>
                      </a:r>
                    </a:p>
                  </a:txBody>
                  <a:tcPr marL="77020" marR="77020" marT="38510" marB="38510"/>
                </a:tc>
                <a:extLst>
                  <a:ext uri="{0D108BD9-81ED-4DB2-BD59-A6C34878D82A}">
                    <a16:rowId xmlns:a16="http://schemas.microsoft.com/office/drawing/2014/main" val="736777082"/>
                  </a:ext>
                </a:extLst>
              </a:tr>
              <a:tr h="3111604">
                <a:tc>
                  <a:txBody>
                    <a:bodyPr/>
                    <a:lstStyle/>
                    <a:p>
                      <a:pPr algn="ctr"/>
                      <a:r>
                        <a:rPr lang="en-GB" sz="1500" b="0" u="none" dirty="0">
                          <a:solidFill>
                            <a:schemeClr val="tx1"/>
                          </a:solidFill>
                          <a:latin typeface="+mn-lt"/>
                          <a:ea typeface="Times New Roman" panose="02020603050405020304" pitchFamily="18" charset="0"/>
                          <a:cs typeface="Arial"/>
                        </a:rPr>
                        <a:t>Introduction to Geography:</a:t>
                      </a:r>
                      <a:br>
                        <a:rPr lang="en-GB" sz="1500" b="0" u="none" dirty="0">
                          <a:solidFill>
                            <a:schemeClr val="tx1"/>
                          </a:solidFill>
                          <a:latin typeface="+mn-lt"/>
                          <a:ea typeface="Times New Roman" panose="02020603050405020304" pitchFamily="18" charset="0"/>
                          <a:cs typeface="Arial" panose="020B0604020202020204" pitchFamily="34" charset="0"/>
                        </a:rPr>
                      </a:br>
                      <a:r>
                        <a:rPr lang="en-GB" sz="1500" b="0" u="none" dirty="0">
                          <a:solidFill>
                            <a:schemeClr val="tx1"/>
                          </a:solidFill>
                          <a:latin typeface="+mn-lt"/>
                          <a:ea typeface="Times New Roman" panose="02020603050405020304" pitchFamily="18" charset="0"/>
                          <a:cs typeface="Arial"/>
                        </a:rPr>
                        <a:t>the differences between human, physical and environmental geography.</a:t>
                      </a:r>
                    </a:p>
                    <a:p>
                      <a:pPr algn="ctr"/>
                      <a:br>
                        <a:rPr lang="en-GB" sz="1500" b="0" u="none" dirty="0">
                          <a:solidFill>
                            <a:schemeClr val="tx1"/>
                          </a:solidFill>
                          <a:latin typeface="+mn-lt"/>
                          <a:ea typeface="Times New Roman" panose="02020603050405020304" pitchFamily="18" charset="0"/>
                          <a:cs typeface="Arial" panose="020B0604020202020204" pitchFamily="34" charset="0"/>
                        </a:rPr>
                      </a:br>
                      <a:r>
                        <a:rPr lang="en-GB" sz="1500" b="0" u="none" dirty="0">
                          <a:solidFill>
                            <a:schemeClr val="tx1"/>
                          </a:solidFill>
                          <a:latin typeface="+mn-lt"/>
                          <a:ea typeface="Times New Roman" panose="02020603050405020304" pitchFamily="18" charset="0"/>
                          <a:cs typeface="Arial"/>
                        </a:rPr>
                        <a:t>Locate and name the continents and oceans of the world. </a:t>
                      </a:r>
                      <a:br>
                        <a:rPr lang="en-GB" sz="1500" b="0" u="none" dirty="0">
                          <a:solidFill>
                            <a:schemeClr val="tx1"/>
                          </a:solidFill>
                          <a:latin typeface="+mn-lt"/>
                          <a:ea typeface="Times New Roman" panose="02020603050405020304" pitchFamily="18" charset="0"/>
                          <a:cs typeface="Arial" panose="020B0604020202020204" pitchFamily="34" charset="0"/>
                        </a:rPr>
                      </a:br>
                      <a:br>
                        <a:rPr lang="en-GB" sz="1500" b="0" u="none" dirty="0">
                          <a:solidFill>
                            <a:schemeClr val="tx1"/>
                          </a:solidFill>
                          <a:latin typeface="+mn-lt"/>
                          <a:ea typeface="Times New Roman" panose="02020603050405020304" pitchFamily="18" charset="0"/>
                          <a:cs typeface="Arial" panose="020B0604020202020204" pitchFamily="34" charset="0"/>
                        </a:rPr>
                      </a:br>
                      <a:r>
                        <a:rPr lang="en-GB" sz="1500" b="0" u="none" dirty="0">
                          <a:solidFill>
                            <a:schemeClr val="tx1"/>
                          </a:solidFill>
                          <a:latin typeface="+mn-lt"/>
                          <a:ea typeface="Times New Roman" panose="02020603050405020304" pitchFamily="18" charset="0"/>
                          <a:cs typeface="Arial"/>
                        </a:rPr>
                        <a:t>Maps and Mapping</a:t>
                      </a:r>
                      <a:br>
                        <a:rPr lang="en-GB" sz="1500" b="0" u="none" dirty="0">
                          <a:solidFill>
                            <a:schemeClr val="tx1"/>
                          </a:solidFill>
                          <a:effectLst/>
                          <a:latin typeface="+mn-lt"/>
                          <a:ea typeface="Times New Roman" panose="02020603050405020304" pitchFamily="18" charset="0"/>
                          <a:cs typeface="Arial" panose="020B0604020202020204" pitchFamily="34" charset="0"/>
                        </a:rPr>
                      </a:br>
                      <a:r>
                        <a:rPr lang="en-GB" sz="1500" b="0" u="none" dirty="0">
                          <a:solidFill>
                            <a:schemeClr val="tx1"/>
                          </a:solidFill>
                          <a:effectLst/>
                          <a:latin typeface="+mn-lt"/>
                          <a:ea typeface="Times New Roman" panose="02020603050405020304" pitchFamily="18" charset="0"/>
                          <a:cs typeface="Arial"/>
                        </a:rPr>
                        <a:t>How mapping has become more accurate.</a:t>
                      </a:r>
                    </a:p>
                    <a:p>
                      <a:pPr algn="ctr"/>
                      <a:br>
                        <a:rPr lang="en-GB" sz="1500" b="0" u="none" dirty="0">
                          <a:solidFill>
                            <a:schemeClr val="tx1"/>
                          </a:solidFill>
                          <a:effectLst/>
                          <a:latin typeface="+mn-lt"/>
                          <a:ea typeface="Times New Roman" panose="02020603050405020304" pitchFamily="18" charset="0"/>
                          <a:cs typeface="Arial" panose="020B0604020202020204" pitchFamily="34" charset="0"/>
                        </a:rPr>
                      </a:br>
                      <a:r>
                        <a:rPr lang="en-GB" sz="1500" b="0" u="none" dirty="0">
                          <a:solidFill>
                            <a:schemeClr val="tx1"/>
                          </a:solidFill>
                          <a:effectLst/>
                          <a:latin typeface="+mn-lt"/>
                          <a:ea typeface="Times New Roman" panose="02020603050405020304" pitchFamily="18" charset="0"/>
                          <a:cs typeface="Arial"/>
                        </a:rPr>
                        <a:t>C</a:t>
                      </a:r>
                      <a:r>
                        <a:rPr lang="en-GB" sz="1500" b="0" u="none" dirty="0">
                          <a:solidFill>
                            <a:schemeClr val="tx1"/>
                          </a:solidFill>
                          <a:latin typeface="+mn-lt"/>
                          <a:ea typeface="Times New Roman" panose="02020603050405020304" pitchFamily="18" charset="0"/>
                          <a:cs typeface="Arial"/>
                        </a:rPr>
                        <a:t>areers relating to map skills</a:t>
                      </a:r>
                      <a:endParaRPr lang="en-GB" sz="1500" b="0" u="none" dirty="0">
                        <a:solidFill>
                          <a:schemeClr val="tx1"/>
                        </a:solidFill>
                      </a:endParaRPr>
                    </a:p>
                    <a:p>
                      <a:pPr algn="ctr"/>
                      <a:endParaRPr lang="en-GB" sz="1500" b="0" u="none" dirty="0">
                        <a:solidFill>
                          <a:schemeClr val="tx1"/>
                        </a:solidFill>
                      </a:endParaRPr>
                    </a:p>
                  </a:txBody>
                  <a:tcPr marL="77020" marR="77020" marT="38510" marB="38510"/>
                </a:tc>
                <a:tc>
                  <a:txBody>
                    <a:bodyPr/>
                    <a:lstStyle/>
                    <a:p>
                      <a:pPr algn="ctr"/>
                      <a:r>
                        <a:rPr lang="en-GB" sz="1500" b="0" u="none" kern="1200" dirty="0">
                          <a:solidFill>
                            <a:schemeClr val="tx1"/>
                          </a:solidFill>
                          <a:effectLst/>
                          <a:latin typeface="+mn-lt"/>
                          <a:ea typeface="+mn-ea"/>
                          <a:cs typeface="+mn-cs"/>
                        </a:rPr>
                        <a:t>Work out scales on a map.</a:t>
                      </a:r>
                    </a:p>
                    <a:p>
                      <a:pPr algn="ctr"/>
                      <a:r>
                        <a:rPr lang="en-GB" sz="1500" b="0" u="none" kern="1200" dirty="0">
                          <a:solidFill>
                            <a:schemeClr val="tx1"/>
                          </a:solidFill>
                          <a:effectLst/>
                          <a:latin typeface="+mn-lt"/>
                          <a:ea typeface="+mn-ea"/>
                          <a:cs typeface="+mn-cs"/>
                        </a:rPr>
                        <a:t> </a:t>
                      </a:r>
                    </a:p>
                    <a:p>
                      <a:pPr algn="ctr"/>
                      <a:r>
                        <a:rPr lang="en-GB" sz="1500" b="0" u="none" kern="1200" dirty="0">
                          <a:solidFill>
                            <a:schemeClr val="tx1"/>
                          </a:solidFill>
                          <a:effectLst/>
                          <a:latin typeface="+mn-lt"/>
                          <a:ea typeface="+mn-ea"/>
                          <a:cs typeface="+mn-cs"/>
                        </a:rPr>
                        <a:t>Draw a mental map and suggest improvements.</a:t>
                      </a:r>
                    </a:p>
                    <a:p>
                      <a:pPr algn="ctr"/>
                      <a:endParaRPr lang="en-GB" sz="1500" b="0" u="none" kern="1200" dirty="0">
                        <a:solidFill>
                          <a:schemeClr val="tx1"/>
                        </a:solidFill>
                        <a:effectLst/>
                        <a:latin typeface="+mn-lt"/>
                        <a:ea typeface="+mn-ea"/>
                        <a:cs typeface="+mn-cs"/>
                      </a:endParaRPr>
                    </a:p>
                    <a:p>
                      <a:pPr algn="ctr"/>
                      <a:r>
                        <a:rPr lang="en-GB" sz="1500" b="0" u="none" kern="1200" dirty="0">
                          <a:solidFill>
                            <a:schemeClr val="tx1"/>
                          </a:solidFill>
                          <a:effectLst/>
                          <a:latin typeface="+mn-lt"/>
                          <a:ea typeface="+mn-ea"/>
                          <a:cs typeface="+mn-cs"/>
                        </a:rPr>
                        <a:t>Draw a sketch map from a photo.</a:t>
                      </a:r>
                    </a:p>
                    <a:p>
                      <a:pPr algn="ctr"/>
                      <a:endParaRPr lang="en-GB" sz="1500" b="0" u="none" kern="1200" dirty="0">
                        <a:solidFill>
                          <a:schemeClr val="tx1"/>
                        </a:solidFill>
                        <a:effectLst/>
                        <a:latin typeface="+mn-lt"/>
                        <a:ea typeface="+mn-ea"/>
                        <a:cs typeface="+mn-cs"/>
                      </a:endParaRPr>
                    </a:p>
                    <a:p>
                      <a:pPr algn="ctr"/>
                      <a:r>
                        <a:rPr lang="en-GB" sz="1500" b="0" u="none" kern="1200" dirty="0">
                          <a:solidFill>
                            <a:schemeClr val="tx1"/>
                          </a:solidFill>
                          <a:effectLst/>
                          <a:latin typeface="+mn-lt"/>
                          <a:ea typeface="+mn-ea"/>
                          <a:cs typeface="+mn-cs"/>
                        </a:rPr>
                        <a:t>Use four and six-figure grid references, to locate places on maps.</a:t>
                      </a:r>
                    </a:p>
                    <a:p>
                      <a:pPr algn="ctr"/>
                      <a:endParaRPr lang="en-GB" sz="1500" b="0" u="none" kern="1200" dirty="0">
                        <a:solidFill>
                          <a:schemeClr val="tx1"/>
                        </a:solidFill>
                        <a:effectLst/>
                        <a:latin typeface="+mn-lt"/>
                        <a:ea typeface="+mn-ea"/>
                        <a:cs typeface="+mn-cs"/>
                      </a:endParaRPr>
                    </a:p>
                  </a:txBody>
                  <a:tcPr marL="77020" marR="77020" marT="38510" marB="38510"/>
                </a:tc>
                <a:tc>
                  <a:txBody>
                    <a:bodyPr/>
                    <a:lstStyle/>
                    <a:p>
                      <a:pPr algn="ctr"/>
                      <a:r>
                        <a:rPr lang="en-GB" sz="1500" b="0" u="none" dirty="0">
                          <a:solidFill>
                            <a:schemeClr val="tx1"/>
                          </a:solidFill>
                        </a:rPr>
                        <a:t>Measure distances on a map and use the scale to work out actual distances.</a:t>
                      </a:r>
                    </a:p>
                    <a:p>
                      <a:pPr algn="ctr"/>
                      <a:endParaRPr lang="en-GB" sz="1500" b="0" u="none" dirty="0">
                        <a:solidFill>
                          <a:schemeClr val="tx1"/>
                        </a:solidFill>
                      </a:endParaRPr>
                    </a:p>
                    <a:p>
                      <a:pPr algn="ctr"/>
                      <a:r>
                        <a:rPr lang="en-GB" sz="1500" b="0" u="none" dirty="0">
                          <a:solidFill>
                            <a:schemeClr val="tx1"/>
                          </a:solidFill>
                        </a:rPr>
                        <a:t>Interpret contour lines and their patterns, and spot heights.</a:t>
                      </a:r>
                    </a:p>
                    <a:p>
                      <a:pPr algn="ctr"/>
                      <a:endParaRPr lang="en-GB" sz="1500" b="0" u="none" dirty="0">
                        <a:solidFill>
                          <a:schemeClr val="tx1"/>
                        </a:solidFill>
                      </a:endParaRPr>
                    </a:p>
                    <a:p>
                      <a:pPr algn="ctr"/>
                      <a:r>
                        <a:rPr lang="en-GB" sz="1500" b="0" u="none" dirty="0">
                          <a:solidFill>
                            <a:schemeClr val="tx1"/>
                          </a:solidFill>
                        </a:rPr>
                        <a:t>Locate key lines of longitude and latitude on a globe.</a:t>
                      </a:r>
                    </a:p>
                    <a:p>
                      <a:pPr algn="ctr"/>
                      <a:endParaRPr lang="en-GB" sz="1500" b="0" u="none" dirty="0">
                        <a:solidFill>
                          <a:schemeClr val="tx1"/>
                        </a:solidFill>
                      </a:endParaRPr>
                    </a:p>
                    <a:p>
                      <a:pPr algn="ctr"/>
                      <a:r>
                        <a:rPr lang="en-GB" sz="1500" b="0" u="none" dirty="0">
                          <a:solidFill>
                            <a:schemeClr val="tx1"/>
                          </a:solidFill>
                        </a:rPr>
                        <a:t>Undertake a map skills fieldwork project. </a:t>
                      </a:r>
                    </a:p>
                    <a:p>
                      <a:pPr algn="ctr"/>
                      <a:endParaRPr lang="en-GB" sz="1500" b="0" u="none" dirty="0">
                        <a:solidFill>
                          <a:schemeClr val="tx1"/>
                        </a:solidFill>
                      </a:endParaRPr>
                    </a:p>
                  </a:txBody>
                  <a:tcPr marL="77020" marR="77020" marT="38510" marB="38510"/>
                </a:tc>
                <a:extLst>
                  <a:ext uri="{0D108BD9-81ED-4DB2-BD59-A6C34878D82A}">
                    <a16:rowId xmlns:a16="http://schemas.microsoft.com/office/drawing/2014/main" val="1598049888"/>
                  </a:ext>
                </a:extLst>
              </a:tr>
            </a:tbl>
          </a:graphicData>
        </a:graphic>
      </p:graphicFrame>
    </p:spTree>
    <p:extLst>
      <p:ext uri="{BB962C8B-B14F-4D97-AF65-F5344CB8AC3E}">
        <p14:creationId xmlns:p14="http://schemas.microsoft.com/office/powerpoint/2010/main" val="2595938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Isosceles Triangle 1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Isosceles Triangle 1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0" name="Rectangle 1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0C665787-60BD-D7CE-D278-FF5A5454649E}"/>
              </a:ext>
            </a:extLst>
          </p:cNvPr>
          <p:cNvGraphicFramePr>
            <a:graphicFrameLocks noGrp="1"/>
          </p:cNvGraphicFramePr>
          <p:nvPr>
            <p:extLst>
              <p:ext uri="{D42A27DB-BD31-4B8C-83A1-F6EECF244321}">
                <p14:modId xmlns:p14="http://schemas.microsoft.com/office/powerpoint/2010/main" val="1505415681"/>
              </p:ext>
            </p:extLst>
          </p:nvPr>
        </p:nvGraphicFramePr>
        <p:xfrm>
          <a:off x="1126309" y="1428266"/>
          <a:ext cx="9941261" cy="4562282"/>
        </p:xfrm>
        <a:graphic>
          <a:graphicData uri="http://schemas.openxmlformats.org/drawingml/2006/table">
            <a:tbl>
              <a:tblPr firstRow="1" bandRow="1">
                <a:tableStyleId>{073A0DAA-6AF3-43AB-8588-CEC1D06C72B9}</a:tableStyleId>
              </a:tblPr>
              <a:tblGrid>
                <a:gridCol w="3112231">
                  <a:extLst>
                    <a:ext uri="{9D8B030D-6E8A-4147-A177-3AD203B41FA5}">
                      <a16:colId xmlns:a16="http://schemas.microsoft.com/office/drawing/2014/main" val="500439090"/>
                    </a:ext>
                  </a:extLst>
                </a:gridCol>
                <a:gridCol w="3120528">
                  <a:extLst>
                    <a:ext uri="{9D8B030D-6E8A-4147-A177-3AD203B41FA5}">
                      <a16:colId xmlns:a16="http://schemas.microsoft.com/office/drawing/2014/main" val="890121407"/>
                    </a:ext>
                  </a:extLst>
                </a:gridCol>
                <a:gridCol w="3708502">
                  <a:extLst>
                    <a:ext uri="{9D8B030D-6E8A-4147-A177-3AD203B41FA5}">
                      <a16:colId xmlns:a16="http://schemas.microsoft.com/office/drawing/2014/main" val="3345062587"/>
                    </a:ext>
                  </a:extLst>
                </a:gridCol>
              </a:tblGrid>
              <a:tr h="505278">
                <a:tc>
                  <a:txBody>
                    <a:bodyPr/>
                    <a:lstStyle/>
                    <a:p>
                      <a:endParaRPr lang="en-GB" sz="1300"/>
                    </a:p>
                  </a:txBody>
                  <a:tcPr marL="68281" marR="68281" marT="34140" marB="34140"/>
                </a:tc>
                <a:tc>
                  <a:txBody>
                    <a:bodyPr/>
                    <a:lstStyle/>
                    <a:p>
                      <a:r>
                        <a:rPr lang="en-GB" sz="1300" dirty="0"/>
                        <a:t>                 Year 7 Curriculum </a:t>
                      </a:r>
                    </a:p>
                    <a:p>
                      <a:r>
                        <a:rPr lang="en-GB" sz="1300" dirty="0"/>
                        <a:t>                  </a:t>
                      </a:r>
                    </a:p>
                  </a:txBody>
                  <a:tcPr marL="68281" marR="68281" marT="34140" marB="34140"/>
                </a:tc>
                <a:tc>
                  <a:txBody>
                    <a:bodyPr/>
                    <a:lstStyle/>
                    <a:p>
                      <a:endParaRPr lang="en-GB" sz="1300"/>
                    </a:p>
                  </a:txBody>
                  <a:tcPr marL="68281" marR="68281" marT="34140" marB="34140"/>
                </a:tc>
                <a:extLst>
                  <a:ext uri="{0D108BD9-81ED-4DB2-BD59-A6C34878D82A}">
                    <a16:rowId xmlns:a16="http://schemas.microsoft.com/office/drawing/2014/main" val="2099004249"/>
                  </a:ext>
                </a:extLst>
              </a:tr>
              <a:tr h="300436">
                <a:tc>
                  <a:txBody>
                    <a:bodyPr/>
                    <a:lstStyle/>
                    <a:p>
                      <a:r>
                        <a:rPr lang="en-GB" sz="1400" dirty="0"/>
                        <a:t>                  Spring Term 2</a:t>
                      </a:r>
                    </a:p>
                  </a:txBody>
                  <a:tcPr marL="68281" marR="68281" marT="34140" marB="34140"/>
                </a:tc>
                <a:tc>
                  <a:txBody>
                    <a:bodyPr/>
                    <a:lstStyle/>
                    <a:p>
                      <a:r>
                        <a:rPr lang="en-GB" sz="1400" dirty="0"/>
                        <a:t>                  Summer Term 1 </a:t>
                      </a:r>
                    </a:p>
                  </a:txBody>
                  <a:tcPr marL="68281" marR="68281" marT="34140" marB="34140"/>
                </a:tc>
                <a:tc>
                  <a:txBody>
                    <a:bodyPr/>
                    <a:lstStyle/>
                    <a:p>
                      <a:r>
                        <a:rPr lang="en-GB" sz="1400" dirty="0"/>
                        <a:t>                        Summer Term 2</a:t>
                      </a:r>
                    </a:p>
                  </a:txBody>
                  <a:tcPr marL="68281" marR="68281" marT="34140" marB="34140"/>
                </a:tc>
                <a:extLst>
                  <a:ext uri="{0D108BD9-81ED-4DB2-BD59-A6C34878D82A}">
                    <a16:rowId xmlns:a16="http://schemas.microsoft.com/office/drawing/2014/main" val="1033676464"/>
                  </a:ext>
                </a:extLst>
              </a:tr>
              <a:tr h="3004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sng"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Arial"/>
                        </a:rPr>
                        <a:t>Kenya</a:t>
                      </a:r>
                    </a:p>
                  </a:txBody>
                  <a:tcPr marL="68281" marR="68281" marT="34140" marB="341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sng"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Arial"/>
                        </a:rPr>
                        <a:t>Kenya</a:t>
                      </a:r>
                    </a:p>
                  </a:txBody>
                  <a:tcPr marL="68281" marR="68281" marT="34140" marB="341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sng"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Arial"/>
                        </a:rPr>
                        <a:t>Kenya</a:t>
                      </a:r>
                    </a:p>
                  </a:txBody>
                  <a:tcPr marL="68281" marR="68281" marT="34140" marB="34140"/>
                </a:tc>
                <a:extLst>
                  <a:ext uri="{0D108BD9-81ED-4DB2-BD59-A6C34878D82A}">
                    <a16:rowId xmlns:a16="http://schemas.microsoft.com/office/drawing/2014/main" val="966316042"/>
                  </a:ext>
                </a:extLst>
              </a:tr>
              <a:tr h="2891693">
                <a:tc>
                  <a:txBody>
                    <a:bodyPr/>
                    <a:lstStyle/>
                    <a:p>
                      <a:pPr algn="ctr"/>
                      <a:r>
                        <a:rPr lang="en-GB" sz="1300" dirty="0">
                          <a:effectLst/>
                          <a:latin typeface="+mn-lt"/>
                          <a:ea typeface="Times New Roman" panose="02020603050405020304" pitchFamily="18" charset="0"/>
                          <a:cs typeface="Calibri"/>
                        </a:rPr>
                        <a:t>Mark and label Kenya on a map of Africa; name the countries which share Kenya’s border.</a:t>
                      </a:r>
                    </a:p>
                    <a:p>
                      <a:pPr algn="ctr"/>
                      <a:endParaRPr lang="en-GB" sz="1300" dirty="0">
                        <a:effectLst/>
                        <a:latin typeface="+mn-lt"/>
                        <a:ea typeface="Times New Roman" panose="02020603050405020304" pitchFamily="18" charset="0"/>
                        <a:cs typeface="Calibri"/>
                      </a:endParaRPr>
                    </a:p>
                    <a:p>
                      <a:pPr algn="ctr"/>
                      <a:r>
                        <a:rPr lang="en-GB" sz="1300" dirty="0">
                          <a:latin typeface="+mn-lt"/>
                          <a:ea typeface="Times New Roman" panose="02020603050405020304" pitchFamily="18" charset="0"/>
                          <a:cs typeface="Calibri"/>
                        </a:rPr>
                        <a:t>N</a:t>
                      </a:r>
                      <a:r>
                        <a:rPr lang="en-GB" sz="1300" dirty="0">
                          <a:effectLst/>
                          <a:latin typeface="+mn-lt"/>
                          <a:ea typeface="Times New Roman" panose="02020603050405020304" pitchFamily="18" charset="0"/>
                          <a:cs typeface="Calibri"/>
                        </a:rPr>
                        <a:t>ame its main physical features and draw a labelled sketch to show how the Great Rift Valley formed.</a:t>
                      </a:r>
                    </a:p>
                    <a:p>
                      <a:pPr algn="ctr"/>
                      <a:r>
                        <a:rPr lang="en-GB" sz="1300" dirty="0">
                          <a:effectLst/>
                          <a:latin typeface="+mn-lt"/>
                          <a:ea typeface="Times New Roman" panose="02020603050405020304" pitchFamily="18" charset="0"/>
                          <a:cs typeface="Calibri"/>
                        </a:rPr>
                        <a:t> </a:t>
                      </a:r>
                    </a:p>
                    <a:p>
                      <a:pPr algn="ctr"/>
                      <a:r>
                        <a:rPr lang="en-GB" sz="1300" dirty="0">
                          <a:latin typeface="+mn-lt"/>
                          <a:ea typeface="Times New Roman" panose="02020603050405020304" pitchFamily="18" charset="0"/>
                          <a:cs typeface="Calibri"/>
                        </a:rPr>
                        <a:t>D</a:t>
                      </a:r>
                      <a:r>
                        <a:rPr lang="en-GB" sz="1300" dirty="0">
                          <a:effectLst/>
                          <a:latin typeface="+mn-lt"/>
                          <a:ea typeface="Times New Roman" panose="02020603050405020304" pitchFamily="18" charset="0"/>
                          <a:cs typeface="Calibri"/>
                        </a:rPr>
                        <a:t>escribe the pattern of temperature and rainfall across Kenya and understand Kenya’s climate zones.</a:t>
                      </a:r>
                    </a:p>
                    <a:p>
                      <a:endParaRPr lang="en-GB" sz="1300" b="0" u="none" dirty="0"/>
                    </a:p>
                  </a:txBody>
                  <a:tcPr marL="68281" marR="68281" marT="34140" marB="34140"/>
                </a:tc>
                <a:tc>
                  <a:txBody>
                    <a:bodyPr/>
                    <a:lstStyle/>
                    <a:p>
                      <a:pPr algn="ctr"/>
                      <a:r>
                        <a:rPr lang="en-GB" sz="1300" dirty="0">
                          <a:latin typeface="+mn-lt"/>
                          <a:ea typeface="Times New Roman" panose="02020603050405020304" pitchFamily="18" charset="0"/>
                          <a:cs typeface="Calibri"/>
                        </a:rPr>
                        <a:t>Outline </a:t>
                      </a:r>
                      <a:r>
                        <a:rPr lang="en-GB" sz="1300" dirty="0">
                          <a:effectLst/>
                          <a:latin typeface="+mn-lt"/>
                          <a:ea typeface="Times New Roman" panose="02020603050405020304" pitchFamily="18" charset="0"/>
                          <a:cs typeface="Calibri"/>
                        </a:rPr>
                        <a:t>Kenya’s history. </a:t>
                      </a:r>
                    </a:p>
                    <a:p>
                      <a:pPr algn="ctr"/>
                      <a:endParaRPr lang="en-GB" sz="1300" dirty="0">
                        <a:effectLst/>
                        <a:latin typeface="+mn-lt"/>
                        <a:ea typeface="Times New Roman" panose="02020603050405020304" pitchFamily="18" charset="0"/>
                        <a:cs typeface="Calibri"/>
                      </a:endParaRPr>
                    </a:p>
                    <a:p>
                      <a:pPr algn="ctr"/>
                      <a:r>
                        <a:rPr lang="en-GB" sz="1300" dirty="0">
                          <a:latin typeface="+mn-lt"/>
                          <a:ea typeface="Times New Roman" panose="02020603050405020304" pitchFamily="18" charset="0"/>
                          <a:cs typeface="Calibri"/>
                        </a:rPr>
                        <a:t>C</a:t>
                      </a:r>
                      <a:r>
                        <a:rPr lang="en-GB" sz="1300" dirty="0">
                          <a:effectLst/>
                          <a:latin typeface="+mn-lt"/>
                          <a:ea typeface="Times New Roman" panose="02020603050405020304" pitchFamily="18" charset="0"/>
                          <a:cs typeface="Calibri"/>
                        </a:rPr>
                        <a:t>ompare patterns of rainfall and population density in Kenya. </a:t>
                      </a:r>
                    </a:p>
                    <a:p>
                      <a:pPr algn="ctr"/>
                      <a:endParaRPr lang="en-GB" sz="1300" dirty="0">
                        <a:effectLst/>
                        <a:latin typeface="+mn-lt"/>
                        <a:ea typeface="Times New Roman" panose="02020603050405020304" pitchFamily="18" charset="0"/>
                        <a:cs typeface="Calibri"/>
                      </a:endParaRPr>
                    </a:p>
                    <a:p>
                      <a:pPr algn="ctr"/>
                      <a:r>
                        <a:rPr lang="en-GB" sz="1300" dirty="0">
                          <a:effectLst/>
                          <a:latin typeface="+mn-lt"/>
                          <a:ea typeface="Times New Roman" panose="02020603050405020304" pitchFamily="18" charset="0"/>
                          <a:cs typeface="Calibri"/>
                        </a:rPr>
                        <a:t>Describe the growth in Kenya’s population and suggest problems that Kenya’s young population might cause.</a:t>
                      </a:r>
                    </a:p>
                    <a:p>
                      <a:pPr algn="ctr"/>
                      <a:r>
                        <a:rPr lang="en-GB" sz="1300" dirty="0">
                          <a:effectLst/>
                          <a:latin typeface="+mn-lt"/>
                          <a:ea typeface="Times New Roman" panose="02020603050405020304" pitchFamily="18" charset="0"/>
                          <a:cs typeface="Calibri"/>
                        </a:rPr>
                        <a:t> </a:t>
                      </a:r>
                    </a:p>
                    <a:p>
                      <a:pPr algn="ctr"/>
                      <a:r>
                        <a:rPr lang="en-GB" sz="1300" dirty="0">
                          <a:effectLst/>
                          <a:latin typeface="+mn-lt"/>
                          <a:ea typeface="Times New Roman" panose="02020603050405020304" pitchFamily="18" charset="0"/>
                          <a:cs typeface="Calibri"/>
                        </a:rPr>
                        <a:t>Select photos that show a well-off city and three that show poverty; draw a graph to show Nairobi’s population growth. </a:t>
                      </a:r>
                    </a:p>
                    <a:p>
                      <a:endParaRPr lang="en-GB" sz="1300" kern="1200" dirty="0">
                        <a:solidFill>
                          <a:schemeClr val="dk1"/>
                        </a:solidFill>
                        <a:effectLst/>
                        <a:latin typeface="+mn-lt"/>
                        <a:ea typeface="+mn-ea"/>
                        <a:cs typeface="+mn-cs"/>
                      </a:endParaRPr>
                    </a:p>
                  </a:txBody>
                  <a:tcPr marL="68281" marR="68281" marT="34140" marB="34140"/>
                </a:tc>
                <a:tc>
                  <a:txBody>
                    <a:bodyPr/>
                    <a:lstStyle/>
                    <a:p>
                      <a:pPr lvl="0" algn="ctr">
                        <a:lnSpc>
                          <a:spcPct val="115000"/>
                        </a:lnSpc>
                      </a:pPr>
                      <a:r>
                        <a:rPr lang="en-GB" sz="1300" dirty="0">
                          <a:effectLst/>
                          <a:latin typeface="+mn-lt"/>
                          <a:ea typeface="Times New Roman" panose="02020603050405020304" pitchFamily="18" charset="0"/>
                          <a:cs typeface="Calibri"/>
                        </a:rPr>
                        <a:t>Interpret a pie chart showing employment in Kenya; explain why Kenya’s government wants more factories. </a:t>
                      </a:r>
                    </a:p>
                    <a:p>
                      <a:pPr lvl="0" algn="ctr">
                        <a:lnSpc>
                          <a:spcPct val="115000"/>
                        </a:lnSpc>
                      </a:pPr>
                      <a:endParaRPr lang="en-GB" sz="1300" dirty="0">
                        <a:latin typeface="+mn-lt"/>
                        <a:ea typeface="Times New Roman" panose="02020603050405020304" pitchFamily="18" charset="0"/>
                        <a:cs typeface="Calibri"/>
                      </a:endParaRPr>
                    </a:p>
                    <a:p>
                      <a:pPr lvl="0" algn="ctr">
                        <a:lnSpc>
                          <a:spcPct val="115000"/>
                        </a:lnSpc>
                      </a:pPr>
                      <a:r>
                        <a:rPr lang="en-GB" sz="1300" dirty="0">
                          <a:latin typeface="+mn-lt"/>
                          <a:ea typeface="Times New Roman" panose="02020603050405020304" pitchFamily="18" charset="0"/>
                          <a:cs typeface="Calibri"/>
                        </a:rPr>
                        <a:t>D</a:t>
                      </a:r>
                      <a:r>
                        <a:rPr lang="en-GB" sz="1300" dirty="0">
                          <a:effectLst/>
                          <a:latin typeface="+mn-lt"/>
                          <a:ea typeface="Times New Roman" panose="02020603050405020304" pitchFamily="18" charset="0"/>
                          <a:cs typeface="Calibri"/>
                        </a:rPr>
                        <a:t>escribe the positive and negative aspects of tourism in Kenya, and outline how tourism could be made more sustainable.</a:t>
                      </a:r>
                    </a:p>
                    <a:p>
                      <a:pPr lvl="0" algn="ctr">
                        <a:lnSpc>
                          <a:spcPct val="115000"/>
                        </a:lnSpc>
                      </a:pPr>
                      <a:endParaRPr lang="en-GB" sz="1300" dirty="0">
                        <a:latin typeface="+mn-lt"/>
                        <a:ea typeface="Times New Roman" panose="02020603050405020304" pitchFamily="18" charset="0"/>
                        <a:cs typeface="Arial"/>
                      </a:endParaRPr>
                    </a:p>
                    <a:p>
                      <a:pPr lvl="0" algn="ctr">
                        <a:lnSpc>
                          <a:spcPct val="115000"/>
                        </a:lnSpc>
                      </a:pPr>
                      <a:r>
                        <a:rPr lang="en-GB" sz="1300" dirty="0">
                          <a:latin typeface="+mn-lt"/>
                          <a:ea typeface="Times New Roman" panose="02020603050405020304" pitchFamily="18" charset="0"/>
                          <a:cs typeface="Arial"/>
                        </a:rPr>
                        <a:t>Understand and discuss</a:t>
                      </a:r>
                      <a:r>
                        <a:rPr lang="en-GB" sz="1300" dirty="0">
                          <a:effectLst/>
                          <a:latin typeface="+mn-lt"/>
                          <a:ea typeface="Times New Roman" panose="02020603050405020304" pitchFamily="18" charset="0"/>
                          <a:cs typeface="Arial"/>
                        </a:rPr>
                        <a:t> the </a:t>
                      </a:r>
                      <a:r>
                        <a:rPr lang="en-GB" sz="1300" dirty="0">
                          <a:latin typeface="+mn-lt"/>
                          <a:ea typeface="Times New Roman" panose="02020603050405020304" pitchFamily="18" charset="0"/>
                          <a:cs typeface="Arial"/>
                        </a:rPr>
                        <a:t>careers relating to conservation.</a:t>
                      </a:r>
                    </a:p>
                    <a:p>
                      <a:pPr lvl="0" algn="ctr">
                        <a:lnSpc>
                          <a:spcPct val="115000"/>
                        </a:lnSpc>
                      </a:pPr>
                      <a:endParaRPr lang="en-GB" sz="1300" dirty="0">
                        <a:latin typeface="+mn-lt"/>
                        <a:ea typeface="Times New Roman" panose="02020603050405020304" pitchFamily="18" charset="0"/>
                        <a:cs typeface="Arial"/>
                      </a:endParaRPr>
                    </a:p>
                    <a:p>
                      <a:pPr lvl="0" algn="ctr">
                        <a:lnSpc>
                          <a:spcPct val="115000"/>
                        </a:lnSpc>
                      </a:pPr>
                      <a:r>
                        <a:rPr lang="en-GB" sz="1300" dirty="0">
                          <a:effectLst/>
                          <a:latin typeface="+mn-lt"/>
                          <a:ea typeface="Times New Roman" panose="02020603050405020304" pitchFamily="18" charset="0"/>
                          <a:cs typeface="Calibri"/>
                        </a:rPr>
                        <a:t>Give examples of poverty and inequality in Kenya, reasons why Kenya is still poor and examples of how Kenya is changing. </a:t>
                      </a:r>
                      <a:endParaRPr lang="en-GB" sz="1300" b="1" u="sng" dirty="0">
                        <a:solidFill>
                          <a:srgbClr val="000000"/>
                        </a:solidFill>
                        <a:latin typeface="+mn-lt"/>
                        <a:ea typeface="Times New Roman" panose="02020603050405020304" pitchFamily="18" charset="0"/>
                        <a:cs typeface="Calibri"/>
                      </a:endParaRPr>
                    </a:p>
                    <a:p>
                      <a:endParaRPr lang="en-GB" sz="1300" b="1" u="sng" dirty="0"/>
                    </a:p>
                  </a:txBody>
                  <a:tcPr marL="68281" marR="68281" marT="34140" marB="34140"/>
                </a:tc>
                <a:extLst>
                  <a:ext uri="{0D108BD9-81ED-4DB2-BD59-A6C34878D82A}">
                    <a16:rowId xmlns:a16="http://schemas.microsoft.com/office/drawing/2014/main" val="2422702570"/>
                  </a:ext>
                </a:extLst>
              </a:tr>
            </a:tbl>
          </a:graphicData>
        </a:graphic>
      </p:graphicFrame>
    </p:spTree>
    <p:extLst>
      <p:ext uri="{BB962C8B-B14F-4D97-AF65-F5344CB8AC3E}">
        <p14:creationId xmlns:p14="http://schemas.microsoft.com/office/powerpoint/2010/main" val="3938206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Isosceles Triangle 1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Isosceles Triangle 1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0" name="Rectangle 1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D3318684-3964-9C32-E07F-0C76CA548346}"/>
              </a:ext>
            </a:extLst>
          </p:cNvPr>
          <p:cNvGraphicFramePr>
            <a:graphicFrameLocks noGrp="1"/>
          </p:cNvGraphicFramePr>
          <p:nvPr>
            <p:extLst>
              <p:ext uri="{D42A27DB-BD31-4B8C-83A1-F6EECF244321}">
                <p14:modId xmlns:p14="http://schemas.microsoft.com/office/powerpoint/2010/main" val="4199051201"/>
              </p:ext>
            </p:extLst>
          </p:nvPr>
        </p:nvGraphicFramePr>
        <p:xfrm>
          <a:off x="1126309" y="1261540"/>
          <a:ext cx="9941260" cy="4938851"/>
        </p:xfrm>
        <a:graphic>
          <a:graphicData uri="http://schemas.openxmlformats.org/drawingml/2006/table">
            <a:tbl>
              <a:tblPr firstRow="1" bandRow="1">
                <a:tableStyleId>{073A0DAA-6AF3-43AB-8588-CEC1D06C72B9}</a:tableStyleId>
              </a:tblPr>
              <a:tblGrid>
                <a:gridCol w="3346827">
                  <a:extLst>
                    <a:ext uri="{9D8B030D-6E8A-4147-A177-3AD203B41FA5}">
                      <a16:colId xmlns:a16="http://schemas.microsoft.com/office/drawing/2014/main" val="500439090"/>
                    </a:ext>
                  </a:extLst>
                </a:gridCol>
                <a:gridCol w="3777102">
                  <a:extLst>
                    <a:ext uri="{9D8B030D-6E8A-4147-A177-3AD203B41FA5}">
                      <a16:colId xmlns:a16="http://schemas.microsoft.com/office/drawing/2014/main" val="890121407"/>
                    </a:ext>
                  </a:extLst>
                </a:gridCol>
                <a:gridCol w="2817331">
                  <a:extLst>
                    <a:ext uri="{9D8B030D-6E8A-4147-A177-3AD203B41FA5}">
                      <a16:colId xmlns:a16="http://schemas.microsoft.com/office/drawing/2014/main" val="3345062587"/>
                    </a:ext>
                  </a:extLst>
                </a:gridCol>
              </a:tblGrid>
              <a:tr h="356852">
                <a:tc>
                  <a:txBody>
                    <a:bodyPr/>
                    <a:lstStyle/>
                    <a:p>
                      <a:endParaRPr lang="en-GB" sz="1400"/>
                    </a:p>
                  </a:txBody>
                  <a:tcPr marL="69190" marR="69190" marT="34595" marB="34595"/>
                </a:tc>
                <a:tc>
                  <a:txBody>
                    <a:bodyPr/>
                    <a:lstStyle/>
                    <a:p>
                      <a:r>
                        <a:rPr lang="en-GB" sz="1400" dirty="0"/>
                        <a:t>                  Year 8 Curriculum                 </a:t>
                      </a:r>
                    </a:p>
                  </a:txBody>
                  <a:tcPr marL="69190" marR="69190" marT="34595" marB="34595"/>
                </a:tc>
                <a:tc>
                  <a:txBody>
                    <a:bodyPr/>
                    <a:lstStyle/>
                    <a:p>
                      <a:endParaRPr lang="en-GB" sz="1400"/>
                    </a:p>
                  </a:txBody>
                  <a:tcPr marL="69190" marR="69190" marT="34595" marB="34595"/>
                </a:tc>
                <a:extLst>
                  <a:ext uri="{0D108BD9-81ED-4DB2-BD59-A6C34878D82A}">
                    <a16:rowId xmlns:a16="http://schemas.microsoft.com/office/drawing/2014/main" val="2099004249"/>
                  </a:ext>
                </a:extLst>
              </a:tr>
              <a:tr h="304437">
                <a:tc>
                  <a:txBody>
                    <a:bodyPr/>
                    <a:lstStyle/>
                    <a:p>
                      <a:pPr algn="l"/>
                      <a:r>
                        <a:rPr lang="en-GB" sz="1400" dirty="0"/>
                        <a:t>                     Autumn Term 1</a:t>
                      </a:r>
                    </a:p>
                  </a:txBody>
                  <a:tcPr marL="66951" marR="66951" marT="33475" marB="33475"/>
                </a:tc>
                <a:tc>
                  <a:txBody>
                    <a:bodyPr/>
                    <a:lstStyle/>
                    <a:p>
                      <a:pPr algn="l"/>
                      <a:r>
                        <a:rPr lang="en-GB" sz="1400" dirty="0"/>
                        <a:t>                       Autumn Term 2 </a:t>
                      </a:r>
                    </a:p>
                  </a:txBody>
                  <a:tcPr marL="66951" marR="66951" marT="33475" marB="33475"/>
                </a:tc>
                <a:tc>
                  <a:txBody>
                    <a:bodyPr/>
                    <a:lstStyle/>
                    <a:p>
                      <a:pPr algn="l"/>
                      <a:r>
                        <a:rPr lang="en-GB" sz="1400" dirty="0"/>
                        <a:t>               Spring Term 1 </a:t>
                      </a:r>
                    </a:p>
                  </a:txBody>
                  <a:tcPr marL="66951" marR="66951" marT="33475" marB="33475"/>
                </a:tc>
                <a:extLst>
                  <a:ext uri="{0D108BD9-81ED-4DB2-BD59-A6C34878D82A}">
                    <a16:rowId xmlns:a16="http://schemas.microsoft.com/office/drawing/2014/main" val="1033676464"/>
                  </a:ext>
                </a:extLst>
              </a:tr>
              <a:tr h="337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dirty="0">
                          <a:solidFill>
                            <a:srgbClr val="000000"/>
                          </a:solidFill>
                          <a:latin typeface="+mn-lt"/>
                          <a:ea typeface="Times New Roman" panose="02020603050405020304" pitchFamily="18" charset="0"/>
                          <a:cs typeface="Arial"/>
                        </a:rPr>
                        <a:t>China</a:t>
                      </a:r>
                    </a:p>
                  </a:txBody>
                  <a:tcPr marL="66951" marR="66951" marT="33475" marB="3347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dirty="0">
                          <a:solidFill>
                            <a:srgbClr val="000000"/>
                          </a:solidFill>
                          <a:latin typeface="+mn-lt"/>
                          <a:ea typeface="Times New Roman" panose="02020603050405020304" pitchFamily="18" charset="0"/>
                          <a:cs typeface="Arial"/>
                        </a:rPr>
                        <a:t>China </a:t>
                      </a:r>
                    </a:p>
                  </a:txBody>
                  <a:tcPr marL="66951" marR="66951" marT="33475" marB="3347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dirty="0">
                          <a:solidFill>
                            <a:srgbClr val="000000"/>
                          </a:solidFill>
                          <a:latin typeface="+mn-lt"/>
                          <a:ea typeface="Times New Roman" panose="02020603050405020304" pitchFamily="18" charset="0"/>
                          <a:cs typeface="Arial"/>
                        </a:rPr>
                        <a:t>China </a:t>
                      </a:r>
                    </a:p>
                  </a:txBody>
                  <a:tcPr marL="66951" marR="66951" marT="33475" marB="33475"/>
                </a:tc>
                <a:extLst>
                  <a:ext uri="{0D108BD9-81ED-4DB2-BD59-A6C34878D82A}">
                    <a16:rowId xmlns:a16="http://schemas.microsoft.com/office/drawing/2014/main" val="966316042"/>
                  </a:ext>
                </a:extLst>
              </a:tr>
              <a:tr h="3002847">
                <a:tc>
                  <a:txBody>
                    <a:bodyPr/>
                    <a:lstStyle/>
                    <a:p>
                      <a:pPr algn="ctr"/>
                      <a:r>
                        <a:rPr lang="en-GB" sz="1500" b="0" u="none" dirty="0">
                          <a:latin typeface="+mn-lt"/>
                          <a:ea typeface="Times New Roman" panose="02020603050405020304" pitchFamily="18" charset="0"/>
                          <a:cs typeface="Arial" panose="020B0604020202020204" pitchFamily="34" charset="0"/>
                        </a:rPr>
                        <a:t>Name the continent that China belongs to and give at least three facts about China’s population. </a:t>
                      </a:r>
                    </a:p>
                    <a:p>
                      <a:pPr algn="ctr"/>
                      <a:br>
                        <a:rPr lang="en-GB" sz="1500" b="0" u="none" dirty="0">
                          <a:latin typeface="+mn-lt"/>
                          <a:ea typeface="Times New Roman" panose="02020603050405020304" pitchFamily="18" charset="0"/>
                          <a:cs typeface="Arial" panose="020B0604020202020204" pitchFamily="34" charset="0"/>
                        </a:rPr>
                      </a:br>
                      <a:r>
                        <a:rPr lang="en-GB" sz="1500" b="0" u="none" dirty="0">
                          <a:latin typeface="+mn-lt"/>
                          <a:ea typeface="Times New Roman" panose="02020603050405020304" pitchFamily="18" charset="0"/>
                          <a:cs typeface="Arial" panose="020B0604020202020204" pitchFamily="34" charset="0"/>
                        </a:rPr>
                        <a:t>Outline China’s history from its first emperor to the rise of the Communist party and explain why it is no longer a truly communist country. </a:t>
                      </a:r>
                    </a:p>
                    <a:p>
                      <a:pPr algn="ctr"/>
                      <a:br>
                        <a:rPr lang="en-GB" sz="1500" b="0" u="none" dirty="0">
                          <a:latin typeface="+mn-lt"/>
                          <a:ea typeface="Times New Roman" panose="02020603050405020304" pitchFamily="18" charset="0"/>
                          <a:cs typeface="Arial" panose="020B0604020202020204" pitchFamily="34" charset="0"/>
                        </a:rPr>
                      </a:br>
                      <a:r>
                        <a:rPr lang="en-GB" sz="1500" b="0" u="none" dirty="0">
                          <a:latin typeface="+mn-lt"/>
                          <a:ea typeface="Times New Roman" panose="02020603050405020304" pitchFamily="18" charset="0"/>
                          <a:cs typeface="Arial" panose="020B0604020202020204" pitchFamily="34" charset="0"/>
                        </a:rPr>
                        <a:t>Describe the pattern of relief in China; describe China’s climates in broad terms and explain why there are temperature differences between coastal and inland areas. </a:t>
                      </a:r>
                    </a:p>
                    <a:p>
                      <a:pPr algn="ctr"/>
                      <a:br>
                        <a:rPr lang="en-GB" sz="1500" b="0" u="none" dirty="0">
                          <a:latin typeface="+mn-lt"/>
                          <a:ea typeface="Times New Roman" panose="02020603050405020304" pitchFamily="18" charset="0"/>
                          <a:cs typeface="Arial" panose="020B0604020202020204" pitchFamily="34" charset="0"/>
                        </a:rPr>
                      </a:br>
                      <a:endParaRPr lang="en-GB" sz="1400" b="0" u="none" dirty="0">
                        <a:solidFill>
                          <a:srgbClr val="7030A0"/>
                        </a:solidFill>
                        <a:latin typeface="+mn-lt"/>
                        <a:cs typeface="Arial" panose="020B0604020202020204" pitchFamily="34" charset="0"/>
                      </a:endParaRPr>
                    </a:p>
                  </a:txBody>
                  <a:tcPr marL="69190" marR="69190" marT="34595" marB="34595"/>
                </a:tc>
                <a:tc>
                  <a:txBody>
                    <a:bodyPr/>
                    <a:lstStyle/>
                    <a:p>
                      <a:pPr algn="ctr"/>
                      <a:r>
                        <a:rPr lang="en-GB" sz="1500" b="0" u="none" kern="1200" dirty="0">
                          <a:solidFill>
                            <a:schemeClr val="dk1"/>
                          </a:solidFill>
                          <a:effectLst/>
                          <a:latin typeface="+mn-lt"/>
                          <a:ea typeface="+mn-ea"/>
                          <a:cs typeface="+mn-cs"/>
                        </a:rPr>
                        <a:t>Describe and explain China’s population distribution and give a reason why China’s population growth slowed after 1979.</a:t>
                      </a:r>
                    </a:p>
                    <a:p>
                      <a:pPr algn="ctr"/>
                      <a:endParaRPr lang="en-GB" sz="1500" b="0" u="none" kern="1200" dirty="0">
                        <a:solidFill>
                          <a:schemeClr val="dk1"/>
                        </a:solidFill>
                        <a:effectLst/>
                        <a:latin typeface="+mn-lt"/>
                        <a:ea typeface="+mn-ea"/>
                        <a:cs typeface="+mn-cs"/>
                      </a:endParaRPr>
                    </a:p>
                    <a:p>
                      <a:pPr algn="ctr"/>
                      <a:r>
                        <a:rPr lang="en-GB" sz="1500" b="0" u="none" kern="1200" dirty="0">
                          <a:solidFill>
                            <a:schemeClr val="dk1"/>
                          </a:solidFill>
                          <a:effectLst/>
                          <a:latin typeface="+mn-lt"/>
                          <a:ea typeface="+mn-ea"/>
                          <a:cs typeface="+mn-cs"/>
                        </a:rPr>
                        <a:t>Explain how setting up a special economic zone in Shenzhen created growth and wealth.</a:t>
                      </a:r>
                    </a:p>
                    <a:p>
                      <a:pPr algn="ctr"/>
                      <a:endParaRPr lang="en-GB" sz="1500" b="0" u="none" kern="1200" dirty="0">
                        <a:solidFill>
                          <a:schemeClr val="dk1"/>
                        </a:solidFill>
                        <a:effectLst/>
                        <a:latin typeface="+mn-lt"/>
                        <a:ea typeface="+mn-ea"/>
                        <a:cs typeface="+mn-cs"/>
                      </a:endParaRPr>
                    </a:p>
                    <a:p>
                      <a:pPr algn="ctr"/>
                      <a:r>
                        <a:rPr lang="en-GB" sz="1500" b="0" u="none" kern="1200" dirty="0">
                          <a:solidFill>
                            <a:schemeClr val="dk1"/>
                          </a:solidFill>
                          <a:effectLst/>
                          <a:latin typeface="+mn-lt"/>
                          <a:ea typeface="+mn-ea"/>
                          <a:cs typeface="+mn-cs"/>
                        </a:rPr>
                        <a:t>Describe life in rural China, and how the government plans to improve things.</a:t>
                      </a:r>
                    </a:p>
                    <a:p>
                      <a:pPr algn="ctr"/>
                      <a:endParaRPr lang="en-GB" sz="1400" b="0" u="none" kern="1200" dirty="0">
                        <a:solidFill>
                          <a:schemeClr val="dk1"/>
                        </a:solidFill>
                        <a:effectLst/>
                        <a:latin typeface="+mn-lt"/>
                        <a:ea typeface="+mn-ea"/>
                        <a:cs typeface="+mn-cs"/>
                      </a:endParaRPr>
                    </a:p>
                  </a:txBody>
                  <a:tcPr marL="69190" marR="69190" marT="34595" marB="34595"/>
                </a:tc>
                <a:tc>
                  <a:txBody>
                    <a:bodyPr/>
                    <a:lstStyle/>
                    <a:p>
                      <a:pPr algn="ctr"/>
                      <a:r>
                        <a:rPr lang="en-GB" sz="1500" b="0" u="none" dirty="0">
                          <a:latin typeface="+mn-lt"/>
                        </a:rPr>
                        <a:t>Identify evidence that China suffers from air pollution and desertification and describe how pollution and desertification are being tackled.</a:t>
                      </a:r>
                    </a:p>
                    <a:p>
                      <a:pPr algn="ctr"/>
                      <a:endParaRPr lang="en-GB" sz="1500" b="0" u="none" dirty="0">
                        <a:latin typeface="+mn-lt"/>
                      </a:endParaRPr>
                    </a:p>
                    <a:p>
                      <a:pPr algn="ctr"/>
                      <a:r>
                        <a:rPr lang="en-GB" sz="1500" b="0" u="none" dirty="0">
                          <a:latin typeface="+mn-lt"/>
                        </a:rPr>
                        <a:t>Understand and discuss jobs in relating to  environmental sustainably.</a:t>
                      </a:r>
                    </a:p>
                    <a:p>
                      <a:pPr algn="ctr"/>
                      <a:endParaRPr lang="en-GB" sz="1500" b="0" u="none" dirty="0">
                        <a:latin typeface="+mn-lt"/>
                      </a:endParaRPr>
                    </a:p>
                    <a:p>
                      <a:pPr algn="ctr"/>
                      <a:r>
                        <a:rPr lang="en-GB" sz="1500" b="0" u="none" dirty="0">
                          <a:latin typeface="+mn-lt"/>
                        </a:rPr>
                        <a:t>Explain what the Belt and Road Initiative is, how it will benefit China, and why it might alter world trade.</a:t>
                      </a:r>
                    </a:p>
                    <a:p>
                      <a:pPr algn="ctr"/>
                      <a:endParaRPr lang="en-GB" sz="1400" b="0" u="none" dirty="0">
                        <a:latin typeface="+mn-lt"/>
                      </a:endParaRPr>
                    </a:p>
                  </a:txBody>
                  <a:tcPr marL="69190" marR="69190" marT="34595" marB="34595"/>
                </a:tc>
                <a:extLst>
                  <a:ext uri="{0D108BD9-81ED-4DB2-BD59-A6C34878D82A}">
                    <a16:rowId xmlns:a16="http://schemas.microsoft.com/office/drawing/2014/main" val="2422702570"/>
                  </a:ext>
                </a:extLst>
              </a:tr>
            </a:tbl>
          </a:graphicData>
        </a:graphic>
      </p:graphicFrame>
    </p:spTree>
    <p:extLst>
      <p:ext uri="{BB962C8B-B14F-4D97-AF65-F5344CB8AC3E}">
        <p14:creationId xmlns:p14="http://schemas.microsoft.com/office/powerpoint/2010/main" val="273232260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1000</TotalTime>
  <Words>2783</Words>
  <Application>Microsoft Office PowerPoint</Application>
  <PresentationFormat>Widescreen</PresentationFormat>
  <Paragraphs>391</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Comic Sans MS</vt:lpstr>
      <vt:lpstr>Trebuchet MS</vt:lpstr>
      <vt:lpstr>Wingdings 3</vt:lpstr>
      <vt:lpstr>Facet</vt:lpstr>
      <vt:lpstr>Geography</vt:lpstr>
      <vt:lpstr>PowerPoint Presentation</vt:lpstr>
      <vt:lpstr>PowerPoint Presentation</vt:lpstr>
      <vt:lpstr>PowerPoint Presentation</vt:lpstr>
      <vt:lpstr>PowerPoint Presentation</vt:lpstr>
      <vt:lpstr>Key Stage 3 lesson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Useful websites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geography.  Review the differences between human, physical and environmental geography.  Locate and names the continents and oceans of the world.    Map Skills Describe and explain how mapping has become more accurate.  Discuss and  the job of a cartographer, globe maker, town planner, a landscape architect, a geospatial survey technician and a helicopter pilot.</dc:title>
  <dc:creator>Nita Burrows</dc:creator>
  <cp:lastModifiedBy>Adrian Crossland</cp:lastModifiedBy>
  <cp:revision>223</cp:revision>
  <dcterms:created xsi:type="dcterms:W3CDTF">2024-10-31T16:31:30Z</dcterms:created>
  <dcterms:modified xsi:type="dcterms:W3CDTF">2025-01-10T13:03:43Z</dcterms:modified>
</cp:coreProperties>
</file>