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92" r:id="rId2"/>
    <p:sldId id="260" r:id="rId3"/>
    <p:sldId id="290" r:id="rId4"/>
    <p:sldId id="256" r:id="rId5"/>
    <p:sldId id="261" r:id="rId6"/>
    <p:sldId id="289" r:id="rId7"/>
    <p:sldId id="264" r:id="rId8"/>
    <p:sldId id="265" r:id="rId9"/>
    <p:sldId id="268" r:id="rId10"/>
    <p:sldId id="266" r:id="rId11"/>
    <p:sldId id="286" r:id="rId12"/>
    <p:sldId id="28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8" d="100"/>
          <a:sy n="78" d="100"/>
        </p:scale>
        <p:origin x="87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drian Crossland" userId="82733a7c-e32d-4ff6-873e-906f0ee0859c" providerId="ADAL" clId="{A8A7E44B-DEAB-48C9-838D-5BC2DD9DB90F}"/>
    <pc:docChg chg="modSld">
      <pc:chgData name="Adrian Crossland" userId="82733a7c-e32d-4ff6-873e-906f0ee0859c" providerId="ADAL" clId="{A8A7E44B-DEAB-48C9-838D-5BC2DD9DB90F}" dt="2024-12-17T10:29:24.851" v="75" actId="20577"/>
      <pc:docMkLst>
        <pc:docMk/>
      </pc:docMkLst>
      <pc:sldChg chg="modSp mod">
        <pc:chgData name="Adrian Crossland" userId="82733a7c-e32d-4ff6-873e-906f0ee0859c" providerId="ADAL" clId="{A8A7E44B-DEAB-48C9-838D-5BC2DD9DB90F}" dt="2024-12-17T10:27:54.448" v="5" actId="20577"/>
        <pc:sldMkLst>
          <pc:docMk/>
          <pc:sldMk cId="1868488233" sldId="260"/>
        </pc:sldMkLst>
        <pc:graphicFrameChg chg="modGraphic">
          <ac:chgData name="Adrian Crossland" userId="82733a7c-e32d-4ff6-873e-906f0ee0859c" providerId="ADAL" clId="{A8A7E44B-DEAB-48C9-838D-5BC2DD9DB90F}" dt="2024-12-17T10:27:54.448" v="5" actId="20577"/>
          <ac:graphicFrameMkLst>
            <pc:docMk/>
            <pc:sldMk cId="1868488233" sldId="260"/>
            <ac:graphicFrameMk id="4" creationId="{B297C4BB-64EF-CA45-4806-D1496B532FE9}"/>
          </ac:graphicFrameMkLst>
        </pc:graphicFrameChg>
      </pc:sldChg>
      <pc:sldChg chg="modSp mod">
        <pc:chgData name="Adrian Crossland" userId="82733a7c-e32d-4ff6-873e-906f0ee0859c" providerId="ADAL" clId="{A8A7E44B-DEAB-48C9-838D-5BC2DD9DB90F}" dt="2024-12-17T10:28:40.971" v="25" actId="20577"/>
        <pc:sldMkLst>
          <pc:docMk/>
          <pc:sldMk cId="3212756667" sldId="264"/>
        </pc:sldMkLst>
        <pc:graphicFrameChg chg="modGraphic">
          <ac:chgData name="Adrian Crossland" userId="82733a7c-e32d-4ff6-873e-906f0ee0859c" providerId="ADAL" clId="{A8A7E44B-DEAB-48C9-838D-5BC2DD9DB90F}" dt="2024-12-17T10:28:40.971" v="25" actId="20577"/>
          <ac:graphicFrameMkLst>
            <pc:docMk/>
            <pc:sldMk cId="3212756667" sldId="264"/>
            <ac:graphicFrameMk id="4" creationId="{21A31468-2279-371C-1EF2-A72A11235954}"/>
          </ac:graphicFrameMkLst>
        </pc:graphicFrameChg>
      </pc:sldChg>
      <pc:sldChg chg="modSp mod">
        <pc:chgData name="Adrian Crossland" userId="82733a7c-e32d-4ff6-873e-906f0ee0859c" providerId="ADAL" clId="{A8A7E44B-DEAB-48C9-838D-5BC2DD9DB90F}" dt="2024-12-17T10:29:24.851" v="75" actId="20577"/>
        <pc:sldMkLst>
          <pc:docMk/>
          <pc:sldMk cId="12920348" sldId="265"/>
        </pc:sldMkLst>
        <pc:graphicFrameChg chg="modGraphic">
          <ac:chgData name="Adrian Crossland" userId="82733a7c-e32d-4ff6-873e-906f0ee0859c" providerId="ADAL" clId="{A8A7E44B-DEAB-48C9-838D-5BC2DD9DB90F}" dt="2024-12-17T10:29:24.851" v="75" actId="20577"/>
          <ac:graphicFrameMkLst>
            <pc:docMk/>
            <pc:sldMk cId="12920348" sldId="265"/>
            <ac:graphicFrameMk id="4" creationId="{0961240D-0A6B-D4E1-A948-E4EF127DB754}"/>
          </ac:graphicFrameMkLst>
        </pc:graphicFrameChg>
      </pc:sldChg>
      <pc:sldChg chg="modSp mod">
        <pc:chgData name="Adrian Crossland" userId="82733a7c-e32d-4ff6-873e-906f0ee0859c" providerId="ADAL" clId="{A8A7E44B-DEAB-48C9-838D-5BC2DD9DB90F}" dt="2024-12-17T10:28:23.124" v="17" actId="20577"/>
        <pc:sldMkLst>
          <pc:docMk/>
          <pc:sldMk cId="3664755724" sldId="289"/>
        </pc:sldMkLst>
        <pc:graphicFrameChg chg="modGraphic">
          <ac:chgData name="Adrian Crossland" userId="82733a7c-e32d-4ff6-873e-906f0ee0859c" providerId="ADAL" clId="{A8A7E44B-DEAB-48C9-838D-5BC2DD9DB90F}" dt="2024-12-17T10:28:23.124" v="17" actId="20577"/>
          <ac:graphicFrameMkLst>
            <pc:docMk/>
            <pc:sldMk cId="3664755724" sldId="289"/>
            <ac:graphicFrameMk id="4" creationId="{108F8EB6-B1AE-6815-D477-C13DBFD94770}"/>
          </ac:graphicFrameMkLst>
        </pc:graphicFrameChg>
      </pc:sldChg>
      <pc:sldChg chg="modSp mod">
        <pc:chgData name="Adrian Crossland" userId="82733a7c-e32d-4ff6-873e-906f0ee0859c" providerId="ADAL" clId="{A8A7E44B-DEAB-48C9-838D-5BC2DD9DB90F}" dt="2024-12-17T10:28:09.119" v="11" actId="20577"/>
        <pc:sldMkLst>
          <pc:docMk/>
          <pc:sldMk cId="992285201" sldId="290"/>
        </pc:sldMkLst>
        <pc:graphicFrameChg chg="modGraphic">
          <ac:chgData name="Adrian Crossland" userId="82733a7c-e32d-4ff6-873e-906f0ee0859c" providerId="ADAL" clId="{A8A7E44B-DEAB-48C9-838D-5BC2DD9DB90F}" dt="2024-12-17T10:28:09.119" v="11" actId="20577"/>
          <ac:graphicFrameMkLst>
            <pc:docMk/>
            <pc:sldMk cId="992285201" sldId="290"/>
            <ac:graphicFrameMk id="4" creationId="{74D149DE-226E-478E-35F3-CFBD38AA567C}"/>
          </ac:graphicFrameMkLst>
        </pc:graphicFrameChg>
      </pc:sldChg>
    </pc:docChg>
  </pc:docChgLst>
  <pc:docChgLst>
    <pc:chgData name="Adrian Crossland" userId="82733a7c-e32d-4ff6-873e-906f0ee0859c" providerId="ADAL" clId="{9B9ABF9D-0D62-40D3-97AB-426AC487EB6B}"/>
    <pc:docChg chg="modSld">
      <pc:chgData name="Adrian Crossland" userId="82733a7c-e32d-4ff6-873e-906f0ee0859c" providerId="ADAL" clId="{9B9ABF9D-0D62-40D3-97AB-426AC487EB6B}" dt="2025-01-10T13:28:10.407" v="9" actId="20577"/>
      <pc:docMkLst>
        <pc:docMk/>
      </pc:docMkLst>
      <pc:sldChg chg="modSp mod">
        <pc:chgData name="Adrian Crossland" userId="82733a7c-e32d-4ff6-873e-906f0ee0859c" providerId="ADAL" clId="{9B9ABF9D-0D62-40D3-97AB-426AC487EB6B}" dt="2025-01-10T13:27:35.354" v="7" actId="20577"/>
        <pc:sldMkLst>
          <pc:docMk/>
          <pc:sldMk cId="3212756667" sldId="264"/>
        </pc:sldMkLst>
        <pc:graphicFrameChg chg="modGraphic">
          <ac:chgData name="Adrian Crossland" userId="82733a7c-e32d-4ff6-873e-906f0ee0859c" providerId="ADAL" clId="{9B9ABF9D-0D62-40D3-97AB-426AC487EB6B}" dt="2025-01-10T13:27:35.354" v="7" actId="20577"/>
          <ac:graphicFrameMkLst>
            <pc:docMk/>
            <pc:sldMk cId="3212756667" sldId="264"/>
            <ac:graphicFrameMk id="4" creationId="{21A31468-2279-371C-1EF2-A72A11235954}"/>
          </ac:graphicFrameMkLst>
        </pc:graphicFrameChg>
      </pc:sldChg>
      <pc:sldChg chg="modSp mod">
        <pc:chgData name="Adrian Crossland" userId="82733a7c-e32d-4ff6-873e-906f0ee0859c" providerId="ADAL" clId="{9B9ABF9D-0D62-40D3-97AB-426AC487EB6B}" dt="2025-01-10T13:28:10.407" v="9" actId="20577"/>
        <pc:sldMkLst>
          <pc:docMk/>
          <pc:sldMk cId="12920348" sldId="265"/>
        </pc:sldMkLst>
        <pc:graphicFrameChg chg="modGraphic">
          <ac:chgData name="Adrian Crossland" userId="82733a7c-e32d-4ff6-873e-906f0ee0859c" providerId="ADAL" clId="{9B9ABF9D-0D62-40D3-97AB-426AC487EB6B}" dt="2025-01-10T13:28:10.407" v="9" actId="20577"/>
          <ac:graphicFrameMkLst>
            <pc:docMk/>
            <pc:sldMk cId="12920348" sldId="265"/>
            <ac:graphicFrameMk id="4" creationId="{0961240D-0A6B-D4E1-A948-E4EF127DB754}"/>
          </ac:graphicFrameMkLst>
        </pc:graphicFrameChg>
      </pc:sldChg>
      <pc:sldChg chg="modSp mod">
        <pc:chgData name="Adrian Crossland" userId="82733a7c-e32d-4ff6-873e-906f0ee0859c" providerId="ADAL" clId="{9B9ABF9D-0D62-40D3-97AB-426AC487EB6B}" dt="2025-01-10T13:27:13.443" v="3" actId="20577"/>
        <pc:sldMkLst>
          <pc:docMk/>
          <pc:sldMk cId="3664755724" sldId="289"/>
        </pc:sldMkLst>
        <pc:graphicFrameChg chg="modGraphic">
          <ac:chgData name="Adrian Crossland" userId="82733a7c-e32d-4ff6-873e-906f0ee0859c" providerId="ADAL" clId="{9B9ABF9D-0D62-40D3-97AB-426AC487EB6B}" dt="2025-01-10T13:27:13.443" v="3" actId="20577"/>
          <ac:graphicFrameMkLst>
            <pc:docMk/>
            <pc:sldMk cId="3664755724" sldId="289"/>
            <ac:graphicFrameMk id="4" creationId="{108F8EB6-B1AE-6815-D477-C13DBFD94770}"/>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B8FC9E-BC2B-4A90-8936-7DF31582DA90}" type="datetimeFigureOut">
              <a:rPr lang="en-GB" smtClean="0"/>
              <a:t>10/01/2025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8E3CDE-0F52-48B8-B7EE-B1086F1A7395}" type="slidenum">
              <a:rPr lang="en-GB" smtClean="0"/>
              <a:t>‹#›</a:t>
            </a:fld>
            <a:endParaRPr lang="en-GB"/>
          </a:p>
        </p:txBody>
      </p:sp>
    </p:spTree>
    <p:extLst>
      <p:ext uri="{BB962C8B-B14F-4D97-AF65-F5344CB8AC3E}">
        <p14:creationId xmlns:p14="http://schemas.microsoft.com/office/powerpoint/2010/main" val="4203954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A8E3CDE-0F52-48B8-B7EE-B1086F1A7395}" type="slidenum">
              <a:rPr lang="en-GB" smtClean="0"/>
              <a:t>1</a:t>
            </a:fld>
            <a:endParaRPr lang="en-GB"/>
          </a:p>
        </p:txBody>
      </p:sp>
    </p:spTree>
    <p:extLst>
      <p:ext uri="{BB962C8B-B14F-4D97-AF65-F5344CB8AC3E}">
        <p14:creationId xmlns:p14="http://schemas.microsoft.com/office/powerpoint/2010/main" val="13897358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A8E3CDE-0F52-48B8-B7EE-B1086F1A7395}" type="slidenum">
              <a:rPr lang="en-GB" smtClean="0"/>
              <a:t>5</a:t>
            </a:fld>
            <a:endParaRPr lang="en-GB"/>
          </a:p>
        </p:txBody>
      </p:sp>
    </p:spTree>
    <p:extLst>
      <p:ext uri="{BB962C8B-B14F-4D97-AF65-F5344CB8AC3E}">
        <p14:creationId xmlns:p14="http://schemas.microsoft.com/office/powerpoint/2010/main" val="3753398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A8E3CDE-0F52-48B8-B7EE-B1086F1A7395}" type="slidenum">
              <a:rPr lang="en-GB" smtClean="0"/>
              <a:t>9</a:t>
            </a:fld>
            <a:endParaRPr lang="en-GB"/>
          </a:p>
        </p:txBody>
      </p:sp>
    </p:spTree>
    <p:extLst>
      <p:ext uri="{BB962C8B-B14F-4D97-AF65-F5344CB8AC3E}">
        <p14:creationId xmlns:p14="http://schemas.microsoft.com/office/powerpoint/2010/main" val="5178541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27B28A-1F9A-8E6C-A512-B7EA504BED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41A859-ED43-E641-4AB7-B3389788489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E5FE61-47EE-EFAA-DA1B-D6D1A53D489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C1C07EF-4BC9-0802-F57B-D92BCC53EAFA}"/>
              </a:ext>
            </a:extLst>
          </p:cNvPr>
          <p:cNvSpPr>
            <a:spLocks noGrp="1"/>
          </p:cNvSpPr>
          <p:nvPr>
            <p:ph type="sldNum" sz="quarter" idx="5"/>
          </p:nvPr>
        </p:nvSpPr>
        <p:spPr/>
        <p:txBody>
          <a:bodyPr/>
          <a:lstStyle/>
          <a:p>
            <a:fld id="{FA8E3CDE-0F52-48B8-B7EE-B1086F1A7395}" type="slidenum">
              <a:rPr lang="en-GB" smtClean="0"/>
              <a:t>12</a:t>
            </a:fld>
            <a:endParaRPr lang="en-GB"/>
          </a:p>
        </p:txBody>
      </p:sp>
    </p:spTree>
    <p:extLst>
      <p:ext uri="{BB962C8B-B14F-4D97-AF65-F5344CB8AC3E}">
        <p14:creationId xmlns:p14="http://schemas.microsoft.com/office/powerpoint/2010/main" val="11047124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4EA37-B07C-68BA-059A-F80C8D98F3D8}"/>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F29BCAE1-BA5A-CE9F-4724-194C0ADC6B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F6A191AA-1C62-41E5-D97B-9D8361289B95}"/>
              </a:ext>
            </a:extLst>
          </p:cNvPr>
          <p:cNvSpPr>
            <a:spLocks noGrp="1"/>
          </p:cNvSpPr>
          <p:nvPr>
            <p:ph type="dt" sz="half" idx="10"/>
          </p:nvPr>
        </p:nvSpPr>
        <p:spPr/>
        <p:txBody>
          <a:bodyPr/>
          <a:lstStyle/>
          <a:p>
            <a:fld id="{1804A747-E781-44C2-B5C9-3C6DFF4B6239}" type="datetimeFigureOut">
              <a:rPr lang="en-GB" smtClean="0"/>
              <a:t>10/01/2025</a:t>
            </a:fld>
            <a:endParaRPr lang="en-GB"/>
          </a:p>
        </p:txBody>
      </p:sp>
      <p:sp>
        <p:nvSpPr>
          <p:cNvPr id="5" name="Footer Placeholder 4">
            <a:extLst>
              <a:ext uri="{FF2B5EF4-FFF2-40B4-BE49-F238E27FC236}">
                <a16:creationId xmlns:a16="http://schemas.microsoft.com/office/drawing/2014/main" id="{C96D3B2D-2DE6-C935-E120-79BAF5CA85D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1122F13-FC00-187C-B53B-323BC358C293}"/>
              </a:ext>
            </a:extLst>
          </p:cNvPr>
          <p:cNvSpPr>
            <a:spLocks noGrp="1"/>
          </p:cNvSpPr>
          <p:nvPr>
            <p:ph type="sldNum" sz="quarter" idx="12"/>
          </p:nvPr>
        </p:nvSpPr>
        <p:spPr/>
        <p:txBody>
          <a:bodyPr/>
          <a:lstStyle/>
          <a:p>
            <a:fld id="{334D7C3F-7FEC-4845-B46E-3BD8EBE0DFE4}" type="slidenum">
              <a:rPr lang="en-GB" smtClean="0"/>
              <a:t>‹#›</a:t>
            </a:fld>
            <a:endParaRPr lang="en-GB"/>
          </a:p>
        </p:txBody>
      </p:sp>
    </p:spTree>
    <p:extLst>
      <p:ext uri="{BB962C8B-B14F-4D97-AF65-F5344CB8AC3E}">
        <p14:creationId xmlns:p14="http://schemas.microsoft.com/office/powerpoint/2010/main" val="38796640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56150-B794-A07D-1C1D-91E30659CB58}"/>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FFF2CE7B-3CD3-B1EC-306E-489EE88BAB4C}"/>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4527F39-621B-FAC5-B8EC-49FE88FDD678}"/>
              </a:ext>
            </a:extLst>
          </p:cNvPr>
          <p:cNvSpPr>
            <a:spLocks noGrp="1"/>
          </p:cNvSpPr>
          <p:nvPr>
            <p:ph type="dt" sz="half" idx="10"/>
          </p:nvPr>
        </p:nvSpPr>
        <p:spPr/>
        <p:txBody>
          <a:bodyPr/>
          <a:lstStyle/>
          <a:p>
            <a:fld id="{1804A747-E781-44C2-B5C9-3C6DFF4B6239}" type="datetimeFigureOut">
              <a:rPr lang="en-GB" smtClean="0"/>
              <a:t>10/01/2025</a:t>
            </a:fld>
            <a:endParaRPr lang="en-GB"/>
          </a:p>
        </p:txBody>
      </p:sp>
      <p:sp>
        <p:nvSpPr>
          <p:cNvPr id="5" name="Footer Placeholder 4">
            <a:extLst>
              <a:ext uri="{FF2B5EF4-FFF2-40B4-BE49-F238E27FC236}">
                <a16:creationId xmlns:a16="http://schemas.microsoft.com/office/drawing/2014/main" id="{51AF2C36-E58E-040D-FFD7-894DE4D1886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0F91263-0401-B8C4-4E76-AA115CE90553}"/>
              </a:ext>
            </a:extLst>
          </p:cNvPr>
          <p:cNvSpPr>
            <a:spLocks noGrp="1"/>
          </p:cNvSpPr>
          <p:nvPr>
            <p:ph type="sldNum" sz="quarter" idx="12"/>
          </p:nvPr>
        </p:nvSpPr>
        <p:spPr/>
        <p:txBody>
          <a:bodyPr/>
          <a:lstStyle/>
          <a:p>
            <a:fld id="{334D7C3F-7FEC-4845-B46E-3BD8EBE0DFE4}" type="slidenum">
              <a:rPr lang="en-GB" smtClean="0"/>
              <a:t>‹#›</a:t>
            </a:fld>
            <a:endParaRPr lang="en-GB"/>
          </a:p>
        </p:txBody>
      </p:sp>
    </p:spTree>
    <p:extLst>
      <p:ext uri="{BB962C8B-B14F-4D97-AF65-F5344CB8AC3E}">
        <p14:creationId xmlns:p14="http://schemas.microsoft.com/office/powerpoint/2010/main" val="252268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6684682-8AC8-C2A8-A13A-6FEEF0425F9C}"/>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682A0ED5-A6C1-DD62-CD54-E5B579BB7B13}"/>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3A7570C-B60C-6AFE-C6C8-0C212E4E61E7}"/>
              </a:ext>
            </a:extLst>
          </p:cNvPr>
          <p:cNvSpPr>
            <a:spLocks noGrp="1"/>
          </p:cNvSpPr>
          <p:nvPr>
            <p:ph type="dt" sz="half" idx="10"/>
          </p:nvPr>
        </p:nvSpPr>
        <p:spPr/>
        <p:txBody>
          <a:bodyPr/>
          <a:lstStyle/>
          <a:p>
            <a:fld id="{1804A747-E781-44C2-B5C9-3C6DFF4B6239}" type="datetimeFigureOut">
              <a:rPr lang="en-GB" smtClean="0"/>
              <a:t>10/01/2025</a:t>
            </a:fld>
            <a:endParaRPr lang="en-GB"/>
          </a:p>
        </p:txBody>
      </p:sp>
      <p:sp>
        <p:nvSpPr>
          <p:cNvPr id="5" name="Footer Placeholder 4">
            <a:extLst>
              <a:ext uri="{FF2B5EF4-FFF2-40B4-BE49-F238E27FC236}">
                <a16:creationId xmlns:a16="http://schemas.microsoft.com/office/drawing/2014/main" id="{24454305-77C3-E18A-EF26-292CFD29893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C904B73-1029-55E3-F70B-07A78B8A36D0}"/>
              </a:ext>
            </a:extLst>
          </p:cNvPr>
          <p:cNvSpPr>
            <a:spLocks noGrp="1"/>
          </p:cNvSpPr>
          <p:nvPr>
            <p:ph type="sldNum" sz="quarter" idx="12"/>
          </p:nvPr>
        </p:nvSpPr>
        <p:spPr/>
        <p:txBody>
          <a:bodyPr/>
          <a:lstStyle/>
          <a:p>
            <a:fld id="{334D7C3F-7FEC-4845-B46E-3BD8EBE0DFE4}" type="slidenum">
              <a:rPr lang="en-GB" smtClean="0"/>
              <a:t>‹#›</a:t>
            </a:fld>
            <a:endParaRPr lang="en-GB"/>
          </a:p>
        </p:txBody>
      </p:sp>
    </p:spTree>
    <p:extLst>
      <p:ext uri="{BB962C8B-B14F-4D97-AF65-F5344CB8AC3E}">
        <p14:creationId xmlns:p14="http://schemas.microsoft.com/office/powerpoint/2010/main" val="25465307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4968F-0F0C-0C25-B021-50409B307BF0}"/>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07F615DE-B852-3297-246E-C4C4E5C192DE}"/>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27F133F1-E2A0-D066-3F00-CF66398CF8DC}"/>
              </a:ext>
            </a:extLst>
          </p:cNvPr>
          <p:cNvSpPr>
            <a:spLocks noGrp="1"/>
          </p:cNvSpPr>
          <p:nvPr>
            <p:ph type="dt" sz="half" idx="10"/>
          </p:nvPr>
        </p:nvSpPr>
        <p:spPr/>
        <p:txBody>
          <a:bodyPr/>
          <a:lstStyle/>
          <a:p>
            <a:fld id="{1804A747-E781-44C2-B5C9-3C6DFF4B6239}" type="datetimeFigureOut">
              <a:rPr lang="en-GB" smtClean="0"/>
              <a:t>10/01/2025</a:t>
            </a:fld>
            <a:endParaRPr lang="en-GB"/>
          </a:p>
        </p:txBody>
      </p:sp>
      <p:sp>
        <p:nvSpPr>
          <p:cNvPr id="5" name="Footer Placeholder 4">
            <a:extLst>
              <a:ext uri="{FF2B5EF4-FFF2-40B4-BE49-F238E27FC236}">
                <a16:creationId xmlns:a16="http://schemas.microsoft.com/office/drawing/2014/main" id="{552F373B-F637-29C8-801D-C9E1D690B8F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939231A-0DB1-FD8E-89CA-7D44B83FDEDA}"/>
              </a:ext>
            </a:extLst>
          </p:cNvPr>
          <p:cNvSpPr>
            <a:spLocks noGrp="1"/>
          </p:cNvSpPr>
          <p:nvPr>
            <p:ph type="sldNum" sz="quarter" idx="12"/>
          </p:nvPr>
        </p:nvSpPr>
        <p:spPr/>
        <p:txBody>
          <a:bodyPr/>
          <a:lstStyle/>
          <a:p>
            <a:fld id="{334D7C3F-7FEC-4845-B46E-3BD8EBE0DFE4}" type="slidenum">
              <a:rPr lang="en-GB" smtClean="0"/>
              <a:t>‹#›</a:t>
            </a:fld>
            <a:endParaRPr lang="en-GB"/>
          </a:p>
        </p:txBody>
      </p:sp>
    </p:spTree>
    <p:extLst>
      <p:ext uri="{BB962C8B-B14F-4D97-AF65-F5344CB8AC3E}">
        <p14:creationId xmlns:p14="http://schemas.microsoft.com/office/powerpoint/2010/main" val="35847416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7F180-E7CD-9383-40FD-318D5A28A22C}"/>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0ABE2E08-6428-651F-6CD4-377996516AC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9CB8FEE6-0548-13C9-FFCA-26B73819B425}"/>
              </a:ext>
            </a:extLst>
          </p:cNvPr>
          <p:cNvSpPr>
            <a:spLocks noGrp="1"/>
          </p:cNvSpPr>
          <p:nvPr>
            <p:ph type="dt" sz="half" idx="10"/>
          </p:nvPr>
        </p:nvSpPr>
        <p:spPr/>
        <p:txBody>
          <a:bodyPr/>
          <a:lstStyle/>
          <a:p>
            <a:fld id="{1804A747-E781-44C2-B5C9-3C6DFF4B6239}" type="datetimeFigureOut">
              <a:rPr lang="en-GB" smtClean="0"/>
              <a:t>10/01/2025</a:t>
            </a:fld>
            <a:endParaRPr lang="en-GB"/>
          </a:p>
        </p:txBody>
      </p:sp>
      <p:sp>
        <p:nvSpPr>
          <p:cNvPr id="5" name="Footer Placeholder 4">
            <a:extLst>
              <a:ext uri="{FF2B5EF4-FFF2-40B4-BE49-F238E27FC236}">
                <a16:creationId xmlns:a16="http://schemas.microsoft.com/office/drawing/2014/main" id="{526BC1CF-F489-D09D-2A78-7C9A744F5EB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42B22C9-40B4-B88B-BA37-F674AEAFBF6D}"/>
              </a:ext>
            </a:extLst>
          </p:cNvPr>
          <p:cNvSpPr>
            <a:spLocks noGrp="1"/>
          </p:cNvSpPr>
          <p:nvPr>
            <p:ph type="sldNum" sz="quarter" idx="12"/>
          </p:nvPr>
        </p:nvSpPr>
        <p:spPr/>
        <p:txBody>
          <a:bodyPr/>
          <a:lstStyle/>
          <a:p>
            <a:fld id="{334D7C3F-7FEC-4845-B46E-3BD8EBE0DFE4}" type="slidenum">
              <a:rPr lang="en-GB" smtClean="0"/>
              <a:t>‹#›</a:t>
            </a:fld>
            <a:endParaRPr lang="en-GB"/>
          </a:p>
        </p:txBody>
      </p:sp>
    </p:spTree>
    <p:extLst>
      <p:ext uri="{BB962C8B-B14F-4D97-AF65-F5344CB8AC3E}">
        <p14:creationId xmlns:p14="http://schemas.microsoft.com/office/powerpoint/2010/main" val="2541410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896A1-FC7B-0510-E388-88F1D31E092F}"/>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2E3D014C-9B38-5673-E1B8-428DD355B125}"/>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173AC9D0-DE87-C047-7D7B-E9B210A80CB1}"/>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8B30EDD1-9C6F-2BE0-BAA1-62D0AC37A5BE}"/>
              </a:ext>
            </a:extLst>
          </p:cNvPr>
          <p:cNvSpPr>
            <a:spLocks noGrp="1"/>
          </p:cNvSpPr>
          <p:nvPr>
            <p:ph type="dt" sz="half" idx="10"/>
          </p:nvPr>
        </p:nvSpPr>
        <p:spPr/>
        <p:txBody>
          <a:bodyPr/>
          <a:lstStyle/>
          <a:p>
            <a:fld id="{1804A747-E781-44C2-B5C9-3C6DFF4B6239}" type="datetimeFigureOut">
              <a:rPr lang="en-GB" smtClean="0"/>
              <a:t>10/01/2025</a:t>
            </a:fld>
            <a:endParaRPr lang="en-GB"/>
          </a:p>
        </p:txBody>
      </p:sp>
      <p:sp>
        <p:nvSpPr>
          <p:cNvPr id="6" name="Footer Placeholder 5">
            <a:extLst>
              <a:ext uri="{FF2B5EF4-FFF2-40B4-BE49-F238E27FC236}">
                <a16:creationId xmlns:a16="http://schemas.microsoft.com/office/drawing/2014/main" id="{8D5444CB-EE00-407A-FD29-7C7DF462651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63492D7-59A3-39DA-2059-DA109EC822E6}"/>
              </a:ext>
            </a:extLst>
          </p:cNvPr>
          <p:cNvSpPr>
            <a:spLocks noGrp="1"/>
          </p:cNvSpPr>
          <p:nvPr>
            <p:ph type="sldNum" sz="quarter" idx="12"/>
          </p:nvPr>
        </p:nvSpPr>
        <p:spPr/>
        <p:txBody>
          <a:bodyPr/>
          <a:lstStyle/>
          <a:p>
            <a:fld id="{334D7C3F-7FEC-4845-B46E-3BD8EBE0DFE4}" type="slidenum">
              <a:rPr lang="en-GB" smtClean="0"/>
              <a:t>‹#›</a:t>
            </a:fld>
            <a:endParaRPr lang="en-GB"/>
          </a:p>
        </p:txBody>
      </p:sp>
    </p:spTree>
    <p:extLst>
      <p:ext uri="{BB962C8B-B14F-4D97-AF65-F5344CB8AC3E}">
        <p14:creationId xmlns:p14="http://schemas.microsoft.com/office/powerpoint/2010/main" val="588928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1AA96-DA39-050A-ADD3-86DDAA42F8FD}"/>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95E65236-0967-7CDE-0469-D703AEFD83D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99872C0F-4F1C-5C08-FB98-83CF7D39E172}"/>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CF91EF46-A6A0-F2D1-956E-0E1391B9035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656C5EF1-F37E-A17E-E6F8-0597A4061950}"/>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CEEAD2CE-6F9B-D967-75A6-DA70C5B7675D}"/>
              </a:ext>
            </a:extLst>
          </p:cNvPr>
          <p:cNvSpPr>
            <a:spLocks noGrp="1"/>
          </p:cNvSpPr>
          <p:nvPr>
            <p:ph type="dt" sz="half" idx="10"/>
          </p:nvPr>
        </p:nvSpPr>
        <p:spPr/>
        <p:txBody>
          <a:bodyPr/>
          <a:lstStyle/>
          <a:p>
            <a:fld id="{1804A747-E781-44C2-B5C9-3C6DFF4B6239}" type="datetimeFigureOut">
              <a:rPr lang="en-GB" smtClean="0"/>
              <a:t>10/01/2025</a:t>
            </a:fld>
            <a:endParaRPr lang="en-GB"/>
          </a:p>
        </p:txBody>
      </p:sp>
      <p:sp>
        <p:nvSpPr>
          <p:cNvPr id="8" name="Footer Placeholder 7">
            <a:extLst>
              <a:ext uri="{FF2B5EF4-FFF2-40B4-BE49-F238E27FC236}">
                <a16:creationId xmlns:a16="http://schemas.microsoft.com/office/drawing/2014/main" id="{5C6321FB-1BAE-C08B-F7C8-51510EBC776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E3BF408-D8A0-0DD2-9CA2-EE64F349F322}"/>
              </a:ext>
            </a:extLst>
          </p:cNvPr>
          <p:cNvSpPr>
            <a:spLocks noGrp="1"/>
          </p:cNvSpPr>
          <p:nvPr>
            <p:ph type="sldNum" sz="quarter" idx="12"/>
          </p:nvPr>
        </p:nvSpPr>
        <p:spPr/>
        <p:txBody>
          <a:bodyPr/>
          <a:lstStyle/>
          <a:p>
            <a:fld id="{334D7C3F-7FEC-4845-B46E-3BD8EBE0DFE4}" type="slidenum">
              <a:rPr lang="en-GB" smtClean="0"/>
              <a:t>‹#›</a:t>
            </a:fld>
            <a:endParaRPr lang="en-GB"/>
          </a:p>
        </p:txBody>
      </p:sp>
    </p:spTree>
    <p:extLst>
      <p:ext uri="{BB962C8B-B14F-4D97-AF65-F5344CB8AC3E}">
        <p14:creationId xmlns:p14="http://schemas.microsoft.com/office/powerpoint/2010/main" val="6825550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E2961-2D5A-598E-7481-9619F4B63AA9}"/>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C0C13161-E84D-257D-51DB-B6C3597FB6FC}"/>
              </a:ext>
            </a:extLst>
          </p:cNvPr>
          <p:cNvSpPr>
            <a:spLocks noGrp="1"/>
          </p:cNvSpPr>
          <p:nvPr>
            <p:ph type="dt" sz="half" idx="10"/>
          </p:nvPr>
        </p:nvSpPr>
        <p:spPr/>
        <p:txBody>
          <a:bodyPr/>
          <a:lstStyle/>
          <a:p>
            <a:fld id="{1804A747-E781-44C2-B5C9-3C6DFF4B6239}" type="datetimeFigureOut">
              <a:rPr lang="en-GB" smtClean="0"/>
              <a:t>10/01/2025</a:t>
            </a:fld>
            <a:endParaRPr lang="en-GB"/>
          </a:p>
        </p:txBody>
      </p:sp>
      <p:sp>
        <p:nvSpPr>
          <p:cNvPr id="4" name="Footer Placeholder 3">
            <a:extLst>
              <a:ext uri="{FF2B5EF4-FFF2-40B4-BE49-F238E27FC236}">
                <a16:creationId xmlns:a16="http://schemas.microsoft.com/office/drawing/2014/main" id="{7EB95EA3-74DE-53DF-4BA1-D1208515CBC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0336D9F-1F8E-EE15-0F98-6195D88345D2}"/>
              </a:ext>
            </a:extLst>
          </p:cNvPr>
          <p:cNvSpPr>
            <a:spLocks noGrp="1"/>
          </p:cNvSpPr>
          <p:nvPr>
            <p:ph type="sldNum" sz="quarter" idx="12"/>
          </p:nvPr>
        </p:nvSpPr>
        <p:spPr/>
        <p:txBody>
          <a:bodyPr/>
          <a:lstStyle/>
          <a:p>
            <a:fld id="{334D7C3F-7FEC-4845-B46E-3BD8EBE0DFE4}" type="slidenum">
              <a:rPr lang="en-GB" smtClean="0"/>
              <a:t>‹#›</a:t>
            </a:fld>
            <a:endParaRPr lang="en-GB"/>
          </a:p>
        </p:txBody>
      </p:sp>
    </p:spTree>
    <p:extLst>
      <p:ext uri="{BB962C8B-B14F-4D97-AF65-F5344CB8AC3E}">
        <p14:creationId xmlns:p14="http://schemas.microsoft.com/office/powerpoint/2010/main" val="2543380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30030D7-8127-5CB5-8168-E157854D10A9}"/>
              </a:ext>
            </a:extLst>
          </p:cNvPr>
          <p:cNvSpPr>
            <a:spLocks noGrp="1"/>
          </p:cNvSpPr>
          <p:nvPr>
            <p:ph type="dt" sz="half" idx="10"/>
          </p:nvPr>
        </p:nvSpPr>
        <p:spPr/>
        <p:txBody>
          <a:bodyPr/>
          <a:lstStyle/>
          <a:p>
            <a:fld id="{1804A747-E781-44C2-B5C9-3C6DFF4B6239}" type="datetimeFigureOut">
              <a:rPr lang="en-GB" smtClean="0"/>
              <a:t>10/01/2025</a:t>
            </a:fld>
            <a:endParaRPr lang="en-GB"/>
          </a:p>
        </p:txBody>
      </p:sp>
      <p:sp>
        <p:nvSpPr>
          <p:cNvPr id="3" name="Footer Placeholder 2">
            <a:extLst>
              <a:ext uri="{FF2B5EF4-FFF2-40B4-BE49-F238E27FC236}">
                <a16:creationId xmlns:a16="http://schemas.microsoft.com/office/drawing/2014/main" id="{BAF04CA1-1862-3178-2D41-F37B5334C13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E3B01F0-2D5D-ADC4-BBC6-73DE0A9F3CD0}"/>
              </a:ext>
            </a:extLst>
          </p:cNvPr>
          <p:cNvSpPr>
            <a:spLocks noGrp="1"/>
          </p:cNvSpPr>
          <p:nvPr>
            <p:ph type="sldNum" sz="quarter" idx="12"/>
          </p:nvPr>
        </p:nvSpPr>
        <p:spPr/>
        <p:txBody>
          <a:bodyPr/>
          <a:lstStyle/>
          <a:p>
            <a:fld id="{334D7C3F-7FEC-4845-B46E-3BD8EBE0DFE4}" type="slidenum">
              <a:rPr lang="en-GB" smtClean="0"/>
              <a:t>‹#›</a:t>
            </a:fld>
            <a:endParaRPr lang="en-GB"/>
          </a:p>
        </p:txBody>
      </p:sp>
    </p:spTree>
    <p:extLst>
      <p:ext uri="{BB962C8B-B14F-4D97-AF65-F5344CB8AC3E}">
        <p14:creationId xmlns:p14="http://schemas.microsoft.com/office/powerpoint/2010/main" val="40013641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E3FD4-A886-5BB4-20E7-31AB767A7AE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26AB746F-2B2C-3E5A-7E6D-33F055C09A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75790F44-2424-F35E-DABC-33B764DEAF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3783BA6-489B-5F03-939F-4C0F1C93EA8C}"/>
              </a:ext>
            </a:extLst>
          </p:cNvPr>
          <p:cNvSpPr>
            <a:spLocks noGrp="1"/>
          </p:cNvSpPr>
          <p:nvPr>
            <p:ph type="dt" sz="half" idx="10"/>
          </p:nvPr>
        </p:nvSpPr>
        <p:spPr/>
        <p:txBody>
          <a:bodyPr/>
          <a:lstStyle/>
          <a:p>
            <a:fld id="{1804A747-E781-44C2-B5C9-3C6DFF4B6239}" type="datetimeFigureOut">
              <a:rPr lang="en-GB" smtClean="0"/>
              <a:t>10/01/2025</a:t>
            </a:fld>
            <a:endParaRPr lang="en-GB"/>
          </a:p>
        </p:txBody>
      </p:sp>
      <p:sp>
        <p:nvSpPr>
          <p:cNvPr id="6" name="Footer Placeholder 5">
            <a:extLst>
              <a:ext uri="{FF2B5EF4-FFF2-40B4-BE49-F238E27FC236}">
                <a16:creationId xmlns:a16="http://schemas.microsoft.com/office/drawing/2014/main" id="{139260E8-D5AA-B6C6-7DC1-436F2CB66F3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E38F928-7AE6-6BB7-B75D-162C0E6F8A64}"/>
              </a:ext>
            </a:extLst>
          </p:cNvPr>
          <p:cNvSpPr>
            <a:spLocks noGrp="1"/>
          </p:cNvSpPr>
          <p:nvPr>
            <p:ph type="sldNum" sz="quarter" idx="12"/>
          </p:nvPr>
        </p:nvSpPr>
        <p:spPr/>
        <p:txBody>
          <a:bodyPr/>
          <a:lstStyle/>
          <a:p>
            <a:fld id="{334D7C3F-7FEC-4845-B46E-3BD8EBE0DFE4}" type="slidenum">
              <a:rPr lang="en-GB" smtClean="0"/>
              <a:t>‹#›</a:t>
            </a:fld>
            <a:endParaRPr lang="en-GB"/>
          </a:p>
        </p:txBody>
      </p:sp>
    </p:spTree>
    <p:extLst>
      <p:ext uri="{BB962C8B-B14F-4D97-AF65-F5344CB8AC3E}">
        <p14:creationId xmlns:p14="http://schemas.microsoft.com/office/powerpoint/2010/main" val="279629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080AA-9F09-F02F-8BAB-A46C69C50CD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B36EEC41-A7E8-99FE-C2C3-71C8D8CC67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66F7B43-4990-E5A1-C7C4-94CE9840F7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8DC4FB0-35F1-392E-AFCB-054EC1DF1674}"/>
              </a:ext>
            </a:extLst>
          </p:cNvPr>
          <p:cNvSpPr>
            <a:spLocks noGrp="1"/>
          </p:cNvSpPr>
          <p:nvPr>
            <p:ph type="dt" sz="half" idx="10"/>
          </p:nvPr>
        </p:nvSpPr>
        <p:spPr/>
        <p:txBody>
          <a:bodyPr/>
          <a:lstStyle/>
          <a:p>
            <a:fld id="{1804A747-E781-44C2-B5C9-3C6DFF4B6239}" type="datetimeFigureOut">
              <a:rPr lang="en-GB" smtClean="0"/>
              <a:t>10/01/2025</a:t>
            </a:fld>
            <a:endParaRPr lang="en-GB"/>
          </a:p>
        </p:txBody>
      </p:sp>
      <p:sp>
        <p:nvSpPr>
          <p:cNvPr id="6" name="Footer Placeholder 5">
            <a:extLst>
              <a:ext uri="{FF2B5EF4-FFF2-40B4-BE49-F238E27FC236}">
                <a16:creationId xmlns:a16="http://schemas.microsoft.com/office/drawing/2014/main" id="{93EB6813-013F-59E4-79FB-08FD94D8B49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4720EAC-9140-0FC8-75E7-C44765A19D00}"/>
              </a:ext>
            </a:extLst>
          </p:cNvPr>
          <p:cNvSpPr>
            <a:spLocks noGrp="1"/>
          </p:cNvSpPr>
          <p:nvPr>
            <p:ph type="sldNum" sz="quarter" idx="12"/>
          </p:nvPr>
        </p:nvSpPr>
        <p:spPr/>
        <p:txBody>
          <a:bodyPr/>
          <a:lstStyle/>
          <a:p>
            <a:fld id="{334D7C3F-7FEC-4845-B46E-3BD8EBE0DFE4}" type="slidenum">
              <a:rPr lang="en-GB" smtClean="0"/>
              <a:t>‹#›</a:t>
            </a:fld>
            <a:endParaRPr lang="en-GB"/>
          </a:p>
        </p:txBody>
      </p:sp>
    </p:spTree>
    <p:extLst>
      <p:ext uri="{BB962C8B-B14F-4D97-AF65-F5344CB8AC3E}">
        <p14:creationId xmlns:p14="http://schemas.microsoft.com/office/powerpoint/2010/main" val="42815786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61C52C1-5C0E-0726-43B1-A9F156A030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24B723EB-5171-2526-DDD5-8751D795A6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8D5198C8-EC7C-5F70-D538-E2D5F0980EF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804A747-E781-44C2-B5C9-3C6DFF4B6239}" type="datetimeFigureOut">
              <a:rPr lang="en-GB" smtClean="0"/>
              <a:t>10/01/2025</a:t>
            </a:fld>
            <a:endParaRPr lang="en-GB"/>
          </a:p>
        </p:txBody>
      </p:sp>
      <p:sp>
        <p:nvSpPr>
          <p:cNvPr id="5" name="Footer Placeholder 4">
            <a:extLst>
              <a:ext uri="{FF2B5EF4-FFF2-40B4-BE49-F238E27FC236}">
                <a16:creationId xmlns:a16="http://schemas.microsoft.com/office/drawing/2014/main" id="{7D72F1C0-FCE7-46CF-EC4C-F1A9C27DBD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74575C2E-CA63-673A-616D-41829185C2F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4D7C3F-7FEC-4845-B46E-3BD8EBE0DFE4}" type="slidenum">
              <a:rPr lang="en-GB" smtClean="0"/>
              <a:t>‹#›</a:t>
            </a:fld>
            <a:endParaRPr lang="en-GB"/>
          </a:p>
        </p:txBody>
      </p:sp>
    </p:spTree>
    <p:extLst>
      <p:ext uri="{BB962C8B-B14F-4D97-AF65-F5344CB8AC3E}">
        <p14:creationId xmlns:p14="http://schemas.microsoft.com/office/powerpoint/2010/main" val="32694221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assets.publishing.service.gov.uk/media/5a7c66d740f0b626628abcdd/SECONDARY_national_curriculum_-_History.pd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www.youtube.com/@bbcteach" TargetMode="External"/><Relationship Id="rId5" Type="http://schemas.openxmlformats.org/officeDocument/2006/relationships/hyperlink" Target="https://www.yidio.com/show/horrible-histories?utm_source=Google&amp;utm_medium=Search&amp;t_source=64&amp;utm_campaign=uk-64&amp;gad_source=2&amp;gclid=EAIaIQobChMI8Kncrb6TigMV6D0GAB3h7wPyEAAYASAAEgIS_PD_BwE" TargetMode="External"/><Relationship Id="rId4" Type="http://schemas.openxmlformats.org/officeDocument/2006/relationships/hyperlink" Target="https://www.bbc.co.uk/bitesize/subjects/zk26n39"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842E953-B74A-D5C4-8C2F-4A646CFE3048}"/>
            </a:ext>
          </a:extLst>
        </p:cNvPr>
        <p:cNvGrpSpPr/>
        <p:nvPr/>
      </p:nvGrpSpPr>
      <p:grpSpPr>
        <a:xfrm>
          <a:off x="0" y="0"/>
          <a:ext cx="0" cy="0"/>
          <a:chOff x="0" y="0"/>
          <a:chExt cx="0" cy="0"/>
        </a:xfrm>
      </p:grpSpPr>
      <p:sp useBgFill="1">
        <p:nvSpPr>
          <p:cNvPr id="3076" name="Slide Background Fill">
            <a:extLst>
              <a:ext uri="{FF2B5EF4-FFF2-40B4-BE49-F238E27FC236}">
                <a16:creationId xmlns:a16="http://schemas.microsoft.com/office/drawing/2014/main" id="{EF99ACD4-92CC-3A80-823B-9E08F41C46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77" name="Group 3076">
            <a:extLst>
              <a:ext uri="{FF2B5EF4-FFF2-40B4-BE49-F238E27FC236}">
                <a16:creationId xmlns:a16="http://schemas.microsoft.com/office/drawing/2014/main" id="{C3D2856E-1242-4CE6-F11C-5FF76C885C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848" y="0"/>
            <a:ext cx="12188949" cy="6858000"/>
            <a:chOff x="-2848" y="0"/>
            <a:chExt cx="12188949" cy="6858000"/>
          </a:xfrm>
        </p:grpSpPr>
        <p:sp>
          <p:nvSpPr>
            <p:cNvPr id="3078" name="Color Cover">
              <a:extLst>
                <a:ext uri="{FF2B5EF4-FFF2-40B4-BE49-F238E27FC236}">
                  <a16:creationId xmlns:a16="http://schemas.microsoft.com/office/drawing/2014/main" id="{C0BF0824-A371-EAAB-685F-5E1DE0685B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5">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80" name="Color Cover">
              <a:extLst>
                <a:ext uri="{FF2B5EF4-FFF2-40B4-BE49-F238E27FC236}">
                  <a16:creationId xmlns:a16="http://schemas.microsoft.com/office/drawing/2014/main" id="{E0B80BB7-0033-DC97-3003-59CF98F151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6">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84" name="Group 3083">
            <a:extLst>
              <a:ext uri="{FF2B5EF4-FFF2-40B4-BE49-F238E27FC236}">
                <a16:creationId xmlns:a16="http://schemas.microsoft.com/office/drawing/2014/main" id="{48C39D40-9C0B-768B-DEFB-F6718F8C3F3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1279" y="598259"/>
            <a:ext cx="10889442" cy="5680742"/>
            <a:chOff x="651279" y="598259"/>
            <a:chExt cx="10889442" cy="5680742"/>
          </a:xfrm>
        </p:grpSpPr>
        <p:sp>
          <p:nvSpPr>
            <p:cNvPr id="3088" name="Color">
              <a:extLst>
                <a:ext uri="{FF2B5EF4-FFF2-40B4-BE49-F238E27FC236}">
                  <a16:creationId xmlns:a16="http://schemas.microsoft.com/office/drawing/2014/main" id="{573EADFF-A302-D939-8755-5A68D1F594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97" name="Color">
              <a:extLst>
                <a:ext uri="{FF2B5EF4-FFF2-40B4-BE49-F238E27FC236}">
                  <a16:creationId xmlns:a16="http://schemas.microsoft.com/office/drawing/2014/main" id="{75C08B1E-84BB-2732-DDE9-85267A37D1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98" name="Group 3097">
            <a:extLst>
              <a:ext uri="{FF2B5EF4-FFF2-40B4-BE49-F238E27FC236}">
                <a16:creationId xmlns:a16="http://schemas.microsoft.com/office/drawing/2014/main" id="{A1525779-46F4-011C-980D-0C731561341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3099" name="Freeform: Shape 3089">
              <a:extLst>
                <a:ext uri="{FF2B5EF4-FFF2-40B4-BE49-F238E27FC236}">
                  <a16:creationId xmlns:a16="http://schemas.microsoft.com/office/drawing/2014/main" id="{84C1F100-9218-2BD7-BC1A-3299A5508C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100" name="Freeform: Shape 3090">
              <a:extLst>
                <a:ext uri="{FF2B5EF4-FFF2-40B4-BE49-F238E27FC236}">
                  <a16:creationId xmlns:a16="http://schemas.microsoft.com/office/drawing/2014/main" id="{E2AD4B03-646D-6860-AB7D-BEBE401C5F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101" name="Freeform: Shape 3091">
              <a:extLst>
                <a:ext uri="{FF2B5EF4-FFF2-40B4-BE49-F238E27FC236}">
                  <a16:creationId xmlns:a16="http://schemas.microsoft.com/office/drawing/2014/main" id="{B5CAB464-D9D1-38F9-913E-4CD8458BB9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102" name="Freeform: Shape 3092">
              <a:extLst>
                <a:ext uri="{FF2B5EF4-FFF2-40B4-BE49-F238E27FC236}">
                  <a16:creationId xmlns:a16="http://schemas.microsoft.com/office/drawing/2014/main" id="{80CEE363-E621-71E6-6BD9-E2F0D58A33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103" name="Freeform: Shape 3093">
              <a:extLst>
                <a:ext uri="{FF2B5EF4-FFF2-40B4-BE49-F238E27FC236}">
                  <a16:creationId xmlns:a16="http://schemas.microsoft.com/office/drawing/2014/main" id="{1DF05462-009E-FAA5-ADAF-6AC3ACA906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104" name="Freeform: Shape 3094">
              <a:extLst>
                <a:ext uri="{FF2B5EF4-FFF2-40B4-BE49-F238E27FC236}">
                  <a16:creationId xmlns:a16="http://schemas.microsoft.com/office/drawing/2014/main" id="{FFC6B2E0-B12C-7873-535A-CF4DF06616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105" name="Freeform: Shape 3095">
              <a:extLst>
                <a:ext uri="{FF2B5EF4-FFF2-40B4-BE49-F238E27FC236}">
                  <a16:creationId xmlns:a16="http://schemas.microsoft.com/office/drawing/2014/main" id="{F595F776-699F-D761-E113-753A8D2AF0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CD11D17A-6FE4-2AFB-A0EA-DB7323BC9858}"/>
              </a:ext>
            </a:extLst>
          </p:cNvPr>
          <p:cNvSpPr>
            <a:spLocks noGrp="1"/>
          </p:cNvSpPr>
          <p:nvPr>
            <p:ph type="ctrTitle"/>
          </p:nvPr>
        </p:nvSpPr>
        <p:spPr>
          <a:xfrm>
            <a:off x="1012644" y="841664"/>
            <a:ext cx="5203990" cy="2782723"/>
          </a:xfrm>
        </p:spPr>
        <p:txBody>
          <a:bodyPr vert="horz" lIns="91440" tIns="45720" rIns="91440" bIns="45720" rtlCol="0" anchor="b">
            <a:normAutofit/>
          </a:bodyPr>
          <a:lstStyle/>
          <a:p>
            <a:pPr algn="l" fontAlgn="base"/>
            <a:r>
              <a:rPr lang="en-US" sz="4800" dirty="0">
                <a:solidFill>
                  <a:schemeClr val="bg1"/>
                </a:solidFill>
              </a:rPr>
              <a:t>KS2 History</a:t>
            </a:r>
            <a:br>
              <a:rPr lang="en-US" sz="4800" kern="1200" dirty="0">
                <a:solidFill>
                  <a:schemeClr val="bg1"/>
                </a:solidFill>
                <a:effectLst/>
                <a:latin typeface="+mj-lt"/>
                <a:ea typeface="+mj-ea"/>
                <a:cs typeface="+mj-cs"/>
              </a:rPr>
            </a:br>
            <a:br>
              <a:rPr lang="en-US" sz="4800" kern="1200" dirty="0">
                <a:solidFill>
                  <a:schemeClr val="bg1"/>
                </a:solidFill>
                <a:effectLst/>
                <a:latin typeface="+mj-lt"/>
                <a:ea typeface="+mj-ea"/>
                <a:cs typeface="+mj-cs"/>
              </a:rPr>
            </a:br>
            <a:endParaRPr lang="en-US" sz="4800" kern="1200" dirty="0">
              <a:solidFill>
                <a:schemeClr val="bg1"/>
              </a:solidFill>
              <a:latin typeface="+mj-lt"/>
              <a:ea typeface="+mj-ea"/>
              <a:cs typeface="+mj-cs"/>
            </a:endParaRPr>
          </a:p>
        </p:txBody>
      </p:sp>
      <p:sp>
        <p:nvSpPr>
          <p:cNvPr id="3" name="Subtitle 2">
            <a:extLst>
              <a:ext uri="{FF2B5EF4-FFF2-40B4-BE49-F238E27FC236}">
                <a16:creationId xmlns:a16="http://schemas.microsoft.com/office/drawing/2014/main" id="{2D2C128E-4F7C-A3BA-591D-56177B255157}"/>
              </a:ext>
            </a:extLst>
          </p:cNvPr>
          <p:cNvSpPr>
            <a:spLocks noGrp="1"/>
          </p:cNvSpPr>
          <p:nvPr>
            <p:ph type="subTitle" idx="1"/>
          </p:nvPr>
        </p:nvSpPr>
        <p:spPr>
          <a:xfrm>
            <a:off x="1012643" y="2620884"/>
            <a:ext cx="5750296" cy="1601761"/>
          </a:xfrm>
        </p:spPr>
        <p:txBody>
          <a:bodyPr vert="horz" lIns="91440" tIns="45720" rIns="91440" bIns="45720" rtlCol="0" anchor="t">
            <a:noAutofit/>
          </a:bodyPr>
          <a:lstStyle/>
          <a:p>
            <a:pPr algn="l"/>
            <a:r>
              <a:rPr lang="en-GB" sz="2000" dirty="0">
                <a:solidFill>
                  <a:schemeClr val="bg1"/>
                </a:solidFill>
              </a:rPr>
              <a:t>Students should learn about British, local, and world history, understanding the key events and connections between different periods. They should recognize patterns and changes over time and use the correct historical terms.</a:t>
            </a:r>
          </a:p>
          <a:p>
            <a:pPr algn="l"/>
            <a:r>
              <a:rPr lang="en-GB" sz="2000" dirty="0">
                <a:solidFill>
                  <a:schemeClr val="bg1"/>
                </a:solidFill>
              </a:rPr>
              <a:t> Students should ask questions about how and why things changed, what stayed the same, and why certain events are important. They should be able to give thoughtful answers, using the right historical facts. They should also understand that our knowledge of history comes from different sources.</a:t>
            </a:r>
            <a:endParaRPr lang="en-US" sz="2000" dirty="0">
              <a:solidFill>
                <a:schemeClr val="bg1"/>
              </a:solidFill>
            </a:endParaRPr>
          </a:p>
        </p:txBody>
      </p:sp>
      <p:pic>
        <p:nvPicPr>
          <p:cNvPr id="8" name="Picture 7">
            <a:extLst>
              <a:ext uri="{FF2B5EF4-FFF2-40B4-BE49-F238E27FC236}">
                <a16:creationId xmlns:a16="http://schemas.microsoft.com/office/drawing/2014/main" id="{CDCCF5E7-53BB-8DCA-B388-35E7989FACC2}"/>
              </a:ext>
            </a:extLst>
          </p:cNvPr>
          <p:cNvPicPr>
            <a:picLocks noChangeAspect="1"/>
          </p:cNvPicPr>
          <p:nvPr/>
        </p:nvPicPr>
        <p:blipFill>
          <a:blip r:embed="rId3"/>
          <a:srcRect l="60103" t="27777" r="27891" b="39861"/>
          <a:stretch/>
        </p:blipFill>
        <p:spPr>
          <a:xfrm>
            <a:off x="7934129" y="1740649"/>
            <a:ext cx="2435401" cy="3692279"/>
          </a:xfrm>
          <a:prstGeom prst="rect">
            <a:avLst/>
          </a:prstGeom>
        </p:spPr>
      </p:pic>
    </p:spTree>
    <p:extLst>
      <p:ext uri="{BB962C8B-B14F-4D97-AF65-F5344CB8AC3E}">
        <p14:creationId xmlns:p14="http://schemas.microsoft.com/office/powerpoint/2010/main" val="3259979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90C6305-7825-12E9-B082-C289560B7EBC}"/>
            </a:ext>
          </a:extLst>
        </p:cNvPr>
        <p:cNvGrpSpPr/>
        <p:nvPr/>
      </p:nvGrpSpPr>
      <p:grpSpPr>
        <a:xfrm>
          <a:off x="0" y="0"/>
          <a:ext cx="0" cy="0"/>
          <a:chOff x="0" y="0"/>
          <a:chExt cx="0" cy="0"/>
        </a:xfrm>
      </p:grpSpPr>
      <p:sp useBgFill="1">
        <p:nvSpPr>
          <p:cNvPr id="8" name="Slide Background Fill">
            <a:extLst>
              <a:ext uri="{FF2B5EF4-FFF2-40B4-BE49-F238E27FC236}">
                <a16:creationId xmlns:a16="http://schemas.microsoft.com/office/drawing/2014/main" id="{06166EBF-E859-129D-07EB-510F5109D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D5BD8DA7-7B60-E269-359B-CE6B44211CC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848" y="0"/>
            <a:ext cx="12188949" cy="6858000"/>
            <a:chOff x="-2848" y="0"/>
            <a:chExt cx="12188949" cy="6858000"/>
          </a:xfrm>
        </p:grpSpPr>
        <p:sp>
          <p:nvSpPr>
            <p:cNvPr id="11" name="Color Cover">
              <a:extLst>
                <a:ext uri="{FF2B5EF4-FFF2-40B4-BE49-F238E27FC236}">
                  <a16:creationId xmlns:a16="http://schemas.microsoft.com/office/drawing/2014/main" id="{07277664-2AA1-676E-4DDA-AAEA7175A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5">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Color Cover">
              <a:extLst>
                <a:ext uri="{FF2B5EF4-FFF2-40B4-BE49-F238E27FC236}">
                  <a16:creationId xmlns:a16="http://schemas.microsoft.com/office/drawing/2014/main" id="{A734C0C6-916A-7EBC-4FBF-FD9998D95A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6">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 name="Group 13">
            <a:extLst>
              <a:ext uri="{FF2B5EF4-FFF2-40B4-BE49-F238E27FC236}">
                <a16:creationId xmlns:a16="http://schemas.microsoft.com/office/drawing/2014/main" id="{819F78E5-2115-246D-2BCE-CF35DB6231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1279" y="598259"/>
            <a:ext cx="10889442" cy="5680742"/>
            <a:chOff x="651279" y="598259"/>
            <a:chExt cx="10889442" cy="5680742"/>
          </a:xfrm>
        </p:grpSpPr>
        <p:sp>
          <p:nvSpPr>
            <p:cNvPr id="15" name="Color">
              <a:extLst>
                <a:ext uri="{FF2B5EF4-FFF2-40B4-BE49-F238E27FC236}">
                  <a16:creationId xmlns:a16="http://schemas.microsoft.com/office/drawing/2014/main" id="{99109576-B218-374B-60DE-3ABE96F70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Color">
              <a:extLst>
                <a:ext uri="{FF2B5EF4-FFF2-40B4-BE49-F238E27FC236}">
                  <a16:creationId xmlns:a16="http://schemas.microsoft.com/office/drawing/2014/main" id="{A9CA9A53-A338-E671-34EF-DD55A3ECDA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4C7E514B-FE4A-8FC6-2BB0-2AEA3E8D36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9" name="Freeform: Shape 18">
              <a:extLst>
                <a:ext uri="{FF2B5EF4-FFF2-40B4-BE49-F238E27FC236}">
                  <a16:creationId xmlns:a16="http://schemas.microsoft.com/office/drawing/2014/main" id="{486982F6-E874-EEE4-3341-583ED6D811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2A7ED0B2-CC50-3358-6E5A-A4EC13472D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D1286F06-CE05-58A3-EBAD-26F133603B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FC1AF051-E6CE-8F83-B693-C1FAF85814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0895F476-C7DC-FC7E-B4FF-8FFAB00538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D138BE96-C244-2156-9404-FD00203B83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5" name="Freeform: Shape 24">
              <a:extLst>
                <a:ext uri="{FF2B5EF4-FFF2-40B4-BE49-F238E27FC236}">
                  <a16:creationId xmlns:a16="http://schemas.microsoft.com/office/drawing/2014/main" id="{5483BCEB-CF3D-BE63-CD9C-88FCBFAFBC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graphicFrame>
        <p:nvGraphicFramePr>
          <p:cNvPr id="4" name="Content Placeholder 3">
            <a:extLst>
              <a:ext uri="{FF2B5EF4-FFF2-40B4-BE49-F238E27FC236}">
                <a16:creationId xmlns:a16="http://schemas.microsoft.com/office/drawing/2014/main" id="{0C982BBE-06D7-03F6-84CB-BBF816E53CA6}"/>
              </a:ext>
            </a:extLst>
          </p:cNvPr>
          <p:cNvGraphicFramePr>
            <a:graphicFrameLocks noGrp="1"/>
          </p:cNvGraphicFramePr>
          <p:nvPr>
            <p:ph idx="1"/>
            <p:extLst>
              <p:ext uri="{D42A27DB-BD31-4B8C-83A1-F6EECF244321}">
                <p14:modId xmlns:p14="http://schemas.microsoft.com/office/powerpoint/2010/main" val="2353762677"/>
              </p:ext>
            </p:extLst>
          </p:nvPr>
        </p:nvGraphicFramePr>
        <p:xfrm>
          <a:off x="884903" y="980141"/>
          <a:ext cx="10468894" cy="1441286"/>
        </p:xfrm>
        <a:graphic>
          <a:graphicData uri="http://schemas.openxmlformats.org/drawingml/2006/table">
            <a:tbl>
              <a:tblPr firstRow="1" bandRow="1">
                <a:tableStyleId>{073A0DAA-6AF3-43AB-8588-CEC1D06C72B9}</a:tableStyleId>
              </a:tblPr>
              <a:tblGrid>
                <a:gridCol w="10468894">
                  <a:extLst>
                    <a:ext uri="{9D8B030D-6E8A-4147-A177-3AD203B41FA5}">
                      <a16:colId xmlns:a16="http://schemas.microsoft.com/office/drawing/2014/main" val="3522465495"/>
                    </a:ext>
                  </a:extLst>
                </a:gridCol>
              </a:tblGrid>
              <a:tr h="1441286">
                <a:tc>
                  <a:txBody>
                    <a:bodyPr/>
                    <a:lstStyle/>
                    <a:p>
                      <a:pPr algn="ctr"/>
                      <a:r>
                        <a:rPr lang="en-GB" sz="1400" b="0" dirty="0">
                          <a:latin typeface="Calibri" panose="020F0502020204030204" pitchFamily="34" charset="0"/>
                          <a:ea typeface="Calibri" panose="020F0502020204030204" pitchFamily="34" charset="0"/>
                          <a:cs typeface="Calibri" panose="020F0502020204030204" pitchFamily="34" charset="0"/>
                        </a:rPr>
                        <a:t>                   Key Stage 4 Curriculum</a:t>
                      </a:r>
                    </a:p>
                    <a:p>
                      <a:pPr algn="l"/>
                      <a:r>
                        <a:rPr lang="en-GB" sz="1200" b="0" kern="1200" dirty="0">
                          <a:solidFill>
                            <a:schemeClr val="lt1"/>
                          </a:solidFill>
                          <a:effectLst/>
                          <a:latin typeface="Calibri" panose="020F0502020204030204" pitchFamily="34" charset="0"/>
                          <a:ea typeface="Calibri" panose="020F0502020204030204" pitchFamily="34" charset="0"/>
                          <a:cs typeface="Calibri" panose="020F0502020204030204" pitchFamily="34" charset="0"/>
                        </a:rPr>
                        <a:t>The aim of this scheme of learning is to introduce and research areas of history that are of interest to the student(s). This means that the scheme in-depth be adaptive to their interests, whilst embedding the skills needed for a lifelong interest in history and studying. </a:t>
                      </a:r>
                      <a:r>
                        <a:rPr lang="en-GB" sz="1200" b="0" kern="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Progression is monitored through formative assessment and  through the AQA Unit award Scheme.</a:t>
                      </a:r>
                    </a:p>
                    <a:p>
                      <a:pPr algn="l">
                        <a:lnSpc>
                          <a:spcPct val="100000"/>
                        </a:lnSpc>
                        <a:spcAft>
                          <a:spcPts val="800"/>
                        </a:spcAft>
                      </a:pPr>
                      <a:r>
                        <a:rPr lang="en-GB" sz="1200" b="0"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The structure of the course: Stage 1 -  to have an oversight of general history and where we can evidence this.  Stage 2 -  to concentrate on themes of interest within history. Stage 3 - to complete a thematic study, an in-depth study and a study of a site or an individual person</a:t>
                      </a:r>
                      <a:endParaRPr lang="en-GB" sz="1200" dirty="0">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64293706"/>
                  </a:ext>
                </a:extLst>
              </a:tr>
            </a:tbl>
          </a:graphicData>
        </a:graphic>
      </p:graphicFrame>
      <p:graphicFrame>
        <p:nvGraphicFramePr>
          <p:cNvPr id="29" name="Table 28">
            <a:extLst>
              <a:ext uri="{FF2B5EF4-FFF2-40B4-BE49-F238E27FC236}">
                <a16:creationId xmlns:a16="http://schemas.microsoft.com/office/drawing/2014/main" id="{4D213BC3-4AE8-C67C-538D-26CA3031DBCC}"/>
              </a:ext>
            </a:extLst>
          </p:cNvPr>
          <p:cNvGraphicFramePr>
            <a:graphicFrameLocks noGrp="1"/>
          </p:cNvGraphicFramePr>
          <p:nvPr>
            <p:extLst>
              <p:ext uri="{D42A27DB-BD31-4B8C-83A1-F6EECF244321}">
                <p14:modId xmlns:p14="http://schemas.microsoft.com/office/powerpoint/2010/main" val="3392433716"/>
              </p:ext>
            </p:extLst>
          </p:nvPr>
        </p:nvGraphicFramePr>
        <p:xfrm>
          <a:off x="884903" y="2651470"/>
          <a:ext cx="10468894" cy="3283088"/>
        </p:xfrm>
        <a:graphic>
          <a:graphicData uri="http://schemas.openxmlformats.org/drawingml/2006/table">
            <a:tbl>
              <a:tblPr firstRow="1" firstCol="1" bandRow="1">
                <a:tableStyleId>{5940675A-B579-460E-94D1-54222C63F5DA}</a:tableStyleId>
              </a:tblPr>
              <a:tblGrid>
                <a:gridCol w="2188498">
                  <a:extLst>
                    <a:ext uri="{9D8B030D-6E8A-4147-A177-3AD203B41FA5}">
                      <a16:colId xmlns:a16="http://schemas.microsoft.com/office/drawing/2014/main" val="367675424"/>
                    </a:ext>
                  </a:extLst>
                </a:gridCol>
                <a:gridCol w="8280396">
                  <a:extLst>
                    <a:ext uri="{9D8B030D-6E8A-4147-A177-3AD203B41FA5}">
                      <a16:colId xmlns:a16="http://schemas.microsoft.com/office/drawing/2014/main" val="2804960427"/>
                    </a:ext>
                  </a:extLst>
                </a:gridCol>
              </a:tblGrid>
              <a:tr h="736673">
                <a:tc>
                  <a:txBody>
                    <a:bodyPr/>
                    <a:lstStyle/>
                    <a:p>
                      <a:pPr algn="ctr">
                        <a:lnSpc>
                          <a:spcPct val="107000"/>
                        </a:lnSpc>
                        <a:spcAft>
                          <a:spcPts val="800"/>
                        </a:spcAft>
                      </a:pPr>
                      <a:r>
                        <a:rPr lang="en-GB" sz="1200" b="0" kern="0" dirty="0">
                          <a:solidFill>
                            <a:schemeClr val="tx1"/>
                          </a:solidFill>
                          <a:effectLst/>
                        </a:rPr>
                        <a:t>Term 1 and Term 2 </a:t>
                      </a:r>
                    </a:p>
                    <a:p>
                      <a:pPr algn="ctr">
                        <a:lnSpc>
                          <a:spcPct val="107000"/>
                        </a:lnSpc>
                        <a:spcAft>
                          <a:spcPts val="800"/>
                        </a:spcAft>
                      </a:pPr>
                      <a:r>
                        <a:rPr lang="en-GB" sz="1200" b="0" kern="0" dirty="0">
                          <a:solidFill>
                            <a:schemeClr val="tx1"/>
                          </a:solidFill>
                          <a:effectLst/>
                        </a:rPr>
                        <a:t>Introduction to History </a:t>
                      </a:r>
                      <a:endParaRPr lang="en-GB" sz="1200" b="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bg2"/>
                    </a:solidFill>
                  </a:tcPr>
                </a:tc>
                <a:tc>
                  <a:txBody>
                    <a:bodyPr/>
                    <a:lstStyle/>
                    <a:p>
                      <a:pPr algn="ctr">
                        <a:lnSpc>
                          <a:spcPct val="107000"/>
                        </a:lnSpc>
                        <a:spcAft>
                          <a:spcPts val="800"/>
                        </a:spcAft>
                      </a:pPr>
                      <a:r>
                        <a:rPr lang="en-GB" sz="1200" b="0" kern="0" dirty="0">
                          <a:solidFill>
                            <a:schemeClr val="tx1"/>
                          </a:solidFill>
                          <a:effectLst/>
                        </a:rPr>
                        <a:t>Starting from the Stone age we look at different eras in history and how this can be evidenced. This concludes with the end of the nineteenth century. We will look at written and visual evidence, such as documents and historical accounts, as well as environmental evidence, castles, and monuments.</a:t>
                      </a:r>
                      <a:endParaRPr lang="en-GB" sz="1200" b="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bg2"/>
                    </a:solidFill>
                  </a:tcPr>
                </a:tc>
                <a:extLst>
                  <a:ext uri="{0D108BD9-81ED-4DB2-BD59-A6C34878D82A}">
                    <a16:rowId xmlns:a16="http://schemas.microsoft.com/office/drawing/2014/main" val="1138112011"/>
                  </a:ext>
                </a:extLst>
              </a:tr>
              <a:tr h="837176">
                <a:tc>
                  <a:txBody>
                    <a:bodyPr/>
                    <a:lstStyle/>
                    <a:p>
                      <a:pPr algn="ctr">
                        <a:lnSpc>
                          <a:spcPct val="107000"/>
                        </a:lnSpc>
                        <a:spcAft>
                          <a:spcPts val="800"/>
                        </a:spcAft>
                      </a:pPr>
                      <a:r>
                        <a:rPr lang="en-GB" sz="1200" b="0" kern="0" dirty="0">
                          <a:solidFill>
                            <a:schemeClr val="tx1"/>
                          </a:solidFill>
                          <a:effectLst/>
                          <a:latin typeface="+mn-lt"/>
                        </a:rPr>
                        <a:t>Term 3 </a:t>
                      </a:r>
                    </a:p>
                    <a:p>
                      <a:pPr algn="ctr">
                        <a:lnSpc>
                          <a:spcPct val="107000"/>
                        </a:lnSpc>
                        <a:spcAft>
                          <a:spcPts val="800"/>
                        </a:spcAft>
                      </a:pPr>
                      <a:r>
                        <a:rPr lang="en-GB" sz="1200" b="0" kern="0" dirty="0">
                          <a:solidFill>
                            <a:schemeClr val="tx1"/>
                          </a:solidFill>
                          <a:effectLst/>
                          <a:latin typeface="+mn-lt"/>
                        </a:rPr>
                        <a:t>The Twentieth Century and  War and Conflict</a:t>
                      </a:r>
                      <a:endParaRPr lang="en-GB" sz="1200" b="0" kern="100" dirty="0">
                        <a:solidFill>
                          <a:schemeClr val="tx1"/>
                        </a:solidFill>
                        <a:effectLst/>
                        <a:latin typeface="+mn-lt"/>
                        <a:ea typeface="Calibri" panose="020F0502020204030204" pitchFamily="34" charset="0"/>
                        <a:cs typeface="Calibri" panose="020F0502020204030204" pitchFamily="34" charset="0"/>
                      </a:endParaRPr>
                    </a:p>
                  </a:txBody>
                  <a:tcPr marL="68580" marR="68580" marT="0" marB="0">
                    <a:solidFill>
                      <a:schemeClr val="bg2"/>
                    </a:solidFill>
                  </a:tcPr>
                </a:tc>
                <a:tc>
                  <a:txBody>
                    <a:bodyPr/>
                    <a:lstStyle/>
                    <a:p>
                      <a:pPr algn="ctr">
                        <a:lnSpc>
                          <a:spcPct val="107000"/>
                        </a:lnSpc>
                        <a:spcAft>
                          <a:spcPts val="800"/>
                        </a:spcAft>
                      </a:pPr>
                      <a:r>
                        <a:rPr lang="en-GB" sz="1200" b="0" kern="100" dirty="0">
                          <a:solidFill>
                            <a:schemeClr val="tx1"/>
                          </a:solidFill>
                          <a:effectLst/>
                          <a:latin typeface="+mn-lt"/>
                          <a:ea typeface="Calibri" panose="020F0502020204030204" pitchFamily="34" charset="0"/>
                          <a:cs typeface="Calibri" panose="020F0502020204030204" pitchFamily="34" charset="0"/>
                        </a:rPr>
                        <a:t>During term 3 we will look at history in a thematic process comparing some of the major events of the twentieth century with similar ones in previous historical periods.</a:t>
                      </a:r>
                    </a:p>
                  </a:txBody>
                  <a:tcPr marL="68580" marR="68580" marT="0" marB="0">
                    <a:solidFill>
                      <a:schemeClr val="bg2"/>
                    </a:solidFill>
                  </a:tcPr>
                </a:tc>
                <a:extLst>
                  <a:ext uri="{0D108BD9-81ED-4DB2-BD59-A6C34878D82A}">
                    <a16:rowId xmlns:a16="http://schemas.microsoft.com/office/drawing/2014/main" val="861820640"/>
                  </a:ext>
                </a:extLst>
              </a:tr>
              <a:tr h="361459">
                <a:tc>
                  <a:txBody>
                    <a:bodyPr/>
                    <a:lstStyle/>
                    <a:p>
                      <a:pPr algn="ctr">
                        <a:lnSpc>
                          <a:spcPct val="107000"/>
                        </a:lnSpc>
                        <a:spcAft>
                          <a:spcPts val="800"/>
                        </a:spcAft>
                      </a:pPr>
                      <a:r>
                        <a:rPr lang="en-GB" sz="1200" b="0" kern="0" dirty="0">
                          <a:solidFill>
                            <a:schemeClr val="tx1"/>
                          </a:solidFill>
                          <a:effectLst/>
                          <a:latin typeface="+mn-lt"/>
                        </a:rPr>
                        <a:t>Term 4</a:t>
                      </a:r>
                    </a:p>
                    <a:p>
                      <a:pPr algn="ctr">
                        <a:lnSpc>
                          <a:spcPct val="107000"/>
                        </a:lnSpc>
                        <a:spcAft>
                          <a:spcPts val="800"/>
                        </a:spcAft>
                      </a:pPr>
                      <a:r>
                        <a:rPr lang="en-GB" sz="1200" b="0" kern="0" dirty="0">
                          <a:solidFill>
                            <a:schemeClr val="tx1"/>
                          </a:solidFill>
                          <a:effectLst/>
                          <a:latin typeface="+mn-lt"/>
                        </a:rPr>
                        <a:t> Thematic Study</a:t>
                      </a:r>
                      <a:endParaRPr lang="en-GB" sz="1200" b="0" kern="100" dirty="0">
                        <a:solidFill>
                          <a:schemeClr val="tx1"/>
                        </a:solidFill>
                        <a:effectLst/>
                        <a:latin typeface="+mn-lt"/>
                        <a:ea typeface="Calibri" panose="020F0502020204030204" pitchFamily="34" charset="0"/>
                        <a:cs typeface="Calibri" panose="020F0502020204030204" pitchFamily="34" charset="0"/>
                      </a:endParaRPr>
                    </a:p>
                  </a:txBody>
                  <a:tcPr marL="68580" marR="68580" marT="0" marB="0">
                    <a:solidFill>
                      <a:schemeClr val="bg2"/>
                    </a:solidFill>
                  </a:tcPr>
                </a:tc>
                <a:tc>
                  <a:txBody>
                    <a:bodyPr/>
                    <a:lstStyle/>
                    <a:p>
                      <a:pPr algn="ctr">
                        <a:lnSpc>
                          <a:spcPct val="107000"/>
                        </a:lnSpc>
                        <a:spcAft>
                          <a:spcPts val="800"/>
                        </a:spcAft>
                      </a:pPr>
                      <a:r>
                        <a:rPr lang="en-GB" sz="1200" kern="1200" dirty="0">
                          <a:solidFill>
                            <a:schemeClr val="tx1"/>
                          </a:solidFill>
                          <a:effectLst/>
                          <a:latin typeface="+mn-lt"/>
                          <a:ea typeface="Calibri" panose="020F0502020204030204" pitchFamily="34" charset="0"/>
                          <a:cs typeface="Calibri" panose="020F0502020204030204" pitchFamily="34" charset="0"/>
                        </a:rPr>
                        <a:t>Thematic Study 40 Marks Internally-assessed/ externally-moderated (40% of total Entry Level Certificate)</a:t>
                      </a:r>
                      <a:endParaRPr lang="en-GB" sz="1200" b="0" kern="100" dirty="0">
                        <a:solidFill>
                          <a:schemeClr val="tx1"/>
                        </a:solidFill>
                        <a:effectLst/>
                        <a:latin typeface="+mn-lt"/>
                        <a:ea typeface="Calibri" panose="020F0502020204030204" pitchFamily="34" charset="0"/>
                        <a:cs typeface="Calibri" panose="020F0502020204030204" pitchFamily="34" charset="0"/>
                      </a:endParaRPr>
                    </a:p>
                  </a:txBody>
                  <a:tcPr marL="68580" marR="68580" marT="0" marB="0">
                    <a:solidFill>
                      <a:schemeClr val="bg2"/>
                    </a:solidFill>
                  </a:tcPr>
                </a:tc>
                <a:extLst>
                  <a:ext uri="{0D108BD9-81ED-4DB2-BD59-A6C34878D82A}">
                    <a16:rowId xmlns:a16="http://schemas.microsoft.com/office/drawing/2014/main" val="3790541444"/>
                  </a:ext>
                </a:extLst>
              </a:tr>
              <a:tr h="361459">
                <a:tc>
                  <a:txBody>
                    <a:bodyPr/>
                    <a:lstStyle/>
                    <a:p>
                      <a:pPr algn="ctr">
                        <a:lnSpc>
                          <a:spcPct val="107000"/>
                        </a:lnSpc>
                        <a:spcAft>
                          <a:spcPts val="800"/>
                        </a:spcAft>
                      </a:pPr>
                      <a:r>
                        <a:rPr lang="en-GB" sz="1200" b="0" kern="0" dirty="0">
                          <a:solidFill>
                            <a:schemeClr val="tx1"/>
                          </a:solidFill>
                          <a:effectLst/>
                          <a:latin typeface="+mn-lt"/>
                        </a:rPr>
                        <a:t>Term 4 </a:t>
                      </a:r>
                    </a:p>
                    <a:p>
                      <a:pPr algn="ctr">
                        <a:lnSpc>
                          <a:spcPct val="107000"/>
                        </a:lnSpc>
                        <a:spcAft>
                          <a:spcPts val="800"/>
                        </a:spcAft>
                      </a:pPr>
                      <a:r>
                        <a:rPr lang="en-GB" sz="1200" b="0" kern="0" dirty="0">
                          <a:solidFill>
                            <a:schemeClr val="tx1"/>
                          </a:solidFill>
                          <a:effectLst/>
                          <a:latin typeface="+mn-lt"/>
                        </a:rPr>
                        <a:t>Depth Study</a:t>
                      </a:r>
                      <a:endParaRPr lang="en-GB" sz="1200" b="0" kern="100" dirty="0">
                        <a:solidFill>
                          <a:schemeClr val="tx1"/>
                        </a:solidFill>
                        <a:effectLst/>
                        <a:latin typeface="+mn-lt"/>
                        <a:ea typeface="Calibri" panose="020F0502020204030204" pitchFamily="34" charset="0"/>
                        <a:cs typeface="Calibri" panose="020F0502020204030204" pitchFamily="34" charset="0"/>
                      </a:endParaRPr>
                    </a:p>
                  </a:txBody>
                  <a:tcPr marL="68580" marR="68580" marT="0" marB="0">
                    <a:solidFill>
                      <a:schemeClr val="bg2"/>
                    </a:solidFill>
                  </a:tcPr>
                </a:tc>
                <a:tc>
                  <a:txBody>
                    <a:bodyPr/>
                    <a:lstStyle/>
                    <a:p>
                      <a:pPr algn="ctr">
                        <a:lnSpc>
                          <a:spcPct val="107000"/>
                        </a:lnSpc>
                        <a:spcAft>
                          <a:spcPts val="800"/>
                        </a:spcAft>
                      </a:pPr>
                      <a:r>
                        <a:rPr lang="en-GB" sz="1200" kern="1200" dirty="0">
                          <a:solidFill>
                            <a:schemeClr val="tx1"/>
                          </a:solidFill>
                          <a:effectLst/>
                          <a:latin typeface="+mn-lt"/>
                          <a:ea typeface="Calibri" panose="020F0502020204030204" pitchFamily="34" charset="0"/>
                          <a:cs typeface="Calibri" panose="020F0502020204030204" pitchFamily="34" charset="0"/>
                        </a:rPr>
                        <a:t>Depth Study 30 Marks Internally-assessed/ externally-moderated (30% of total Entry Level Certificate)</a:t>
                      </a:r>
                      <a:endParaRPr lang="en-GB" sz="1200" b="0" kern="100" dirty="0">
                        <a:solidFill>
                          <a:schemeClr val="tx1"/>
                        </a:solidFill>
                        <a:effectLst/>
                        <a:latin typeface="+mn-lt"/>
                        <a:ea typeface="Calibri" panose="020F0502020204030204" pitchFamily="34" charset="0"/>
                        <a:cs typeface="Calibri" panose="020F0502020204030204" pitchFamily="34" charset="0"/>
                      </a:endParaRPr>
                    </a:p>
                  </a:txBody>
                  <a:tcPr marL="68580" marR="68580" marT="0" marB="0">
                    <a:solidFill>
                      <a:schemeClr val="bg2"/>
                    </a:solidFill>
                  </a:tcPr>
                </a:tc>
                <a:extLst>
                  <a:ext uri="{0D108BD9-81ED-4DB2-BD59-A6C34878D82A}">
                    <a16:rowId xmlns:a16="http://schemas.microsoft.com/office/drawing/2014/main" val="3557514127"/>
                  </a:ext>
                </a:extLst>
              </a:tr>
              <a:tr h="736673">
                <a:tc>
                  <a:txBody>
                    <a:bodyPr/>
                    <a:lstStyle/>
                    <a:p>
                      <a:pPr algn="ctr">
                        <a:lnSpc>
                          <a:spcPct val="107000"/>
                        </a:lnSpc>
                        <a:spcAft>
                          <a:spcPts val="800"/>
                        </a:spcAft>
                      </a:pPr>
                      <a:r>
                        <a:rPr lang="en-GB" sz="1200" b="0" kern="0" dirty="0">
                          <a:solidFill>
                            <a:schemeClr val="tx1"/>
                          </a:solidFill>
                          <a:effectLst/>
                          <a:latin typeface="+mn-lt"/>
                        </a:rPr>
                        <a:t>Term 5</a:t>
                      </a:r>
                    </a:p>
                    <a:p>
                      <a:pPr algn="ctr">
                        <a:lnSpc>
                          <a:spcPct val="107000"/>
                        </a:lnSpc>
                        <a:spcAft>
                          <a:spcPts val="800"/>
                        </a:spcAft>
                      </a:pPr>
                      <a:r>
                        <a:rPr lang="en-GB" sz="1200" b="0" kern="0" dirty="0">
                          <a:solidFill>
                            <a:schemeClr val="tx1"/>
                          </a:solidFill>
                          <a:effectLst/>
                          <a:latin typeface="+mn-lt"/>
                        </a:rPr>
                        <a:t> Study of a site or individual person</a:t>
                      </a:r>
                      <a:endParaRPr lang="en-GB" sz="1200" b="0" kern="100" dirty="0">
                        <a:solidFill>
                          <a:schemeClr val="tx1"/>
                        </a:solidFill>
                        <a:effectLst/>
                        <a:latin typeface="+mn-lt"/>
                        <a:ea typeface="Calibri" panose="020F0502020204030204" pitchFamily="34" charset="0"/>
                        <a:cs typeface="Calibri" panose="020F0502020204030204" pitchFamily="34" charset="0"/>
                      </a:endParaRPr>
                    </a:p>
                  </a:txBody>
                  <a:tcPr marL="68580" marR="68580" marT="0" marB="0">
                    <a:solidFill>
                      <a:schemeClr val="bg2"/>
                    </a:solidFill>
                  </a:tcPr>
                </a:tc>
                <a:tc>
                  <a:txBody>
                    <a:bodyPr/>
                    <a:lstStyle/>
                    <a:p>
                      <a:pPr algn="ctr">
                        <a:lnSpc>
                          <a:spcPct val="107000"/>
                        </a:lnSpc>
                        <a:spcAft>
                          <a:spcPts val="800"/>
                        </a:spcAft>
                      </a:pPr>
                      <a:r>
                        <a:rPr lang="en-GB" sz="1200" kern="0" dirty="0">
                          <a:solidFill>
                            <a:schemeClr val="tx1"/>
                          </a:solidFill>
                          <a:effectLst/>
                          <a:latin typeface="+mn-lt"/>
                          <a:ea typeface="Calibri" panose="020F0502020204030204" pitchFamily="34" charset="0"/>
                          <a:cs typeface="Calibri" panose="020F0502020204030204" pitchFamily="34" charset="0"/>
                        </a:rPr>
                        <a:t>Study of a Site or Individual 30 Marks Internally-assessed/ externally-moderated (30% of total Entry Level Certificate)</a:t>
                      </a:r>
                      <a:endParaRPr lang="en-GB" sz="1200" kern="100" dirty="0">
                        <a:solidFill>
                          <a:schemeClr val="tx1"/>
                        </a:solidFill>
                        <a:effectLst/>
                        <a:latin typeface="+mn-lt"/>
                        <a:ea typeface="Calibri" panose="020F0502020204030204" pitchFamily="34" charset="0"/>
                        <a:cs typeface="Calibri" panose="020F0502020204030204" pitchFamily="34" charset="0"/>
                      </a:endParaRPr>
                    </a:p>
                    <a:p>
                      <a:pPr algn="ctr">
                        <a:lnSpc>
                          <a:spcPct val="107000"/>
                        </a:lnSpc>
                        <a:spcAft>
                          <a:spcPts val="800"/>
                        </a:spcAft>
                      </a:pPr>
                      <a:r>
                        <a:rPr lang="en-GB" sz="1200" kern="0" dirty="0">
                          <a:solidFill>
                            <a:schemeClr val="tx1"/>
                          </a:solidFill>
                          <a:effectLst/>
                          <a:latin typeface="+mn-lt"/>
                          <a:ea typeface="Calibri" panose="020F0502020204030204" pitchFamily="34" charset="0"/>
                          <a:cs typeface="Calibri" panose="020F0502020204030204" pitchFamily="34" charset="0"/>
                        </a:rPr>
                        <a:t> </a:t>
                      </a:r>
                      <a:endParaRPr lang="en-GB" sz="1200" kern="100" dirty="0">
                        <a:solidFill>
                          <a:schemeClr val="tx1"/>
                        </a:solidFill>
                        <a:effectLst/>
                        <a:latin typeface="+mn-lt"/>
                        <a:ea typeface="Calibri" panose="020F0502020204030204" pitchFamily="34" charset="0"/>
                        <a:cs typeface="Calibri" panose="020F0502020204030204" pitchFamily="34" charset="0"/>
                      </a:endParaRPr>
                    </a:p>
                  </a:txBody>
                  <a:tcPr marL="68580" marR="68580" marT="0" marB="0">
                    <a:solidFill>
                      <a:schemeClr val="bg2"/>
                    </a:solidFill>
                  </a:tcPr>
                </a:tc>
                <a:extLst>
                  <a:ext uri="{0D108BD9-81ED-4DB2-BD59-A6C34878D82A}">
                    <a16:rowId xmlns:a16="http://schemas.microsoft.com/office/drawing/2014/main" val="1253809048"/>
                  </a:ext>
                </a:extLst>
              </a:tr>
            </a:tbl>
          </a:graphicData>
        </a:graphic>
      </p:graphicFrame>
    </p:spTree>
    <p:extLst>
      <p:ext uri="{BB962C8B-B14F-4D97-AF65-F5344CB8AC3E}">
        <p14:creationId xmlns:p14="http://schemas.microsoft.com/office/powerpoint/2010/main" val="16904071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8A4CDEB-41A2-2059-AAA6-C2353F0FD2D5}"/>
            </a:ext>
          </a:extLst>
        </p:cNvPr>
        <p:cNvGrpSpPr/>
        <p:nvPr/>
      </p:nvGrpSpPr>
      <p:grpSpPr>
        <a:xfrm>
          <a:off x="0" y="0"/>
          <a:ext cx="0" cy="0"/>
          <a:chOff x="0" y="0"/>
          <a:chExt cx="0" cy="0"/>
        </a:xfrm>
      </p:grpSpPr>
      <p:sp useBgFill="1">
        <p:nvSpPr>
          <p:cNvPr id="30" name="Slide Background Fill">
            <a:extLst>
              <a:ext uri="{FF2B5EF4-FFF2-40B4-BE49-F238E27FC236}">
                <a16:creationId xmlns:a16="http://schemas.microsoft.com/office/drawing/2014/main" id="{CB69D05A-982F-03F7-5D12-651F72AFF9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A78DC329-E0B4-5021-3245-986B0FAFE14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848" y="0"/>
            <a:ext cx="12188949" cy="6858000"/>
            <a:chOff x="-2848" y="0"/>
            <a:chExt cx="12188949" cy="6858000"/>
          </a:xfrm>
        </p:grpSpPr>
        <p:sp>
          <p:nvSpPr>
            <p:cNvPr id="33" name="Color Cover">
              <a:extLst>
                <a:ext uri="{FF2B5EF4-FFF2-40B4-BE49-F238E27FC236}">
                  <a16:creationId xmlns:a16="http://schemas.microsoft.com/office/drawing/2014/main" id="{A66A48BF-ECCF-CECC-6266-350378D908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5">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Color Cover">
              <a:extLst>
                <a:ext uri="{FF2B5EF4-FFF2-40B4-BE49-F238E27FC236}">
                  <a16:creationId xmlns:a16="http://schemas.microsoft.com/office/drawing/2014/main" id="{E118ED90-D67F-942C-0C5A-F3DBCE6C8E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6">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C786E755-3B77-92F1-AA53-328BACC607D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1279" y="598259"/>
            <a:ext cx="10889442" cy="5680742"/>
            <a:chOff x="651279" y="598259"/>
            <a:chExt cx="10889442" cy="5680742"/>
          </a:xfrm>
        </p:grpSpPr>
        <p:sp>
          <p:nvSpPr>
            <p:cNvPr id="37" name="Color">
              <a:extLst>
                <a:ext uri="{FF2B5EF4-FFF2-40B4-BE49-F238E27FC236}">
                  <a16:creationId xmlns:a16="http://schemas.microsoft.com/office/drawing/2014/main" id="{C730FD79-2B07-FDB4-47F8-FF8197E9FE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Color">
              <a:extLst>
                <a:ext uri="{FF2B5EF4-FFF2-40B4-BE49-F238E27FC236}">
                  <a16:creationId xmlns:a16="http://schemas.microsoft.com/office/drawing/2014/main" id="{6DAE926A-06E0-160C-F6DC-33ED994AFA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0" name="Group 39">
            <a:extLst>
              <a:ext uri="{FF2B5EF4-FFF2-40B4-BE49-F238E27FC236}">
                <a16:creationId xmlns:a16="http://schemas.microsoft.com/office/drawing/2014/main" id="{80B39D4F-8E22-DF50-F14C-A1BE088A3DB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41" name="Freeform: Shape 40">
              <a:extLst>
                <a:ext uri="{FF2B5EF4-FFF2-40B4-BE49-F238E27FC236}">
                  <a16:creationId xmlns:a16="http://schemas.microsoft.com/office/drawing/2014/main" id="{B97DE0A7-2875-5AF4-A862-C480FAAB3A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2" name="Freeform: Shape 41">
              <a:extLst>
                <a:ext uri="{FF2B5EF4-FFF2-40B4-BE49-F238E27FC236}">
                  <a16:creationId xmlns:a16="http://schemas.microsoft.com/office/drawing/2014/main" id="{AE4C277F-7830-F2D8-80DF-3048C596A9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3" name="Freeform: Shape 42">
              <a:extLst>
                <a:ext uri="{FF2B5EF4-FFF2-40B4-BE49-F238E27FC236}">
                  <a16:creationId xmlns:a16="http://schemas.microsoft.com/office/drawing/2014/main" id="{86A9508E-F51A-DBF3-0791-1CAEFB3632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4" name="Freeform: Shape 43">
              <a:extLst>
                <a:ext uri="{FF2B5EF4-FFF2-40B4-BE49-F238E27FC236}">
                  <a16:creationId xmlns:a16="http://schemas.microsoft.com/office/drawing/2014/main" id="{682D74B6-94AC-C046-FEBE-B651F8E48C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5" name="Freeform: Shape 44">
              <a:extLst>
                <a:ext uri="{FF2B5EF4-FFF2-40B4-BE49-F238E27FC236}">
                  <a16:creationId xmlns:a16="http://schemas.microsoft.com/office/drawing/2014/main" id="{0BAFCD9C-A882-AAA6-F2D1-B1F40D9FEF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6" name="Freeform: Shape 45">
              <a:extLst>
                <a:ext uri="{FF2B5EF4-FFF2-40B4-BE49-F238E27FC236}">
                  <a16:creationId xmlns:a16="http://schemas.microsoft.com/office/drawing/2014/main" id="{68AC100F-F0D2-6E09-B897-B2F75ACEDE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7" name="Freeform: Shape 46">
              <a:extLst>
                <a:ext uri="{FF2B5EF4-FFF2-40B4-BE49-F238E27FC236}">
                  <a16:creationId xmlns:a16="http://schemas.microsoft.com/office/drawing/2014/main" id="{8759785C-C758-038F-495E-A8683761C0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A3D7810E-3811-FDBA-218B-5A9609F4DB6D}"/>
              </a:ext>
            </a:extLst>
          </p:cNvPr>
          <p:cNvSpPr>
            <a:spLocks noGrp="1"/>
          </p:cNvSpPr>
          <p:nvPr>
            <p:ph type="title"/>
          </p:nvPr>
        </p:nvSpPr>
        <p:spPr>
          <a:xfrm>
            <a:off x="1012643" y="841665"/>
            <a:ext cx="6800497" cy="816314"/>
          </a:xfrm>
        </p:spPr>
        <p:txBody>
          <a:bodyPr vert="horz" lIns="91440" tIns="45720" rIns="91440" bIns="45720" rtlCol="0" anchor="b">
            <a:normAutofit fontScale="90000"/>
          </a:bodyPr>
          <a:lstStyle/>
          <a:p>
            <a:br>
              <a:rPr lang="en-US" sz="4800" dirty="0">
                <a:solidFill>
                  <a:schemeClr val="bg1"/>
                </a:solidFill>
              </a:rPr>
            </a:br>
            <a:br>
              <a:rPr lang="en-US" sz="4800" dirty="0">
                <a:solidFill>
                  <a:schemeClr val="bg1"/>
                </a:solidFill>
              </a:rPr>
            </a:br>
            <a:r>
              <a:rPr lang="en-GB" sz="3600" b="1" i="0" dirty="0">
                <a:solidFill>
                  <a:schemeClr val="bg1"/>
                </a:solidFill>
                <a:effectLst/>
                <a:latin typeface="Aptos" panose="020B0004020202020204" pitchFamily="34" charset="0"/>
              </a:rPr>
              <a:t>October was Black History </a:t>
            </a:r>
            <a:r>
              <a:rPr lang="en-GB" sz="3600" b="1" dirty="0">
                <a:solidFill>
                  <a:schemeClr val="bg1"/>
                </a:solidFill>
                <a:latin typeface="Aptos" panose="020B0004020202020204" pitchFamily="34" charset="0"/>
              </a:rPr>
              <a:t>Month</a:t>
            </a:r>
            <a:endParaRPr lang="en-US" sz="3600" kern="1200" dirty="0">
              <a:solidFill>
                <a:schemeClr val="bg1"/>
              </a:solidFill>
              <a:latin typeface="+mj-lt"/>
              <a:ea typeface="+mj-ea"/>
              <a:cs typeface="+mj-cs"/>
            </a:endParaRPr>
          </a:p>
        </p:txBody>
      </p:sp>
      <p:sp>
        <p:nvSpPr>
          <p:cNvPr id="4" name="TextBox 3">
            <a:extLst>
              <a:ext uri="{FF2B5EF4-FFF2-40B4-BE49-F238E27FC236}">
                <a16:creationId xmlns:a16="http://schemas.microsoft.com/office/drawing/2014/main" id="{11CD73FE-587A-717F-BFB7-0227F9985CCB}"/>
              </a:ext>
            </a:extLst>
          </p:cNvPr>
          <p:cNvSpPr txBox="1"/>
          <p:nvPr/>
        </p:nvSpPr>
        <p:spPr>
          <a:xfrm>
            <a:off x="1110627" y="1657979"/>
            <a:ext cx="7073706" cy="4401205"/>
          </a:xfrm>
          <a:prstGeom prst="rect">
            <a:avLst/>
          </a:prstGeom>
          <a:noFill/>
        </p:spPr>
        <p:txBody>
          <a:bodyPr wrap="square">
            <a:spAutoFit/>
          </a:bodyPr>
          <a:lstStyle/>
          <a:p>
            <a:pPr algn="l" fontAlgn="base"/>
            <a:r>
              <a:rPr lang="en-GB" sz="1400" dirty="0">
                <a:solidFill>
                  <a:schemeClr val="bg1"/>
                </a:solidFill>
                <a:latin typeface="Aptos" panose="020B0004020202020204" pitchFamily="34" charset="0"/>
              </a:rPr>
              <a:t>T</a:t>
            </a:r>
            <a:r>
              <a:rPr lang="en-GB" sz="1400" b="0" i="0" dirty="0">
                <a:solidFill>
                  <a:schemeClr val="bg1"/>
                </a:solidFill>
                <a:effectLst/>
                <a:latin typeface="Aptos" panose="020B0004020202020204" pitchFamily="34" charset="0"/>
              </a:rPr>
              <a:t>his year</a:t>
            </a:r>
            <a:r>
              <a:rPr lang="en-GB" sz="1400" dirty="0">
                <a:solidFill>
                  <a:schemeClr val="bg1"/>
                </a:solidFill>
                <a:latin typeface="Aptos" panose="020B0004020202020204" pitchFamily="34" charset="0"/>
              </a:rPr>
              <a:t> </a:t>
            </a:r>
            <a:r>
              <a:rPr lang="en-GB" sz="1400" b="0" i="0" dirty="0">
                <a:solidFill>
                  <a:schemeClr val="bg1"/>
                </a:solidFill>
                <a:effectLst/>
                <a:latin typeface="Aptos" panose="020B0004020202020204" pitchFamily="34" charset="0"/>
              </a:rPr>
              <a:t> our focus was on </a:t>
            </a:r>
            <a:r>
              <a:rPr lang="en-GB" sz="1400" b="1" i="0" dirty="0">
                <a:solidFill>
                  <a:schemeClr val="bg1"/>
                </a:solidFill>
                <a:effectLst/>
                <a:latin typeface="Aptos" panose="020B0004020202020204" pitchFamily="34" charset="0"/>
              </a:rPr>
              <a:t>Black British History. </a:t>
            </a:r>
            <a:r>
              <a:rPr lang="en-GB" sz="1400" b="0" i="0" dirty="0">
                <a:solidFill>
                  <a:schemeClr val="bg1"/>
                </a:solidFill>
                <a:effectLst/>
                <a:latin typeface="Aptos" panose="020B0004020202020204" pitchFamily="34" charset="0"/>
              </a:rPr>
              <a:t> KS3 &amp; KS4 had an insightful journey through the achievements and contributions of  individuals in the UK and students have learned about  figures who shaped British society.</a:t>
            </a:r>
          </a:p>
          <a:p>
            <a:pPr algn="l" fontAlgn="base"/>
            <a:endParaRPr lang="en-GB" sz="1400" b="0" i="0" dirty="0">
              <a:solidFill>
                <a:schemeClr val="bg1"/>
              </a:solidFill>
              <a:effectLst/>
              <a:latin typeface="Aptos" panose="020B0004020202020204" pitchFamily="34" charset="0"/>
            </a:endParaRPr>
          </a:p>
          <a:p>
            <a:pPr algn="l" fontAlgn="base"/>
            <a:r>
              <a:rPr lang="en-GB" sz="1400" b="1" i="0" dirty="0">
                <a:solidFill>
                  <a:schemeClr val="bg1"/>
                </a:solidFill>
                <a:effectLst/>
                <a:latin typeface="Aptos" panose="020B0004020202020204" pitchFamily="34" charset="0"/>
              </a:rPr>
              <a:t>Key Highlights:</a:t>
            </a:r>
            <a:endParaRPr lang="en-GB" sz="1400" b="0" i="0" dirty="0">
              <a:solidFill>
                <a:schemeClr val="bg1"/>
              </a:solidFill>
              <a:effectLst/>
              <a:latin typeface="Aptos" panose="020B0004020202020204" pitchFamily="34" charset="0"/>
            </a:endParaRPr>
          </a:p>
          <a:p>
            <a:pPr algn="l" fontAlgn="base">
              <a:buFont typeface="Arial" panose="020B0604020202020204" pitchFamily="34" charset="0"/>
              <a:buChar char="•"/>
            </a:pPr>
            <a:r>
              <a:rPr lang="en-GB" sz="1400" b="1" i="0" dirty="0">
                <a:solidFill>
                  <a:schemeClr val="bg1"/>
                </a:solidFill>
                <a:effectLst/>
                <a:latin typeface="Aptos" panose="020B0004020202020204" pitchFamily="34" charset="0"/>
              </a:rPr>
              <a:t>John Kent</a:t>
            </a:r>
            <a:r>
              <a:rPr lang="en-GB" sz="1400" b="0" i="0" dirty="0">
                <a:solidFill>
                  <a:schemeClr val="bg1"/>
                </a:solidFill>
                <a:effectLst/>
                <a:latin typeface="Aptos" panose="020B0004020202020204" pitchFamily="34" charset="0"/>
              </a:rPr>
              <a:t>: Students learned about </a:t>
            </a:r>
            <a:r>
              <a:rPr lang="en-GB" sz="1400" b="1" i="0" dirty="0">
                <a:solidFill>
                  <a:schemeClr val="bg1"/>
                </a:solidFill>
                <a:effectLst/>
                <a:latin typeface="Aptos" panose="020B0004020202020204" pitchFamily="34" charset="0"/>
              </a:rPr>
              <a:t>John Kent</a:t>
            </a:r>
            <a:r>
              <a:rPr lang="en-GB" sz="1400" b="0" i="0" dirty="0">
                <a:solidFill>
                  <a:schemeClr val="bg1"/>
                </a:solidFill>
                <a:effectLst/>
                <a:latin typeface="Aptos" panose="020B0004020202020204" pitchFamily="34" charset="0"/>
              </a:rPr>
              <a:t>, the first black policeman in Britain, who served with the Metropolitan Police in the 19th century, breaking barriers in law enforcement.</a:t>
            </a:r>
          </a:p>
          <a:p>
            <a:pPr algn="l" fontAlgn="base">
              <a:buFont typeface="Arial" panose="020B0604020202020204" pitchFamily="34" charset="0"/>
              <a:buChar char="•"/>
            </a:pPr>
            <a:r>
              <a:rPr lang="en-GB" sz="1400" b="1" i="0" dirty="0">
                <a:solidFill>
                  <a:schemeClr val="bg1"/>
                </a:solidFill>
                <a:effectLst/>
                <a:latin typeface="Aptos" panose="020B0004020202020204" pitchFamily="34" charset="0"/>
              </a:rPr>
              <a:t>John Archer</a:t>
            </a:r>
            <a:r>
              <a:rPr lang="en-GB" sz="1400" b="0" i="0" dirty="0">
                <a:solidFill>
                  <a:schemeClr val="bg1"/>
                </a:solidFill>
                <a:effectLst/>
                <a:latin typeface="Aptos" panose="020B0004020202020204" pitchFamily="34" charset="0"/>
              </a:rPr>
              <a:t>: In Key Stage 3 and 4, we explored the story of </a:t>
            </a:r>
            <a:r>
              <a:rPr lang="en-GB" sz="1400" b="1" i="0" dirty="0">
                <a:solidFill>
                  <a:schemeClr val="bg1"/>
                </a:solidFill>
                <a:effectLst/>
                <a:latin typeface="Aptos" panose="020B0004020202020204" pitchFamily="34" charset="0"/>
              </a:rPr>
              <a:t>John Archer</a:t>
            </a:r>
            <a:r>
              <a:rPr lang="en-GB" sz="1400" b="0" i="0" dirty="0">
                <a:solidFill>
                  <a:schemeClr val="bg1"/>
                </a:solidFill>
                <a:effectLst/>
                <a:latin typeface="Aptos" panose="020B0004020202020204" pitchFamily="34" charset="0"/>
              </a:rPr>
              <a:t>, the first black </a:t>
            </a:r>
            <a:r>
              <a:rPr lang="en-GB" sz="1400" dirty="0">
                <a:solidFill>
                  <a:schemeClr val="bg1"/>
                </a:solidFill>
                <a:latin typeface="Aptos" panose="020B0004020202020204" pitchFamily="34" charset="0"/>
              </a:rPr>
              <a:t>M</a:t>
            </a:r>
            <a:r>
              <a:rPr lang="en-GB" sz="1400" b="0" i="0" dirty="0">
                <a:solidFill>
                  <a:schemeClr val="bg1"/>
                </a:solidFill>
                <a:effectLst/>
                <a:latin typeface="Aptos" panose="020B0004020202020204" pitchFamily="34" charset="0"/>
              </a:rPr>
              <a:t>ayor of London, elected in 1913, and his remarkable impact on local politics and racial equality.</a:t>
            </a:r>
          </a:p>
          <a:p>
            <a:pPr algn="l" fontAlgn="base">
              <a:buFont typeface="Arial" panose="020B0604020202020204" pitchFamily="34" charset="0"/>
              <a:buChar char="•"/>
            </a:pPr>
            <a:r>
              <a:rPr lang="en-GB" sz="1400" b="1" i="0" dirty="0">
                <a:solidFill>
                  <a:schemeClr val="bg1"/>
                </a:solidFill>
                <a:effectLst/>
                <a:latin typeface="Aptos" panose="020B0004020202020204" pitchFamily="34" charset="0"/>
              </a:rPr>
              <a:t>Lillian Bader</a:t>
            </a:r>
            <a:r>
              <a:rPr lang="en-GB" sz="1400" b="0" i="0" dirty="0">
                <a:solidFill>
                  <a:schemeClr val="bg1"/>
                </a:solidFill>
                <a:effectLst/>
                <a:latin typeface="Aptos" panose="020B0004020202020204" pitchFamily="34" charset="0"/>
              </a:rPr>
              <a:t>: Students also discovered the story of </a:t>
            </a:r>
            <a:r>
              <a:rPr lang="en-GB" sz="1400" b="1" i="0" dirty="0">
                <a:solidFill>
                  <a:schemeClr val="bg1"/>
                </a:solidFill>
                <a:effectLst/>
                <a:latin typeface="Aptos" panose="020B0004020202020204" pitchFamily="34" charset="0"/>
              </a:rPr>
              <a:t>Lillian Bader</a:t>
            </a:r>
            <a:r>
              <a:rPr lang="en-GB" sz="1400" b="0" i="0" dirty="0">
                <a:solidFill>
                  <a:schemeClr val="bg1"/>
                </a:solidFill>
                <a:effectLst/>
                <a:latin typeface="Aptos" panose="020B0004020202020204" pitchFamily="34" charset="0"/>
              </a:rPr>
              <a:t>, the first woman of African and Caribbean descent to join the RAF during World War II, challenging gender and racial norms of the time.</a:t>
            </a:r>
          </a:p>
          <a:p>
            <a:pPr algn="l" fontAlgn="base">
              <a:buFont typeface="Arial" panose="020B0604020202020204" pitchFamily="34" charset="0"/>
              <a:buChar char="•"/>
            </a:pPr>
            <a:r>
              <a:rPr lang="en-GB" sz="1400" b="1" i="0" dirty="0">
                <a:solidFill>
                  <a:schemeClr val="bg1"/>
                </a:solidFill>
                <a:effectLst/>
                <a:latin typeface="Aptos" panose="020B0004020202020204" pitchFamily="34" charset="0"/>
              </a:rPr>
              <a:t>Claudia Jones</a:t>
            </a:r>
            <a:r>
              <a:rPr lang="en-GB" sz="1400" b="0" i="0" dirty="0">
                <a:solidFill>
                  <a:schemeClr val="bg1"/>
                </a:solidFill>
                <a:effectLst/>
                <a:latin typeface="Aptos" panose="020B0004020202020204" pitchFamily="34" charset="0"/>
              </a:rPr>
              <a:t>: was a pioneering activist and the founder of the </a:t>
            </a:r>
            <a:r>
              <a:rPr lang="en-GB" sz="1400" b="1" i="0" dirty="0">
                <a:solidFill>
                  <a:schemeClr val="bg1"/>
                </a:solidFill>
                <a:effectLst/>
                <a:latin typeface="Aptos" panose="020B0004020202020204" pitchFamily="34" charset="0"/>
              </a:rPr>
              <a:t>Notting Hill Carnival</a:t>
            </a:r>
            <a:r>
              <a:rPr lang="en-GB" sz="1400" b="0" i="0" dirty="0">
                <a:solidFill>
                  <a:schemeClr val="bg1"/>
                </a:solidFill>
                <a:effectLst/>
                <a:latin typeface="Aptos" panose="020B0004020202020204" pitchFamily="34" charset="0"/>
              </a:rPr>
              <a:t>, which began as a response to racial tensions and has since become a major cultural celebration in London.</a:t>
            </a:r>
          </a:p>
          <a:p>
            <a:pPr algn="l" fontAlgn="base"/>
            <a:r>
              <a:rPr lang="en-GB" sz="1400" b="1" i="0" dirty="0">
                <a:solidFill>
                  <a:schemeClr val="bg1"/>
                </a:solidFill>
                <a:effectLst/>
                <a:latin typeface="Aptos" panose="020B0004020202020204" pitchFamily="34" charset="0"/>
              </a:rPr>
              <a:t>Moving Forward</a:t>
            </a:r>
            <a:r>
              <a:rPr lang="en-GB" sz="1400" b="0" i="0" dirty="0">
                <a:solidFill>
                  <a:schemeClr val="bg1"/>
                </a:solidFill>
                <a:effectLst/>
                <a:latin typeface="Aptos" panose="020B0004020202020204" pitchFamily="34" charset="0"/>
              </a:rPr>
              <a:t>:</a:t>
            </a:r>
            <a:br>
              <a:rPr lang="en-GB" sz="1400" b="0" i="0" dirty="0">
                <a:solidFill>
                  <a:schemeClr val="bg1"/>
                </a:solidFill>
                <a:effectLst/>
                <a:latin typeface="Aptos" panose="020B0004020202020204" pitchFamily="34" charset="0"/>
              </a:rPr>
            </a:br>
            <a:r>
              <a:rPr lang="en-GB" sz="1400" b="0" i="0" dirty="0">
                <a:solidFill>
                  <a:schemeClr val="bg1"/>
                </a:solidFill>
                <a:effectLst/>
                <a:latin typeface="Aptos" panose="020B0004020202020204" pitchFamily="34" charset="0"/>
              </a:rPr>
              <a:t>While Black History Month has ended, we encourage continued learning and reflection. Together, let’s keep fostering an inclusive, respectful community all year round.</a:t>
            </a:r>
          </a:p>
        </p:txBody>
      </p:sp>
      <p:pic>
        <p:nvPicPr>
          <p:cNvPr id="6" name="Picture 5" descr="A group of people standing in a room&#10;&#10;Description automatically generated">
            <a:extLst>
              <a:ext uri="{FF2B5EF4-FFF2-40B4-BE49-F238E27FC236}">
                <a16:creationId xmlns:a16="http://schemas.microsoft.com/office/drawing/2014/main" id="{1C4F41B0-2AD7-5818-4B4E-2CB79C9A8977}"/>
              </a:ext>
            </a:extLst>
          </p:cNvPr>
          <p:cNvPicPr>
            <a:picLocks noChangeAspect="1"/>
          </p:cNvPicPr>
          <p:nvPr/>
        </p:nvPicPr>
        <p:blipFill>
          <a:blip r:embed="rId2">
            <a:extLst>
              <a:ext uri="{28A0092B-C50C-407E-A947-70E740481C1C}">
                <a14:useLocalDpi xmlns:a14="http://schemas.microsoft.com/office/drawing/2010/main" val="0"/>
              </a:ext>
            </a:extLst>
          </a:blip>
          <a:srcRect r="17132" b="11823"/>
          <a:stretch/>
        </p:blipFill>
        <p:spPr>
          <a:xfrm>
            <a:off x="8184333" y="1778750"/>
            <a:ext cx="3269166" cy="2608972"/>
          </a:xfrm>
          <a:prstGeom prst="rect">
            <a:avLst/>
          </a:prstGeom>
        </p:spPr>
      </p:pic>
    </p:spTree>
    <p:extLst>
      <p:ext uri="{BB962C8B-B14F-4D97-AF65-F5344CB8AC3E}">
        <p14:creationId xmlns:p14="http://schemas.microsoft.com/office/powerpoint/2010/main" val="5856405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F6E2435-9E2B-35EB-0F12-245F58514EC5}"/>
            </a:ext>
          </a:extLst>
        </p:cNvPr>
        <p:cNvGrpSpPr/>
        <p:nvPr/>
      </p:nvGrpSpPr>
      <p:grpSpPr>
        <a:xfrm>
          <a:off x="0" y="0"/>
          <a:ext cx="0" cy="0"/>
          <a:chOff x="0" y="0"/>
          <a:chExt cx="0" cy="0"/>
        </a:xfrm>
      </p:grpSpPr>
      <p:sp useBgFill="1">
        <p:nvSpPr>
          <p:cNvPr id="30" name="Slide Background Fill">
            <a:extLst>
              <a:ext uri="{FF2B5EF4-FFF2-40B4-BE49-F238E27FC236}">
                <a16:creationId xmlns:a16="http://schemas.microsoft.com/office/drawing/2014/main" id="{0734EBEC-9FC4-65E2-B489-59ED30C230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BE31E44C-3A36-02AA-6DC7-2B4DD8C645D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848" y="0"/>
            <a:ext cx="12188949" cy="6858000"/>
            <a:chOff x="-2848" y="0"/>
            <a:chExt cx="12188949" cy="6858000"/>
          </a:xfrm>
        </p:grpSpPr>
        <p:sp>
          <p:nvSpPr>
            <p:cNvPr id="33" name="Color Cover">
              <a:extLst>
                <a:ext uri="{FF2B5EF4-FFF2-40B4-BE49-F238E27FC236}">
                  <a16:creationId xmlns:a16="http://schemas.microsoft.com/office/drawing/2014/main" id="{91E426F7-AD05-9AE9-688F-CFEB965107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5">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Color Cover">
              <a:extLst>
                <a:ext uri="{FF2B5EF4-FFF2-40B4-BE49-F238E27FC236}">
                  <a16:creationId xmlns:a16="http://schemas.microsoft.com/office/drawing/2014/main" id="{74BEBE21-4B28-D339-4BA0-70011393DD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6">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4FAD3314-B525-D51B-8DB2-45281616584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1279" y="598259"/>
            <a:ext cx="10889442" cy="5680742"/>
            <a:chOff x="651279" y="598259"/>
            <a:chExt cx="10889442" cy="5680742"/>
          </a:xfrm>
        </p:grpSpPr>
        <p:sp>
          <p:nvSpPr>
            <p:cNvPr id="37" name="Color">
              <a:extLst>
                <a:ext uri="{FF2B5EF4-FFF2-40B4-BE49-F238E27FC236}">
                  <a16:creationId xmlns:a16="http://schemas.microsoft.com/office/drawing/2014/main" id="{DCECFF01-8830-BBCC-D36C-5794451775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Color">
              <a:extLst>
                <a:ext uri="{FF2B5EF4-FFF2-40B4-BE49-F238E27FC236}">
                  <a16:creationId xmlns:a16="http://schemas.microsoft.com/office/drawing/2014/main" id="{9BA94E23-58D8-4E72-4781-363BB11D60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0" name="Group 39">
            <a:extLst>
              <a:ext uri="{FF2B5EF4-FFF2-40B4-BE49-F238E27FC236}">
                <a16:creationId xmlns:a16="http://schemas.microsoft.com/office/drawing/2014/main" id="{92472E35-D112-89E7-6290-AC842E80924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41" name="Freeform: Shape 40">
              <a:extLst>
                <a:ext uri="{FF2B5EF4-FFF2-40B4-BE49-F238E27FC236}">
                  <a16:creationId xmlns:a16="http://schemas.microsoft.com/office/drawing/2014/main" id="{831B827F-0488-4CD1-CE92-F72D604D2E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2" name="Freeform: Shape 41">
              <a:extLst>
                <a:ext uri="{FF2B5EF4-FFF2-40B4-BE49-F238E27FC236}">
                  <a16:creationId xmlns:a16="http://schemas.microsoft.com/office/drawing/2014/main" id="{D6403603-48DE-8551-DF14-3D094E90BF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3" name="Freeform: Shape 42">
              <a:extLst>
                <a:ext uri="{FF2B5EF4-FFF2-40B4-BE49-F238E27FC236}">
                  <a16:creationId xmlns:a16="http://schemas.microsoft.com/office/drawing/2014/main" id="{5589131A-FF88-2863-A310-9DECFCB762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4" name="Freeform: Shape 43">
              <a:extLst>
                <a:ext uri="{FF2B5EF4-FFF2-40B4-BE49-F238E27FC236}">
                  <a16:creationId xmlns:a16="http://schemas.microsoft.com/office/drawing/2014/main" id="{40968DFF-3FB1-DED0-0D0B-960030E622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5" name="Freeform: Shape 44">
              <a:extLst>
                <a:ext uri="{FF2B5EF4-FFF2-40B4-BE49-F238E27FC236}">
                  <a16:creationId xmlns:a16="http://schemas.microsoft.com/office/drawing/2014/main" id="{1BCAB110-62D8-03DC-49BC-585FB3AD6E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6" name="Freeform: Shape 45">
              <a:extLst>
                <a:ext uri="{FF2B5EF4-FFF2-40B4-BE49-F238E27FC236}">
                  <a16:creationId xmlns:a16="http://schemas.microsoft.com/office/drawing/2014/main" id="{B75E05AB-CEB9-F5B9-46EC-8CDE050C43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7" name="Freeform: Shape 46">
              <a:extLst>
                <a:ext uri="{FF2B5EF4-FFF2-40B4-BE49-F238E27FC236}">
                  <a16:creationId xmlns:a16="http://schemas.microsoft.com/office/drawing/2014/main" id="{CEB8F644-5B47-FE90-56BA-112D49F3C8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58063195-0DAB-AA70-EB70-F9056B9CB9C3}"/>
              </a:ext>
            </a:extLst>
          </p:cNvPr>
          <p:cNvSpPr>
            <a:spLocks noGrp="1"/>
          </p:cNvSpPr>
          <p:nvPr>
            <p:ph type="title"/>
          </p:nvPr>
        </p:nvSpPr>
        <p:spPr>
          <a:xfrm>
            <a:off x="1012644" y="841664"/>
            <a:ext cx="5203990" cy="1880327"/>
          </a:xfrm>
        </p:spPr>
        <p:txBody>
          <a:bodyPr vert="horz" lIns="91440" tIns="45720" rIns="91440" bIns="45720" rtlCol="0" anchor="b">
            <a:normAutofit fontScale="90000"/>
          </a:bodyPr>
          <a:lstStyle/>
          <a:p>
            <a:br>
              <a:rPr lang="en-US" sz="4800" dirty="0">
                <a:solidFill>
                  <a:schemeClr val="bg1"/>
                </a:solidFill>
              </a:rPr>
            </a:br>
            <a:br>
              <a:rPr lang="en-US" sz="4800" dirty="0">
                <a:solidFill>
                  <a:schemeClr val="bg1"/>
                </a:solidFill>
              </a:rPr>
            </a:br>
            <a:br>
              <a:rPr lang="en-US" sz="4800" dirty="0">
                <a:solidFill>
                  <a:schemeClr val="bg1"/>
                </a:solidFill>
              </a:rPr>
            </a:br>
            <a:br>
              <a:rPr lang="en-US" sz="4800" dirty="0">
                <a:solidFill>
                  <a:schemeClr val="bg1"/>
                </a:solidFill>
              </a:rPr>
            </a:br>
            <a:r>
              <a:rPr lang="en-US" sz="4800" dirty="0">
                <a:solidFill>
                  <a:schemeClr val="bg1"/>
                </a:solidFill>
              </a:rPr>
              <a:t>Useful websites</a:t>
            </a:r>
            <a:r>
              <a:rPr lang="en-US" dirty="0">
                <a:solidFill>
                  <a:schemeClr val="bg1"/>
                </a:solidFill>
              </a:rPr>
              <a:t> </a:t>
            </a:r>
            <a:endParaRPr lang="en-US" kern="1200" dirty="0">
              <a:solidFill>
                <a:schemeClr val="bg1"/>
              </a:solidFill>
              <a:latin typeface="+mj-lt"/>
              <a:ea typeface="+mj-ea"/>
              <a:cs typeface="+mj-cs"/>
            </a:endParaRPr>
          </a:p>
        </p:txBody>
      </p:sp>
      <p:sp>
        <p:nvSpPr>
          <p:cNvPr id="5" name="TextBox 4">
            <a:extLst>
              <a:ext uri="{FF2B5EF4-FFF2-40B4-BE49-F238E27FC236}">
                <a16:creationId xmlns:a16="http://schemas.microsoft.com/office/drawing/2014/main" id="{F1A70550-2693-CE77-6A3E-48C52680D737}"/>
              </a:ext>
            </a:extLst>
          </p:cNvPr>
          <p:cNvSpPr txBox="1"/>
          <p:nvPr/>
        </p:nvSpPr>
        <p:spPr>
          <a:xfrm>
            <a:off x="1339913" y="3244334"/>
            <a:ext cx="6047715" cy="2031325"/>
          </a:xfrm>
          <a:prstGeom prst="rect">
            <a:avLst/>
          </a:prstGeom>
          <a:noFill/>
        </p:spPr>
        <p:txBody>
          <a:bodyPr wrap="square">
            <a:spAutoFit/>
          </a:bodyPr>
          <a:lstStyle/>
          <a:p>
            <a:r>
              <a:rPr lang="en-GB" dirty="0">
                <a:solidFill>
                  <a:schemeClr val="bg1"/>
                </a:solidFill>
                <a:hlinkClick r:id="rId3">
                  <a:extLst>
                    <a:ext uri="{A12FA001-AC4F-418D-AE19-62706E023703}">
                      <ahyp:hlinkClr xmlns:ahyp="http://schemas.microsoft.com/office/drawing/2018/hyperlinkcolor" val="tx"/>
                    </a:ext>
                  </a:extLst>
                </a:hlinkClick>
              </a:rPr>
              <a:t>National Curriculum - History Key Stages 3 and 4</a:t>
            </a:r>
            <a:endParaRPr lang="en-GB" dirty="0">
              <a:solidFill>
                <a:schemeClr val="bg1"/>
              </a:solidFill>
            </a:endParaRPr>
          </a:p>
          <a:p>
            <a:endParaRPr lang="en-GB" dirty="0">
              <a:solidFill>
                <a:schemeClr val="bg1"/>
              </a:solidFill>
              <a:hlinkClick r:id="rId4">
                <a:extLst>
                  <a:ext uri="{A12FA001-AC4F-418D-AE19-62706E023703}">
                    <ahyp:hlinkClr xmlns:ahyp="http://schemas.microsoft.com/office/drawing/2018/hyperlinkcolor" val="tx"/>
                  </a:ext>
                </a:extLst>
              </a:hlinkClick>
            </a:endParaRPr>
          </a:p>
          <a:p>
            <a:r>
              <a:rPr lang="en-GB" dirty="0">
                <a:solidFill>
                  <a:schemeClr val="bg1"/>
                </a:solidFill>
                <a:hlinkClick r:id="rId4">
                  <a:extLst>
                    <a:ext uri="{A12FA001-AC4F-418D-AE19-62706E023703}">
                      <ahyp:hlinkClr xmlns:ahyp="http://schemas.microsoft.com/office/drawing/2018/hyperlinkcolor" val="tx"/>
                    </a:ext>
                  </a:extLst>
                </a:hlinkClick>
              </a:rPr>
              <a:t>KS3 History - BBC Bitesize</a:t>
            </a:r>
            <a:endParaRPr lang="en-GB" dirty="0">
              <a:solidFill>
                <a:schemeClr val="bg1"/>
              </a:solidFill>
            </a:endParaRPr>
          </a:p>
          <a:p>
            <a:endParaRPr lang="en-GB" dirty="0">
              <a:solidFill>
                <a:schemeClr val="bg1"/>
              </a:solidFill>
            </a:endParaRPr>
          </a:p>
          <a:p>
            <a:r>
              <a:rPr lang="en-GB" dirty="0">
                <a:solidFill>
                  <a:schemeClr val="bg1"/>
                </a:solidFill>
                <a:hlinkClick r:id="rId5">
                  <a:extLst>
                    <a:ext uri="{A12FA001-AC4F-418D-AE19-62706E023703}">
                      <ahyp:hlinkClr xmlns:ahyp="http://schemas.microsoft.com/office/drawing/2018/hyperlinkcolor" val="tx"/>
                    </a:ext>
                  </a:extLst>
                </a:hlinkClick>
              </a:rPr>
              <a:t>Watch Horrible Histories Streaming Online – </a:t>
            </a:r>
            <a:r>
              <a:rPr lang="en-GB" dirty="0" err="1">
                <a:solidFill>
                  <a:schemeClr val="bg1"/>
                </a:solidFill>
                <a:hlinkClick r:id="rId5">
                  <a:extLst>
                    <a:ext uri="{A12FA001-AC4F-418D-AE19-62706E023703}">
                      <ahyp:hlinkClr xmlns:ahyp="http://schemas.microsoft.com/office/drawing/2018/hyperlinkcolor" val="tx"/>
                    </a:ext>
                  </a:extLst>
                </a:hlinkClick>
              </a:rPr>
              <a:t>Yidio</a:t>
            </a:r>
            <a:endParaRPr lang="en-GB" dirty="0">
              <a:solidFill>
                <a:schemeClr val="bg1"/>
              </a:solidFill>
            </a:endParaRPr>
          </a:p>
          <a:p>
            <a:endParaRPr lang="en-GB" dirty="0">
              <a:solidFill>
                <a:schemeClr val="bg1"/>
              </a:solidFill>
            </a:endParaRPr>
          </a:p>
          <a:p>
            <a:r>
              <a:rPr lang="en-GB" dirty="0">
                <a:solidFill>
                  <a:schemeClr val="bg1"/>
                </a:solidFill>
                <a:hlinkClick r:id="rId6">
                  <a:extLst>
                    <a:ext uri="{A12FA001-AC4F-418D-AE19-62706E023703}">
                      <ahyp:hlinkClr xmlns:ahyp="http://schemas.microsoft.com/office/drawing/2018/hyperlinkcolor" val="tx"/>
                    </a:ext>
                  </a:extLst>
                </a:hlinkClick>
              </a:rPr>
              <a:t>BBC Teach - YouTube</a:t>
            </a:r>
            <a:endParaRPr lang="en-GB" dirty="0">
              <a:solidFill>
                <a:schemeClr val="bg1"/>
              </a:solidFill>
            </a:endParaRPr>
          </a:p>
        </p:txBody>
      </p:sp>
    </p:spTree>
    <p:extLst>
      <p:ext uri="{BB962C8B-B14F-4D97-AF65-F5344CB8AC3E}">
        <p14:creationId xmlns:p14="http://schemas.microsoft.com/office/powerpoint/2010/main" val="27298354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A264017-5868-456D-E063-1E9996FE09ED}"/>
            </a:ext>
          </a:extLst>
        </p:cNvPr>
        <p:cNvGrpSpPr/>
        <p:nvPr/>
      </p:nvGrpSpPr>
      <p:grpSpPr>
        <a:xfrm>
          <a:off x="0" y="0"/>
          <a:ext cx="0" cy="0"/>
          <a:chOff x="0" y="0"/>
          <a:chExt cx="0" cy="0"/>
        </a:xfrm>
      </p:grpSpPr>
      <p:sp useBgFill="1">
        <p:nvSpPr>
          <p:cNvPr id="8" name="Slide Background Fill">
            <a:extLst>
              <a:ext uri="{FF2B5EF4-FFF2-40B4-BE49-F238E27FC236}">
                <a16:creationId xmlns:a16="http://schemas.microsoft.com/office/drawing/2014/main" id="{CCD83D09-4007-BF40-8B3B-DBC59F0E32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5D842B72-03D9-F47F-7405-745C188B17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848" y="0"/>
            <a:ext cx="12188949" cy="6858000"/>
            <a:chOff x="-2848" y="0"/>
            <a:chExt cx="12188949" cy="6858000"/>
          </a:xfrm>
        </p:grpSpPr>
        <p:sp>
          <p:nvSpPr>
            <p:cNvPr id="11" name="Color Cover">
              <a:extLst>
                <a:ext uri="{FF2B5EF4-FFF2-40B4-BE49-F238E27FC236}">
                  <a16:creationId xmlns:a16="http://schemas.microsoft.com/office/drawing/2014/main" id="{540E387A-585D-1FA9-80EA-299A064366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5">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Color Cover">
              <a:extLst>
                <a:ext uri="{FF2B5EF4-FFF2-40B4-BE49-F238E27FC236}">
                  <a16:creationId xmlns:a16="http://schemas.microsoft.com/office/drawing/2014/main" id="{43586FB2-2B33-05CC-427C-D12FB4F919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6">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 name="Group 13">
            <a:extLst>
              <a:ext uri="{FF2B5EF4-FFF2-40B4-BE49-F238E27FC236}">
                <a16:creationId xmlns:a16="http://schemas.microsoft.com/office/drawing/2014/main" id="{556E4CF5-D09F-9492-96CF-EA871704597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1279" y="598259"/>
            <a:ext cx="10889442" cy="5680742"/>
            <a:chOff x="651279" y="598259"/>
            <a:chExt cx="10889442" cy="5680742"/>
          </a:xfrm>
        </p:grpSpPr>
        <p:sp>
          <p:nvSpPr>
            <p:cNvPr id="15" name="Color">
              <a:extLst>
                <a:ext uri="{FF2B5EF4-FFF2-40B4-BE49-F238E27FC236}">
                  <a16:creationId xmlns:a16="http://schemas.microsoft.com/office/drawing/2014/main" id="{5EEC9508-9413-3C44-6D7D-DB91CAF1EF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Color">
              <a:extLst>
                <a:ext uri="{FF2B5EF4-FFF2-40B4-BE49-F238E27FC236}">
                  <a16:creationId xmlns:a16="http://schemas.microsoft.com/office/drawing/2014/main" id="{09EEFD72-4EA2-4B03-DDC7-16BED575AE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754E7F2E-2114-54E3-77D6-23EBD9C52B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9" name="Freeform: Shape 18">
              <a:extLst>
                <a:ext uri="{FF2B5EF4-FFF2-40B4-BE49-F238E27FC236}">
                  <a16:creationId xmlns:a16="http://schemas.microsoft.com/office/drawing/2014/main" id="{D9994E93-B82A-853A-5228-75957E740A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7C82CD4-1666-40F0-66C4-7255E33880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DECF46A3-56C6-D94B-E182-0A8CDF6F2A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8FB8D415-89D9-EAC3-EF97-971EE0863D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EE45E351-2099-8402-81DE-093705680E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A963D384-25E8-82D4-C8E0-60044B4F6E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5" name="Freeform: Shape 24">
              <a:extLst>
                <a:ext uri="{FF2B5EF4-FFF2-40B4-BE49-F238E27FC236}">
                  <a16:creationId xmlns:a16="http://schemas.microsoft.com/office/drawing/2014/main" id="{AC017A30-580F-F56E-A2A9-78FF252D4A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0B254158-AD5E-9B5D-4327-7295A47A6192}"/>
              </a:ext>
            </a:extLst>
          </p:cNvPr>
          <p:cNvSpPr>
            <a:spLocks noGrp="1"/>
          </p:cNvSpPr>
          <p:nvPr>
            <p:ph type="title"/>
          </p:nvPr>
        </p:nvSpPr>
        <p:spPr>
          <a:xfrm>
            <a:off x="1014984" y="908263"/>
            <a:ext cx="10158984" cy="2274996"/>
          </a:xfrm>
        </p:spPr>
        <p:txBody>
          <a:bodyPr anchor="b">
            <a:normAutofit/>
          </a:bodyPr>
          <a:lstStyle/>
          <a:p>
            <a:r>
              <a:rPr lang="en-GB" sz="4800" dirty="0">
                <a:solidFill>
                  <a:schemeClr val="bg1"/>
                </a:solidFill>
              </a:rPr>
              <a:t>Living </a:t>
            </a:r>
          </a:p>
        </p:txBody>
      </p:sp>
      <p:graphicFrame>
        <p:nvGraphicFramePr>
          <p:cNvPr id="4" name="Content Placeholder 3">
            <a:extLst>
              <a:ext uri="{FF2B5EF4-FFF2-40B4-BE49-F238E27FC236}">
                <a16:creationId xmlns:a16="http://schemas.microsoft.com/office/drawing/2014/main" id="{B297C4BB-64EF-CA45-4806-D1496B532FE9}"/>
              </a:ext>
            </a:extLst>
          </p:cNvPr>
          <p:cNvGraphicFramePr>
            <a:graphicFrameLocks noGrp="1"/>
          </p:cNvGraphicFramePr>
          <p:nvPr>
            <p:ph idx="1"/>
            <p:extLst>
              <p:ext uri="{D42A27DB-BD31-4B8C-83A1-F6EECF244321}">
                <p14:modId xmlns:p14="http://schemas.microsoft.com/office/powerpoint/2010/main" val="1178537794"/>
              </p:ext>
            </p:extLst>
          </p:nvPr>
        </p:nvGraphicFramePr>
        <p:xfrm>
          <a:off x="844062" y="697118"/>
          <a:ext cx="10509735" cy="5438322"/>
        </p:xfrm>
        <a:graphic>
          <a:graphicData uri="http://schemas.openxmlformats.org/drawingml/2006/table">
            <a:tbl>
              <a:tblPr firstRow="1" bandRow="1">
                <a:tableStyleId>{073A0DAA-6AF3-43AB-8588-CEC1D06C72B9}</a:tableStyleId>
              </a:tblPr>
              <a:tblGrid>
                <a:gridCol w="3492753">
                  <a:extLst>
                    <a:ext uri="{9D8B030D-6E8A-4147-A177-3AD203B41FA5}">
                      <a16:colId xmlns:a16="http://schemas.microsoft.com/office/drawing/2014/main" val="3522465495"/>
                    </a:ext>
                  </a:extLst>
                </a:gridCol>
                <a:gridCol w="3583296">
                  <a:extLst>
                    <a:ext uri="{9D8B030D-6E8A-4147-A177-3AD203B41FA5}">
                      <a16:colId xmlns:a16="http://schemas.microsoft.com/office/drawing/2014/main" val="3407607585"/>
                    </a:ext>
                  </a:extLst>
                </a:gridCol>
                <a:gridCol w="3433686">
                  <a:extLst>
                    <a:ext uri="{9D8B030D-6E8A-4147-A177-3AD203B41FA5}">
                      <a16:colId xmlns:a16="http://schemas.microsoft.com/office/drawing/2014/main" val="2438476596"/>
                    </a:ext>
                  </a:extLst>
                </a:gridCol>
              </a:tblGrid>
              <a:tr h="652962">
                <a:tc>
                  <a:txBody>
                    <a:bodyPr/>
                    <a:lstStyle/>
                    <a:p>
                      <a:pPr algn="ctr"/>
                      <a:endParaRPr lang="en-GB" dirty="0"/>
                    </a:p>
                  </a:txBody>
                  <a:tcPr/>
                </a:tc>
                <a:tc>
                  <a:txBody>
                    <a:bodyPr/>
                    <a:lstStyle/>
                    <a:p>
                      <a:pPr algn="ctr"/>
                      <a:r>
                        <a:rPr lang="en-GB" dirty="0"/>
                        <a:t>        KS2A Curriculum </a:t>
                      </a:r>
                    </a:p>
                    <a:p>
                      <a:pPr algn="ctr"/>
                      <a:r>
                        <a:rPr lang="en-GB" dirty="0"/>
                        <a:t>                  </a:t>
                      </a:r>
                    </a:p>
                  </a:txBody>
                  <a:tcPr/>
                </a:tc>
                <a:tc>
                  <a:txBody>
                    <a:bodyPr/>
                    <a:lstStyle/>
                    <a:p>
                      <a:pPr algn="ctr"/>
                      <a:endParaRPr lang="en-GB" dirty="0"/>
                    </a:p>
                  </a:txBody>
                  <a:tcPr/>
                </a:tc>
                <a:extLst>
                  <a:ext uri="{0D108BD9-81ED-4DB2-BD59-A6C34878D82A}">
                    <a16:rowId xmlns:a16="http://schemas.microsoft.com/office/drawing/2014/main" val="264293706"/>
                  </a:ext>
                </a:extLst>
              </a:tr>
              <a:tr h="348615">
                <a:tc>
                  <a:txBody>
                    <a:bodyPr/>
                    <a:lstStyle/>
                    <a:p>
                      <a:pPr algn="ctr"/>
                      <a:r>
                        <a:rPr lang="en-GB" dirty="0"/>
                        <a:t>      Autumn Term</a:t>
                      </a:r>
                    </a:p>
                  </a:txBody>
                  <a:tcPr/>
                </a:tc>
                <a:tc>
                  <a:txBody>
                    <a:bodyPr/>
                    <a:lstStyle/>
                    <a:p>
                      <a:pPr algn="ctr"/>
                      <a:r>
                        <a:rPr lang="en-GB" dirty="0"/>
                        <a:t>    Spring Term </a:t>
                      </a:r>
                    </a:p>
                  </a:txBody>
                  <a:tcPr/>
                </a:tc>
                <a:tc>
                  <a:txBody>
                    <a:bodyPr/>
                    <a:lstStyle/>
                    <a:p>
                      <a:pPr algn="ctr"/>
                      <a:r>
                        <a:rPr lang="en-GB" dirty="0"/>
                        <a:t>    Summer Term </a:t>
                      </a:r>
                    </a:p>
                  </a:txBody>
                  <a:tcPr/>
                </a:tc>
                <a:extLst>
                  <a:ext uri="{0D108BD9-81ED-4DB2-BD59-A6C34878D82A}">
                    <a16:rowId xmlns:a16="http://schemas.microsoft.com/office/drawing/2014/main" val="100882500"/>
                  </a:ext>
                </a:extLst>
              </a:tr>
              <a:tr h="61007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0" u="sng" kern="1200" dirty="0">
                          <a:solidFill>
                            <a:schemeClr val="dk1"/>
                          </a:solidFill>
                          <a:effectLst/>
                          <a:latin typeface="+mn-lt"/>
                          <a:ea typeface="+mn-ea"/>
                          <a:cs typeface="+mn-cs"/>
                        </a:rPr>
                        <a:t>WWI &amp; Remembrance</a:t>
                      </a:r>
                    </a:p>
                    <a:p>
                      <a:pPr algn="ctr"/>
                      <a:endParaRPr lang="en-GB" dirty="0"/>
                    </a:p>
                  </a:txBody>
                  <a:tcPr/>
                </a:tc>
                <a:tc>
                  <a:txBody>
                    <a:bodyPr/>
                    <a:lstStyle/>
                    <a:p>
                      <a:pPr algn="ctr"/>
                      <a:r>
                        <a:rPr lang="en-GB" sz="1800" b="0" u="sng" kern="1200" dirty="0">
                          <a:solidFill>
                            <a:schemeClr val="dk1"/>
                          </a:solidFill>
                          <a:effectLst/>
                          <a:latin typeface="+mn-lt"/>
                          <a:ea typeface="+mn-ea"/>
                          <a:cs typeface="+mn-cs"/>
                        </a:rPr>
                        <a:t>Riotous Royalty </a:t>
                      </a:r>
                      <a:endParaRPr lang="en-GB" b="0" u="sng"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0" u="sng" kern="1200" dirty="0">
                          <a:solidFill>
                            <a:schemeClr val="dk1"/>
                          </a:solidFill>
                          <a:effectLst/>
                          <a:latin typeface="+mn-lt"/>
                          <a:ea typeface="+mn-ea"/>
                          <a:cs typeface="+mn-cs"/>
                        </a:rPr>
                        <a:t>Egyptians</a:t>
                      </a:r>
                    </a:p>
                    <a:p>
                      <a:pPr algn="ctr"/>
                      <a:endParaRPr lang="en-GB" dirty="0"/>
                    </a:p>
                  </a:txBody>
                  <a:tcPr/>
                </a:tc>
                <a:extLst>
                  <a:ext uri="{0D108BD9-81ED-4DB2-BD59-A6C34878D82A}">
                    <a16:rowId xmlns:a16="http://schemas.microsoft.com/office/drawing/2014/main" val="3324873710"/>
                  </a:ext>
                </a:extLst>
              </a:tr>
              <a:tr h="3640967">
                <a:tc>
                  <a:txBody>
                    <a:bodyPr/>
                    <a:lstStyle/>
                    <a:p>
                      <a:pPr algn="ctr"/>
                      <a:r>
                        <a:rPr lang="en-GB" sz="1800" kern="1200" dirty="0">
                          <a:solidFill>
                            <a:schemeClr val="dk1"/>
                          </a:solidFill>
                          <a:effectLst/>
                          <a:latin typeface="+mn-lt"/>
                          <a:ea typeface="+mn-ea"/>
                          <a:cs typeface="+mn-cs"/>
                        </a:rPr>
                        <a:t>   </a:t>
                      </a:r>
                      <a:r>
                        <a:rPr lang="en-GB" sz="1600" kern="1200" dirty="0">
                          <a:solidFill>
                            <a:schemeClr val="dk1"/>
                          </a:solidFill>
                          <a:effectLst/>
                          <a:latin typeface="+mn-lt"/>
                          <a:ea typeface="+mn-ea"/>
                          <a:cs typeface="+mn-cs"/>
                        </a:rPr>
                        <a:t>Understand some of the differences of how Walter Tull lived, compared with today</a:t>
                      </a:r>
                    </a:p>
                    <a:p>
                      <a:pPr algn="ctr"/>
                      <a:endParaRPr lang="en-GB" sz="1600" kern="1200" dirty="0">
                        <a:solidFill>
                          <a:schemeClr val="dk1"/>
                        </a:solidFill>
                        <a:effectLst/>
                        <a:latin typeface="+mn-lt"/>
                        <a:ea typeface="+mn-ea"/>
                        <a:cs typeface="+mn-cs"/>
                      </a:endParaRPr>
                    </a:p>
                    <a:p>
                      <a:pPr algn="ctr"/>
                      <a:r>
                        <a:rPr lang="en-GB" sz="1600" kern="1200" dirty="0">
                          <a:solidFill>
                            <a:schemeClr val="dk1"/>
                          </a:solidFill>
                          <a:effectLst/>
                          <a:latin typeface="+mn-lt"/>
                          <a:ea typeface="+mn-ea"/>
                          <a:cs typeface="+mn-cs"/>
                        </a:rPr>
                        <a:t>Know how Walter Tull has been remembered</a:t>
                      </a:r>
                    </a:p>
                    <a:p>
                      <a:pPr algn="ctr"/>
                      <a:endParaRPr lang="en-GB" sz="1600" kern="1200" dirty="0">
                        <a:solidFill>
                          <a:schemeClr val="dk1"/>
                        </a:solidFill>
                        <a:effectLst/>
                        <a:latin typeface="+mn-lt"/>
                        <a:ea typeface="+mn-ea"/>
                        <a:cs typeface="+mn-cs"/>
                      </a:endParaRPr>
                    </a:p>
                    <a:p>
                      <a:pPr marL="0" indent="0" algn="ctr">
                        <a:buFontTx/>
                        <a:buNone/>
                      </a:pPr>
                      <a:r>
                        <a:rPr lang="en-GB" sz="1600" kern="1200" dirty="0">
                          <a:solidFill>
                            <a:schemeClr val="dk1"/>
                          </a:solidFill>
                          <a:effectLst/>
                          <a:latin typeface="+mn-lt"/>
                          <a:ea typeface="+mn-ea"/>
                          <a:cs typeface="+mn-cs"/>
                        </a:rPr>
                        <a:t>    Name different animals used during WWI</a:t>
                      </a:r>
                    </a:p>
                    <a:p>
                      <a:pPr marL="285750" indent="-285750" algn="ctr">
                        <a:buFontTx/>
                        <a:buChar char="-"/>
                      </a:pPr>
                      <a:endParaRPr lang="en-GB" sz="1600" kern="1200" dirty="0">
                        <a:solidFill>
                          <a:schemeClr val="dk1"/>
                        </a:solidFill>
                        <a:effectLst/>
                        <a:latin typeface="+mn-lt"/>
                        <a:ea typeface="+mn-ea"/>
                        <a:cs typeface="+mn-cs"/>
                      </a:endParaRPr>
                    </a:p>
                    <a:p>
                      <a:pPr algn="ctr"/>
                      <a:r>
                        <a:rPr lang="en-GB" sz="1600" kern="1200" dirty="0">
                          <a:solidFill>
                            <a:schemeClr val="dk1"/>
                          </a:solidFill>
                          <a:effectLst/>
                          <a:latin typeface="+mn-lt"/>
                          <a:ea typeface="+mn-ea"/>
                          <a:cs typeface="+mn-cs"/>
                        </a:rPr>
                        <a:t> Describe what life was like for soldiers/women in WWI</a:t>
                      </a:r>
                    </a:p>
                    <a:p>
                      <a:pPr algn="ctr"/>
                      <a:endParaRPr lang="en-GB" sz="1600" kern="1200" dirty="0">
                        <a:solidFill>
                          <a:schemeClr val="dk1"/>
                        </a:solidFill>
                        <a:effectLst/>
                        <a:latin typeface="+mn-lt"/>
                        <a:ea typeface="+mn-ea"/>
                        <a:cs typeface="+mn-cs"/>
                      </a:endParaRPr>
                    </a:p>
                    <a:p>
                      <a:pPr algn="ctr"/>
                      <a:r>
                        <a:rPr lang="en-GB" sz="1600" kern="1200" dirty="0">
                          <a:solidFill>
                            <a:schemeClr val="dk1"/>
                          </a:solidFill>
                          <a:effectLst/>
                          <a:latin typeface="+mn-lt"/>
                          <a:ea typeface="+mn-ea"/>
                          <a:cs typeface="+mn-cs"/>
                        </a:rPr>
                        <a:t>  Explain why November 11</a:t>
                      </a:r>
                      <a:r>
                        <a:rPr lang="en-GB" sz="1600" kern="1200" baseline="30000" dirty="0">
                          <a:solidFill>
                            <a:schemeClr val="dk1"/>
                          </a:solidFill>
                          <a:effectLst/>
                          <a:latin typeface="+mn-lt"/>
                          <a:ea typeface="+mn-ea"/>
                          <a:cs typeface="+mn-cs"/>
                        </a:rPr>
                        <a:t>th</a:t>
                      </a:r>
                      <a:r>
                        <a:rPr lang="en-GB" sz="1600" kern="1200" dirty="0">
                          <a:solidFill>
                            <a:schemeClr val="dk1"/>
                          </a:solidFill>
                          <a:effectLst/>
                          <a:latin typeface="+mn-lt"/>
                          <a:ea typeface="+mn-ea"/>
                          <a:cs typeface="+mn-cs"/>
                        </a:rPr>
                        <a:t> is Remembrance Day</a:t>
                      </a:r>
                      <a:endParaRPr lang="en-GB" sz="1600" b="0" u="none" dirty="0"/>
                    </a:p>
                  </a:txBody>
                  <a:tcPr/>
                </a:tc>
                <a:tc>
                  <a:txBody>
                    <a:bodyPr/>
                    <a:lstStyle/>
                    <a:p>
                      <a:pPr algn="ctr"/>
                      <a:r>
                        <a:rPr lang="en-GB" sz="1800" kern="1200" dirty="0">
                          <a:solidFill>
                            <a:schemeClr val="dk1"/>
                          </a:solidFill>
                          <a:effectLst/>
                          <a:latin typeface="+mn-lt"/>
                          <a:ea typeface="+mn-ea"/>
                          <a:cs typeface="+mn-cs"/>
                        </a:rPr>
                        <a:t>  </a:t>
                      </a:r>
                      <a:r>
                        <a:rPr lang="en-GB" sz="1600" kern="1200" dirty="0">
                          <a:solidFill>
                            <a:schemeClr val="dk1"/>
                          </a:solidFill>
                          <a:effectLst/>
                          <a:latin typeface="+mn-lt"/>
                          <a:ea typeface="+mn-ea"/>
                          <a:cs typeface="+mn-cs"/>
                        </a:rPr>
                        <a:t>Explain why William the Conqueror thought he should be king </a:t>
                      </a:r>
                    </a:p>
                    <a:p>
                      <a:pPr algn="ctr"/>
                      <a:endParaRPr lang="en-GB" sz="1600" kern="1200" dirty="0">
                        <a:solidFill>
                          <a:schemeClr val="dk1"/>
                        </a:solidFill>
                        <a:effectLst/>
                        <a:latin typeface="+mn-lt"/>
                        <a:ea typeface="+mn-ea"/>
                        <a:cs typeface="+mn-cs"/>
                      </a:endParaRPr>
                    </a:p>
                    <a:p>
                      <a:pPr marL="0" indent="0" algn="ctr">
                        <a:buFontTx/>
                        <a:buNone/>
                      </a:pPr>
                      <a:r>
                        <a:rPr lang="en-GB" sz="1600" kern="1200" dirty="0">
                          <a:solidFill>
                            <a:schemeClr val="dk1"/>
                          </a:solidFill>
                          <a:effectLst/>
                          <a:latin typeface="+mn-lt"/>
                          <a:ea typeface="+mn-ea"/>
                          <a:cs typeface="+mn-cs"/>
                        </a:rPr>
                        <a:t> Write a Magna Carta for the school</a:t>
                      </a:r>
                    </a:p>
                    <a:p>
                      <a:pPr marL="0" indent="0" algn="ctr">
                        <a:buFontTx/>
                        <a:buNone/>
                      </a:pPr>
                      <a:r>
                        <a:rPr lang="en-GB" sz="1600" kern="1200" dirty="0">
                          <a:solidFill>
                            <a:schemeClr val="dk1"/>
                          </a:solidFill>
                          <a:effectLst/>
                          <a:latin typeface="+mn-lt"/>
                          <a:ea typeface="+mn-ea"/>
                          <a:cs typeface="+mn-cs"/>
                        </a:rPr>
                        <a:t> </a:t>
                      </a:r>
                    </a:p>
                    <a:p>
                      <a:pPr marL="0" indent="0" algn="ctr">
                        <a:buFontTx/>
                        <a:buNone/>
                      </a:pPr>
                      <a:r>
                        <a:rPr lang="en-GB" sz="1600" kern="1200" dirty="0">
                          <a:solidFill>
                            <a:schemeClr val="dk1"/>
                          </a:solidFill>
                          <a:effectLst/>
                          <a:latin typeface="+mn-lt"/>
                          <a:ea typeface="+mn-ea"/>
                          <a:cs typeface="+mn-cs"/>
                        </a:rPr>
                        <a:t>    Understand why Henry VIII wanted an heir. </a:t>
                      </a:r>
                    </a:p>
                    <a:p>
                      <a:pPr marL="0" indent="0" algn="ctr">
                        <a:buFontTx/>
                        <a:buNone/>
                      </a:pPr>
                      <a:endParaRPr lang="en-GB" sz="1600" kern="1200" dirty="0">
                        <a:solidFill>
                          <a:schemeClr val="dk1"/>
                        </a:solidFill>
                        <a:effectLst/>
                        <a:latin typeface="+mn-lt"/>
                        <a:ea typeface="+mn-ea"/>
                        <a:cs typeface="+mn-cs"/>
                      </a:endParaRPr>
                    </a:p>
                    <a:p>
                      <a:pPr marL="0" indent="0" algn="ctr">
                        <a:buFontTx/>
                        <a:buNone/>
                      </a:pPr>
                      <a:r>
                        <a:rPr lang="en-GB" sz="1600" kern="1200" dirty="0">
                          <a:solidFill>
                            <a:schemeClr val="dk1"/>
                          </a:solidFill>
                          <a:effectLst/>
                          <a:latin typeface="+mn-lt"/>
                          <a:ea typeface="+mn-ea"/>
                          <a:cs typeface="+mn-cs"/>
                        </a:rPr>
                        <a:t>Organise dates and monarchs on a timeline.</a:t>
                      </a:r>
                    </a:p>
                    <a:p>
                      <a:pPr marL="0" indent="0" algn="ctr">
                        <a:buFontTx/>
                        <a:buNone/>
                      </a:pPr>
                      <a:endParaRPr lang="en-GB" sz="1600" kern="1200" dirty="0">
                        <a:solidFill>
                          <a:schemeClr val="dk1"/>
                        </a:solidFill>
                        <a:effectLst/>
                        <a:latin typeface="+mn-lt"/>
                        <a:ea typeface="+mn-ea"/>
                        <a:cs typeface="+mn-cs"/>
                      </a:endParaRPr>
                    </a:p>
                    <a:p>
                      <a:pPr algn="ctr"/>
                      <a:r>
                        <a:rPr lang="en-GB" sz="1600" kern="1200" dirty="0">
                          <a:solidFill>
                            <a:schemeClr val="dk1"/>
                          </a:solidFill>
                          <a:effectLst/>
                          <a:latin typeface="+mn-lt"/>
                          <a:ea typeface="+mn-ea"/>
                          <a:cs typeface="+mn-cs"/>
                        </a:rPr>
                        <a:t> Understand what the British Empire meant in Victorian Britain</a:t>
                      </a:r>
                      <a:endParaRPr lang="en-GB" sz="1800" kern="1200" dirty="0">
                        <a:solidFill>
                          <a:schemeClr val="dk1"/>
                        </a:solidFill>
                        <a:effectLst/>
                        <a:latin typeface="+mn-lt"/>
                        <a:ea typeface="+mn-ea"/>
                        <a:cs typeface="+mn-cs"/>
                      </a:endParaRPr>
                    </a:p>
                  </a:txBody>
                  <a:tcPr/>
                </a:tc>
                <a:tc>
                  <a:txBody>
                    <a:bodyPr/>
                    <a:lstStyle/>
                    <a:p>
                      <a:pPr algn="ctr"/>
                      <a:r>
                        <a:rPr lang="en-GB" sz="1800" kern="1200" dirty="0">
                          <a:solidFill>
                            <a:schemeClr val="dk1"/>
                          </a:solidFill>
                          <a:effectLst/>
                          <a:latin typeface="+mn-lt"/>
                          <a:ea typeface="+mn-ea"/>
                          <a:cs typeface="+mn-cs"/>
                        </a:rPr>
                        <a:t>   </a:t>
                      </a:r>
                      <a:r>
                        <a:rPr lang="en-GB" sz="1600" kern="1200" dirty="0">
                          <a:solidFill>
                            <a:schemeClr val="dk1"/>
                          </a:solidFill>
                          <a:effectLst/>
                          <a:latin typeface="+mn-lt"/>
                          <a:ea typeface="+mn-ea"/>
                          <a:cs typeface="+mn-cs"/>
                        </a:rPr>
                        <a:t>Understand what was important to people during Ancient Egyptian times.</a:t>
                      </a:r>
                    </a:p>
                    <a:p>
                      <a:pPr marL="0" indent="0" algn="ctr">
                        <a:buFontTx/>
                        <a:buNone/>
                      </a:pPr>
                      <a:endParaRPr lang="en-GB" sz="1600" kern="1200" dirty="0">
                        <a:solidFill>
                          <a:schemeClr val="dk1"/>
                        </a:solidFill>
                        <a:effectLst/>
                        <a:latin typeface="+mn-lt"/>
                        <a:ea typeface="+mn-ea"/>
                        <a:cs typeface="+mn-cs"/>
                      </a:endParaRPr>
                    </a:p>
                    <a:p>
                      <a:pPr marL="0" indent="0" algn="ctr">
                        <a:buFontTx/>
                        <a:buNone/>
                      </a:pPr>
                      <a:r>
                        <a:rPr lang="en-GB" sz="1600" kern="1200" dirty="0">
                          <a:solidFill>
                            <a:schemeClr val="dk1"/>
                          </a:solidFill>
                          <a:effectLst/>
                          <a:latin typeface="+mn-lt"/>
                          <a:ea typeface="+mn-ea"/>
                          <a:cs typeface="+mn-cs"/>
                        </a:rPr>
                        <a:t>Compare the powers of different Egyptian God. </a:t>
                      </a:r>
                    </a:p>
                    <a:p>
                      <a:pPr marL="285750" indent="-285750" algn="ctr">
                        <a:buFontTx/>
                        <a:buChar char="-"/>
                      </a:pPr>
                      <a:endParaRPr lang="en-GB" sz="1600" kern="1200" dirty="0">
                        <a:solidFill>
                          <a:schemeClr val="dk1"/>
                        </a:solidFill>
                        <a:effectLst/>
                        <a:latin typeface="+mn-lt"/>
                        <a:ea typeface="+mn-ea"/>
                        <a:cs typeface="+mn-cs"/>
                      </a:endParaRPr>
                    </a:p>
                    <a:p>
                      <a:pPr marL="0" indent="0" algn="ctr">
                        <a:buFontTx/>
                        <a:buNone/>
                      </a:pPr>
                      <a:r>
                        <a:rPr lang="en-GB" sz="1600" kern="1200" dirty="0">
                          <a:solidFill>
                            <a:schemeClr val="dk1"/>
                          </a:solidFill>
                          <a:effectLst/>
                          <a:latin typeface="+mn-lt"/>
                          <a:ea typeface="+mn-ea"/>
                          <a:cs typeface="+mn-cs"/>
                        </a:rPr>
                        <a:t>Find Egypt on a map </a:t>
                      </a:r>
                    </a:p>
                    <a:p>
                      <a:pPr marL="0" indent="0" algn="ctr">
                        <a:buFontTx/>
                        <a:buNone/>
                      </a:pPr>
                      <a:endParaRPr lang="en-GB" sz="1600" kern="1200" dirty="0">
                        <a:solidFill>
                          <a:schemeClr val="dk1"/>
                        </a:solidFill>
                        <a:effectLst/>
                        <a:latin typeface="+mn-lt"/>
                        <a:ea typeface="+mn-ea"/>
                        <a:cs typeface="+mn-cs"/>
                      </a:endParaRPr>
                    </a:p>
                    <a:p>
                      <a:pPr algn="ctr"/>
                      <a:r>
                        <a:rPr lang="en-GB" sz="1600" kern="1200" dirty="0">
                          <a:solidFill>
                            <a:schemeClr val="dk1"/>
                          </a:solidFill>
                          <a:effectLst/>
                          <a:latin typeface="+mn-lt"/>
                          <a:ea typeface="+mn-ea"/>
                          <a:cs typeface="+mn-cs"/>
                        </a:rPr>
                        <a:t>Raise questions when confronted with an artefact.</a:t>
                      </a:r>
                      <a:endParaRPr lang="en-GB" sz="1600" b="1" u="sng" dirty="0"/>
                    </a:p>
                  </a:txBody>
                  <a:tcPr/>
                </a:tc>
                <a:extLst>
                  <a:ext uri="{0D108BD9-81ED-4DB2-BD59-A6C34878D82A}">
                    <a16:rowId xmlns:a16="http://schemas.microsoft.com/office/drawing/2014/main" val="2924799264"/>
                  </a:ext>
                </a:extLst>
              </a:tr>
            </a:tbl>
          </a:graphicData>
        </a:graphic>
      </p:graphicFrame>
    </p:spTree>
    <p:extLst>
      <p:ext uri="{BB962C8B-B14F-4D97-AF65-F5344CB8AC3E}">
        <p14:creationId xmlns:p14="http://schemas.microsoft.com/office/powerpoint/2010/main" val="18684882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AF67810-076D-343B-1C16-F87EA7A5768A}"/>
            </a:ext>
          </a:extLst>
        </p:cNvPr>
        <p:cNvGrpSpPr/>
        <p:nvPr/>
      </p:nvGrpSpPr>
      <p:grpSpPr>
        <a:xfrm>
          <a:off x="0" y="0"/>
          <a:ext cx="0" cy="0"/>
          <a:chOff x="0" y="0"/>
          <a:chExt cx="0" cy="0"/>
        </a:xfrm>
      </p:grpSpPr>
      <p:sp useBgFill="1">
        <p:nvSpPr>
          <p:cNvPr id="8" name="Slide Background Fill">
            <a:extLst>
              <a:ext uri="{FF2B5EF4-FFF2-40B4-BE49-F238E27FC236}">
                <a16:creationId xmlns:a16="http://schemas.microsoft.com/office/drawing/2014/main" id="{2AA93D3A-C1A3-EF43-889D-2C4ACED9FF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3AFD4F0B-E151-1E3E-8881-D97B4840AB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848" y="0"/>
            <a:ext cx="12188949" cy="6858000"/>
            <a:chOff x="-2848" y="0"/>
            <a:chExt cx="12188949" cy="6858000"/>
          </a:xfrm>
        </p:grpSpPr>
        <p:sp>
          <p:nvSpPr>
            <p:cNvPr id="11" name="Color Cover">
              <a:extLst>
                <a:ext uri="{FF2B5EF4-FFF2-40B4-BE49-F238E27FC236}">
                  <a16:creationId xmlns:a16="http://schemas.microsoft.com/office/drawing/2014/main" id="{448043AC-6A43-5E9C-0D2D-81EC1DD48E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5">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Color Cover">
              <a:extLst>
                <a:ext uri="{FF2B5EF4-FFF2-40B4-BE49-F238E27FC236}">
                  <a16:creationId xmlns:a16="http://schemas.microsoft.com/office/drawing/2014/main" id="{72B820B1-E639-EFB7-C743-7E4B52DE38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6">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 name="Group 13">
            <a:extLst>
              <a:ext uri="{FF2B5EF4-FFF2-40B4-BE49-F238E27FC236}">
                <a16:creationId xmlns:a16="http://schemas.microsoft.com/office/drawing/2014/main" id="{7F95598A-5DC8-B130-2874-E3BD22EC4D2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1279" y="598259"/>
            <a:ext cx="10889442" cy="5680742"/>
            <a:chOff x="651279" y="598259"/>
            <a:chExt cx="10889442" cy="5680742"/>
          </a:xfrm>
        </p:grpSpPr>
        <p:sp>
          <p:nvSpPr>
            <p:cNvPr id="15" name="Color">
              <a:extLst>
                <a:ext uri="{FF2B5EF4-FFF2-40B4-BE49-F238E27FC236}">
                  <a16:creationId xmlns:a16="http://schemas.microsoft.com/office/drawing/2014/main" id="{52806261-E449-31FA-3B8C-8470117E12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Color">
              <a:extLst>
                <a:ext uri="{FF2B5EF4-FFF2-40B4-BE49-F238E27FC236}">
                  <a16:creationId xmlns:a16="http://schemas.microsoft.com/office/drawing/2014/main" id="{B0348BE1-53F6-5293-4A91-83D063497A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ABBB6E05-0AF1-40DA-75E3-E9603651AE4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9" name="Freeform: Shape 18">
              <a:extLst>
                <a:ext uri="{FF2B5EF4-FFF2-40B4-BE49-F238E27FC236}">
                  <a16:creationId xmlns:a16="http://schemas.microsoft.com/office/drawing/2014/main" id="{8FF1A358-AE91-3A27-3106-DD2AA11117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B0F93379-9918-A5A7-B679-D59889769B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59AF5D92-3789-619A-FCF0-34914D5F07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B1CD55FC-3B6F-9676-6DC9-6050909ADD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2B5F5BE8-CBF9-E399-D1A8-5250C51FAB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B2EE745A-2C65-A5F8-6B46-D326C92B50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5" name="Freeform: Shape 24">
              <a:extLst>
                <a:ext uri="{FF2B5EF4-FFF2-40B4-BE49-F238E27FC236}">
                  <a16:creationId xmlns:a16="http://schemas.microsoft.com/office/drawing/2014/main" id="{EB8F0418-47D0-6C9B-7C9C-77B0F5DFE6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BF86AB70-F5DC-B484-B559-0B3A4374D4DA}"/>
              </a:ext>
            </a:extLst>
          </p:cNvPr>
          <p:cNvSpPr>
            <a:spLocks noGrp="1"/>
          </p:cNvSpPr>
          <p:nvPr>
            <p:ph type="title"/>
          </p:nvPr>
        </p:nvSpPr>
        <p:spPr>
          <a:xfrm>
            <a:off x="1014984" y="908263"/>
            <a:ext cx="10158984" cy="2274996"/>
          </a:xfrm>
        </p:spPr>
        <p:txBody>
          <a:bodyPr anchor="b">
            <a:normAutofit/>
          </a:bodyPr>
          <a:lstStyle/>
          <a:p>
            <a:r>
              <a:rPr lang="en-GB" sz="4800" dirty="0">
                <a:solidFill>
                  <a:schemeClr val="bg1"/>
                </a:solidFill>
              </a:rPr>
              <a:t>Living </a:t>
            </a:r>
          </a:p>
        </p:txBody>
      </p:sp>
      <p:graphicFrame>
        <p:nvGraphicFramePr>
          <p:cNvPr id="4" name="Content Placeholder 3">
            <a:extLst>
              <a:ext uri="{FF2B5EF4-FFF2-40B4-BE49-F238E27FC236}">
                <a16:creationId xmlns:a16="http://schemas.microsoft.com/office/drawing/2014/main" id="{74D149DE-226E-478E-35F3-CFBD38AA567C}"/>
              </a:ext>
            </a:extLst>
          </p:cNvPr>
          <p:cNvGraphicFramePr>
            <a:graphicFrameLocks noGrp="1"/>
          </p:cNvGraphicFramePr>
          <p:nvPr>
            <p:ph idx="1"/>
            <p:extLst>
              <p:ext uri="{D42A27DB-BD31-4B8C-83A1-F6EECF244321}">
                <p14:modId xmlns:p14="http://schemas.microsoft.com/office/powerpoint/2010/main" val="3746584337"/>
              </p:ext>
            </p:extLst>
          </p:nvPr>
        </p:nvGraphicFramePr>
        <p:xfrm>
          <a:off x="832919" y="697118"/>
          <a:ext cx="10520878" cy="5478835"/>
        </p:xfrm>
        <a:graphic>
          <a:graphicData uri="http://schemas.openxmlformats.org/drawingml/2006/table">
            <a:tbl>
              <a:tblPr firstRow="1" bandRow="1">
                <a:tableStyleId>{073A0DAA-6AF3-43AB-8588-CEC1D06C72B9}</a:tableStyleId>
              </a:tblPr>
              <a:tblGrid>
                <a:gridCol w="3503896">
                  <a:extLst>
                    <a:ext uri="{9D8B030D-6E8A-4147-A177-3AD203B41FA5}">
                      <a16:colId xmlns:a16="http://schemas.microsoft.com/office/drawing/2014/main" val="3522465495"/>
                    </a:ext>
                  </a:extLst>
                </a:gridCol>
                <a:gridCol w="3508491">
                  <a:extLst>
                    <a:ext uri="{9D8B030D-6E8A-4147-A177-3AD203B41FA5}">
                      <a16:colId xmlns:a16="http://schemas.microsoft.com/office/drawing/2014/main" val="3407607585"/>
                    </a:ext>
                  </a:extLst>
                </a:gridCol>
                <a:gridCol w="3508491">
                  <a:extLst>
                    <a:ext uri="{9D8B030D-6E8A-4147-A177-3AD203B41FA5}">
                      <a16:colId xmlns:a16="http://schemas.microsoft.com/office/drawing/2014/main" val="2438476596"/>
                    </a:ext>
                  </a:extLst>
                </a:gridCol>
              </a:tblGrid>
              <a:tr h="652962">
                <a:tc>
                  <a:txBody>
                    <a:bodyPr/>
                    <a:lstStyle/>
                    <a:p>
                      <a:endParaRPr lang="en-GB" dirty="0"/>
                    </a:p>
                  </a:txBody>
                  <a:tcPr/>
                </a:tc>
                <a:tc>
                  <a:txBody>
                    <a:bodyPr/>
                    <a:lstStyle/>
                    <a:p>
                      <a:pPr algn="ctr"/>
                      <a:r>
                        <a:rPr lang="en-GB" dirty="0"/>
                        <a:t>        KS2B Curriculum </a:t>
                      </a:r>
                    </a:p>
                    <a:p>
                      <a:r>
                        <a:rPr lang="en-GB" dirty="0"/>
                        <a:t>                  </a:t>
                      </a:r>
                    </a:p>
                  </a:txBody>
                  <a:tcPr/>
                </a:tc>
                <a:tc>
                  <a:txBody>
                    <a:bodyPr/>
                    <a:lstStyle/>
                    <a:p>
                      <a:endParaRPr lang="en-GB" dirty="0"/>
                    </a:p>
                  </a:txBody>
                  <a:tcPr/>
                </a:tc>
                <a:extLst>
                  <a:ext uri="{0D108BD9-81ED-4DB2-BD59-A6C34878D82A}">
                    <a16:rowId xmlns:a16="http://schemas.microsoft.com/office/drawing/2014/main" val="264293706"/>
                  </a:ext>
                </a:extLst>
              </a:tr>
              <a:tr h="348615">
                <a:tc>
                  <a:txBody>
                    <a:bodyPr/>
                    <a:lstStyle/>
                    <a:p>
                      <a:pPr algn="ctr"/>
                      <a:r>
                        <a:rPr lang="en-GB" dirty="0"/>
                        <a:t>   Autumn Term</a:t>
                      </a:r>
                    </a:p>
                  </a:txBody>
                  <a:tcPr/>
                </a:tc>
                <a:tc>
                  <a:txBody>
                    <a:bodyPr/>
                    <a:lstStyle/>
                    <a:p>
                      <a:pPr algn="ctr"/>
                      <a:r>
                        <a:rPr lang="en-GB" dirty="0"/>
                        <a:t>    Spring Term </a:t>
                      </a:r>
                    </a:p>
                  </a:txBody>
                  <a:tcPr/>
                </a:tc>
                <a:tc>
                  <a:txBody>
                    <a:bodyPr/>
                    <a:lstStyle/>
                    <a:p>
                      <a:pPr algn="ctr"/>
                      <a:r>
                        <a:rPr lang="en-GB" dirty="0"/>
                        <a:t>    Summer Term </a:t>
                      </a:r>
                    </a:p>
                  </a:txBody>
                  <a:tcPr/>
                </a:tc>
                <a:extLst>
                  <a:ext uri="{0D108BD9-81ED-4DB2-BD59-A6C34878D82A}">
                    <a16:rowId xmlns:a16="http://schemas.microsoft.com/office/drawing/2014/main" val="100882500"/>
                  </a:ext>
                </a:extLst>
              </a:tr>
              <a:tr h="61007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u="sng" kern="100" dirty="0">
                          <a:effectLst/>
                        </a:rPr>
                        <a:t>STONE AGE TO IRON AGE</a:t>
                      </a:r>
                      <a:endParaRPr lang="en-GB" sz="14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GB"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u="sng" kern="100" dirty="0">
                          <a:effectLst/>
                        </a:rPr>
                        <a:t>WORLD WAR II</a:t>
                      </a:r>
                      <a:endParaRPr lang="en-GB" sz="1400" kern="100" dirty="0">
                        <a:effectLst/>
                      </a:endParaRPr>
                    </a:p>
                    <a:p>
                      <a:pPr algn="ctr"/>
                      <a:endParaRPr lang="en-GB"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u="sng" kern="100" dirty="0">
                          <a:effectLst/>
                        </a:rPr>
                        <a:t>The Kingdom of Benin</a:t>
                      </a:r>
                      <a:endParaRPr lang="en-GB" sz="14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GB" dirty="0"/>
                    </a:p>
                  </a:txBody>
                  <a:tcPr/>
                </a:tc>
                <a:extLst>
                  <a:ext uri="{0D108BD9-81ED-4DB2-BD59-A6C34878D82A}">
                    <a16:rowId xmlns:a16="http://schemas.microsoft.com/office/drawing/2014/main" val="3324873710"/>
                  </a:ext>
                </a:extLst>
              </a:tr>
              <a:tr h="3640967">
                <a:tc>
                  <a:txBody>
                    <a:bodyPr/>
                    <a:lstStyle/>
                    <a:p>
                      <a:pPr algn="ctr">
                        <a:lnSpc>
                          <a:spcPct val="107000"/>
                        </a:lnSpc>
                        <a:spcAft>
                          <a:spcPts val="800"/>
                        </a:spcAft>
                      </a:pPr>
                      <a:r>
                        <a:rPr lang="en-GB" sz="1800" kern="100" dirty="0">
                          <a:effectLst/>
                        </a:rPr>
                        <a:t>Timeline of events</a:t>
                      </a:r>
                      <a:endParaRPr lang="en-GB" sz="1400" kern="100" dirty="0">
                        <a:effectLst/>
                      </a:endParaRPr>
                    </a:p>
                    <a:p>
                      <a:pPr algn="ctr">
                        <a:lnSpc>
                          <a:spcPct val="107000"/>
                        </a:lnSpc>
                        <a:spcAft>
                          <a:spcPts val="800"/>
                        </a:spcAft>
                      </a:pPr>
                      <a:r>
                        <a:rPr lang="en-GB" sz="1800" kern="100" dirty="0">
                          <a:effectLst/>
                        </a:rPr>
                        <a:t>Homes, clothes, weapons etc</a:t>
                      </a:r>
                      <a:endParaRPr lang="en-GB" sz="1400" kern="100" dirty="0">
                        <a:effectLst/>
                      </a:endParaRPr>
                    </a:p>
                    <a:p>
                      <a:pPr algn="ctr">
                        <a:lnSpc>
                          <a:spcPct val="107000"/>
                        </a:lnSpc>
                        <a:spcAft>
                          <a:spcPts val="800"/>
                        </a:spcAft>
                      </a:pPr>
                      <a:r>
                        <a:rPr lang="en-GB" sz="1800" kern="100" dirty="0">
                          <a:effectLst/>
                        </a:rPr>
                        <a:t>Hill forts</a:t>
                      </a:r>
                      <a:endParaRPr lang="en-GB" sz="1400" kern="100" dirty="0">
                        <a:effectLst/>
                      </a:endParaRPr>
                    </a:p>
                    <a:p>
                      <a:pPr algn="ctr">
                        <a:lnSpc>
                          <a:spcPct val="107000"/>
                        </a:lnSpc>
                        <a:spcAft>
                          <a:spcPts val="800"/>
                        </a:spcAft>
                      </a:pPr>
                      <a:r>
                        <a:rPr lang="en-GB" sz="1800" kern="100" dirty="0">
                          <a:effectLst/>
                        </a:rPr>
                        <a:t>The Beaker people</a:t>
                      </a:r>
                      <a:endParaRPr lang="en-GB" sz="1400" kern="100" dirty="0">
                        <a:effectLst/>
                      </a:endParaRPr>
                    </a:p>
                    <a:p>
                      <a:pPr algn="ctr">
                        <a:lnSpc>
                          <a:spcPct val="107000"/>
                        </a:lnSpc>
                        <a:spcAft>
                          <a:spcPts val="800"/>
                        </a:spcAft>
                      </a:pPr>
                      <a:r>
                        <a:rPr lang="en-GB" sz="1800" kern="100" dirty="0">
                          <a:effectLst/>
                        </a:rPr>
                        <a:t>Skara Brae- what does it tell us about the Stone Age</a:t>
                      </a:r>
                      <a:endParaRPr lang="en-GB" sz="1400" kern="100" dirty="0">
                        <a:effectLst/>
                      </a:endParaRPr>
                    </a:p>
                    <a:p>
                      <a:pPr algn="ctr">
                        <a:lnSpc>
                          <a:spcPct val="107000"/>
                        </a:lnSpc>
                        <a:spcAft>
                          <a:spcPts val="800"/>
                        </a:spcAft>
                      </a:pPr>
                      <a:r>
                        <a:rPr lang="en-GB" sz="1800" kern="100" dirty="0">
                          <a:effectLst/>
                        </a:rPr>
                        <a:t>Stonehenge</a:t>
                      </a:r>
                      <a:endParaRPr lang="en-GB" sz="1400" kern="100" dirty="0">
                        <a:effectLst/>
                      </a:endParaRPr>
                    </a:p>
                    <a:p>
                      <a:pPr algn="ctr">
                        <a:lnSpc>
                          <a:spcPct val="107000"/>
                        </a:lnSpc>
                        <a:spcAft>
                          <a:spcPts val="800"/>
                        </a:spcAft>
                      </a:pPr>
                      <a:r>
                        <a:rPr lang="en-GB" sz="1800" kern="100" dirty="0">
                          <a:effectLst/>
                        </a:rPr>
                        <a:t>Being a copper child</a:t>
                      </a:r>
                      <a:endParaRPr lang="en-GB" sz="1400" kern="100" dirty="0">
                        <a:effectLst/>
                      </a:endParaRPr>
                    </a:p>
                    <a:p>
                      <a:pPr algn="ctr">
                        <a:lnSpc>
                          <a:spcPct val="107000"/>
                        </a:lnSpc>
                        <a:spcAft>
                          <a:spcPts val="800"/>
                        </a:spcAft>
                      </a:pPr>
                      <a:r>
                        <a:rPr lang="en-GB" sz="1800" kern="100" dirty="0">
                          <a:effectLst/>
                        </a:rPr>
                        <a:t>Topic related arts and crafts</a:t>
                      </a:r>
                      <a:endParaRPr lang="en-GB" b="0" u="none" dirty="0"/>
                    </a:p>
                  </a:txBody>
                  <a:tcPr/>
                </a:tc>
                <a:tc>
                  <a:txBody>
                    <a:bodyPr/>
                    <a:lstStyle/>
                    <a:p>
                      <a:pPr algn="ctr">
                        <a:lnSpc>
                          <a:spcPct val="107000"/>
                        </a:lnSpc>
                        <a:spcAft>
                          <a:spcPts val="800"/>
                        </a:spcAft>
                      </a:pPr>
                      <a:r>
                        <a:rPr lang="en-GB" sz="1800" kern="100" dirty="0">
                          <a:effectLst/>
                        </a:rPr>
                        <a:t>The outbreak of war</a:t>
                      </a:r>
                      <a:endParaRPr lang="en-GB" sz="1400" kern="100" dirty="0">
                        <a:effectLst/>
                      </a:endParaRPr>
                    </a:p>
                    <a:p>
                      <a:pPr algn="ctr">
                        <a:lnSpc>
                          <a:spcPct val="107000"/>
                        </a:lnSpc>
                        <a:spcAft>
                          <a:spcPts val="800"/>
                        </a:spcAft>
                      </a:pPr>
                      <a:r>
                        <a:rPr lang="en-GB" sz="1800" kern="100" dirty="0">
                          <a:effectLst/>
                        </a:rPr>
                        <a:t>Evacuees</a:t>
                      </a:r>
                      <a:endParaRPr lang="en-GB" sz="1400" kern="100" dirty="0">
                        <a:effectLst/>
                      </a:endParaRPr>
                    </a:p>
                    <a:p>
                      <a:pPr algn="ctr">
                        <a:lnSpc>
                          <a:spcPct val="107000"/>
                        </a:lnSpc>
                        <a:spcAft>
                          <a:spcPts val="800"/>
                        </a:spcAft>
                      </a:pPr>
                      <a:r>
                        <a:rPr lang="en-GB" sz="1800" kern="100" dirty="0">
                          <a:effectLst/>
                        </a:rPr>
                        <a:t>Rationing</a:t>
                      </a:r>
                      <a:endParaRPr lang="en-GB" sz="1400" kern="100" dirty="0">
                        <a:effectLst/>
                      </a:endParaRPr>
                    </a:p>
                    <a:p>
                      <a:pPr algn="ctr">
                        <a:lnSpc>
                          <a:spcPct val="107000"/>
                        </a:lnSpc>
                        <a:spcAft>
                          <a:spcPts val="800"/>
                        </a:spcAft>
                      </a:pPr>
                      <a:r>
                        <a:rPr lang="en-GB" sz="1800" kern="100" dirty="0">
                          <a:effectLst/>
                        </a:rPr>
                        <a:t>The role of women</a:t>
                      </a:r>
                      <a:endParaRPr lang="en-GB" sz="1400" kern="100" dirty="0">
                        <a:effectLst/>
                      </a:endParaRPr>
                    </a:p>
                    <a:p>
                      <a:pPr algn="ctr">
                        <a:lnSpc>
                          <a:spcPct val="107000"/>
                        </a:lnSpc>
                        <a:spcAft>
                          <a:spcPts val="800"/>
                        </a:spcAft>
                      </a:pPr>
                      <a:r>
                        <a:rPr lang="en-GB" sz="1800" kern="100" dirty="0">
                          <a:effectLst/>
                        </a:rPr>
                        <a:t>Key events</a:t>
                      </a:r>
                      <a:endParaRPr lang="en-GB" sz="1400" kern="100" dirty="0">
                        <a:effectLst/>
                      </a:endParaRPr>
                    </a:p>
                    <a:p>
                      <a:pPr algn="ctr">
                        <a:lnSpc>
                          <a:spcPct val="107000"/>
                        </a:lnSpc>
                        <a:spcAft>
                          <a:spcPts val="800"/>
                        </a:spcAft>
                      </a:pPr>
                      <a:r>
                        <a:rPr lang="en-GB" sz="1800" kern="100" dirty="0">
                          <a:effectLst/>
                        </a:rPr>
                        <a:t>Peace</a:t>
                      </a:r>
                      <a:r>
                        <a:rPr lang="en-GB" sz="1800" u="sng" kern="100" dirty="0">
                          <a:effectLst/>
                        </a:rPr>
                        <a:t> </a:t>
                      </a:r>
                      <a:endParaRPr lang="en-GB" sz="1400" kern="100" dirty="0">
                        <a:effectLst/>
                      </a:endParaRPr>
                    </a:p>
                    <a:p>
                      <a:pPr algn="ctr">
                        <a:lnSpc>
                          <a:spcPct val="107000"/>
                        </a:lnSpc>
                        <a:spcAft>
                          <a:spcPts val="800"/>
                        </a:spcAft>
                      </a:pPr>
                      <a:r>
                        <a:rPr lang="en-GB" sz="1800" kern="100" dirty="0">
                          <a:effectLst/>
                        </a:rPr>
                        <a:t>WW2 – recipes and ration cooking.</a:t>
                      </a:r>
                      <a:endParaRPr lang="en-GB" sz="1400" kern="100" dirty="0">
                        <a:effectLst/>
                      </a:endParaRPr>
                    </a:p>
                    <a:p>
                      <a:pPr algn="ctr">
                        <a:lnSpc>
                          <a:spcPct val="107000"/>
                        </a:lnSpc>
                        <a:spcAft>
                          <a:spcPts val="800"/>
                        </a:spcAft>
                      </a:pPr>
                      <a:r>
                        <a:rPr lang="en-GB" sz="1800" kern="100" dirty="0">
                          <a:effectLst/>
                        </a:rPr>
                        <a:t>Topic related arts and crafts</a:t>
                      </a:r>
                      <a:endParaRPr lang="en-GB" sz="1400" kern="100" dirty="0">
                        <a:effectLst/>
                        <a:latin typeface="Calibri" panose="020F0502020204030204" pitchFamily="34" charset="0"/>
                        <a:ea typeface="Calibri" panose="020F0502020204030204" pitchFamily="34" charset="0"/>
                        <a:cs typeface="Times New Roman" panose="02020603050405020304" pitchFamily="18" charset="0"/>
                      </a:endParaRPr>
                    </a:p>
                    <a:p>
                      <a:pPr lvl="0" algn="ctr"/>
                      <a:endParaRPr lang="en-GB" sz="1800" kern="1200" dirty="0">
                        <a:solidFill>
                          <a:schemeClr val="dk1"/>
                        </a:solidFill>
                        <a:effectLst/>
                        <a:latin typeface="+mn-lt"/>
                        <a:ea typeface="+mn-ea"/>
                        <a:cs typeface="+mn-cs"/>
                      </a:endParaRPr>
                    </a:p>
                  </a:txBody>
                  <a:tcPr/>
                </a:tc>
                <a:tc>
                  <a:txBody>
                    <a:bodyPr/>
                    <a:lstStyle/>
                    <a:p>
                      <a:pPr lvl="0" algn="ctr"/>
                      <a:endParaRPr lang="en-GB" sz="1800" kern="1200" dirty="0">
                        <a:solidFill>
                          <a:schemeClr val="dk1"/>
                        </a:solidFill>
                        <a:effectLst/>
                        <a:latin typeface="+mn-lt"/>
                        <a:ea typeface="+mn-ea"/>
                        <a:cs typeface="+mn-cs"/>
                      </a:endParaRPr>
                    </a:p>
                    <a:p>
                      <a:pPr algn="ctr">
                        <a:lnSpc>
                          <a:spcPct val="107000"/>
                        </a:lnSpc>
                        <a:spcAft>
                          <a:spcPts val="800"/>
                        </a:spcAft>
                      </a:pPr>
                      <a:r>
                        <a:rPr lang="en-GB" sz="1800" kern="100" dirty="0">
                          <a:effectLst/>
                        </a:rPr>
                        <a:t>The Kingdom of Benin</a:t>
                      </a:r>
                      <a:endParaRPr lang="en-GB" sz="1400" kern="100" dirty="0">
                        <a:effectLst/>
                      </a:endParaRPr>
                    </a:p>
                    <a:p>
                      <a:pPr algn="ctr">
                        <a:lnSpc>
                          <a:spcPct val="107000"/>
                        </a:lnSpc>
                        <a:spcAft>
                          <a:spcPts val="800"/>
                        </a:spcAft>
                      </a:pPr>
                      <a:r>
                        <a:rPr lang="en-GB" sz="1800" kern="100" dirty="0">
                          <a:effectLst/>
                        </a:rPr>
                        <a:t>Religion</a:t>
                      </a:r>
                      <a:endParaRPr lang="en-GB" sz="1400" kern="100" dirty="0">
                        <a:effectLst/>
                      </a:endParaRPr>
                    </a:p>
                    <a:p>
                      <a:pPr algn="ctr">
                        <a:lnSpc>
                          <a:spcPct val="107000"/>
                        </a:lnSpc>
                        <a:spcAft>
                          <a:spcPts val="800"/>
                        </a:spcAft>
                      </a:pPr>
                      <a:r>
                        <a:rPr lang="en-GB" sz="1800" kern="100" dirty="0">
                          <a:effectLst/>
                        </a:rPr>
                        <a:t>Housing, food and clothing</a:t>
                      </a:r>
                      <a:endParaRPr lang="en-GB" sz="1400" kern="100" dirty="0">
                        <a:effectLst/>
                      </a:endParaRPr>
                    </a:p>
                    <a:p>
                      <a:pPr algn="ctr">
                        <a:lnSpc>
                          <a:spcPct val="107000"/>
                        </a:lnSpc>
                        <a:spcAft>
                          <a:spcPts val="800"/>
                        </a:spcAft>
                      </a:pPr>
                      <a:r>
                        <a:rPr lang="en-GB" sz="1800" kern="100" dirty="0">
                          <a:effectLst/>
                        </a:rPr>
                        <a:t>Artefacts</a:t>
                      </a:r>
                      <a:endParaRPr lang="en-GB" sz="1400" kern="100" dirty="0">
                        <a:effectLst/>
                      </a:endParaRPr>
                    </a:p>
                    <a:p>
                      <a:pPr algn="ctr">
                        <a:lnSpc>
                          <a:spcPct val="107000"/>
                        </a:lnSpc>
                        <a:spcAft>
                          <a:spcPts val="800"/>
                        </a:spcAft>
                      </a:pPr>
                      <a:r>
                        <a:rPr lang="en-GB" sz="1800" kern="100" dirty="0">
                          <a:effectLst/>
                        </a:rPr>
                        <a:t>The story of </a:t>
                      </a:r>
                      <a:r>
                        <a:rPr lang="en-GB" sz="1800" kern="100" dirty="0" err="1">
                          <a:effectLst/>
                        </a:rPr>
                        <a:t>Eweka</a:t>
                      </a:r>
                      <a:endParaRPr lang="en-GB" sz="1400" kern="100" dirty="0">
                        <a:effectLst/>
                      </a:endParaRPr>
                    </a:p>
                    <a:p>
                      <a:pPr algn="ctr">
                        <a:lnSpc>
                          <a:spcPct val="107000"/>
                        </a:lnSpc>
                        <a:spcAft>
                          <a:spcPts val="800"/>
                        </a:spcAft>
                      </a:pPr>
                      <a:r>
                        <a:rPr lang="en-GB" sz="1800" kern="100" dirty="0">
                          <a:effectLst/>
                        </a:rPr>
                        <a:t>The lost Kingdom</a:t>
                      </a:r>
                      <a:endParaRPr lang="en-GB" sz="1400" kern="100" dirty="0">
                        <a:effectLst/>
                      </a:endParaRPr>
                    </a:p>
                    <a:p>
                      <a:pPr algn="ctr">
                        <a:lnSpc>
                          <a:spcPct val="107000"/>
                        </a:lnSpc>
                        <a:spcAft>
                          <a:spcPts val="800"/>
                        </a:spcAft>
                      </a:pPr>
                      <a:r>
                        <a:rPr lang="en-GB" sz="1800" kern="100" dirty="0">
                          <a:effectLst/>
                        </a:rPr>
                        <a:t>African art and crafts</a:t>
                      </a:r>
                      <a:endParaRPr lang="en-GB" sz="1400" kern="100" dirty="0">
                        <a:effectLst/>
                      </a:endParaRPr>
                    </a:p>
                    <a:p>
                      <a:pPr algn="ctr">
                        <a:lnSpc>
                          <a:spcPct val="107000"/>
                        </a:lnSpc>
                        <a:spcAft>
                          <a:spcPts val="800"/>
                        </a:spcAft>
                      </a:pPr>
                      <a:r>
                        <a:rPr lang="en-GB" sz="1800" kern="100" dirty="0">
                          <a:effectLst/>
                        </a:rPr>
                        <a:t>Food tasting</a:t>
                      </a:r>
                      <a:endParaRPr lang="en-GB" sz="1400" kern="100" dirty="0">
                        <a:effectLst/>
                      </a:endParaRPr>
                    </a:p>
                    <a:p>
                      <a:pPr algn="ctr"/>
                      <a:endParaRPr lang="en-GB" b="1" u="sng" dirty="0"/>
                    </a:p>
                  </a:txBody>
                  <a:tcPr/>
                </a:tc>
                <a:extLst>
                  <a:ext uri="{0D108BD9-81ED-4DB2-BD59-A6C34878D82A}">
                    <a16:rowId xmlns:a16="http://schemas.microsoft.com/office/drawing/2014/main" val="2924799264"/>
                  </a:ext>
                </a:extLst>
              </a:tr>
            </a:tbl>
          </a:graphicData>
        </a:graphic>
      </p:graphicFrame>
    </p:spTree>
    <p:extLst>
      <p:ext uri="{BB962C8B-B14F-4D97-AF65-F5344CB8AC3E}">
        <p14:creationId xmlns:p14="http://schemas.microsoft.com/office/powerpoint/2010/main" val="9922852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6"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77" name="Group 3076">
            <a:extLst>
              <a:ext uri="{FF2B5EF4-FFF2-40B4-BE49-F238E27FC236}">
                <a16:creationId xmlns:a16="http://schemas.microsoft.com/office/drawing/2014/main" id="{C2616E71-7702-4514-BCE4-BAADB22ED83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848" y="0"/>
            <a:ext cx="12188949" cy="6858000"/>
            <a:chOff x="-2848" y="0"/>
            <a:chExt cx="12188949" cy="6858000"/>
          </a:xfrm>
        </p:grpSpPr>
        <p:sp>
          <p:nvSpPr>
            <p:cNvPr id="3078" name="Color Cover">
              <a:extLst>
                <a:ext uri="{FF2B5EF4-FFF2-40B4-BE49-F238E27FC236}">
                  <a16:creationId xmlns:a16="http://schemas.microsoft.com/office/drawing/2014/main" id="{15F9A7D7-E8EB-49D7-ACB0-13481EF1B6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5">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80" name="Color Cover">
              <a:extLst>
                <a:ext uri="{FF2B5EF4-FFF2-40B4-BE49-F238E27FC236}">
                  <a16:creationId xmlns:a16="http://schemas.microsoft.com/office/drawing/2014/main" id="{044CB560-3BF4-4256-8C60-8864DA0ABF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6">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84" name="Group 3083">
            <a:extLst>
              <a:ext uri="{FF2B5EF4-FFF2-40B4-BE49-F238E27FC236}">
                <a16:creationId xmlns:a16="http://schemas.microsoft.com/office/drawing/2014/main" id="{A2840072-D6EC-480D-9A1B-928B36F9238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1279" y="598259"/>
            <a:ext cx="10889442" cy="5680742"/>
            <a:chOff x="651279" y="598259"/>
            <a:chExt cx="10889442" cy="5680742"/>
          </a:xfrm>
        </p:grpSpPr>
        <p:sp>
          <p:nvSpPr>
            <p:cNvPr id="3088" name="Color">
              <a:extLst>
                <a:ext uri="{FF2B5EF4-FFF2-40B4-BE49-F238E27FC236}">
                  <a16:creationId xmlns:a16="http://schemas.microsoft.com/office/drawing/2014/main" id="{CADDA0B4-EE72-46AA-A7BB-C271924B72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97" name="Color">
              <a:extLst>
                <a:ext uri="{FF2B5EF4-FFF2-40B4-BE49-F238E27FC236}">
                  <a16:creationId xmlns:a16="http://schemas.microsoft.com/office/drawing/2014/main" id="{B2519E48-483B-4612-935D-790A10605F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98" name="Group 3097">
            <a:extLst>
              <a:ext uri="{FF2B5EF4-FFF2-40B4-BE49-F238E27FC236}">
                <a16:creationId xmlns:a16="http://schemas.microsoft.com/office/drawing/2014/main" id="{E27AF472-EAE3-4572-AB69-B92BD10DBC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3099" name="Freeform: Shape 3089">
              <a:extLst>
                <a:ext uri="{FF2B5EF4-FFF2-40B4-BE49-F238E27FC236}">
                  <a16:creationId xmlns:a16="http://schemas.microsoft.com/office/drawing/2014/main" id="{BF4DB9D2-6215-420C-874C-82EADF8C6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100" name="Freeform: Shape 3090">
              <a:extLst>
                <a:ext uri="{FF2B5EF4-FFF2-40B4-BE49-F238E27FC236}">
                  <a16:creationId xmlns:a16="http://schemas.microsoft.com/office/drawing/2014/main" id="{1F003139-C97C-44FA-B139-32E4DFDCE9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101" name="Freeform: Shape 3091">
              <a:extLst>
                <a:ext uri="{FF2B5EF4-FFF2-40B4-BE49-F238E27FC236}">
                  <a16:creationId xmlns:a16="http://schemas.microsoft.com/office/drawing/2014/main" id="{5CE4DD6E-8CEA-45EE-B630-DBC22144D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102" name="Freeform: Shape 3092">
              <a:extLst>
                <a:ext uri="{FF2B5EF4-FFF2-40B4-BE49-F238E27FC236}">
                  <a16:creationId xmlns:a16="http://schemas.microsoft.com/office/drawing/2014/main" id="{A4372F7F-AA3C-470B-AA61-7C35B7722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103" name="Freeform: Shape 3093">
              <a:extLst>
                <a:ext uri="{FF2B5EF4-FFF2-40B4-BE49-F238E27FC236}">
                  <a16:creationId xmlns:a16="http://schemas.microsoft.com/office/drawing/2014/main" id="{34B605BF-D199-43DD-9328-E99F2ADFC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104" name="Freeform: Shape 3094">
              <a:extLst>
                <a:ext uri="{FF2B5EF4-FFF2-40B4-BE49-F238E27FC236}">
                  <a16:creationId xmlns:a16="http://schemas.microsoft.com/office/drawing/2014/main" id="{E5D42A77-7336-4A35-8922-8098A16AA2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105" name="Freeform: Shape 3095">
              <a:extLst>
                <a:ext uri="{FF2B5EF4-FFF2-40B4-BE49-F238E27FC236}">
                  <a16:creationId xmlns:a16="http://schemas.microsoft.com/office/drawing/2014/main" id="{7401EE7D-B85D-4C10-AB8C-71884EFB1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58A58EB2-FC9F-093A-CC19-306880DE9ED3}"/>
              </a:ext>
            </a:extLst>
          </p:cNvPr>
          <p:cNvSpPr>
            <a:spLocks noGrp="1"/>
          </p:cNvSpPr>
          <p:nvPr>
            <p:ph type="ctrTitle"/>
          </p:nvPr>
        </p:nvSpPr>
        <p:spPr>
          <a:xfrm>
            <a:off x="1012644" y="841664"/>
            <a:ext cx="5203990" cy="2782723"/>
          </a:xfrm>
        </p:spPr>
        <p:txBody>
          <a:bodyPr vert="horz" lIns="91440" tIns="45720" rIns="91440" bIns="45720" rtlCol="0" anchor="b">
            <a:normAutofit/>
          </a:bodyPr>
          <a:lstStyle/>
          <a:p>
            <a:pPr fontAlgn="base"/>
            <a:r>
              <a:rPr lang="en-US" sz="4800" dirty="0">
                <a:solidFill>
                  <a:schemeClr val="bg1"/>
                </a:solidFill>
              </a:rPr>
              <a:t>KS3 &amp; KS4 History</a:t>
            </a:r>
            <a:br>
              <a:rPr lang="en-US" sz="4800" kern="1200" dirty="0">
                <a:solidFill>
                  <a:schemeClr val="bg1"/>
                </a:solidFill>
                <a:effectLst/>
                <a:latin typeface="+mj-lt"/>
                <a:ea typeface="+mj-ea"/>
                <a:cs typeface="+mj-cs"/>
              </a:rPr>
            </a:br>
            <a:br>
              <a:rPr lang="en-US" sz="4800" kern="1200" dirty="0">
                <a:solidFill>
                  <a:schemeClr val="bg1"/>
                </a:solidFill>
                <a:effectLst/>
                <a:latin typeface="+mj-lt"/>
                <a:ea typeface="+mj-ea"/>
                <a:cs typeface="+mj-cs"/>
              </a:rPr>
            </a:br>
            <a:endParaRPr lang="en-US" sz="4800" kern="1200" dirty="0">
              <a:solidFill>
                <a:schemeClr val="bg1"/>
              </a:solidFill>
              <a:latin typeface="+mj-lt"/>
              <a:ea typeface="+mj-ea"/>
              <a:cs typeface="+mj-cs"/>
            </a:endParaRPr>
          </a:p>
        </p:txBody>
      </p:sp>
      <p:sp>
        <p:nvSpPr>
          <p:cNvPr id="3" name="Subtitle 2">
            <a:extLst>
              <a:ext uri="{FF2B5EF4-FFF2-40B4-BE49-F238E27FC236}">
                <a16:creationId xmlns:a16="http://schemas.microsoft.com/office/drawing/2014/main" id="{C62387B4-BBF2-0604-033A-EA05FD7FE16C}"/>
              </a:ext>
            </a:extLst>
          </p:cNvPr>
          <p:cNvSpPr>
            <a:spLocks noGrp="1"/>
          </p:cNvSpPr>
          <p:nvPr>
            <p:ph type="subTitle" idx="1"/>
          </p:nvPr>
        </p:nvSpPr>
        <p:spPr>
          <a:xfrm>
            <a:off x="1012643" y="2620884"/>
            <a:ext cx="5750296" cy="1601761"/>
          </a:xfrm>
        </p:spPr>
        <p:txBody>
          <a:bodyPr vert="horz" lIns="91440" tIns="45720" rIns="91440" bIns="45720" rtlCol="0" anchor="t">
            <a:noAutofit/>
          </a:bodyPr>
          <a:lstStyle/>
          <a:p>
            <a:pPr algn="l"/>
            <a:r>
              <a:rPr lang="en-GB" sz="2000" dirty="0">
                <a:solidFill>
                  <a:schemeClr val="bg1"/>
                </a:solidFill>
              </a:rPr>
              <a:t>History will help pupils gain knowledge and an understanding of Britain’s past and that of the wider world. It should inspire pupils’ curiosity to know more about the past. </a:t>
            </a:r>
          </a:p>
          <a:p>
            <a:pPr algn="l"/>
            <a:r>
              <a:rPr lang="en-GB" sz="2000" dirty="0">
                <a:solidFill>
                  <a:schemeClr val="bg1"/>
                </a:solidFill>
              </a:rPr>
              <a:t>Lessons should equip pupils to ask perceptive questions, think critically, weigh evidence, consider different points of view, and develop perspective and judgement. History helps pupils to understand the complexity of people’s lives, the process of change, the diversity of societies and relationships between different groups.</a:t>
            </a:r>
            <a:endParaRPr lang="en-US" sz="2000" dirty="0">
              <a:solidFill>
                <a:schemeClr val="bg1"/>
              </a:solidFill>
            </a:endParaRPr>
          </a:p>
        </p:txBody>
      </p:sp>
      <p:pic>
        <p:nvPicPr>
          <p:cNvPr id="5" name="Picture 4">
            <a:extLst>
              <a:ext uri="{FF2B5EF4-FFF2-40B4-BE49-F238E27FC236}">
                <a16:creationId xmlns:a16="http://schemas.microsoft.com/office/drawing/2014/main" id="{1A94C83C-138C-5BC6-C6CA-18904EDAC679}"/>
              </a:ext>
            </a:extLst>
          </p:cNvPr>
          <p:cNvPicPr>
            <a:picLocks noChangeAspect="1"/>
          </p:cNvPicPr>
          <p:nvPr/>
        </p:nvPicPr>
        <p:blipFill>
          <a:blip r:embed="rId2"/>
          <a:srcRect l="51763" t="32361" r="17890" b="14168"/>
          <a:stretch/>
        </p:blipFill>
        <p:spPr>
          <a:xfrm>
            <a:off x="6938068" y="1546376"/>
            <a:ext cx="4241288" cy="4203918"/>
          </a:xfrm>
          <a:prstGeom prst="rect">
            <a:avLst/>
          </a:prstGeom>
        </p:spPr>
      </p:pic>
    </p:spTree>
    <p:extLst>
      <p:ext uri="{BB962C8B-B14F-4D97-AF65-F5344CB8AC3E}">
        <p14:creationId xmlns:p14="http://schemas.microsoft.com/office/powerpoint/2010/main" val="42390905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9C37900-3BF4-21E6-D7EF-7B436B9F90A7}"/>
            </a:ext>
          </a:extLst>
        </p:cNvPr>
        <p:cNvGrpSpPr/>
        <p:nvPr/>
      </p:nvGrpSpPr>
      <p:grpSpPr>
        <a:xfrm>
          <a:off x="0" y="0"/>
          <a:ext cx="0" cy="0"/>
          <a:chOff x="0" y="0"/>
          <a:chExt cx="0" cy="0"/>
        </a:xfrm>
      </p:grpSpPr>
      <p:sp useBgFill="1">
        <p:nvSpPr>
          <p:cNvPr id="8" name="Color Cover">
            <a:extLst>
              <a:ext uri="{FF2B5EF4-FFF2-40B4-BE49-F238E27FC236}">
                <a16:creationId xmlns:a16="http://schemas.microsoft.com/office/drawing/2014/main" id="{BC296A0F-DC80-87A3-BEBB-6F1A0F984A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Color Cover">
            <a:extLst>
              <a:ext uri="{FF2B5EF4-FFF2-40B4-BE49-F238E27FC236}">
                <a16:creationId xmlns:a16="http://schemas.microsoft.com/office/drawing/2014/main" id="{101C4FB1-D127-7C10-71EE-A93F7F55BA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A73DD2CF-D501-4E29-021D-B53E5B5016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6064235" cy="6858000"/>
            <a:chOff x="651279" y="598259"/>
            <a:chExt cx="10889442" cy="5680742"/>
          </a:xfrm>
        </p:grpSpPr>
        <p:sp>
          <p:nvSpPr>
            <p:cNvPr id="13" name="Color">
              <a:extLst>
                <a:ext uri="{FF2B5EF4-FFF2-40B4-BE49-F238E27FC236}">
                  <a16:creationId xmlns:a16="http://schemas.microsoft.com/office/drawing/2014/main" id="{2031612A-F8ED-5024-6895-5C3095B0AC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lor">
              <a:extLst>
                <a:ext uri="{FF2B5EF4-FFF2-40B4-BE49-F238E27FC236}">
                  <a16:creationId xmlns:a16="http://schemas.microsoft.com/office/drawing/2014/main" id="{93E4E37B-5E11-AA2A-BC52-35AD9A4A32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8832313C-DE45-FCCB-86C1-74CA27568A3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7" name="Freeform: Shape 16">
              <a:extLst>
                <a:ext uri="{FF2B5EF4-FFF2-40B4-BE49-F238E27FC236}">
                  <a16:creationId xmlns:a16="http://schemas.microsoft.com/office/drawing/2014/main" id="{2BC37094-3DF8-9192-2F4E-BD022163D3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8" name="Freeform: Shape 17">
              <a:extLst>
                <a:ext uri="{FF2B5EF4-FFF2-40B4-BE49-F238E27FC236}">
                  <a16:creationId xmlns:a16="http://schemas.microsoft.com/office/drawing/2014/main" id="{CDA2974B-073F-41BF-0647-5713CED7B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01DECF7B-B769-98FA-7EEA-6F968671E3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AC621CB4-A0AC-0041-971F-F6561FE487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73E2256-ECA5-9D97-FB43-179BC71002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5F60B3CB-A35A-A053-9419-609BD1ABC8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145A213A-9E12-C61A-301E-C5E3C56C4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3A3F5078-1229-CB28-54D2-1CC9EEF8FFE6}"/>
              </a:ext>
            </a:extLst>
          </p:cNvPr>
          <p:cNvSpPr>
            <a:spLocks noGrp="1"/>
          </p:cNvSpPr>
          <p:nvPr>
            <p:ph type="ctrTitle"/>
          </p:nvPr>
        </p:nvSpPr>
        <p:spPr>
          <a:xfrm>
            <a:off x="786385" y="841248"/>
            <a:ext cx="5129600" cy="5340097"/>
          </a:xfrm>
        </p:spPr>
        <p:txBody>
          <a:bodyPr vert="horz" lIns="91440" tIns="45720" rIns="91440" bIns="45720" rtlCol="0" anchor="ctr">
            <a:normAutofit/>
          </a:bodyPr>
          <a:lstStyle/>
          <a:p>
            <a:pPr algn="l" fontAlgn="base"/>
            <a:br>
              <a:rPr lang="en-US" sz="4800" kern="1200" dirty="0">
                <a:solidFill>
                  <a:schemeClr val="bg1"/>
                </a:solidFill>
                <a:effectLst/>
                <a:latin typeface="+mj-lt"/>
                <a:ea typeface="+mj-ea"/>
                <a:cs typeface="+mj-cs"/>
              </a:rPr>
            </a:br>
            <a:endParaRPr lang="en-US" sz="4800" kern="1200" dirty="0">
              <a:solidFill>
                <a:schemeClr val="bg1"/>
              </a:solidFill>
              <a:latin typeface="+mj-lt"/>
              <a:ea typeface="+mj-ea"/>
              <a:cs typeface="+mj-cs"/>
            </a:endParaRPr>
          </a:p>
        </p:txBody>
      </p:sp>
      <p:sp>
        <p:nvSpPr>
          <p:cNvPr id="3" name="Subtitle 2">
            <a:extLst>
              <a:ext uri="{FF2B5EF4-FFF2-40B4-BE49-F238E27FC236}">
                <a16:creationId xmlns:a16="http://schemas.microsoft.com/office/drawing/2014/main" id="{51455512-0185-5A95-14B0-E855D2C114DA}"/>
              </a:ext>
            </a:extLst>
          </p:cNvPr>
          <p:cNvSpPr>
            <a:spLocks noGrp="1"/>
          </p:cNvSpPr>
          <p:nvPr>
            <p:ph type="subTitle" idx="1"/>
          </p:nvPr>
        </p:nvSpPr>
        <p:spPr>
          <a:xfrm>
            <a:off x="7069256" y="450470"/>
            <a:ext cx="4484536" cy="5340097"/>
          </a:xfrm>
        </p:spPr>
        <p:txBody>
          <a:bodyPr vert="horz" lIns="91440" tIns="45720" rIns="91440" bIns="45720" rtlCol="0" anchor="ctr">
            <a:normAutofit/>
          </a:bodyPr>
          <a:lstStyle/>
          <a:p>
            <a:pPr algn="l"/>
            <a:r>
              <a:rPr lang="en-US" sz="1800" dirty="0">
                <a:solidFill>
                  <a:schemeClr val="tx2"/>
                </a:solidFill>
              </a:rPr>
              <a:t>Our KS3 &amp; KS4 provider is</a:t>
            </a:r>
          </a:p>
          <a:p>
            <a:pPr algn="l"/>
            <a:endParaRPr lang="en-US" sz="1800" dirty="0">
              <a:solidFill>
                <a:schemeClr val="tx2"/>
              </a:solidFill>
            </a:endParaRPr>
          </a:p>
          <a:p>
            <a:pPr algn="l"/>
            <a:endParaRPr lang="en-US" sz="1800" dirty="0">
              <a:solidFill>
                <a:schemeClr val="tx2"/>
              </a:solidFill>
            </a:endParaRPr>
          </a:p>
          <a:p>
            <a:pPr algn="l"/>
            <a:endParaRPr lang="en-US" sz="1800" dirty="0">
              <a:solidFill>
                <a:schemeClr val="tx2"/>
              </a:solidFill>
            </a:endParaRPr>
          </a:p>
          <a:p>
            <a:pPr algn="l"/>
            <a:endParaRPr lang="en-US" sz="1800" dirty="0">
              <a:solidFill>
                <a:schemeClr val="tx2"/>
              </a:solidFill>
            </a:endParaRPr>
          </a:p>
          <a:p>
            <a:pPr algn="l"/>
            <a:endParaRPr lang="en-US" sz="1800" dirty="0">
              <a:solidFill>
                <a:schemeClr val="tx2"/>
              </a:solidFill>
            </a:endParaRPr>
          </a:p>
          <a:p>
            <a:pPr algn="l"/>
            <a:endParaRPr lang="en-US" sz="1800" dirty="0">
              <a:solidFill>
                <a:schemeClr val="tx2"/>
              </a:solidFill>
            </a:endParaRPr>
          </a:p>
          <a:p>
            <a:pPr algn="l"/>
            <a:endParaRPr lang="en-US" sz="1800" dirty="0">
              <a:solidFill>
                <a:schemeClr val="tx2"/>
              </a:solidFill>
            </a:endParaRPr>
          </a:p>
          <a:p>
            <a:pPr algn="l"/>
            <a:endParaRPr lang="en-US" sz="1800" dirty="0">
              <a:solidFill>
                <a:schemeClr val="tx2"/>
              </a:solidFill>
            </a:endParaRPr>
          </a:p>
        </p:txBody>
      </p:sp>
      <p:pic>
        <p:nvPicPr>
          <p:cNvPr id="4" name="Picture 2" descr="Image result for Kerboodle Logo 500 X 500">
            <a:extLst>
              <a:ext uri="{FF2B5EF4-FFF2-40B4-BE49-F238E27FC236}">
                <a16:creationId xmlns:a16="http://schemas.microsoft.com/office/drawing/2014/main" id="{BE1A9AD6-6148-0244-33BC-F000B64881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4026" y="2632888"/>
            <a:ext cx="5589474" cy="230354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169AC052-6988-72BA-56E8-05EBD7ED5184}"/>
              </a:ext>
            </a:extLst>
          </p:cNvPr>
          <p:cNvPicPr>
            <a:picLocks noChangeAspect="1"/>
          </p:cNvPicPr>
          <p:nvPr/>
        </p:nvPicPr>
        <p:blipFill>
          <a:blip r:embed="rId4"/>
          <a:srcRect l="50000" t="10834" r="16016" b="9866"/>
          <a:stretch/>
        </p:blipFill>
        <p:spPr>
          <a:xfrm>
            <a:off x="301529" y="355006"/>
            <a:ext cx="2549155" cy="3345899"/>
          </a:xfrm>
          <a:prstGeom prst="rect">
            <a:avLst/>
          </a:prstGeom>
        </p:spPr>
      </p:pic>
      <p:pic>
        <p:nvPicPr>
          <p:cNvPr id="9" name="Picture 8">
            <a:extLst>
              <a:ext uri="{FF2B5EF4-FFF2-40B4-BE49-F238E27FC236}">
                <a16:creationId xmlns:a16="http://schemas.microsoft.com/office/drawing/2014/main" id="{AC3D3500-AF6A-865E-C22A-DCE7FAEAB880}"/>
              </a:ext>
            </a:extLst>
          </p:cNvPr>
          <p:cNvPicPr>
            <a:picLocks noChangeAspect="1"/>
          </p:cNvPicPr>
          <p:nvPr/>
        </p:nvPicPr>
        <p:blipFill>
          <a:blip r:embed="rId5"/>
          <a:srcRect l="49740" t="10833" r="14954" b="9867"/>
          <a:stretch/>
        </p:blipFill>
        <p:spPr>
          <a:xfrm>
            <a:off x="3180879" y="3263479"/>
            <a:ext cx="2648298" cy="3345899"/>
          </a:xfrm>
          <a:prstGeom prst="rect">
            <a:avLst/>
          </a:prstGeom>
        </p:spPr>
      </p:pic>
    </p:spTree>
    <p:extLst>
      <p:ext uri="{BB962C8B-B14F-4D97-AF65-F5344CB8AC3E}">
        <p14:creationId xmlns:p14="http://schemas.microsoft.com/office/powerpoint/2010/main" val="19481138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7DE8B36-FC48-4232-3195-9CCAB75C9DA5}"/>
            </a:ext>
          </a:extLst>
        </p:cNvPr>
        <p:cNvGrpSpPr/>
        <p:nvPr/>
      </p:nvGrpSpPr>
      <p:grpSpPr>
        <a:xfrm>
          <a:off x="0" y="0"/>
          <a:ext cx="0" cy="0"/>
          <a:chOff x="0" y="0"/>
          <a:chExt cx="0" cy="0"/>
        </a:xfrm>
      </p:grpSpPr>
      <p:sp useBgFill="1">
        <p:nvSpPr>
          <p:cNvPr id="8" name="Slide Background Fill">
            <a:extLst>
              <a:ext uri="{FF2B5EF4-FFF2-40B4-BE49-F238E27FC236}">
                <a16:creationId xmlns:a16="http://schemas.microsoft.com/office/drawing/2014/main" id="{D30421C1-5269-FB9F-F103-99BD65BAFD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891D58BC-8B7C-6E03-62AD-398321A4CF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848" y="0"/>
            <a:ext cx="12188949" cy="6858000"/>
            <a:chOff x="-2848" y="0"/>
            <a:chExt cx="12188949" cy="6858000"/>
          </a:xfrm>
        </p:grpSpPr>
        <p:sp>
          <p:nvSpPr>
            <p:cNvPr id="11" name="Color Cover">
              <a:extLst>
                <a:ext uri="{FF2B5EF4-FFF2-40B4-BE49-F238E27FC236}">
                  <a16:creationId xmlns:a16="http://schemas.microsoft.com/office/drawing/2014/main" id="{33FDA3D0-6CCA-104A-EA20-68F5DA5670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5">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Color Cover">
              <a:extLst>
                <a:ext uri="{FF2B5EF4-FFF2-40B4-BE49-F238E27FC236}">
                  <a16:creationId xmlns:a16="http://schemas.microsoft.com/office/drawing/2014/main" id="{670C7384-D6C8-7173-703D-BAE4422ADA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6">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 name="Group 13">
            <a:extLst>
              <a:ext uri="{FF2B5EF4-FFF2-40B4-BE49-F238E27FC236}">
                <a16:creationId xmlns:a16="http://schemas.microsoft.com/office/drawing/2014/main" id="{B131D2ED-DC19-6498-8744-1CD4B921F2D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1279" y="598259"/>
            <a:ext cx="10889442" cy="5680742"/>
            <a:chOff x="651279" y="598259"/>
            <a:chExt cx="10889442" cy="5680742"/>
          </a:xfrm>
        </p:grpSpPr>
        <p:sp>
          <p:nvSpPr>
            <p:cNvPr id="15" name="Color">
              <a:extLst>
                <a:ext uri="{FF2B5EF4-FFF2-40B4-BE49-F238E27FC236}">
                  <a16:creationId xmlns:a16="http://schemas.microsoft.com/office/drawing/2014/main" id="{E1D27905-9F54-F5AC-CC44-57D357B7BB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Color">
              <a:extLst>
                <a:ext uri="{FF2B5EF4-FFF2-40B4-BE49-F238E27FC236}">
                  <a16:creationId xmlns:a16="http://schemas.microsoft.com/office/drawing/2014/main" id="{5A3D5E4C-0284-7AC1-5E6F-F64A05746D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5A32C57D-A5A2-DEF4-3949-3564564D6B2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9" name="Freeform: Shape 18">
              <a:extLst>
                <a:ext uri="{FF2B5EF4-FFF2-40B4-BE49-F238E27FC236}">
                  <a16:creationId xmlns:a16="http://schemas.microsoft.com/office/drawing/2014/main" id="{C253CA56-37D8-B548-0CFA-F64C59DA88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96BC5309-D030-9A95-365D-9416A16544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C05B9F56-E509-8D43-2971-5802AE13E1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0D64D737-C389-A262-9088-7ED2E26BE1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8D35370B-6D76-E4FA-B0B6-57B98EF2B0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F4E406A0-2EFF-E8FB-0136-7F754188FE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5" name="Freeform: Shape 24">
              <a:extLst>
                <a:ext uri="{FF2B5EF4-FFF2-40B4-BE49-F238E27FC236}">
                  <a16:creationId xmlns:a16="http://schemas.microsoft.com/office/drawing/2014/main" id="{4DF2D059-8767-F758-ACD3-608444EBDE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D77DDE3D-D6AF-1A75-09F5-69FBE9747A02}"/>
              </a:ext>
            </a:extLst>
          </p:cNvPr>
          <p:cNvSpPr>
            <a:spLocks noGrp="1"/>
          </p:cNvSpPr>
          <p:nvPr>
            <p:ph type="title"/>
          </p:nvPr>
        </p:nvSpPr>
        <p:spPr>
          <a:xfrm>
            <a:off x="1014984" y="908263"/>
            <a:ext cx="10158984" cy="2274996"/>
          </a:xfrm>
        </p:spPr>
        <p:txBody>
          <a:bodyPr anchor="b">
            <a:normAutofit/>
          </a:bodyPr>
          <a:lstStyle/>
          <a:p>
            <a:r>
              <a:rPr lang="en-GB" sz="4800" dirty="0">
                <a:solidFill>
                  <a:schemeClr val="bg1"/>
                </a:solidFill>
              </a:rPr>
              <a:t>Living </a:t>
            </a:r>
          </a:p>
        </p:txBody>
      </p:sp>
      <p:graphicFrame>
        <p:nvGraphicFramePr>
          <p:cNvPr id="4" name="Content Placeholder 3">
            <a:extLst>
              <a:ext uri="{FF2B5EF4-FFF2-40B4-BE49-F238E27FC236}">
                <a16:creationId xmlns:a16="http://schemas.microsoft.com/office/drawing/2014/main" id="{108F8EB6-B1AE-6815-D477-C13DBFD94770}"/>
              </a:ext>
            </a:extLst>
          </p:cNvPr>
          <p:cNvGraphicFramePr>
            <a:graphicFrameLocks noGrp="1"/>
          </p:cNvGraphicFramePr>
          <p:nvPr>
            <p:ph idx="1"/>
            <p:extLst>
              <p:ext uri="{D42A27DB-BD31-4B8C-83A1-F6EECF244321}">
                <p14:modId xmlns:p14="http://schemas.microsoft.com/office/powerpoint/2010/main" val="2749441162"/>
              </p:ext>
            </p:extLst>
          </p:nvPr>
        </p:nvGraphicFramePr>
        <p:xfrm>
          <a:off x="876300" y="980140"/>
          <a:ext cx="10477497" cy="5170030"/>
        </p:xfrm>
        <a:graphic>
          <a:graphicData uri="http://schemas.openxmlformats.org/drawingml/2006/table">
            <a:tbl>
              <a:tblPr firstRow="1" bandRow="1">
                <a:tableStyleId>{073A0DAA-6AF3-43AB-8588-CEC1D06C72B9}</a:tableStyleId>
              </a:tblPr>
              <a:tblGrid>
                <a:gridCol w="3460515">
                  <a:extLst>
                    <a:ext uri="{9D8B030D-6E8A-4147-A177-3AD203B41FA5}">
                      <a16:colId xmlns:a16="http://schemas.microsoft.com/office/drawing/2014/main" val="3522465495"/>
                    </a:ext>
                  </a:extLst>
                </a:gridCol>
                <a:gridCol w="3508491">
                  <a:extLst>
                    <a:ext uri="{9D8B030D-6E8A-4147-A177-3AD203B41FA5}">
                      <a16:colId xmlns:a16="http://schemas.microsoft.com/office/drawing/2014/main" val="3407607585"/>
                    </a:ext>
                  </a:extLst>
                </a:gridCol>
                <a:gridCol w="3508491">
                  <a:extLst>
                    <a:ext uri="{9D8B030D-6E8A-4147-A177-3AD203B41FA5}">
                      <a16:colId xmlns:a16="http://schemas.microsoft.com/office/drawing/2014/main" val="2438476596"/>
                    </a:ext>
                  </a:extLst>
                </a:gridCol>
              </a:tblGrid>
              <a:tr h="786733">
                <a:tc>
                  <a:txBody>
                    <a:bodyPr/>
                    <a:lstStyle/>
                    <a:p>
                      <a:pPr algn="ctr"/>
                      <a:endParaRPr lang="en-GB" dirty="0"/>
                    </a:p>
                  </a:txBody>
                  <a:tcPr/>
                </a:tc>
                <a:tc>
                  <a:txBody>
                    <a:bodyPr/>
                    <a:lstStyle/>
                    <a:p>
                      <a:pPr algn="ctr"/>
                      <a:r>
                        <a:rPr lang="en-GB" dirty="0"/>
                        <a:t>        Year 7 Curriculum </a:t>
                      </a:r>
                    </a:p>
                    <a:p>
                      <a:pPr algn="ctr"/>
                      <a:r>
                        <a:rPr lang="en-GB" dirty="0"/>
                        <a:t>      1066-1485</a:t>
                      </a:r>
                    </a:p>
                  </a:txBody>
                  <a:tcPr/>
                </a:tc>
                <a:tc>
                  <a:txBody>
                    <a:bodyPr/>
                    <a:lstStyle/>
                    <a:p>
                      <a:pPr algn="ctr"/>
                      <a:endParaRPr lang="en-GB" dirty="0"/>
                    </a:p>
                  </a:txBody>
                  <a:tcPr/>
                </a:tc>
                <a:extLst>
                  <a:ext uri="{0D108BD9-81ED-4DB2-BD59-A6C34878D82A}">
                    <a16:rowId xmlns:a16="http://schemas.microsoft.com/office/drawing/2014/main" val="264293706"/>
                  </a:ext>
                </a:extLst>
              </a:tr>
              <a:tr h="390417">
                <a:tc>
                  <a:txBody>
                    <a:bodyPr/>
                    <a:lstStyle/>
                    <a:p>
                      <a:pPr algn="ctr"/>
                      <a:r>
                        <a:rPr lang="en-GB" dirty="0"/>
                        <a:t>  Autumn Term</a:t>
                      </a:r>
                    </a:p>
                  </a:txBody>
                  <a:tcPr/>
                </a:tc>
                <a:tc>
                  <a:txBody>
                    <a:bodyPr/>
                    <a:lstStyle/>
                    <a:p>
                      <a:pPr algn="ctr"/>
                      <a:r>
                        <a:rPr lang="en-GB" dirty="0"/>
                        <a:t>  Spring Term </a:t>
                      </a:r>
                    </a:p>
                  </a:txBody>
                  <a:tcPr/>
                </a:tc>
                <a:tc>
                  <a:txBody>
                    <a:bodyPr/>
                    <a:lstStyle/>
                    <a:p>
                      <a:pPr algn="ctr"/>
                      <a:r>
                        <a:rPr lang="en-GB" dirty="0"/>
                        <a:t>  Summer Term </a:t>
                      </a:r>
                    </a:p>
                  </a:txBody>
                  <a:tcPr/>
                </a:tc>
                <a:extLst>
                  <a:ext uri="{0D108BD9-81ED-4DB2-BD59-A6C34878D82A}">
                    <a16:rowId xmlns:a16="http://schemas.microsoft.com/office/drawing/2014/main" val="100882500"/>
                  </a:ext>
                </a:extLst>
              </a:tr>
              <a:tr h="3640711">
                <a:tc>
                  <a:txBody>
                    <a:bodyPr/>
                    <a:lstStyle/>
                    <a:p>
                      <a:pPr lvl="0" algn="ctr"/>
                      <a:r>
                        <a:rPr lang="en-GB" sz="1400" kern="1200" dirty="0">
                          <a:solidFill>
                            <a:schemeClr val="dk1"/>
                          </a:solidFill>
                          <a:effectLst/>
                          <a:latin typeface="+mn-lt"/>
                          <a:ea typeface="+mn-ea"/>
                          <a:cs typeface="+mn-cs"/>
                        </a:rPr>
                        <a:t>Create a timeline 1066-1485</a:t>
                      </a:r>
                    </a:p>
                    <a:p>
                      <a:pPr lvl="0" algn="ctr"/>
                      <a:endParaRPr lang="en-GB" sz="1400" kern="1200" dirty="0">
                        <a:solidFill>
                          <a:schemeClr val="dk1"/>
                        </a:solidFill>
                        <a:effectLst/>
                        <a:latin typeface="+mn-lt"/>
                        <a:ea typeface="+mn-ea"/>
                        <a:cs typeface="+mn-cs"/>
                      </a:endParaRPr>
                    </a:p>
                    <a:p>
                      <a:pPr lvl="0" algn="ctr"/>
                      <a:r>
                        <a:rPr lang="en-GB" sz="1400" kern="1200" dirty="0">
                          <a:solidFill>
                            <a:schemeClr val="dk1"/>
                          </a:solidFill>
                          <a:effectLst/>
                          <a:latin typeface="+mn-lt"/>
                          <a:ea typeface="+mn-ea"/>
                          <a:cs typeface="+mn-cs"/>
                        </a:rPr>
                        <a:t>Identify the 3 main contenders for the throne of England in 1065/1066 – Harold Godwinson, Harald Hardrada, William Duke of Normandy</a:t>
                      </a:r>
                    </a:p>
                    <a:p>
                      <a:pPr lvl="0" algn="ctr"/>
                      <a:endParaRPr lang="en-GB" sz="1400" kern="1200" dirty="0">
                        <a:solidFill>
                          <a:schemeClr val="dk1"/>
                        </a:solidFill>
                        <a:effectLst/>
                        <a:latin typeface="+mn-lt"/>
                        <a:ea typeface="+mn-ea"/>
                        <a:cs typeface="+mn-cs"/>
                      </a:endParaRPr>
                    </a:p>
                    <a:p>
                      <a:pPr lvl="0" algn="ctr"/>
                      <a:r>
                        <a:rPr lang="en-GB" sz="1400" kern="1200" dirty="0">
                          <a:solidFill>
                            <a:schemeClr val="dk1"/>
                          </a:solidFill>
                          <a:effectLst/>
                          <a:latin typeface="+mn-lt"/>
                          <a:ea typeface="+mn-ea"/>
                          <a:cs typeface="+mn-cs"/>
                        </a:rPr>
                        <a:t>Battle of Stamford Bridge</a:t>
                      </a:r>
                    </a:p>
                    <a:p>
                      <a:pPr lvl="0" algn="ctr"/>
                      <a:r>
                        <a:rPr lang="en-GB" sz="1400" kern="1200" dirty="0">
                          <a:solidFill>
                            <a:schemeClr val="dk1"/>
                          </a:solidFill>
                          <a:effectLst/>
                          <a:latin typeface="+mn-lt"/>
                          <a:ea typeface="+mn-ea"/>
                          <a:cs typeface="+mn-cs"/>
                        </a:rPr>
                        <a:t> </a:t>
                      </a:r>
                    </a:p>
                    <a:p>
                      <a:pPr lvl="0" algn="ctr"/>
                      <a:r>
                        <a:rPr lang="en-GB" sz="1400" kern="1200" dirty="0">
                          <a:solidFill>
                            <a:schemeClr val="dk1"/>
                          </a:solidFill>
                          <a:effectLst/>
                          <a:latin typeface="+mn-lt"/>
                          <a:ea typeface="+mn-ea"/>
                          <a:cs typeface="+mn-cs"/>
                        </a:rPr>
                        <a:t>Battle of Hastings</a:t>
                      </a:r>
                    </a:p>
                    <a:p>
                      <a:pPr lvl="0" algn="ctr"/>
                      <a:endParaRPr lang="en-GB" sz="1400" kern="1200" dirty="0">
                        <a:solidFill>
                          <a:schemeClr val="dk1"/>
                        </a:solidFill>
                        <a:effectLst/>
                        <a:latin typeface="+mn-lt"/>
                        <a:ea typeface="+mn-ea"/>
                        <a:cs typeface="+mn-cs"/>
                      </a:endParaRPr>
                    </a:p>
                    <a:p>
                      <a:pPr lvl="0" algn="ctr"/>
                      <a:r>
                        <a:rPr lang="en-GB" sz="1400" kern="1200" dirty="0">
                          <a:solidFill>
                            <a:schemeClr val="dk1"/>
                          </a:solidFill>
                          <a:effectLst/>
                          <a:latin typeface="+mn-lt"/>
                          <a:ea typeface="+mn-ea"/>
                          <a:cs typeface="+mn-cs"/>
                        </a:rPr>
                        <a:t>William the Conqueror </a:t>
                      </a:r>
                    </a:p>
                    <a:p>
                      <a:pPr lvl="0" algn="ctr"/>
                      <a:r>
                        <a:rPr lang="en-GB" sz="1400" kern="1200" dirty="0">
                          <a:solidFill>
                            <a:schemeClr val="dk1"/>
                          </a:solidFill>
                          <a:effectLst/>
                          <a:latin typeface="+mn-lt"/>
                          <a:ea typeface="+mn-ea"/>
                          <a:cs typeface="+mn-cs"/>
                        </a:rPr>
                        <a:t>The Feudal System</a:t>
                      </a:r>
                    </a:p>
                    <a:p>
                      <a:pPr lvl="0" algn="ctr"/>
                      <a:endParaRPr lang="en-GB" sz="1400" kern="1200" dirty="0">
                        <a:solidFill>
                          <a:schemeClr val="dk1"/>
                        </a:solidFill>
                        <a:effectLst/>
                        <a:latin typeface="+mn-lt"/>
                        <a:ea typeface="+mn-ea"/>
                        <a:cs typeface="+mn-cs"/>
                      </a:endParaRPr>
                    </a:p>
                    <a:p>
                      <a:pPr lvl="0" algn="ctr"/>
                      <a:r>
                        <a:rPr lang="en-GB" sz="1400" kern="1200" dirty="0">
                          <a:solidFill>
                            <a:schemeClr val="dk1"/>
                          </a:solidFill>
                          <a:effectLst/>
                          <a:latin typeface="+mn-lt"/>
                          <a:ea typeface="+mn-ea"/>
                          <a:cs typeface="+mn-cs"/>
                        </a:rPr>
                        <a:t>Motte and Bailey castles</a:t>
                      </a:r>
                    </a:p>
                    <a:p>
                      <a:pPr lvl="0" algn="ctr"/>
                      <a:endParaRPr lang="en-GB" sz="1400" kern="1200" dirty="0">
                        <a:solidFill>
                          <a:schemeClr val="dk1"/>
                        </a:solidFill>
                        <a:effectLst/>
                        <a:latin typeface="+mn-lt"/>
                        <a:ea typeface="+mn-ea"/>
                        <a:cs typeface="+mn-cs"/>
                      </a:endParaRPr>
                    </a:p>
                    <a:p>
                      <a:pPr lvl="0" algn="ctr"/>
                      <a:r>
                        <a:rPr lang="en-GB" sz="1400" kern="1200" dirty="0">
                          <a:solidFill>
                            <a:schemeClr val="dk1"/>
                          </a:solidFill>
                          <a:effectLst/>
                          <a:latin typeface="+mn-lt"/>
                          <a:ea typeface="+mn-ea"/>
                          <a:cs typeface="+mn-cs"/>
                        </a:rPr>
                        <a:t>Domesday Book</a:t>
                      </a:r>
                    </a:p>
                    <a:p>
                      <a:pPr algn="ctr"/>
                      <a:endParaRPr lang="en-GB" b="0" u="none" dirty="0"/>
                    </a:p>
                  </a:txBody>
                  <a:tcPr/>
                </a:tc>
                <a:tc>
                  <a:txBody>
                    <a:bodyPr/>
                    <a:lstStyle/>
                    <a:p>
                      <a:pPr lvl="0" algn="ctr"/>
                      <a:endParaRPr lang="en-GB" sz="1400" kern="1200" dirty="0">
                        <a:solidFill>
                          <a:schemeClr val="dk1"/>
                        </a:solidFill>
                        <a:effectLst/>
                        <a:latin typeface="+mn-lt"/>
                        <a:ea typeface="+mn-ea"/>
                        <a:cs typeface="+mn-cs"/>
                      </a:endParaRPr>
                    </a:p>
                    <a:p>
                      <a:pPr lvl="0" algn="ctr"/>
                      <a:r>
                        <a:rPr lang="en-GB" sz="1400" kern="1200" dirty="0">
                          <a:solidFill>
                            <a:schemeClr val="dk1"/>
                          </a:solidFill>
                          <a:effectLst/>
                          <a:latin typeface="+mn-lt"/>
                          <a:ea typeface="+mn-ea"/>
                          <a:cs typeface="+mn-cs"/>
                        </a:rPr>
                        <a:t>Role of the church</a:t>
                      </a:r>
                    </a:p>
                    <a:p>
                      <a:pPr lvl="0" algn="ctr"/>
                      <a:endParaRPr lang="en-GB" sz="1400" kern="1200" dirty="0">
                        <a:solidFill>
                          <a:schemeClr val="dk1"/>
                        </a:solidFill>
                        <a:effectLst/>
                        <a:latin typeface="+mn-lt"/>
                        <a:ea typeface="+mn-ea"/>
                        <a:cs typeface="+mn-cs"/>
                      </a:endParaRPr>
                    </a:p>
                    <a:p>
                      <a:pPr lvl="0" algn="ctr"/>
                      <a:r>
                        <a:rPr lang="en-GB" sz="1400" kern="1200" dirty="0">
                          <a:solidFill>
                            <a:schemeClr val="dk1"/>
                          </a:solidFill>
                          <a:effectLst/>
                          <a:latin typeface="+mn-lt"/>
                          <a:ea typeface="+mn-ea"/>
                          <a:cs typeface="+mn-cs"/>
                        </a:rPr>
                        <a:t>Role and life of monks and nuns</a:t>
                      </a:r>
                    </a:p>
                    <a:p>
                      <a:pPr lvl="0" algn="ctr"/>
                      <a:endParaRPr lang="en-GB" sz="1400" kern="1200" dirty="0">
                        <a:solidFill>
                          <a:schemeClr val="dk1"/>
                        </a:solidFill>
                        <a:effectLst/>
                        <a:latin typeface="+mn-lt"/>
                        <a:ea typeface="+mn-ea"/>
                        <a:cs typeface="+mn-cs"/>
                      </a:endParaRPr>
                    </a:p>
                    <a:p>
                      <a:pPr lvl="0" algn="ctr"/>
                      <a:r>
                        <a:rPr lang="en-GB" sz="1400" kern="1200" dirty="0">
                          <a:solidFill>
                            <a:schemeClr val="dk1"/>
                          </a:solidFill>
                          <a:effectLst/>
                          <a:latin typeface="+mn-lt"/>
                          <a:ea typeface="+mn-ea"/>
                          <a:cs typeface="+mn-cs"/>
                        </a:rPr>
                        <a:t>Murder of Thomas Beckett (his relationship with Henry II)</a:t>
                      </a:r>
                    </a:p>
                    <a:p>
                      <a:pPr lvl="0" algn="ctr"/>
                      <a:endParaRPr lang="en-GB" sz="1400" kern="1200" dirty="0">
                        <a:solidFill>
                          <a:schemeClr val="dk1"/>
                        </a:solidFill>
                        <a:effectLst/>
                        <a:latin typeface="+mn-lt"/>
                        <a:ea typeface="+mn-ea"/>
                        <a:cs typeface="+mn-cs"/>
                      </a:endParaRPr>
                    </a:p>
                    <a:p>
                      <a:pPr lvl="0" algn="ctr"/>
                      <a:r>
                        <a:rPr lang="en-GB" sz="1400" kern="1200" dirty="0">
                          <a:solidFill>
                            <a:schemeClr val="dk1"/>
                          </a:solidFill>
                          <a:effectLst/>
                          <a:latin typeface="+mn-lt"/>
                          <a:ea typeface="+mn-ea"/>
                          <a:cs typeface="+mn-cs"/>
                        </a:rPr>
                        <a:t>Causes and consequences behind the Crusades</a:t>
                      </a:r>
                    </a:p>
                    <a:p>
                      <a:pPr lvl="0" algn="ctr"/>
                      <a:endParaRPr lang="en-GB" sz="1800" kern="1200" dirty="0">
                        <a:solidFill>
                          <a:schemeClr val="dk1"/>
                        </a:solidFill>
                        <a:effectLst/>
                        <a:latin typeface="+mn-lt"/>
                        <a:ea typeface="+mn-ea"/>
                        <a:cs typeface="+mn-cs"/>
                      </a:endParaRPr>
                    </a:p>
                    <a:p>
                      <a:pPr algn="ctr"/>
                      <a:endParaRPr lang="en-GB" b="0" u="none" dirty="0"/>
                    </a:p>
                  </a:txBody>
                  <a:tcPr/>
                </a:tc>
                <a:tc>
                  <a:txBody>
                    <a:bodyPr/>
                    <a:lstStyle/>
                    <a:p>
                      <a:pPr lvl="0" algn="ctr"/>
                      <a:endParaRPr lang="en-GB" sz="1400" kern="1200" dirty="0">
                        <a:solidFill>
                          <a:schemeClr val="dk1"/>
                        </a:solidFill>
                        <a:effectLst/>
                        <a:latin typeface="+mn-lt"/>
                        <a:ea typeface="+mn-ea"/>
                        <a:cs typeface="+mn-cs"/>
                      </a:endParaRPr>
                    </a:p>
                    <a:p>
                      <a:pPr lvl="0" algn="ctr"/>
                      <a:r>
                        <a:rPr lang="en-GB" sz="1400" kern="1200" dirty="0">
                          <a:solidFill>
                            <a:schemeClr val="dk1"/>
                          </a:solidFill>
                          <a:effectLst/>
                          <a:latin typeface="+mn-lt"/>
                          <a:ea typeface="+mn-ea"/>
                          <a:cs typeface="+mn-cs"/>
                        </a:rPr>
                        <a:t>Understand the events which led to the signing of the Magna Carta (King John)</a:t>
                      </a:r>
                    </a:p>
                    <a:p>
                      <a:pPr lvl="0" algn="ctr"/>
                      <a:endParaRPr lang="en-GB" sz="1400" kern="1200" dirty="0">
                        <a:solidFill>
                          <a:schemeClr val="dk1"/>
                        </a:solidFill>
                        <a:effectLst/>
                        <a:latin typeface="+mn-lt"/>
                        <a:ea typeface="+mn-ea"/>
                        <a:cs typeface="+mn-cs"/>
                      </a:endParaRPr>
                    </a:p>
                    <a:p>
                      <a:pPr lvl="0" algn="ctr"/>
                      <a:r>
                        <a:rPr lang="en-GB" sz="1400" kern="1200" dirty="0">
                          <a:solidFill>
                            <a:schemeClr val="dk1"/>
                          </a:solidFill>
                          <a:effectLst/>
                          <a:latin typeface="+mn-lt"/>
                          <a:ea typeface="+mn-ea"/>
                          <a:cs typeface="+mn-cs"/>
                        </a:rPr>
                        <a:t>Explain the causes of the Black Death and its consequences</a:t>
                      </a:r>
                    </a:p>
                    <a:p>
                      <a:pPr lvl="0" algn="ctr"/>
                      <a:endParaRPr lang="en-GB" sz="1400" kern="1200" dirty="0">
                        <a:solidFill>
                          <a:schemeClr val="dk1"/>
                        </a:solidFill>
                        <a:effectLst/>
                        <a:latin typeface="+mn-lt"/>
                        <a:ea typeface="+mn-ea"/>
                        <a:cs typeface="+mn-cs"/>
                      </a:endParaRPr>
                    </a:p>
                    <a:p>
                      <a:pPr lvl="0" algn="ctr"/>
                      <a:r>
                        <a:rPr lang="en-GB" sz="1400" kern="1200" dirty="0">
                          <a:solidFill>
                            <a:schemeClr val="dk1"/>
                          </a:solidFill>
                          <a:effectLst/>
                          <a:latin typeface="+mn-lt"/>
                          <a:ea typeface="+mn-ea"/>
                          <a:cs typeface="+mn-cs"/>
                        </a:rPr>
                        <a:t>Understand the events leading up to the Peasant’s Revolt</a:t>
                      </a:r>
                    </a:p>
                    <a:p>
                      <a:pPr algn="ctr"/>
                      <a:endParaRPr lang="en-GB" b="1" u="sng" dirty="0"/>
                    </a:p>
                  </a:txBody>
                  <a:tcPr/>
                </a:tc>
                <a:extLst>
                  <a:ext uri="{0D108BD9-81ED-4DB2-BD59-A6C34878D82A}">
                    <a16:rowId xmlns:a16="http://schemas.microsoft.com/office/drawing/2014/main" val="2924799264"/>
                  </a:ext>
                </a:extLst>
              </a:tr>
            </a:tbl>
          </a:graphicData>
        </a:graphic>
      </p:graphicFrame>
    </p:spTree>
    <p:extLst>
      <p:ext uri="{BB962C8B-B14F-4D97-AF65-F5344CB8AC3E}">
        <p14:creationId xmlns:p14="http://schemas.microsoft.com/office/powerpoint/2010/main" val="36647557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F002A19-8C4F-BFEB-88B1-8B1B9BF6D271}"/>
            </a:ext>
          </a:extLst>
        </p:cNvPr>
        <p:cNvGrpSpPr/>
        <p:nvPr/>
      </p:nvGrpSpPr>
      <p:grpSpPr>
        <a:xfrm>
          <a:off x="0" y="0"/>
          <a:ext cx="0" cy="0"/>
          <a:chOff x="0" y="0"/>
          <a:chExt cx="0" cy="0"/>
        </a:xfrm>
      </p:grpSpPr>
      <p:sp useBgFill="1">
        <p:nvSpPr>
          <p:cNvPr id="8" name="Slide Background Fill">
            <a:extLst>
              <a:ext uri="{FF2B5EF4-FFF2-40B4-BE49-F238E27FC236}">
                <a16:creationId xmlns:a16="http://schemas.microsoft.com/office/drawing/2014/main" id="{89DC7A72-B431-4CD6-F52E-7A1AA3E7E3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C7C6C01F-8212-34B8-17F7-6679B58103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848" y="0"/>
            <a:ext cx="12188949" cy="6858000"/>
            <a:chOff x="-2848" y="0"/>
            <a:chExt cx="12188949" cy="6858000"/>
          </a:xfrm>
        </p:grpSpPr>
        <p:sp>
          <p:nvSpPr>
            <p:cNvPr id="11" name="Color Cover">
              <a:extLst>
                <a:ext uri="{FF2B5EF4-FFF2-40B4-BE49-F238E27FC236}">
                  <a16:creationId xmlns:a16="http://schemas.microsoft.com/office/drawing/2014/main" id="{79C4FA4A-45AB-7832-668C-71FA714383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5">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Color Cover">
              <a:extLst>
                <a:ext uri="{FF2B5EF4-FFF2-40B4-BE49-F238E27FC236}">
                  <a16:creationId xmlns:a16="http://schemas.microsoft.com/office/drawing/2014/main" id="{9DD0C793-B263-028B-7420-8A5118D72F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6">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 name="Group 13">
            <a:extLst>
              <a:ext uri="{FF2B5EF4-FFF2-40B4-BE49-F238E27FC236}">
                <a16:creationId xmlns:a16="http://schemas.microsoft.com/office/drawing/2014/main" id="{DD4CD1D5-C77A-0BA4-0CC5-9BDB54C4900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1279" y="598259"/>
            <a:ext cx="10889442" cy="5680742"/>
            <a:chOff x="651279" y="598259"/>
            <a:chExt cx="10889442" cy="5680742"/>
          </a:xfrm>
        </p:grpSpPr>
        <p:sp>
          <p:nvSpPr>
            <p:cNvPr id="15" name="Color">
              <a:extLst>
                <a:ext uri="{FF2B5EF4-FFF2-40B4-BE49-F238E27FC236}">
                  <a16:creationId xmlns:a16="http://schemas.microsoft.com/office/drawing/2014/main" id="{D20BE439-FD23-FF53-9274-5D852184A8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Color">
              <a:extLst>
                <a:ext uri="{FF2B5EF4-FFF2-40B4-BE49-F238E27FC236}">
                  <a16:creationId xmlns:a16="http://schemas.microsoft.com/office/drawing/2014/main" id="{BA5DACAA-B6DA-3836-5451-314E87EEA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F64766E0-55A6-FFB3-292C-2E135ACEB5C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9" name="Freeform: Shape 18">
              <a:extLst>
                <a:ext uri="{FF2B5EF4-FFF2-40B4-BE49-F238E27FC236}">
                  <a16:creationId xmlns:a16="http://schemas.microsoft.com/office/drawing/2014/main" id="{C4834783-7DC3-7C01-6A9C-EAFF49E753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975038E6-7FA3-FE94-4CB2-A4FED4B6ED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321E3D43-7820-48B9-D478-EC23CB2CC6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84004C39-DA5F-09FC-8218-6EB872BFD9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D343E8E0-F5BE-8EBC-9665-3D30693E13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A0B93F5F-0188-5952-B628-16AB4353D4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5" name="Freeform: Shape 24">
              <a:extLst>
                <a:ext uri="{FF2B5EF4-FFF2-40B4-BE49-F238E27FC236}">
                  <a16:creationId xmlns:a16="http://schemas.microsoft.com/office/drawing/2014/main" id="{5E81A536-831C-8416-9696-260D0DEA60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E964735A-CF07-6E2B-4C70-E5F530733A0F}"/>
              </a:ext>
            </a:extLst>
          </p:cNvPr>
          <p:cNvSpPr>
            <a:spLocks noGrp="1"/>
          </p:cNvSpPr>
          <p:nvPr>
            <p:ph type="title"/>
          </p:nvPr>
        </p:nvSpPr>
        <p:spPr>
          <a:xfrm>
            <a:off x="1014984" y="908263"/>
            <a:ext cx="10158984" cy="2274996"/>
          </a:xfrm>
        </p:spPr>
        <p:txBody>
          <a:bodyPr anchor="b">
            <a:normAutofit/>
          </a:bodyPr>
          <a:lstStyle/>
          <a:p>
            <a:r>
              <a:rPr lang="en-GB" sz="4800" dirty="0">
                <a:solidFill>
                  <a:schemeClr val="bg1"/>
                </a:solidFill>
              </a:rPr>
              <a:t>Living </a:t>
            </a:r>
          </a:p>
        </p:txBody>
      </p:sp>
      <p:graphicFrame>
        <p:nvGraphicFramePr>
          <p:cNvPr id="4" name="Content Placeholder 3">
            <a:extLst>
              <a:ext uri="{FF2B5EF4-FFF2-40B4-BE49-F238E27FC236}">
                <a16:creationId xmlns:a16="http://schemas.microsoft.com/office/drawing/2014/main" id="{21A31468-2279-371C-1EF2-A72A11235954}"/>
              </a:ext>
            </a:extLst>
          </p:cNvPr>
          <p:cNvGraphicFramePr>
            <a:graphicFrameLocks noGrp="1"/>
          </p:cNvGraphicFramePr>
          <p:nvPr>
            <p:ph idx="1"/>
            <p:extLst>
              <p:ext uri="{D42A27DB-BD31-4B8C-83A1-F6EECF244321}">
                <p14:modId xmlns:p14="http://schemas.microsoft.com/office/powerpoint/2010/main" val="2658921968"/>
              </p:ext>
            </p:extLst>
          </p:nvPr>
        </p:nvGraphicFramePr>
        <p:xfrm>
          <a:off x="407406" y="325927"/>
          <a:ext cx="11396436" cy="6270684"/>
        </p:xfrm>
        <a:graphic>
          <a:graphicData uri="http://schemas.openxmlformats.org/drawingml/2006/table">
            <a:tbl>
              <a:tblPr firstRow="1" bandRow="1">
                <a:tableStyleId>{073A0DAA-6AF3-43AB-8588-CEC1D06C72B9}</a:tableStyleId>
              </a:tblPr>
              <a:tblGrid>
                <a:gridCol w="3559683">
                  <a:extLst>
                    <a:ext uri="{9D8B030D-6E8A-4147-A177-3AD203B41FA5}">
                      <a16:colId xmlns:a16="http://schemas.microsoft.com/office/drawing/2014/main" val="3522465495"/>
                    </a:ext>
                  </a:extLst>
                </a:gridCol>
                <a:gridCol w="4178105">
                  <a:extLst>
                    <a:ext uri="{9D8B030D-6E8A-4147-A177-3AD203B41FA5}">
                      <a16:colId xmlns:a16="http://schemas.microsoft.com/office/drawing/2014/main" val="3407607585"/>
                    </a:ext>
                  </a:extLst>
                </a:gridCol>
                <a:gridCol w="3658648">
                  <a:extLst>
                    <a:ext uri="{9D8B030D-6E8A-4147-A177-3AD203B41FA5}">
                      <a16:colId xmlns:a16="http://schemas.microsoft.com/office/drawing/2014/main" val="2438476596"/>
                    </a:ext>
                  </a:extLst>
                </a:gridCol>
              </a:tblGrid>
              <a:tr h="794888">
                <a:tc>
                  <a:txBody>
                    <a:bodyPr/>
                    <a:lstStyle/>
                    <a:p>
                      <a:endParaRPr lang="en-GB" dirty="0"/>
                    </a:p>
                  </a:txBody>
                  <a:tcPr/>
                </a:tc>
                <a:tc>
                  <a:txBody>
                    <a:bodyPr/>
                    <a:lstStyle/>
                    <a:p>
                      <a:pPr algn="ctr"/>
                      <a:r>
                        <a:rPr lang="en-GB" dirty="0"/>
                        <a:t>         Year 8 Curriculum   </a:t>
                      </a:r>
                    </a:p>
                    <a:p>
                      <a:pPr algn="ctr"/>
                      <a:r>
                        <a:rPr lang="en-GB" dirty="0"/>
                        <a:t>       1500-1750</a:t>
                      </a:r>
                    </a:p>
                  </a:txBody>
                  <a:tcPr/>
                </a:tc>
                <a:tc>
                  <a:txBody>
                    <a:bodyPr/>
                    <a:lstStyle/>
                    <a:p>
                      <a:endParaRPr lang="en-GB" dirty="0"/>
                    </a:p>
                  </a:txBody>
                  <a:tcPr/>
                </a:tc>
                <a:extLst>
                  <a:ext uri="{0D108BD9-81ED-4DB2-BD59-A6C34878D82A}">
                    <a16:rowId xmlns:a16="http://schemas.microsoft.com/office/drawing/2014/main" val="264293706"/>
                  </a:ext>
                </a:extLst>
              </a:tr>
              <a:tr h="394464">
                <a:tc>
                  <a:txBody>
                    <a:bodyPr/>
                    <a:lstStyle/>
                    <a:p>
                      <a:r>
                        <a:rPr lang="en-GB" dirty="0"/>
                        <a:t>                     Autumn Term</a:t>
                      </a:r>
                    </a:p>
                  </a:txBody>
                  <a:tcPr/>
                </a:tc>
                <a:tc>
                  <a:txBody>
                    <a:bodyPr/>
                    <a:lstStyle/>
                    <a:p>
                      <a:r>
                        <a:rPr lang="en-GB" dirty="0"/>
                        <a:t>                                Spring Term </a:t>
                      </a:r>
                    </a:p>
                  </a:txBody>
                  <a:tcPr/>
                </a:tc>
                <a:tc>
                  <a:txBody>
                    <a:bodyPr/>
                    <a:lstStyle/>
                    <a:p>
                      <a:r>
                        <a:rPr lang="en-GB" dirty="0"/>
                        <a:t>                          Summer Term </a:t>
                      </a:r>
                    </a:p>
                  </a:txBody>
                  <a:tcPr/>
                </a:tc>
                <a:extLst>
                  <a:ext uri="{0D108BD9-81ED-4DB2-BD59-A6C34878D82A}">
                    <a16:rowId xmlns:a16="http://schemas.microsoft.com/office/drawing/2014/main" val="100882500"/>
                  </a:ext>
                </a:extLst>
              </a:tr>
              <a:tr h="508133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kern="1200" dirty="0">
                          <a:solidFill>
                            <a:schemeClr val="dk1"/>
                          </a:solidFill>
                          <a:effectLst/>
                          <a:latin typeface="+mn-lt"/>
                          <a:ea typeface="+mn-ea"/>
                          <a:cs typeface="+mn-cs"/>
                        </a:rPr>
                        <a:t>Create a simple timeline of events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kern="1200" dirty="0">
                        <a:solidFill>
                          <a:schemeClr val="dk1"/>
                        </a:solidFill>
                        <a:effectLst/>
                        <a:latin typeface="+mn-lt"/>
                        <a:ea typeface="+mn-ea"/>
                        <a:cs typeface="+mn-cs"/>
                      </a:endParaRPr>
                    </a:p>
                    <a:p>
                      <a:pPr algn="ctr"/>
                      <a:r>
                        <a:rPr lang="en-GB" sz="1400" b="0" u="none" kern="1200" dirty="0">
                          <a:solidFill>
                            <a:schemeClr val="dk1"/>
                          </a:solidFill>
                          <a:effectLst/>
                          <a:latin typeface="+mn-lt"/>
                          <a:ea typeface="+mn-ea"/>
                          <a:cs typeface="+mn-cs"/>
                        </a:rPr>
                        <a:t>Henry VIII and religious change</a:t>
                      </a:r>
                    </a:p>
                    <a:p>
                      <a:pPr algn="ctr"/>
                      <a:r>
                        <a:rPr lang="en-GB" sz="1400" b="0" u="none" strike="noStrike" kern="1200" dirty="0">
                          <a:solidFill>
                            <a:schemeClr val="dk1"/>
                          </a:solidFill>
                          <a:effectLst/>
                          <a:latin typeface="+mn-lt"/>
                          <a:ea typeface="+mn-ea"/>
                          <a:cs typeface="+mn-cs"/>
                        </a:rPr>
                        <a:t>C</a:t>
                      </a:r>
                      <a:r>
                        <a:rPr lang="en-GB" sz="1400" kern="1200" dirty="0">
                          <a:solidFill>
                            <a:schemeClr val="dk1"/>
                          </a:solidFill>
                          <a:effectLst/>
                          <a:latin typeface="+mn-lt"/>
                          <a:ea typeface="+mn-ea"/>
                          <a:cs typeface="+mn-cs"/>
                        </a:rPr>
                        <a:t>ompare beliefs/rituals  of Catholics and Protestants</a:t>
                      </a:r>
                    </a:p>
                    <a:p>
                      <a:pPr algn="ctr"/>
                      <a:endParaRPr lang="en-GB" sz="1400" kern="1200" dirty="0">
                        <a:solidFill>
                          <a:schemeClr val="dk1"/>
                        </a:solidFill>
                        <a:effectLst/>
                        <a:latin typeface="+mn-lt"/>
                        <a:ea typeface="+mn-ea"/>
                        <a:cs typeface="+mn-cs"/>
                      </a:endParaRPr>
                    </a:p>
                    <a:p>
                      <a:pPr algn="ctr"/>
                      <a:r>
                        <a:rPr lang="en-GB" sz="1400" kern="1200" dirty="0">
                          <a:solidFill>
                            <a:schemeClr val="dk1"/>
                          </a:solidFill>
                          <a:effectLst/>
                          <a:latin typeface="+mn-lt"/>
                          <a:ea typeface="+mn-ea"/>
                          <a:cs typeface="+mn-cs"/>
                        </a:rPr>
                        <a:t>Henry VIII’s wives</a:t>
                      </a:r>
                    </a:p>
                    <a:p>
                      <a:pPr algn="ctr"/>
                      <a:endParaRPr lang="en-GB" sz="1400" kern="1200" dirty="0">
                        <a:solidFill>
                          <a:schemeClr val="dk1"/>
                        </a:solidFill>
                        <a:effectLst/>
                        <a:latin typeface="+mn-lt"/>
                        <a:ea typeface="+mn-ea"/>
                        <a:cs typeface="+mn-cs"/>
                      </a:endParaRPr>
                    </a:p>
                    <a:p>
                      <a:pPr algn="ctr"/>
                      <a:r>
                        <a:rPr lang="en-GB" sz="1400" kern="1200" dirty="0">
                          <a:solidFill>
                            <a:schemeClr val="dk1"/>
                          </a:solidFill>
                          <a:effectLst/>
                          <a:latin typeface="+mn-lt"/>
                          <a:ea typeface="+mn-ea"/>
                          <a:cs typeface="+mn-cs"/>
                        </a:rPr>
                        <a:t>Understand Henry’s reasons for breaking with Rome</a:t>
                      </a:r>
                    </a:p>
                    <a:p>
                      <a:pPr algn="ctr"/>
                      <a:endParaRPr lang="en-GB" sz="1400" kern="1200" dirty="0">
                        <a:solidFill>
                          <a:schemeClr val="dk1"/>
                        </a:solidFill>
                        <a:effectLst/>
                        <a:latin typeface="+mn-lt"/>
                        <a:ea typeface="+mn-ea"/>
                        <a:cs typeface="+mn-cs"/>
                      </a:endParaRPr>
                    </a:p>
                    <a:p>
                      <a:pPr algn="ctr"/>
                      <a:r>
                        <a:rPr lang="en-GB" sz="1400" b="0" u="none" kern="1200" dirty="0">
                          <a:solidFill>
                            <a:schemeClr val="dk1"/>
                          </a:solidFill>
                          <a:effectLst/>
                          <a:latin typeface="+mn-lt"/>
                          <a:ea typeface="+mn-ea"/>
                          <a:cs typeface="+mn-cs"/>
                        </a:rPr>
                        <a:t>Mary I and Edward VI</a:t>
                      </a:r>
                    </a:p>
                    <a:p>
                      <a:pPr algn="ctr"/>
                      <a:endParaRPr lang="en-GB" sz="1400" b="0" u="none" kern="1200" dirty="0">
                        <a:solidFill>
                          <a:schemeClr val="dk1"/>
                        </a:solidFill>
                        <a:effectLst/>
                        <a:latin typeface="+mn-lt"/>
                        <a:ea typeface="+mn-ea"/>
                        <a:cs typeface="+mn-cs"/>
                      </a:endParaRPr>
                    </a:p>
                    <a:p>
                      <a:pPr algn="ctr"/>
                      <a:r>
                        <a:rPr lang="en-GB" sz="1400" b="0" u="none" strike="noStrike" kern="1200" dirty="0">
                          <a:solidFill>
                            <a:schemeClr val="dk1"/>
                          </a:solidFill>
                          <a:effectLst/>
                          <a:latin typeface="+mn-lt"/>
                          <a:ea typeface="+mn-ea"/>
                          <a:cs typeface="+mn-cs"/>
                        </a:rPr>
                        <a:t>D</a:t>
                      </a:r>
                      <a:r>
                        <a:rPr lang="en-GB" sz="1400" kern="1200" dirty="0">
                          <a:solidFill>
                            <a:schemeClr val="dk1"/>
                          </a:solidFill>
                          <a:effectLst/>
                          <a:latin typeface="+mn-lt"/>
                          <a:ea typeface="+mn-ea"/>
                          <a:cs typeface="+mn-cs"/>
                        </a:rPr>
                        <a:t>ifference between Edward’s and Mary’s beliefs and how this affected the country</a:t>
                      </a:r>
                    </a:p>
                    <a:p>
                      <a:pPr algn="ctr"/>
                      <a:endParaRPr lang="en-GB" sz="1400" kern="1200" dirty="0">
                        <a:solidFill>
                          <a:schemeClr val="dk1"/>
                        </a:solidFill>
                        <a:effectLst/>
                        <a:latin typeface="+mn-lt"/>
                        <a:ea typeface="+mn-ea"/>
                        <a:cs typeface="+mn-cs"/>
                      </a:endParaRPr>
                    </a:p>
                    <a:p>
                      <a:pPr algn="ctr"/>
                      <a:r>
                        <a:rPr lang="en-GB" sz="1400" kern="1200" dirty="0">
                          <a:solidFill>
                            <a:schemeClr val="dk1"/>
                          </a:solidFill>
                          <a:effectLst/>
                          <a:latin typeface="+mn-lt"/>
                          <a:ea typeface="+mn-ea"/>
                          <a:cs typeface="+mn-cs"/>
                        </a:rPr>
                        <a:t>Comparison between Catholic and Protestant churches</a:t>
                      </a:r>
                    </a:p>
                    <a:p>
                      <a:pPr algn="ctr"/>
                      <a:endParaRPr lang="en-GB" sz="1400" kern="1200" dirty="0">
                        <a:solidFill>
                          <a:schemeClr val="dk1"/>
                        </a:solidFill>
                        <a:effectLst/>
                        <a:latin typeface="+mn-lt"/>
                        <a:ea typeface="+mn-ea"/>
                        <a:cs typeface="+mn-cs"/>
                      </a:endParaRPr>
                    </a:p>
                    <a:p>
                      <a:pPr algn="ctr"/>
                      <a:r>
                        <a:rPr lang="en-GB" sz="1400" kern="1200" dirty="0">
                          <a:solidFill>
                            <a:schemeClr val="dk1"/>
                          </a:solidFill>
                          <a:effectLst/>
                          <a:latin typeface="+mn-lt"/>
                          <a:ea typeface="+mn-ea"/>
                          <a:cs typeface="+mn-cs"/>
                        </a:rPr>
                        <a:t>Reasons for Mary burning Catholics</a:t>
                      </a:r>
                    </a:p>
                  </a:txBody>
                  <a:tcPr/>
                </a:tc>
                <a:tc>
                  <a:txBody>
                    <a:bodyPr/>
                    <a:lstStyle/>
                    <a:p>
                      <a:pPr algn="ctr"/>
                      <a:r>
                        <a:rPr lang="en-GB" sz="1400" b="0" u="none" kern="1200" dirty="0">
                          <a:solidFill>
                            <a:schemeClr val="dk1"/>
                          </a:solidFill>
                          <a:effectLst/>
                          <a:latin typeface="+mn-lt"/>
                          <a:ea typeface="+mn-ea"/>
                          <a:cs typeface="+mn-cs"/>
                        </a:rPr>
                        <a:t>Elizabeth I and the Armada</a:t>
                      </a:r>
                    </a:p>
                    <a:p>
                      <a:pPr algn="ctr"/>
                      <a:r>
                        <a:rPr lang="en-GB" sz="1400" kern="1200" dirty="0">
                          <a:solidFill>
                            <a:schemeClr val="dk1"/>
                          </a:solidFill>
                          <a:effectLst/>
                          <a:latin typeface="+mn-lt"/>
                          <a:ea typeface="+mn-ea"/>
                          <a:cs typeface="+mn-cs"/>
                        </a:rPr>
                        <a:t>Elizabeth’s problems when she first became queen</a:t>
                      </a:r>
                    </a:p>
                    <a:p>
                      <a:pPr algn="ctr"/>
                      <a:endParaRPr lang="en-GB" sz="1400" kern="1200" dirty="0">
                        <a:solidFill>
                          <a:schemeClr val="dk1"/>
                        </a:solidFill>
                        <a:effectLst/>
                        <a:latin typeface="+mn-lt"/>
                        <a:ea typeface="+mn-ea"/>
                        <a:cs typeface="+mn-cs"/>
                      </a:endParaRPr>
                    </a:p>
                    <a:p>
                      <a:pPr algn="ctr"/>
                      <a:r>
                        <a:rPr lang="en-GB" sz="1400" kern="1200" dirty="0">
                          <a:solidFill>
                            <a:schemeClr val="dk1"/>
                          </a:solidFill>
                          <a:effectLst/>
                          <a:latin typeface="+mn-lt"/>
                          <a:ea typeface="+mn-ea"/>
                          <a:cs typeface="+mn-cs"/>
                        </a:rPr>
                        <a:t>Why Elizabeth never married</a:t>
                      </a:r>
                    </a:p>
                    <a:p>
                      <a:pPr algn="ctr"/>
                      <a:endParaRPr lang="en-GB" sz="1400" kern="1200" dirty="0">
                        <a:solidFill>
                          <a:schemeClr val="dk1"/>
                        </a:solidFill>
                        <a:effectLst/>
                        <a:latin typeface="+mn-lt"/>
                        <a:ea typeface="+mn-ea"/>
                        <a:cs typeface="+mn-cs"/>
                      </a:endParaRPr>
                    </a:p>
                    <a:p>
                      <a:pPr algn="ctr"/>
                      <a:r>
                        <a:rPr lang="en-GB" sz="1400" kern="1200" dirty="0">
                          <a:solidFill>
                            <a:schemeClr val="dk1"/>
                          </a:solidFill>
                          <a:effectLst/>
                          <a:latin typeface="+mn-lt"/>
                          <a:ea typeface="+mn-ea"/>
                          <a:cs typeface="+mn-cs"/>
                        </a:rPr>
                        <a:t>The problem of Mary Queen of Scots on Elizabeth’s reign</a:t>
                      </a:r>
                    </a:p>
                    <a:p>
                      <a:pPr algn="ctr"/>
                      <a:endParaRPr lang="en-GB" sz="1400" kern="1200" dirty="0">
                        <a:solidFill>
                          <a:schemeClr val="dk1"/>
                        </a:solidFill>
                        <a:effectLst/>
                        <a:latin typeface="+mn-lt"/>
                        <a:ea typeface="+mn-ea"/>
                        <a:cs typeface="+mn-cs"/>
                      </a:endParaRPr>
                    </a:p>
                    <a:p>
                      <a:pPr algn="ctr"/>
                      <a:r>
                        <a:rPr lang="en-GB" sz="1400" kern="1200" dirty="0">
                          <a:solidFill>
                            <a:schemeClr val="dk1"/>
                          </a:solidFill>
                          <a:effectLst/>
                          <a:latin typeface="+mn-lt"/>
                          <a:ea typeface="+mn-ea"/>
                          <a:cs typeface="+mn-cs"/>
                        </a:rPr>
                        <a:t>Francis Drake</a:t>
                      </a:r>
                    </a:p>
                    <a:p>
                      <a:pPr algn="ctr"/>
                      <a:endParaRPr lang="en-GB" sz="1400" kern="1200" dirty="0">
                        <a:solidFill>
                          <a:schemeClr val="dk1"/>
                        </a:solidFill>
                        <a:effectLst/>
                        <a:latin typeface="+mn-lt"/>
                        <a:ea typeface="+mn-ea"/>
                        <a:cs typeface="+mn-cs"/>
                      </a:endParaRPr>
                    </a:p>
                    <a:p>
                      <a:pPr algn="ctr"/>
                      <a:r>
                        <a:rPr lang="en-GB" sz="1400" b="0" u="none" kern="1200" dirty="0">
                          <a:solidFill>
                            <a:schemeClr val="dk1"/>
                          </a:solidFill>
                          <a:effectLst/>
                          <a:latin typeface="+mn-lt"/>
                          <a:ea typeface="+mn-ea"/>
                          <a:cs typeface="+mn-cs"/>
                        </a:rPr>
                        <a:t>Social Changes</a:t>
                      </a:r>
                    </a:p>
                    <a:p>
                      <a:pPr algn="ctr"/>
                      <a:endParaRPr lang="en-GB" sz="1400" b="0" u="none" kern="1200" dirty="0">
                        <a:solidFill>
                          <a:schemeClr val="dk1"/>
                        </a:solidFill>
                        <a:effectLst/>
                        <a:latin typeface="+mn-lt"/>
                        <a:ea typeface="+mn-ea"/>
                        <a:cs typeface="+mn-cs"/>
                      </a:endParaRPr>
                    </a:p>
                    <a:p>
                      <a:pPr algn="ctr"/>
                      <a:r>
                        <a:rPr lang="en-GB" sz="1400" kern="1200" dirty="0">
                          <a:solidFill>
                            <a:schemeClr val="dk1"/>
                          </a:solidFill>
                          <a:effectLst/>
                          <a:latin typeface="+mn-lt"/>
                          <a:ea typeface="+mn-ea"/>
                          <a:cs typeface="+mn-cs"/>
                        </a:rPr>
                        <a:t>Reasons behind why people were poor</a:t>
                      </a:r>
                    </a:p>
                    <a:p>
                      <a:pPr algn="ctr"/>
                      <a:endParaRPr lang="en-GB" sz="1400" kern="1200" dirty="0">
                        <a:solidFill>
                          <a:schemeClr val="dk1"/>
                        </a:solidFill>
                        <a:effectLst/>
                        <a:latin typeface="+mn-lt"/>
                        <a:ea typeface="+mn-ea"/>
                        <a:cs typeface="+mn-cs"/>
                      </a:endParaRPr>
                    </a:p>
                    <a:p>
                      <a:pPr algn="ctr"/>
                      <a:r>
                        <a:rPr lang="en-GB" sz="1400" kern="1200" dirty="0">
                          <a:solidFill>
                            <a:schemeClr val="dk1"/>
                          </a:solidFill>
                          <a:effectLst/>
                          <a:latin typeface="+mn-lt"/>
                          <a:ea typeface="+mn-ea"/>
                          <a:cs typeface="+mn-cs"/>
                        </a:rPr>
                        <a:t>Understand the significance of the 1601 Poor Law</a:t>
                      </a:r>
                    </a:p>
                    <a:p>
                      <a:pPr algn="ctr"/>
                      <a:endParaRPr lang="en-GB" sz="1400" kern="1200" dirty="0">
                        <a:solidFill>
                          <a:schemeClr val="dk1"/>
                        </a:solidFill>
                        <a:effectLst/>
                        <a:latin typeface="+mn-lt"/>
                        <a:ea typeface="+mn-ea"/>
                        <a:cs typeface="+mn-cs"/>
                      </a:endParaRPr>
                    </a:p>
                    <a:p>
                      <a:pPr algn="ctr"/>
                      <a:r>
                        <a:rPr lang="en-GB" sz="1400" kern="1200" dirty="0">
                          <a:solidFill>
                            <a:schemeClr val="dk1"/>
                          </a:solidFill>
                          <a:effectLst/>
                          <a:latin typeface="+mn-lt"/>
                          <a:ea typeface="+mn-ea"/>
                          <a:cs typeface="+mn-cs"/>
                        </a:rPr>
                        <a:t>Differences between middle class and rich houses</a:t>
                      </a:r>
                    </a:p>
                    <a:p>
                      <a:pPr algn="ctr"/>
                      <a:endParaRPr lang="en-GB" sz="1400" kern="1200" dirty="0">
                        <a:solidFill>
                          <a:schemeClr val="dk1"/>
                        </a:solidFill>
                        <a:effectLst/>
                        <a:latin typeface="+mn-lt"/>
                        <a:ea typeface="+mn-ea"/>
                        <a:cs typeface="+mn-cs"/>
                      </a:endParaRPr>
                    </a:p>
                    <a:p>
                      <a:pPr algn="ctr"/>
                      <a:r>
                        <a:rPr lang="en-GB" sz="1400" kern="1200" dirty="0">
                          <a:solidFill>
                            <a:schemeClr val="dk1"/>
                          </a:solidFill>
                          <a:effectLst/>
                          <a:latin typeface="+mn-lt"/>
                          <a:ea typeface="+mn-ea"/>
                          <a:cs typeface="+mn-cs"/>
                        </a:rPr>
                        <a:t>Tudor artefacts</a:t>
                      </a:r>
                    </a:p>
                    <a:p>
                      <a:pPr algn="ctr"/>
                      <a:endParaRPr lang="en-GB" sz="1400" kern="1200" dirty="0">
                        <a:solidFill>
                          <a:schemeClr val="dk1"/>
                        </a:solidFill>
                        <a:effectLst/>
                        <a:latin typeface="+mn-lt"/>
                        <a:ea typeface="+mn-ea"/>
                        <a:cs typeface="+mn-cs"/>
                      </a:endParaRPr>
                    </a:p>
                    <a:p>
                      <a:pPr algn="ctr"/>
                      <a:r>
                        <a:rPr lang="en-GB" sz="1400" kern="1200" dirty="0">
                          <a:solidFill>
                            <a:schemeClr val="dk1"/>
                          </a:solidFill>
                          <a:effectLst/>
                          <a:latin typeface="+mn-lt"/>
                          <a:ea typeface="+mn-ea"/>
                          <a:cs typeface="+mn-cs"/>
                        </a:rPr>
                        <a:t>Compare family life and childbirth from past and present</a:t>
                      </a:r>
                      <a:endParaRPr lang="en-GB" sz="1400" b="0" u="none" dirty="0"/>
                    </a:p>
                  </a:txBody>
                  <a:tcPr/>
                </a:tc>
                <a:tc>
                  <a:txBody>
                    <a:bodyPr/>
                    <a:lstStyle/>
                    <a:p>
                      <a:pPr algn="ctr"/>
                      <a:r>
                        <a:rPr lang="en-GB" sz="1400" b="0" u="none" kern="1200" dirty="0">
                          <a:solidFill>
                            <a:schemeClr val="dk1"/>
                          </a:solidFill>
                          <a:effectLst/>
                          <a:latin typeface="+mn-lt"/>
                          <a:ea typeface="+mn-ea"/>
                          <a:cs typeface="+mn-cs"/>
                        </a:rPr>
                        <a:t>The Stuarts </a:t>
                      </a:r>
                    </a:p>
                    <a:p>
                      <a:pPr algn="ctr"/>
                      <a:endParaRPr lang="en-GB" sz="1400" b="0" u="none" kern="1200" dirty="0">
                        <a:solidFill>
                          <a:schemeClr val="dk1"/>
                        </a:solidFill>
                        <a:effectLst/>
                        <a:latin typeface="+mn-lt"/>
                        <a:ea typeface="+mn-ea"/>
                        <a:cs typeface="+mn-cs"/>
                      </a:endParaRPr>
                    </a:p>
                    <a:p>
                      <a:pPr algn="ctr"/>
                      <a:r>
                        <a:rPr lang="en-GB" sz="1400" b="0" u="none" strike="noStrike" kern="1200" dirty="0">
                          <a:solidFill>
                            <a:schemeClr val="dk1"/>
                          </a:solidFill>
                          <a:effectLst/>
                          <a:latin typeface="+mn-lt"/>
                          <a:ea typeface="+mn-ea"/>
                          <a:cs typeface="+mn-cs"/>
                        </a:rPr>
                        <a:t>S</a:t>
                      </a:r>
                      <a:r>
                        <a:rPr lang="en-GB" sz="1400" kern="1200" dirty="0">
                          <a:solidFill>
                            <a:schemeClr val="dk1"/>
                          </a:solidFill>
                          <a:effectLst/>
                          <a:latin typeface="+mn-lt"/>
                          <a:ea typeface="+mn-ea"/>
                          <a:cs typeface="+mn-cs"/>
                        </a:rPr>
                        <a:t>ignificance of James I becoming king</a:t>
                      </a:r>
                    </a:p>
                    <a:p>
                      <a:pPr algn="ctr"/>
                      <a:endParaRPr lang="en-GB" sz="1400" kern="1200" dirty="0">
                        <a:solidFill>
                          <a:schemeClr val="dk1"/>
                        </a:solidFill>
                        <a:effectLst/>
                        <a:latin typeface="+mn-lt"/>
                        <a:ea typeface="+mn-ea"/>
                        <a:cs typeface="+mn-cs"/>
                      </a:endParaRPr>
                    </a:p>
                    <a:p>
                      <a:pPr algn="ctr"/>
                      <a:r>
                        <a:rPr lang="en-GB" sz="1400" kern="1200" dirty="0">
                          <a:solidFill>
                            <a:schemeClr val="dk1"/>
                          </a:solidFill>
                          <a:effectLst/>
                          <a:latin typeface="+mn-lt"/>
                          <a:ea typeface="+mn-ea"/>
                          <a:cs typeface="+mn-cs"/>
                        </a:rPr>
                        <a:t>Gunpowder plot</a:t>
                      </a:r>
                    </a:p>
                    <a:p>
                      <a:pPr algn="ctr"/>
                      <a:endParaRPr lang="en-GB" sz="1400" kern="1200" dirty="0">
                        <a:solidFill>
                          <a:schemeClr val="dk1"/>
                        </a:solidFill>
                        <a:effectLst/>
                        <a:latin typeface="+mn-lt"/>
                        <a:ea typeface="+mn-ea"/>
                        <a:cs typeface="+mn-cs"/>
                      </a:endParaRPr>
                    </a:p>
                    <a:p>
                      <a:pPr algn="ctr"/>
                      <a:r>
                        <a:rPr lang="en-GB" sz="1400" kern="1200" dirty="0">
                          <a:solidFill>
                            <a:schemeClr val="dk1"/>
                          </a:solidFill>
                          <a:effectLst/>
                          <a:latin typeface="+mn-lt"/>
                          <a:ea typeface="+mn-ea"/>
                          <a:cs typeface="+mn-cs"/>
                        </a:rPr>
                        <a:t>Guy Fawkes</a:t>
                      </a:r>
                    </a:p>
                    <a:p>
                      <a:pPr algn="ctr"/>
                      <a:endParaRPr lang="en-GB" sz="1400" kern="1200" dirty="0">
                        <a:solidFill>
                          <a:schemeClr val="dk1"/>
                        </a:solidFill>
                        <a:effectLst/>
                        <a:latin typeface="+mn-lt"/>
                        <a:ea typeface="+mn-ea"/>
                        <a:cs typeface="+mn-cs"/>
                      </a:endParaRPr>
                    </a:p>
                    <a:p>
                      <a:pPr algn="ctr"/>
                      <a:r>
                        <a:rPr lang="en-GB" sz="1400" b="0" u="none" kern="1200" dirty="0">
                          <a:solidFill>
                            <a:schemeClr val="dk1"/>
                          </a:solidFill>
                          <a:effectLst/>
                          <a:latin typeface="+mn-lt"/>
                          <a:ea typeface="+mn-ea"/>
                          <a:cs typeface="+mn-cs"/>
                        </a:rPr>
                        <a:t>Charles I and the Civil War</a:t>
                      </a:r>
                    </a:p>
                    <a:p>
                      <a:pPr algn="ctr"/>
                      <a:endParaRPr lang="en-GB" sz="1400" kern="1200" dirty="0">
                        <a:solidFill>
                          <a:schemeClr val="dk1"/>
                        </a:solidFill>
                        <a:effectLst/>
                        <a:latin typeface="+mn-lt"/>
                        <a:ea typeface="+mn-ea"/>
                        <a:cs typeface="+mn-cs"/>
                      </a:endParaRPr>
                    </a:p>
                    <a:p>
                      <a:pPr algn="ctr"/>
                      <a:r>
                        <a:rPr lang="en-GB" sz="1400" kern="1200" dirty="0">
                          <a:solidFill>
                            <a:schemeClr val="dk1"/>
                          </a:solidFill>
                          <a:effectLst/>
                          <a:latin typeface="+mn-lt"/>
                          <a:ea typeface="+mn-ea"/>
                          <a:cs typeface="+mn-cs"/>
                        </a:rPr>
                        <a:t>Causes of the Civil War</a:t>
                      </a:r>
                    </a:p>
                    <a:p>
                      <a:pPr algn="ctr"/>
                      <a:endParaRPr lang="en-GB" sz="1400" kern="1200" dirty="0">
                        <a:solidFill>
                          <a:schemeClr val="dk1"/>
                        </a:solidFill>
                        <a:effectLst/>
                        <a:latin typeface="+mn-lt"/>
                        <a:ea typeface="+mn-ea"/>
                        <a:cs typeface="+mn-cs"/>
                      </a:endParaRPr>
                    </a:p>
                    <a:p>
                      <a:pPr algn="ctr"/>
                      <a:r>
                        <a:rPr lang="en-GB" sz="1400" kern="1200" dirty="0">
                          <a:solidFill>
                            <a:schemeClr val="dk1"/>
                          </a:solidFill>
                          <a:effectLst/>
                          <a:latin typeface="+mn-lt"/>
                          <a:ea typeface="+mn-ea"/>
                          <a:cs typeface="+mn-cs"/>
                        </a:rPr>
                        <a:t>Charles’ execution</a:t>
                      </a:r>
                    </a:p>
                    <a:p>
                      <a:pPr algn="ctr"/>
                      <a:endParaRPr lang="en-GB" sz="1400" kern="1200" dirty="0">
                        <a:solidFill>
                          <a:schemeClr val="dk1"/>
                        </a:solidFill>
                        <a:effectLst/>
                        <a:latin typeface="+mn-lt"/>
                        <a:ea typeface="+mn-ea"/>
                        <a:cs typeface="+mn-cs"/>
                      </a:endParaRPr>
                    </a:p>
                    <a:p>
                      <a:pPr algn="ctr"/>
                      <a:r>
                        <a:rPr lang="en-GB" sz="1400" kern="1200" dirty="0">
                          <a:solidFill>
                            <a:schemeClr val="dk1"/>
                          </a:solidFill>
                          <a:effectLst/>
                          <a:latin typeface="+mn-lt"/>
                          <a:ea typeface="+mn-ea"/>
                          <a:cs typeface="+mn-cs"/>
                        </a:rPr>
                        <a:t>Explore whether you think Parliament, or the King was in the right</a:t>
                      </a:r>
                    </a:p>
                    <a:p>
                      <a:pPr algn="ctr"/>
                      <a:endParaRPr lang="en-GB" sz="1400" kern="1200" dirty="0">
                        <a:solidFill>
                          <a:schemeClr val="dk1"/>
                        </a:solidFill>
                        <a:effectLst/>
                        <a:latin typeface="+mn-lt"/>
                        <a:ea typeface="+mn-ea"/>
                        <a:cs typeface="+mn-cs"/>
                      </a:endParaRPr>
                    </a:p>
                    <a:p>
                      <a:pPr algn="ctr"/>
                      <a:r>
                        <a:rPr lang="en-GB" sz="1400" kern="1200" dirty="0">
                          <a:solidFill>
                            <a:schemeClr val="dk1"/>
                          </a:solidFill>
                          <a:effectLst/>
                          <a:latin typeface="+mn-lt"/>
                          <a:ea typeface="+mn-ea"/>
                          <a:cs typeface="+mn-cs"/>
                        </a:rPr>
                        <a:t>Why the country wanted to get rid of Oliver Cromwell</a:t>
                      </a:r>
                    </a:p>
                    <a:p>
                      <a:pPr algn="ctr"/>
                      <a:endParaRPr lang="en-GB" sz="1400" b="1" u="sng" dirty="0"/>
                    </a:p>
                  </a:txBody>
                  <a:tcPr/>
                </a:tc>
                <a:extLst>
                  <a:ext uri="{0D108BD9-81ED-4DB2-BD59-A6C34878D82A}">
                    <a16:rowId xmlns:a16="http://schemas.microsoft.com/office/drawing/2014/main" val="2924799264"/>
                  </a:ext>
                </a:extLst>
              </a:tr>
            </a:tbl>
          </a:graphicData>
        </a:graphic>
      </p:graphicFrame>
    </p:spTree>
    <p:extLst>
      <p:ext uri="{BB962C8B-B14F-4D97-AF65-F5344CB8AC3E}">
        <p14:creationId xmlns:p14="http://schemas.microsoft.com/office/powerpoint/2010/main" val="32127566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1F26D28-CAD6-99D4-977F-A58E9284BB47}"/>
            </a:ext>
          </a:extLst>
        </p:cNvPr>
        <p:cNvGrpSpPr/>
        <p:nvPr/>
      </p:nvGrpSpPr>
      <p:grpSpPr>
        <a:xfrm>
          <a:off x="0" y="0"/>
          <a:ext cx="0" cy="0"/>
          <a:chOff x="0" y="0"/>
          <a:chExt cx="0" cy="0"/>
        </a:xfrm>
      </p:grpSpPr>
      <p:sp useBgFill="1">
        <p:nvSpPr>
          <p:cNvPr id="8" name="Slide Background Fill">
            <a:extLst>
              <a:ext uri="{FF2B5EF4-FFF2-40B4-BE49-F238E27FC236}">
                <a16:creationId xmlns:a16="http://schemas.microsoft.com/office/drawing/2014/main" id="{9AA91FC5-A91B-D239-0500-17976CE2EC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B02986E-250C-0EEB-C43C-8856CA45B89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848" y="0"/>
            <a:ext cx="12188949" cy="6858000"/>
            <a:chOff x="-2848" y="0"/>
            <a:chExt cx="12188949" cy="6858000"/>
          </a:xfrm>
        </p:grpSpPr>
        <p:sp>
          <p:nvSpPr>
            <p:cNvPr id="11" name="Color Cover">
              <a:extLst>
                <a:ext uri="{FF2B5EF4-FFF2-40B4-BE49-F238E27FC236}">
                  <a16:creationId xmlns:a16="http://schemas.microsoft.com/office/drawing/2014/main" id="{252196CE-EE8E-3F42-7D02-9E0616A2FE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5">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Color Cover">
              <a:extLst>
                <a:ext uri="{FF2B5EF4-FFF2-40B4-BE49-F238E27FC236}">
                  <a16:creationId xmlns:a16="http://schemas.microsoft.com/office/drawing/2014/main" id="{6DF794FC-5108-A4B5-DEB4-D080DDFDA8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6">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 name="Group 13">
            <a:extLst>
              <a:ext uri="{FF2B5EF4-FFF2-40B4-BE49-F238E27FC236}">
                <a16:creationId xmlns:a16="http://schemas.microsoft.com/office/drawing/2014/main" id="{9BFAB1BC-96ED-1255-E9D1-EB6FFE1EBA0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1279" y="598259"/>
            <a:ext cx="10889442" cy="5680742"/>
            <a:chOff x="651279" y="598259"/>
            <a:chExt cx="10889442" cy="5680742"/>
          </a:xfrm>
        </p:grpSpPr>
        <p:sp>
          <p:nvSpPr>
            <p:cNvPr id="15" name="Color">
              <a:extLst>
                <a:ext uri="{FF2B5EF4-FFF2-40B4-BE49-F238E27FC236}">
                  <a16:creationId xmlns:a16="http://schemas.microsoft.com/office/drawing/2014/main" id="{73CCA83B-2042-6BCF-E2A5-5A4709D136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Color">
              <a:extLst>
                <a:ext uri="{FF2B5EF4-FFF2-40B4-BE49-F238E27FC236}">
                  <a16:creationId xmlns:a16="http://schemas.microsoft.com/office/drawing/2014/main" id="{640A5595-24AA-B5C0-854A-02C0CE23C7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9708CBE7-7AD4-1EE4-98E3-5C76EC47ABE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9" name="Freeform: Shape 18">
              <a:extLst>
                <a:ext uri="{FF2B5EF4-FFF2-40B4-BE49-F238E27FC236}">
                  <a16:creationId xmlns:a16="http://schemas.microsoft.com/office/drawing/2014/main" id="{D98DB6C2-0411-735D-CE04-06A176F74D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F85C9BF5-D2BE-D673-D218-F04BD9DDFD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6F127C14-D1FF-07F7-8D4F-EA90DEFF45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B174D356-B42A-764D-5A70-2A1EF4034D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30683820-6906-B5AF-7CF3-02CE6524E9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07C348AF-2D81-9FDA-0465-F1DD7CE5B9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5" name="Freeform: Shape 24">
              <a:extLst>
                <a:ext uri="{FF2B5EF4-FFF2-40B4-BE49-F238E27FC236}">
                  <a16:creationId xmlns:a16="http://schemas.microsoft.com/office/drawing/2014/main" id="{6D4ED2C2-5F12-3235-49ED-8B31EA19E3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31ECAA81-0B3D-EDA5-B9A5-82BCDA06096A}"/>
              </a:ext>
            </a:extLst>
          </p:cNvPr>
          <p:cNvSpPr>
            <a:spLocks noGrp="1"/>
          </p:cNvSpPr>
          <p:nvPr>
            <p:ph type="title"/>
          </p:nvPr>
        </p:nvSpPr>
        <p:spPr>
          <a:xfrm>
            <a:off x="1014984" y="908263"/>
            <a:ext cx="10158984" cy="2274996"/>
          </a:xfrm>
        </p:spPr>
        <p:txBody>
          <a:bodyPr anchor="b">
            <a:normAutofit/>
          </a:bodyPr>
          <a:lstStyle/>
          <a:p>
            <a:r>
              <a:rPr lang="en-GB" sz="4800" dirty="0">
                <a:solidFill>
                  <a:schemeClr val="bg1"/>
                </a:solidFill>
              </a:rPr>
              <a:t>Living </a:t>
            </a:r>
          </a:p>
        </p:txBody>
      </p:sp>
      <p:graphicFrame>
        <p:nvGraphicFramePr>
          <p:cNvPr id="4" name="Content Placeholder 3">
            <a:extLst>
              <a:ext uri="{FF2B5EF4-FFF2-40B4-BE49-F238E27FC236}">
                <a16:creationId xmlns:a16="http://schemas.microsoft.com/office/drawing/2014/main" id="{0961240D-0A6B-D4E1-A948-E4EF127DB754}"/>
              </a:ext>
            </a:extLst>
          </p:cNvPr>
          <p:cNvGraphicFramePr>
            <a:graphicFrameLocks noGrp="1"/>
          </p:cNvGraphicFramePr>
          <p:nvPr>
            <p:ph idx="1"/>
            <p:extLst>
              <p:ext uri="{D42A27DB-BD31-4B8C-83A1-F6EECF244321}">
                <p14:modId xmlns:p14="http://schemas.microsoft.com/office/powerpoint/2010/main" val="3318550396"/>
              </p:ext>
            </p:extLst>
          </p:nvPr>
        </p:nvGraphicFramePr>
        <p:xfrm>
          <a:off x="976720" y="803589"/>
          <a:ext cx="10276737" cy="5212079"/>
        </p:xfrm>
        <a:graphic>
          <a:graphicData uri="http://schemas.openxmlformats.org/drawingml/2006/table">
            <a:tbl>
              <a:tblPr firstRow="1" bandRow="1">
                <a:tableStyleId>{073A0DAA-6AF3-43AB-8588-CEC1D06C72B9}</a:tableStyleId>
              </a:tblPr>
              <a:tblGrid>
                <a:gridCol w="3398579">
                  <a:extLst>
                    <a:ext uri="{9D8B030D-6E8A-4147-A177-3AD203B41FA5}">
                      <a16:colId xmlns:a16="http://schemas.microsoft.com/office/drawing/2014/main" val="3522465495"/>
                    </a:ext>
                  </a:extLst>
                </a:gridCol>
                <a:gridCol w="3439079">
                  <a:extLst>
                    <a:ext uri="{9D8B030D-6E8A-4147-A177-3AD203B41FA5}">
                      <a16:colId xmlns:a16="http://schemas.microsoft.com/office/drawing/2014/main" val="3407607585"/>
                    </a:ext>
                  </a:extLst>
                </a:gridCol>
                <a:gridCol w="3439079">
                  <a:extLst>
                    <a:ext uri="{9D8B030D-6E8A-4147-A177-3AD203B41FA5}">
                      <a16:colId xmlns:a16="http://schemas.microsoft.com/office/drawing/2014/main" val="2438476596"/>
                    </a:ext>
                  </a:extLst>
                </a:gridCol>
              </a:tblGrid>
              <a:tr h="914400">
                <a:tc>
                  <a:txBody>
                    <a:bodyPr/>
                    <a:lstStyle/>
                    <a:p>
                      <a:pPr algn="ctr"/>
                      <a:endParaRPr lang="en-GB" dirty="0"/>
                    </a:p>
                  </a:txBody>
                  <a:tcPr/>
                </a:tc>
                <a:tc>
                  <a:txBody>
                    <a:bodyPr/>
                    <a:lstStyle/>
                    <a:p>
                      <a:pPr algn="ctr"/>
                      <a:r>
                        <a:rPr lang="en-GB" dirty="0"/>
                        <a:t>    Year 9 Curriculum</a:t>
                      </a:r>
                    </a:p>
                    <a:p>
                      <a:pPr algn="ctr"/>
                      <a:r>
                        <a:rPr lang="en-GB" dirty="0"/>
                        <a:t>1750 - 1900</a:t>
                      </a:r>
                    </a:p>
                    <a:p>
                      <a:pPr algn="ctr"/>
                      <a:endParaRPr lang="en-GB" dirty="0"/>
                    </a:p>
                  </a:txBody>
                  <a:tcPr/>
                </a:tc>
                <a:tc>
                  <a:txBody>
                    <a:bodyPr/>
                    <a:lstStyle/>
                    <a:p>
                      <a:pPr algn="ctr"/>
                      <a:endParaRPr lang="en-GB" dirty="0"/>
                    </a:p>
                  </a:txBody>
                  <a:tcPr/>
                </a:tc>
                <a:extLst>
                  <a:ext uri="{0D108BD9-81ED-4DB2-BD59-A6C34878D82A}">
                    <a16:rowId xmlns:a16="http://schemas.microsoft.com/office/drawing/2014/main" val="264293706"/>
                  </a:ext>
                </a:extLst>
              </a:tr>
              <a:tr h="365760">
                <a:tc>
                  <a:txBody>
                    <a:bodyPr/>
                    <a:lstStyle/>
                    <a:p>
                      <a:pPr algn="ctr"/>
                      <a:r>
                        <a:rPr lang="en-GB" dirty="0"/>
                        <a:t>       Autumn Term</a:t>
                      </a:r>
                    </a:p>
                  </a:txBody>
                  <a:tcPr/>
                </a:tc>
                <a:tc>
                  <a:txBody>
                    <a:bodyPr/>
                    <a:lstStyle/>
                    <a:p>
                      <a:pPr algn="ctr"/>
                      <a:r>
                        <a:rPr lang="en-GB" dirty="0"/>
                        <a:t>    Spring Term </a:t>
                      </a:r>
                    </a:p>
                  </a:txBody>
                  <a:tcPr/>
                </a:tc>
                <a:tc>
                  <a:txBody>
                    <a:bodyPr/>
                    <a:lstStyle/>
                    <a:p>
                      <a:pPr algn="ctr"/>
                      <a:r>
                        <a:rPr lang="en-GB" dirty="0"/>
                        <a:t>         Summer Term </a:t>
                      </a:r>
                    </a:p>
                  </a:txBody>
                  <a:tcPr/>
                </a:tc>
                <a:extLst>
                  <a:ext uri="{0D108BD9-81ED-4DB2-BD59-A6C34878D82A}">
                    <a16:rowId xmlns:a16="http://schemas.microsoft.com/office/drawing/2014/main" val="100882500"/>
                  </a:ext>
                </a:extLst>
              </a:tr>
              <a:tr h="3931919">
                <a:tc>
                  <a:txBody>
                    <a:bodyPr/>
                    <a:lstStyle/>
                    <a:p>
                      <a:pPr algn="ctr"/>
                      <a:r>
                        <a:rPr lang="en-GB" sz="1400" b="0" u="none" kern="1200" dirty="0">
                          <a:solidFill>
                            <a:schemeClr val="dk1"/>
                          </a:solidFill>
                          <a:effectLst/>
                          <a:latin typeface="+mn-lt"/>
                          <a:ea typeface="+mn-ea"/>
                          <a:cs typeface="+mn-cs"/>
                        </a:rPr>
                        <a:t>Victorian Inventions</a:t>
                      </a:r>
                    </a:p>
                    <a:p>
                      <a:pPr algn="ctr"/>
                      <a:endParaRPr lang="en-GB" sz="1400" b="0" u="none" kern="1200" dirty="0">
                        <a:solidFill>
                          <a:schemeClr val="dk1"/>
                        </a:solidFill>
                        <a:effectLst/>
                        <a:latin typeface="+mn-lt"/>
                        <a:ea typeface="+mn-ea"/>
                        <a:cs typeface="+mn-cs"/>
                      </a:endParaRPr>
                    </a:p>
                    <a:p>
                      <a:pPr algn="ctr"/>
                      <a:r>
                        <a:rPr lang="en-GB" sz="1400" b="0" u="none" kern="1200">
                          <a:solidFill>
                            <a:schemeClr val="dk1"/>
                          </a:solidFill>
                          <a:effectLst/>
                          <a:latin typeface="+mn-lt"/>
                          <a:ea typeface="+mn-ea"/>
                          <a:cs typeface="+mn-cs"/>
                        </a:rPr>
                        <a:t>Victorian life</a:t>
                      </a:r>
                      <a:endParaRPr lang="en-GB" sz="1400" b="0" u="none" kern="1200" dirty="0">
                        <a:solidFill>
                          <a:schemeClr val="dk1"/>
                        </a:solidFill>
                        <a:effectLst/>
                        <a:latin typeface="+mn-lt"/>
                        <a:ea typeface="+mn-ea"/>
                        <a:cs typeface="+mn-cs"/>
                      </a:endParaRPr>
                    </a:p>
                    <a:p>
                      <a:pPr algn="ctr"/>
                      <a:endParaRPr lang="en-GB" sz="1400" b="0" u="none" kern="1200" dirty="0">
                        <a:solidFill>
                          <a:schemeClr val="dk1"/>
                        </a:solidFill>
                        <a:effectLst/>
                        <a:latin typeface="+mn-lt"/>
                        <a:ea typeface="+mn-ea"/>
                        <a:cs typeface="+mn-cs"/>
                      </a:endParaRPr>
                    </a:p>
                    <a:p>
                      <a:pPr algn="ctr"/>
                      <a:r>
                        <a:rPr lang="en-GB" sz="1400" b="0" u="none" strike="noStrike" kern="1200" dirty="0">
                          <a:solidFill>
                            <a:schemeClr val="dk1"/>
                          </a:solidFill>
                          <a:effectLst/>
                          <a:latin typeface="+mn-lt"/>
                          <a:ea typeface="+mn-ea"/>
                          <a:cs typeface="+mn-cs"/>
                        </a:rPr>
                        <a:t>C</a:t>
                      </a:r>
                      <a:r>
                        <a:rPr lang="en-GB" sz="1400" kern="1200" dirty="0">
                          <a:solidFill>
                            <a:schemeClr val="dk1"/>
                          </a:solidFill>
                          <a:effectLst/>
                          <a:latin typeface="+mn-lt"/>
                          <a:ea typeface="+mn-ea"/>
                          <a:cs typeface="+mn-cs"/>
                        </a:rPr>
                        <a:t>reate a timeline of significant Victorian inventions</a:t>
                      </a:r>
                    </a:p>
                    <a:p>
                      <a:pPr algn="ctr"/>
                      <a:endParaRPr lang="en-GB" sz="1400" kern="1200" dirty="0">
                        <a:solidFill>
                          <a:schemeClr val="dk1"/>
                        </a:solidFill>
                        <a:effectLst/>
                        <a:latin typeface="+mn-lt"/>
                        <a:ea typeface="+mn-ea"/>
                        <a:cs typeface="+mn-cs"/>
                      </a:endParaRPr>
                    </a:p>
                    <a:p>
                      <a:pPr algn="ctr"/>
                      <a:r>
                        <a:rPr lang="en-GB" sz="1400" b="0" u="none" kern="1200" dirty="0">
                          <a:solidFill>
                            <a:schemeClr val="dk1"/>
                          </a:solidFill>
                          <a:effectLst/>
                          <a:latin typeface="+mn-lt"/>
                          <a:ea typeface="+mn-ea"/>
                          <a:cs typeface="+mn-cs"/>
                        </a:rPr>
                        <a:t>Reasons for the success of British Industry e.g. Josiah Wedgewood; Richard Arkwright</a:t>
                      </a:r>
                    </a:p>
                    <a:p>
                      <a:pPr algn="ctr"/>
                      <a:endParaRPr lang="en-GB" sz="1400" b="0" u="none" kern="1200" dirty="0">
                        <a:solidFill>
                          <a:schemeClr val="dk1"/>
                        </a:solidFill>
                        <a:effectLst/>
                        <a:latin typeface="+mn-lt"/>
                        <a:ea typeface="+mn-ea"/>
                        <a:cs typeface="+mn-cs"/>
                      </a:endParaRPr>
                    </a:p>
                    <a:p>
                      <a:pPr algn="ctr"/>
                      <a:r>
                        <a:rPr lang="en-GB" sz="1400" b="0" u="none" kern="1200" dirty="0">
                          <a:solidFill>
                            <a:schemeClr val="dk1"/>
                          </a:solidFill>
                          <a:effectLst/>
                          <a:latin typeface="+mn-lt"/>
                          <a:ea typeface="+mn-ea"/>
                          <a:cs typeface="+mn-cs"/>
                        </a:rPr>
                        <a:t>Children in the mills; Robert Owen</a:t>
                      </a:r>
                    </a:p>
                    <a:p>
                      <a:pPr algn="ctr"/>
                      <a:endParaRPr lang="en-GB" sz="1400" b="0" u="none" kern="1200" dirty="0">
                        <a:solidFill>
                          <a:schemeClr val="dk1"/>
                        </a:solidFill>
                        <a:effectLst/>
                        <a:latin typeface="+mn-lt"/>
                        <a:ea typeface="+mn-ea"/>
                        <a:cs typeface="+mn-cs"/>
                      </a:endParaRPr>
                    </a:p>
                    <a:p>
                      <a:pPr algn="ctr"/>
                      <a:r>
                        <a:rPr lang="en-GB" sz="1400" b="0" u="none" kern="1200" dirty="0">
                          <a:solidFill>
                            <a:schemeClr val="dk1"/>
                          </a:solidFill>
                          <a:effectLst/>
                          <a:latin typeface="+mn-lt"/>
                          <a:ea typeface="+mn-ea"/>
                          <a:cs typeface="+mn-cs"/>
                        </a:rPr>
                        <a:t>Factory Act ; Workhouse conditions</a:t>
                      </a:r>
                    </a:p>
                    <a:p>
                      <a:pPr algn="ctr"/>
                      <a:r>
                        <a:rPr lang="en-GB" sz="1400" kern="1200" dirty="0">
                          <a:solidFill>
                            <a:schemeClr val="dk1"/>
                          </a:solidFill>
                          <a:effectLst/>
                          <a:latin typeface="+mn-lt"/>
                          <a:ea typeface="+mn-ea"/>
                          <a:cs typeface="+mn-cs"/>
                        </a:rPr>
                        <a:t> </a:t>
                      </a:r>
                    </a:p>
                  </a:txBody>
                  <a:tcPr/>
                </a:tc>
                <a:tc>
                  <a:txBody>
                    <a:bodyPr/>
                    <a:lstStyle/>
                    <a:p>
                      <a:pPr algn="ctr"/>
                      <a:r>
                        <a:rPr lang="en-GB" sz="1400" b="0" kern="1200" dirty="0">
                          <a:solidFill>
                            <a:schemeClr val="tx1"/>
                          </a:solidFill>
                          <a:effectLst/>
                          <a:latin typeface="+mn-lt"/>
                          <a:ea typeface="+mn-ea"/>
                          <a:cs typeface="+mn-cs"/>
                        </a:rPr>
                        <a:t>Compare Victorian schools with present day schools</a:t>
                      </a:r>
                    </a:p>
                    <a:p>
                      <a:pPr algn="ctr"/>
                      <a:endParaRPr lang="en-GB" sz="1400" b="0" kern="1200" dirty="0">
                        <a:solidFill>
                          <a:schemeClr val="tx1"/>
                        </a:solidFill>
                        <a:effectLst/>
                        <a:latin typeface="+mn-lt"/>
                        <a:ea typeface="+mn-ea"/>
                        <a:cs typeface="+mn-cs"/>
                      </a:endParaRPr>
                    </a:p>
                    <a:p>
                      <a:pPr algn="ctr"/>
                      <a:r>
                        <a:rPr lang="en-GB" sz="1400" b="0" kern="1200" dirty="0">
                          <a:solidFill>
                            <a:schemeClr val="tx1"/>
                          </a:solidFill>
                          <a:effectLst/>
                          <a:latin typeface="+mn-lt"/>
                          <a:ea typeface="+mn-ea"/>
                          <a:cs typeface="+mn-cs"/>
                        </a:rPr>
                        <a:t>Living conditions in Victorian towns</a:t>
                      </a:r>
                    </a:p>
                    <a:p>
                      <a:pPr algn="ctr"/>
                      <a:endParaRPr lang="en-GB" sz="1400" b="0" u="none" dirty="0">
                        <a:solidFill>
                          <a:schemeClr val="tx1"/>
                        </a:solidFill>
                      </a:endParaRPr>
                    </a:p>
                    <a:p>
                      <a:pPr algn="ctr"/>
                      <a:r>
                        <a:rPr lang="en-GB" sz="1400" b="0" u="none" kern="1200" dirty="0">
                          <a:solidFill>
                            <a:schemeClr val="dk1"/>
                          </a:solidFill>
                          <a:effectLst/>
                          <a:latin typeface="+mn-lt"/>
                          <a:ea typeface="+mn-ea"/>
                          <a:cs typeface="+mn-cs"/>
                        </a:rPr>
                        <a:t>Changes in transportation; Significance of the railways</a:t>
                      </a:r>
                    </a:p>
                    <a:p>
                      <a:pPr algn="ctr"/>
                      <a:endParaRPr lang="en-GB" sz="1400" b="0" u="none" kern="1200" dirty="0">
                        <a:solidFill>
                          <a:schemeClr val="dk1"/>
                        </a:solidFill>
                        <a:effectLst/>
                        <a:latin typeface="+mn-lt"/>
                        <a:ea typeface="+mn-ea"/>
                        <a:cs typeface="+mn-cs"/>
                      </a:endParaRPr>
                    </a:p>
                    <a:p>
                      <a:pPr algn="ctr"/>
                      <a:r>
                        <a:rPr lang="en-GB" sz="1400" b="0" u="none" strike="noStrike" kern="1200" dirty="0">
                          <a:solidFill>
                            <a:schemeClr val="dk1"/>
                          </a:solidFill>
                          <a:effectLst/>
                          <a:latin typeface="+mn-lt"/>
                          <a:ea typeface="+mn-ea"/>
                          <a:cs typeface="+mn-cs"/>
                        </a:rPr>
                        <a:t>K</a:t>
                      </a:r>
                      <a:r>
                        <a:rPr lang="en-GB" sz="1400" kern="1200" dirty="0">
                          <a:solidFill>
                            <a:schemeClr val="dk1"/>
                          </a:solidFill>
                          <a:effectLst/>
                          <a:latin typeface="+mn-lt"/>
                          <a:ea typeface="+mn-ea"/>
                          <a:cs typeface="+mn-cs"/>
                        </a:rPr>
                        <a:t>nowledge of the development of systems of transport (road, waterways, rail)</a:t>
                      </a:r>
                    </a:p>
                    <a:p>
                      <a:pPr algn="ctr"/>
                      <a:endParaRPr lang="en-GB" sz="1400" kern="1200" dirty="0">
                        <a:solidFill>
                          <a:schemeClr val="dk1"/>
                        </a:solidFill>
                        <a:effectLst/>
                        <a:latin typeface="+mn-lt"/>
                        <a:ea typeface="+mn-ea"/>
                        <a:cs typeface="+mn-cs"/>
                      </a:endParaRPr>
                    </a:p>
                    <a:p>
                      <a:pPr algn="ctr"/>
                      <a:r>
                        <a:rPr lang="en-GB" sz="1400" kern="1200" dirty="0">
                          <a:solidFill>
                            <a:schemeClr val="dk1"/>
                          </a:solidFill>
                          <a:effectLst/>
                          <a:latin typeface="+mn-lt"/>
                          <a:ea typeface="+mn-ea"/>
                          <a:cs typeface="+mn-cs"/>
                        </a:rPr>
                        <a:t>Knowledge of different types of power (coal, water, steam)</a:t>
                      </a:r>
                    </a:p>
                    <a:p>
                      <a:pPr algn="ctr"/>
                      <a:endParaRPr lang="en-GB" sz="1400" kern="1200" dirty="0">
                        <a:solidFill>
                          <a:schemeClr val="dk1"/>
                        </a:solidFill>
                        <a:effectLst/>
                        <a:latin typeface="+mn-lt"/>
                        <a:ea typeface="+mn-ea"/>
                        <a:cs typeface="+mn-cs"/>
                      </a:endParaRPr>
                    </a:p>
                    <a:p>
                      <a:pPr algn="ctr"/>
                      <a:r>
                        <a:rPr lang="en-GB" sz="1400" kern="1200" dirty="0">
                          <a:solidFill>
                            <a:schemeClr val="dk1"/>
                          </a:solidFill>
                          <a:effectLst/>
                          <a:latin typeface="+mn-lt"/>
                          <a:ea typeface="+mn-ea"/>
                          <a:cs typeface="+mn-cs"/>
                        </a:rPr>
                        <a:t>Understand importance/job of the navvies.</a:t>
                      </a:r>
                    </a:p>
                    <a:p>
                      <a:pPr algn="ctr"/>
                      <a:endParaRPr lang="en-GB" sz="1400" b="0" u="none" dirty="0"/>
                    </a:p>
                  </a:txBody>
                  <a:tcPr/>
                </a:tc>
                <a:tc>
                  <a:txBody>
                    <a:bodyPr/>
                    <a:lstStyle/>
                    <a:p>
                      <a:pPr algn="ctr"/>
                      <a:r>
                        <a:rPr lang="en-GB" sz="1400" b="0" u="none" kern="1200" dirty="0">
                          <a:solidFill>
                            <a:schemeClr val="dk1"/>
                          </a:solidFill>
                          <a:effectLst/>
                          <a:latin typeface="+mn-lt"/>
                          <a:ea typeface="+mn-ea"/>
                          <a:cs typeface="+mn-cs"/>
                        </a:rPr>
                        <a:t>British Empire and trade</a:t>
                      </a:r>
                    </a:p>
                    <a:p>
                      <a:pPr algn="ctr"/>
                      <a:endParaRPr lang="en-GB" sz="1400" b="0" u="none" kern="1200" dirty="0">
                        <a:solidFill>
                          <a:schemeClr val="dk1"/>
                        </a:solidFill>
                        <a:effectLst/>
                        <a:latin typeface="+mn-lt"/>
                        <a:ea typeface="+mn-ea"/>
                        <a:cs typeface="+mn-cs"/>
                      </a:endParaRPr>
                    </a:p>
                    <a:p>
                      <a:pPr algn="ctr"/>
                      <a:r>
                        <a:rPr lang="en-GB" sz="1400" b="0" u="none" strike="noStrike" kern="1200" dirty="0">
                          <a:solidFill>
                            <a:schemeClr val="dk1"/>
                          </a:solidFill>
                          <a:effectLst/>
                          <a:latin typeface="+mn-lt"/>
                          <a:ea typeface="+mn-ea"/>
                          <a:cs typeface="+mn-cs"/>
                        </a:rPr>
                        <a:t>I</a:t>
                      </a:r>
                      <a:r>
                        <a:rPr lang="en-GB" sz="1400" kern="1200" dirty="0">
                          <a:solidFill>
                            <a:schemeClr val="dk1"/>
                          </a:solidFill>
                          <a:effectLst/>
                          <a:latin typeface="+mn-lt"/>
                          <a:ea typeface="+mn-ea"/>
                          <a:cs typeface="+mn-cs"/>
                        </a:rPr>
                        <a:t>dentify countries in the British Empire on a world map</a:t>
                      </a:r>
                    </a:p>
                    <a:p>
                      <a:pPr algn="ctr"/>
                      <a:endParaRPr lang="en-GB" sz="1400" kern="1200" dirty="0">
                        <a:solidFill>
                          <a:schemeClr val="dk1"/>
                        </a:solidFill>
                        <a:effectLst/>
                        <a:latin typeface="+mn-lt"/>
                        <a:ea typeface="+mn-ea"/>
                        <a:cs typeface="+mn-cs"/>
                      </a:endParaRPr>
                    </a:p>
                    <a:p>
                      <a:pPr algn="ctr"/>
                      <a:r>
                        <a:rPr lang="en-GB" sz="1400" kern="1200" dirty="0">
                          <a:solidFill>
                            <a:schemeClr val="dk1"/>
                          </a:solidFill>
                          <a:effectLst/>
                          <a:latin typeface="+mn-lt"/>
                          <a:ea typeface="+mn-ea"/>
                          <a:cs typeface="+mn-cs"/>
                        </a:rPr>
                        <a:t>Identify some of the goods traded in the different countries.</a:t>
                      </a:r>
                    </a:p>
                    <a:p>
                      <a:pPr algn="ctr"/>
                      <a:endParaRPr lang="en-GB" sz="1400" kern="1200" dirty="0">
                        <a:solidFill>
                          <a:schemeClr val="dk1"/>
                        </a:solidFill>
                        <a:effectLst/>
                        <a:latin typeface="+mn-lt"/>
                        <a:ea typeface="+mn-ea"/>
                        <a:cs typeface="+mn-cs"/>
                      </a:endParaRPr>
                    </a:p>
                    <a:p>
                      <a:pPr algn="ctr"/>
                      <a:r>
                        <a:rPr lang="en-GB" sz="1400" kern="1200" dirty="0">
                          <a:solidFill>
                            <a:schemeClr val="dk1"/>
                          </a:solidFill>
                          <a:effectLst/>
                          <a:latin typeface="+mn-lt"/>
                          <a:ea typeface="+mn-ea"/>
                          <a:cs typeface="+mn-cs"/>
                        </a:rPr>
                        <a:t>William Armstrong</a:t>
                      </a:r>
                    </a:p>
                    <a:p>
                      <a:pPr algn="ctr"/>
                      <a:endParaRPr lang="en-GB" sz="1400" kern="1200" dirty="0">
                        <a:solidFill>
                          <a:schemeClr val="dk1"/>
                        </a:solidFill>
                        <a:effectLst/>
                        <a:latin typeface="+mn-lt"/>
                        <a:ea typeface="+mn-ea"/>
                        <a:cs typeface="+mn-cs"/>
                      </a:endParaRPr>
                    </a:p>
                    <a:p>
                      <a:pPr algn="ctr"/>
                      <a:r>
                        <a:rPr lang="en-GB" sz="1400" b="0" u="none" kern="1200" dirty="0">
                          <a:solidFill>
                            <a:schemeClr val="dk1"/>
                          </a:solidFill>
                          <a:effectLst/>
                          <a:latin typeface="+mn-lt"/>
                          <a:ea typeface="+mn-ea"/>
                          <a:cs typeface="+mn-cs"/>
                        </a:rPr>
                        <a:t>Slavery and the slave trade;  Norfolk connections to the slave trade</a:t>
                      </a:r>
                    </a:p>
                    <a:p>
                      <a:pPr algn="ctr"/>
                      <a:r>
                        <a:rPr lang="en-GB" sz="1400" b="0" u="none" kern="1200" dirty="0">
                          <a:solidFill>
                            <a:schemeClr val="dk1"/>
                          </a:solidFill>
                          <a:effectLst/>
                          <a:latin typeface="+mn-lt"/>
                          <a:ea typeface="+mn-ea"/>
                          <a:cs typeface="+mn-cs"/>
                        </a:rPr>
                        <a:t>Abolition of the slave trade</a:t>
                      </a:r>
                    </a:p>
                    <a:p>
                      <a:pPr algn="ctr"/>
                      <a:endParaRPr lang="en-GB" sz="1400" b="0" u="none" kern="1200" dirty="0">
                        <a:solidFill>
                          <a:schemeClr val="dk1"/>
                        </a:solidFill>
                        <a:effectLst/>
                        <a:latin typeface="+mn-lt"/>
                        <a:ea typeface="+mn-ea"/>
                        <a:cs typeface="+mn-cs"/>
                      </a:endParaRPr>
                    </a:p>
                    <a:p>
                      <a:pPr algn="ctr"/>
                      <a:r>
                        <a:rPr lang="en-GB" sz="1400" b="0" u="none" strike="noStrike" kern="1200" dirty="0">
                          <a:solidFill>
                            <a:schemeClr val="dk1"/>
                          </a:solidFill>
                          <a:effectLst/>
                          <a:latin typeface="+mn-lt"/>
                          <a:ea typeface="+mn-ea"/>
                          <a:cs typeface="+mn-cs"/>
                        </a:rPr>
                        <a:t>C</a:t>
                      </a:r>
                      <a:r>
                        <a:rPr lang="en-GB" sz="1400" kern="1200" dirty="0">
                          <a:solidFill>
                            <a:schemeClr val="dk1"/>
                          </a:solidFill>
                          <a:effectLst/>
                          <a:latin typeface="+mn-lt"/>
                          <a:ea typeface="+mn-ea"/>
                          <a:cs typeface="+mn-cs"/>
                        </a:rPr>
                        <a:t>onditions on board a slave ship</a:t>
                      </a:r>
                    </a:p>
                    <a:p>
                      <a:pPr algn="ctr"/>
                      <a:endParaRPr lang="en-GB" sz="1400" kern="1200" dirty="0">
                        <a:solidFill>
                          <a:schemeClr val="dk1"/>
                        </a:solidFill>
                        <a:effectLst/>
                        <a:latin typeface="+mn-lt"/>
                        <a:ea typeface="+mn-ea"/>
                        <a:cs typeface="+mn-cs"/>
                      </a:endParaRPr>
                    </a:p>
                    <a:p>
                      <a:pPr algn="ctr"/>
                      <a:r>
                        <a:rPr lang="en-GB" sz="1400" kern="1200" dirty="0">
                          <a:solidFill>
                            <a:schemeClr val="dk1"/>
                          </a:solidFill>
                          <a:effectLst/>
                          <a:latin typeface="+mn-lt"/>
                          <a:ea typeface="+mn-ea"/>
                          <a:cs typeface="+mn-cs"/>
                        </a:rPr>
                        <a:t>Trade Triangle</a:t>
                      </a:r>
                    </a:p>
                  </a:txBody>
                  <a:tcPr/>
                </a:tc>
                <a:extLst>
                  <a:ext uri="{0D108BD9-81ED-4DB2-BD59-A6C34878D82A}">
                    <a16:rowId xmlns:a16="http://schemas.microsoft.com/office/drawing/2014/main" val="2924799264"/>
                  </a:ext>
                </a:extLst>
              </a:tr>
            </a:tbl>
          </a:graphicData>
        </a:graphic>
      </p:graphicFrame>
    </p:spTree>
    <p:extLst>
      <p:ext uri="{BB962C8B-B14F-4D97-AF65-F5344CB8AC3E}">
        <p14:creationId xmlns:p14="http://schemas.microsoft.com/office/powerpoint/2010/main" val="129203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701EA9F-9FB3-B075-4DCE-8E6BF5781680}"/>
            </a:ext>
          </a:extLst>
        </p:cNvPr>
        <p:cNvGrpSpPr/>
        <p:nvPr/>
      </p:nvGrpSpPr>
      <p:grpSpPr>
        <a:xfrm>
          <a:off x="0" y="0"/>
          <a:ext cx="0" cy="0"/>
          <a:chOff x="0" y="0"/>
          <a:chExt cx="0" cy="0"/>
        </a:xfrm>
      </p:grpSpPr>
      <p:sp useBgFill="1">
        <p:nvSpPr>
          <p:cNvPr id="30"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C2616E71-7702-4514-BCE4-BAADB22ED83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848" y="0"/>
            <a:ext cx="12188949" cy="6858000"/>
            <a:chOff x="-2848" y="0"/>
            <a:chExt cx="12188949" cy="6858000"/>
          </a:xfrm>
        </p:grpSpPr>
        <p:sp>
          <p:nvSpPr>
            <p:cNvPr id="33" name="Color Cover">
              <a:extLst>
                <a:ext uri="{FF2B5EF4-FFF2-40B4-BE49-F238E27FC236}">
                  <a16:creationId xmlns:a16="http://schemas.microsoft.com/office/drawing/2014/main" id="{15F9A7D7-E8EB-49D7-ACB0-13481EF1B6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5">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Color Cover">
              <a:extLst>
                <a:ext uri="{FF2B5EF4-FFF2-40B4-BE49-F238E27FC236}">
                  <a16:creationId xmlns:a16="http://schemas.microsoft.com/office/drawing/2014/main" id="{044CB560-3BF4-4256-8C60-8864DA0ABF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6">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A2840072-D6EC-480D-9A1B-928B36F9238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1279" y="598259"/>
            <a:ext cx="10889442" cy="5680742"/>
            <a:chOff x="651279" y="598259"/>
            <a:chExt cx="10889442" cy="5680742"/>
          </a:xfrm>
        </p:grpSpPr>
        <p:sp>
          <p:nvSpPr>
            <p:cNvPr id="37" name="Color">
              <a:extLst>
                <a:ext uri="{FF2B5EF4-FFF2-40B4-BE49-F238E27FC236}">
                  <a16:creationId xmlns:a16="http://schemas.microsoft.com/office/drawing/2014/main" id="{CADDA0B4-EE72-46AA-A7BB-C271924B72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Color">
              <a:extLst>
                <a:ext uri="{FF2B5EF4-FFF2-40B4-BE49-F238E27FC236}">
                  <a16:creationId xmlns:a16="http://schemas.microsoft.com/office/drawing/2014/main" id="{B2519E48-483B-4612-935D-790A10605F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0" name="Group 39">
            <a:extLst>
              <a:ext uri="{FF2B5EF4-FFF2-40B4-BE49-F238E27FC236}">
                <a16:creationId xmlns:a16="http://schemas.microsoft.com/office/drawing/2014/main" id="{E27AF472-EAE3-4572-AB69-B92BD10DBC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41" name="Freeform: Shape 40">
              <a:extLst>
                <a:ext uri="{FF2B5EF4-FFF2-40B4-BE49-F238E27FC236}">
                  <a16:creationId xmlns:a16="http://schemas.microsoft.com/office/drawing/2014/main" id="{BF4DB9D2-6215-420C-874C-82EADF8C6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2" name="Freeform: Shape 41">
              <a:extLst>
                <a:ext uri="{FF2B5EF4-FFF2-40B4-BE49-F238E27FC236}">
                  <a16:creationId xmlns:a16="http://schemas.microsoft.com/office/drawing/2014/main" id="{1F003139-C97C-44FA-B139-32E4DFDCE9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3" name="Freeform: Shape 42">
              <a:extLst>
                <a:ext uri="{FF2B5EF4-FFF2-40B4-BE49-F238E27FC236}">
                  <a16:creationId xmlns:a16="http://schemas.microsoft.com/office/drawing/2014/main" id="{5CE4DD6E-8CEA-45EE-B630-DBC22144D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4" name="Freeform: Shape 43">
              <a:extLst>
                <a:ext uri="{FF2B5EF4-FFF2-40B4-BE49-F238E27FC236}">
                  <a16:creationId xmlns:a16="http://schemas.microsoft.com/office/drawing/2014/main" id="{A4372F7F-AA3C-470B-AA61-7C35B7722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5" name="Freeform: Shape 44">
              <a:extLst>
                <a:ext uri="{FF2B5EF4-FFF2-40B4-BE49-F238E27FC236}">
                  <a16:creationId xmlns:a16="http://schemas.microsoft.com/office/drawing/2014/main" id="{34B605BF-D199-43DD-9328-E99F2ADFC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6" name="Freeform: Shape 45">
              <a:extLst>
                <a:ext uri="{FF2B5EF4-FFF2-40B4-BE49-F238E27FC236}">
                  <a16:creationId xmlns:a16="http://schemas.microsoft.com/office/drawing/2014/main" id="{E5D42A77-7336-4A35-8922-8098A16AA2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7" name="Freeform: Shape 46">
              <a:extLst>
                <a:ext uri="{FF2B5EF4-FFF2-40B4-BE49-F238E27FC236}">
                  <a16:creationId xmlns:a16="http://schemas.microsoft.com/office/drawing/2014/main" id="{7401EE7D-B85D-4C10-AB8C-71884EFB1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E61EEB88-BD40-F847-2B88-548632EEF5EB}"/>
              </a:ext>
            </a:extLst>
          </p:cNvPr>
          <p:cNvSpPr>
            <a:spLocks noGrp="1"/>
          </p:cNvSpPr>
          <p:nvPr>
            <p:ph type="title"/>
          </p:nvPr>
        </p:nvSpPr>
        <p:spPr>
          <a:xfrm>
            <a:off x="1012644" y="841665"/>
            <a:ext cx="5203990" cy="816314"/>
          </a:xfrm>
        </p:spPr>
        <p:txBody>
          <a:bodyPr vert="horz" lIns="91440" tIns="45720" rIns="91440" bIns="45720" rtlCol="0" anchor="b">
            <a:normAutofit fontScale="90000"/>
          </a:bodyPr>
          <a:lstStyle/>
          <a:p>
            <a:br>
              <a:rPr lang="en-US" sz="4800" dirty="0">
                <a:solidFill>
                  <a:schemeClr val="bg1"/>
                </a:solidFill>
              </a:rPr>
            </a:br>
            <a:br>
              <a:rPr lang="en-US" sz="4800" dirty="0">
                <a:solidFill>
                  <a:schemeClr val="bg1"/>
                </a:solidFill>
              </a:rPr>
            </a:br>
            <a:r>
              <a:rPr lang="en-US" dirty="0">
                <a:solidFill>
                  <a:schemeClr val="bg1"/>
                </a:solidFill>
              </a:rPr>
              <a:t>KS3 Lesson examples </a:t>
            </a:r>
            <a:endParaRPr lang="en-US" kern="1200" dirty="0">
              <a:solidFill>
                <a:schemeClr val="bg1"/>
              </a:solidFill>
              <a:latin typeface="+mj-lt"/>
              <a:ea typeface="+mj-ea"/>
              <a:cs typeface="+mj-cs"/>
            </a:endParaRPr>
          </a:p>
        </p:txBody>
      </p:sp>
      <p:pic>
        <p:nvPicPr>
          <p:cNvPr id="4" name="Picture 3">
            <a:extLst>
              <a:ext uri="{FF2B5EF4-FFF2-40B4-BE49-F238E27FC236}">
                <a16:creationId xmlns:a16="http://schemas.microsoft.com/office/drawing/2014/main" id="{C921C6EE-55EB-FDC2-AFD3-9D48A654E99A}"/>
              </a:ext>
            </a:extLst>
          </p:cNvPr>
          <p:cNvPicPr>
            <a:picLocks noChangeAspect="1"/>
          </p:cNvPicPr>
          <p:nvPr/>
        </p:nvPicPr>
        <p:blipFill>
          <a:blip r:embed="rId3"/>
          <a:srcRect l="14531" t="12273" r="15493" b="10155"/>
          <a:stretch/>
        </p:blipFill>
        <p:spPr>
          <a:xfrm>
            <a:off x="1012644" y="1901385"/>
            <a:ext cx="4763378" cy="2970340"/>
          </a:xfrm>
          <a:prstGeom prst="rect">
            <a:avLst/>
          </a:prstGeom>
        </p:spPr>
      </p:pic>
      <p:pic>
        <p:nvPicPr>
          <p:cNvPr id="6" name="Picture 5">
            <a:extLst>
              <a:ext uri="{FF2B5EF4-FFF2-40B4-BE49-F238E27FC236}">
                <a16:creationId xmlns:a16="http://schemas.microsoft.com/office/drawing/2014/main" id="{88DC7A0A-2760-E709-AD74-588C95546711}"/>
              </a:ext>
            </a:extLst>
          </p:cNvPr>
          <p:cNvPicPr>
            <a:picLocks noChangeAspect="1"/>
          </p:cNvPicPr>
          <p:nvPr/>
        </p:nvPicPr>
        <p:blipFill>
          <a:blip r:embed="rId4"/>
          <a:srcRect l="14750" t="10417" r="15494" b="10355"/>
          <a:stretch/>
        </p:blipFill>
        <p:spPr>
          <a:xfrm>
            <a:off x="5989181" y="2747630"/>
            <a:ext cx="5115303" cy="3268039"/>
          </a:xfrm>
          <a:prstGeom prst="rect">
            <a:avLst/>
          </a:prstGeom>
        </p:spPr>
      </p:pic>
    </p:spTree>
    <p:extLst>
      <p:ext uri="{BB962C8B-B14F-4D97-AF65-F5344CB8AC3E}">
        <p14:creationId xmlns:p14="http://schemas.microsoft.com/office/powerpoint/2010/main" val="11868333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847</TotalTime>
  <Words>1494</Words>
  <Application>Microsoft Office PowerPoint</Application>
  <PresentationFormat>Widescreen</PresentationFormat>
  <Paragraphs>259</Paragraphs>
  <Slides>12</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Aptos</vt:lpstr>
      <vt:lpstr>Aptos Display</vt:lpstr>
      <vt:lpstr>Arial</vt:lpstr>
      <vt:lpstr>Calibri</vt:lpstr>
      <vt:lpstr>Office Theme</vt:lpstr>
      <vt:lpstr>KS2 History  </vt:lpstr>
      <vt:lpstr>Living </vt:lpstr>
      <vt:lpstr>Living </vt:lpstr>
      <vt:lpstr>KS3 &amp; KS4 History  </vt:lpstr>
      <vt:lpstr> </vt:lpstr>
      <vt:lpstr>Living </vt:lpstr>
      <vt:lpstr>Living </vt:lpstr>
      <vt:lpstr>Living </vt:lpstr>
      <vt:lpstr>  KS3 Lesson examples </vt:lpstr>
      <vt:lpstr>PowerPoint Presentation</vt:lpstr>
      <vt:lpstr>  October was Black History Month</vt:lpstr>
      <vt:lpstr>    Useful websites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Paula Mayes</dc:creator>
  <cp:lastModifiedBy>Adrian Crossland</cp:lastModifiedBy>
  <cp:revision>29</cp:revision>
  <dcterms:created xsi:type="dcterms:W3CDTF">2024-11-25T08:26:59Z</dcterms:created>
  <dcterms:modified xsi:type="dcterms:W3CDTF">2025-01-10T13:28:19Z</dcterms:modified>
</cp:coreProperties>
</file>