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71" r:id="rId2"/>
    <p:sldId id="257" r:id="rId3"/>
    <p:sldId id="261" r:id="rId4"/>
    <p:sldId id="262" r:id="rId5"/>
    <p:sldId id="263" r:id="rId6"/>
    <p:sldId id="272" r:id="rId7"/>
    <p:sldId id="258" r:id="rId8"/>
    <p:sldId id="259" r:id="rId9"/>
    <p:sldId id="265" r:id="rId10"/>
    <p:sldId id="266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4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3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8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01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17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218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1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77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21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00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9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4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91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3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9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6EA0FA-04C6-4873-9283-1164843D515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A1F58-8839-47A9-A799-C12EF4D666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95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238413"/>
            <a:ext cx="9690845" cy="123659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Science at St Andrew’s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831" y="2558276"/>
            <a:ext cx="8825658" cy="71115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             Key Stage Two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58" y="3387802"/>
            <a:ext cx="3852041" cy="3470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7801"/>
            <a:ext cx="2652490" cy="3470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11" y="3387802"/>
            <a:ext cx="5698548" cy="34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KS2B </a:t>
            </a:r>
            <a:r>
              <a:rPr lang="en-GB" dirty="0">
                <a:solidFill>
                  <a:srgbClr val="FFC000"/>
                </a:solidFill>
              </a:rPr>
              <a:t>Spring 1</a:t>
            </a:r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7" y="1373611"/>
            <a:ext cx="8567257" cy="4433802"/>
          </a:xfrm>
        </p:spPr>
        <p:txBody>
          <a:bodyPr>
            <a:normAutofit lnSpcReduction="10000"/>
          </a:bodyPr>
          <a:lstStyle/>
          <a:p>
            <a:r>
              <a:rPr lang="en-GB" sz="2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Unit: </a:t>
            </a:r>
            <a:r>
              <a:rPr lang="en-GB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Light</a:t>
            </a:r>
          </a:p>
          <a:p>
            <a:r>
              <a:rPr lang="en-GB" dirty="0">
                <a:latin typeface="Comic Sans MS" panose="030F0702030302020204" pitchFamily="66" charset="0"/>
              </a:rPr>
              <a:t>L</a:t>
            </a:r>
            <a:r>
              <a:rPr lang="en-GB" sz="2000" dirty="0">
                <a:latin typeface="Comic Sans MS" panose="030F0702030302020204" pitchFamily="66" charset="0"/>
              </a:rPr>
              <a:t>ight appears to travel in straight lines from objects that are seen because they give out or reflect light into the eye.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To investigate how light reflects so that we can describe the movement of light beams.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To investigate shadow sizes so that </a:t>
            </a:r>
            <a:r>
              <a:rPr lang="en-GB" dirty="0">
                <a:latin typeface="Comic Sans MS" panose="030F0702030302020204" pitchFamily="66" charset="0"/>
              </a:rPr>
              <a:t>students</a:t>
            </a:r>
            <a:r>
              <a:rPr lang="en-GB" sz="2000" dirty="0">
                <a:latin typeface="Comic Sans MS" panose="030F0702030302020204" pitchFamily="66" charset="0"/>
              </a:rPr>
              <a:t> can explain the use and positioning of a light source</a:t>
            </a:r>
            <a:r>
              <a:rPr lang="en-GB" dirty="0">
                <a:latin typeface="Comic Sans MS" panose="030F0702030302020204" pitchFamily="66" charset="0"/>
              </a:rPr>
              <a:t> a</a:t>
            </a:r>
            <a:r>
              <a:rPr lang="en-GB" sz="2000" dirty="0">
                <a:latin typeface="Comic Sans MS" panose="030F0702030302020204" pitchFamily="66" charset="0"/>
              </a:rPr>
              <a:t>nd can explain why shadows have the same shape as the objects that cast them.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Explore how </a:t>
            </a:r>
            <a:r>
              <a:rPr lang="en-GB" sz="2000">
                <a:latin typeface="Comic Sans MS" panose="030F0702030302020204" pitchFamily="66" charset="0"/>
              </a:rPr>
              <a:t>a prism </a:t>
            </a:r>
            <a:r>
              <a:rPr lang="en-GB" sz="2000" dirty="0">
                <a:latin typeface="Comic Sans MS" panose="030F0702030302020204" pitchFamily="66" charset="0"/>
              </a:rPr>
              <a:t>works. 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Use of scientific vocabulary and definitions to explain how inheritance and adaptation work</a:t>
            </a:r>
            <a:r>
              <a:rPr lang="en-GB" dirty="0">
                <a:latin typeface="Comic Sans MS" panose="030F0702030302020204" pitchFamily="66" charset="0"/>
              </a:rPr>
              <a:t> s</a:t>
            </a:r>
            <a:r>
              <a:rPr lang="en-GB" sz="2000" dirty="0">
                <a:latin typeface="Comic Sans MS" panose="030F0702030302020204" pitchFamily="66" charset="0"/>
              </a:rPr>
              <a:t>o that </a:t>
            </a:r>
            <a:r>
              <a:rPr lang="en-GB" dirty="0">
                <a:latin typeface="Comic Sans MS" panose="030F0702030302020204" pitchFamily="66" charset="0"/>
              </a:rPr>
              <a:t>students</a:t>
            </a:r>
            <a:r>
              <a:rPr lang="en-GB" sz="2000" dirty="0">
                <a:latin typeface="Comic Sans MS" panose="030F0702030302020204" pitchFamily="66" charset="0"/>
              </a:rPr>
              <a:t> can describe how animals and plants adapt to suit their environments.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5477" y="3289000"/>
            <a:ext cx="4136560" cy="23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4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KS2B </a:t>
            </a:r>
            <a:r>
              <a:rPr lang="en-GB" dirty="0">
                <a:solidFill>
                  <a:srgbClr val="FFC000"/>
                </a:solidFill>
              </a:rPr>
              <a:t>Spring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39" y="1370259"/>
            <a:ext cx="8631072" cy="4524703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Unit: </a:t>
            </a:r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Living things and their habitats.</a:t>
            </a:r>
          </a:p>
          <a:p>
            <a:pPr fontAlgn="base"/>
            <a:r>
              <a:rPr lang="en-GB" sz="2000" dirty="0">
                <a:latin typeface="Comic Sans MS" panose="030F0702030302020204" pitchFamily="66" charset="0"/>
              </a:rPr>
              <a:t>To classify living things according to the Linnaean System developed by Carl Linnaeus.</a:t>
            </a:r>
          </a:p>
          <a:p>
            <a:pPr fontAlgn="base"/>
            <a:r>
              <a:rPr lang="en-GB" sz="2000" dirty="0">
                <a:latin typeface="Comic Sans MS" panose="030F0702030302020204" pitchFamily="66" charset="0"/>
              </a:rPr>
              <a:t>The classification of plants and animals into broad groups due to observable characteristics and based on similarities and differences and the reasons why.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To investigate and then classify microorganisms into helpful/dangerous.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Use of scientific vocabulary and definitions to explain how inheritance and adaptation work.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So that we can describe how animals and plants adapt to suit their environments.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234" y="2677741"/>
            <a:ext cx="2661574" cy="399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KS2B</a:t>
            </a:r>
            <a:r>
              <a:rPr lang="en-GB" dirty="0"/>
              <a:t> </a:t>
            </a:r>
            <a:r>
              <a:rPr lang="en-GB" dirty="0">
                <a:solidFill>
                  <a:srgbClr val="FFC000"/>
                </a:solidFill>
              </a:rPr>
              <a:t>Summer 1</a:t>
            </a:r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348631"/>
            <a:ext cx="7846136" cy="3933487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Unit: </a:t>
            </a:r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Electricity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How voltage effects the brightness of a lamp or the volume of a buzzer.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Compare and give reasons for the variations in how components function.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Be able to use recognised symbols when constructing simple series circuits.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Be able to answer questions about what happens when you try different components, for example, switches, bulbs, buzzers and motors.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302" y="4426084"/>
            <a:ext cx="3326400" cy="21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8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KS2B </a:t>
            </a:r>
            <a:r>
              <a:rPr lang="en-GB" dirty="0">
                <a:solidFill>
                  <a:srgbClr val="FFC000"/>
                </a:solidFill>
              </a:rPr>
              <a:t>Summer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56" y="1365227"/>
            <a:ext cx="8144689" cy="467565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Unit: </a:t>
            </a:r>
            <a:r>
              <a:rPr lang="en-GB" sz="2400" dirty="0">
                <a:solidFill>
                  <a:srgbClr val="00B0F0"/>
                </a:solidFill>
                <a:latin typeface="Comic Sans MS" panose="030F0702030302020204" pitchFamily="66" charset="0"/>
              </a:rPr>
              <a:t>Animals including  humans</a:t>
            </a:r>
          </a:p>
          <a:p>
            <a:r>
              <a:rPr lang="en-GB" dirty="0">
                <a:latin typeface="Comic Sans MS" panose="030F0702030302020204" pitchFamily="66" charset="0"/>
              </a:rPr>
              <a:t>Be able to i</a:t>
            </a:r>
            <a:r>
              <a:rPr lang="en-GB" sz="2000" dirty="0">
                <a:latin typeface="Comic Sans MS" panose="030F0702030302020204" pitchFamily="66" charset="0"/>
              </a:rPr>
              <a:t>dentify and name the main parts of the human circulatory system -  heart, blood vessels and blood and their function to transport nutrients, gases, water and wastes between the cells of the body and other systems (digestive/respiratory system).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To explore the impact of diet, drugs, lifestyle and exercise, on the way the human body functions. </a:t>
            </a:r>
          </a:p>
          <a:p>
            <a:r>
              <a:rPr lang="en-GB" dirty="0">
                <a:latin typeface="Comic Sans MS" panose="030F0702030302020204" pitchFamily="66" charset="0"/>
              </a:rPr>
              <a:t>To understand that d</a:t>
            </a:r>
            <a:r>
              <a:rPr lang="en-GB" sz="2000" dirty="0">
                <a:latin typeface="Comic Sans MS" panose="030F0702030302020204" pitchFamily="66" charset="0"/>
              </a:rPr>
              <a:t>uring exercise the heart rate and breathing rate increase to provide more oxygen to the muscles and to remove carbon dioxide quicker.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Regular exercise can lead to stronger muscles and bones. It strengthens the heart and increases lung capacity, whilst reducing the risk of heart disease.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98" y="3667328"/>
            <a:ext cx="3085188" cy="29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KS2A </a:t>
            </a:r>
            <a:r>
              <a:rPr lang="en-GB" dirty="0">
                <a:solidFill>
                  <a:srgbClr val="FFC000"/>
                </a:solidFill>
              </a:rPr>
              <a:t>Autumn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GB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Unit: Animals, including humans 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Comic Sans MS" panose="030F0702030302020204" pitchFamily="66" charset="0"/>
              </a:rPr>
              <a:t>Understand that animals cannot make their own food. 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Comic Sans MS" panose="030F0702030302020204" pitchFamily="66" charset="0"/>
              </a:rPr>
              <a:t>Food groups and how they keep us healthy.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Comic Sans MS" panose="030F0702030302020204" pitchFamily="66" charset="0"/>
              </a:rPr>
              <a:t>Design meals based on what they learn.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Comic Sans MS" panose="030F0702030302020204" pitchFamily="66" charset="0"/>
              </a:rPr>
              <a:t>Comparing vertebrates that have skeletons and muscles for support, protection and movement and invertebrates. </a:t>
            </a:r>
          </a:p>
          <a:p>
            <a:pPr>
              <a:lnSpc>
                <a:spcPct val="107000"/>
              </a:lnSpc>
            </a:pPr>
            <a:r>
              <a:rPr lang="en-GB" sz="2400" dirty="0">
                <a:latin typeface="Comic Sans MS" panose="030F0702030302020204" pitchFamily="66" charset="0"/>
              </a:rPr>
              <a:t>How different parts of the body have special functions.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55" y="3521738"/>
            <a:ext cx="2308797" cy="32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3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KS2A </a:t>
            </a:r>
            <a:r>
              <a:rPr lang="en-GB" dirty="0">
                <a:solidFill>
                  <a:srgbClr val="FFC000"/>
                </a:solidFill>
              </a:rPr>
              <a:t>Autumn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718441"/>
            <a:ext cx="8825659" cy="4301360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92D050"/>
                </a:solidFill>
                <a:latin typeface="Comic Sans MS" panose="030F0702030302020204" pitchFamily="66" charset="0"/>
              </a:rPr>
              <a:t>Unit: Rocks</a:t>
            </a:r>
            <a:endParaRPr lang="en-GB" sz="3000" dirty="0">
              <a:solidFill>
                <a:srgbClr val="92D050"/>
              </a:solidFill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Comparing and grouping different rocks based on their appearance and simple physical properties. 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What happens when rocks are rubbed together? How are fossils formed? 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Recognise that soils are made from rocks and organic matter, identifying similarities and differences. 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Explore rocks and soils, including those in our local environment.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5362" y="4481363"/>
            <a:ext cx="2374487" cy="237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9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KS2A </a:t>
            </a:r>
            <a:r>
              <a:rPr lang="en-GB" dirty="0">
                <a:solidFill>
                  <a:srgbClr val="FFC000"/>
                </a:solidFill>
              </a:rPr>
              <a:t>Spring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86083"/>
            <a:ext cx="8946541" cy="3798717"/>
          </a:xfrm>
        </p:spPr>
        <p:txBody>
          <a:bodyPr/>
          <a:lstStyle/>
          <a:p>
            <a:r>
              <a:rPr lang="en-GB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Unit: Forces &amp; magnets</a:t>
            </a:r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Friction and comparing how things move on different surfaces.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Contact forces like a physical hands-on push or pull.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Non-contact forces such as magnetic or gravitational forces that can push or pull at a distance.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Magnets have 2 poles and these can attract or repel each other and attract some materials and not others.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863" y="4756826"/>
            <a:ext cx="2161954" cy="182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8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KS2A </a:t>
            </a:r>
            <a:r>
              <a:rPr lang="en-GB" dirty="0">
                <a:solidFill>
                  <a:srgbClr val="FFC000"/>
                </a:solidFill>
              </a:rPr>
              <a:t>Spring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22508"/>
            <a:ext cx="8946541" cy="4395151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Unit: Light</a:t>
            </a:r>
            <a:endParaRPr lang="en-GB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The need for light to see things and that dark is the absence of light.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Notice that light is reflected from surfaces.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Recognise that light from the sun can be dangerous and that there are ways to protect their eyes.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Recognise that shadows are formed when the light from a light source is blocked by an opaque object.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Find patterns in the way that the size of shadows change.  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53332" y="2937068"/>
            <a:ext cx="3624925" cy="21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7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KS2A </a:t>
            </a:r>
            <a:r>
              <a:rPr lang="en-GB" dirty="0">
                <a:solidFill>
                  <a:srgbClr val="FFC000"/>
                </a:solidFill>
              </a:rPr>
              <a:t>Summer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87" y="1451100"/>
            <a:ext cx="8946541" cy="4593020"/>
          </a:xfrm>
        </p:spPr>
        <p:txBody>
          <a:bodyPr/>
          <a:lstStyle/>
          <a:p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Unit: Plants</a:t>
            </a:r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Looking at different parts of flowering plants: roots, stem/trunk, leaves and flowers.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Plants’ needs for life: growth (air, light, water, nutrients from soil, and room to grow) and how they vary from plant to plant.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Look at how water is transported within plants.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The life cycle of flowering plants, including pollination, seed formation and dispersal.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364" y="3110646"/>
            <a:ext cx="2858751" cy="35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7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KS2A </a:t>
            </a:r>
            <a:r>
              <a:rPr lang="en-GB" dirty="0">
                <a:solidFill>
                  <a:srgbClr val="FFC000"/>
                </a:solidFill>
              </a:rPr>
              <a:t>Summer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65" y="1735494"/>
            <a:ext cx="8687254" cy="3653629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Unit: Scientists and inventors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Identify inventions and discoveries from all over the world linked to scientific ideas.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>
                <a:latin typeface="Comic Sans MS" panose="030F0702030302020204" pitchFamily="66" charset="0"/>
              </a:rPr>
              <a:t>Marie Curie’s - </a:t>
            </a:r>
            <a:r>
              <a:rPr lang="en-GB" dirty="0">
                <a:latin typeface="Comic Sans MS" panose="030F0702030302020204" pitchFamily="66" charset="0"/>
              </a:rPr>
              <a:t>X-rays. </a:t>
            </a:r>
          </a:p>
          <a:p>
            <a:r>
              <a:rPr lang="en-GB" dirty="0">
                <a:latin typeface="Comic Sans MS" panose="030F0702030302020204" pitchFamily="66" charset="0"/>
              </a:rPr>
              <a:t>George Washington Carver - to grow crops.  </a:t>
            </a:r>
          </a:p>
          <a:p>
            <a:r>
              <a:rPr lang="en-GB" dirty="0">
                <a:latin typeface="Comic Sans MS" panose="030F0702030302020204" pitchFamily="66" charset="0"/>
              </a:rPr>
              <a:t>William Smith’s principle of fossil succession.</a:t>
            </a:r>
          </a:p>
          <a:p>
            <a:r>
              <a:rPr lang="en-GB" dirty="0">
                <a:latin typeface="Comic Sans MS" panose="030F0702030302020204" pitchFamily="66" charset="0"/>
              </a:rPr>
              <a:t>Inge Lehmann’s discovery of the Earth’s solid core and the creation of igneous rocks.</a:t>
            </a:r>
          </a:p>
          <a:p>
            <a:r>
              <a:rPr lang="en-GB" dirty="0">
                <a:latin typeface="Comic Sans MS" panose="030F0702030302020204" pitchFamily="66" charset="0"/>
              </a:rPr>
              <a:t>Looking at concave and convex mirrors. </a:t>
            </a:r>
          </a:p>
          <a:p>
            <a:r>
              <a:rPr lang="en-GB" dirty="0">
                <a:latin typeface="Comic Sans MS" panose="030F0702030302020204" pitchFamily="66" charset="0"/>
              </a:rPr>
              <a:t>Exploring electromagnets. </a:t>
            </a:r>
          </a:p>
          <a:p>
            <a:r>
              <a:rPr lang="en-GB" dirty="0">
                <a:latin typeface="Comic Sans MS" panose="030F0702030302020204" pitchFamily="66" charset="0"/>
              </a:rPr>
              <a:t>Making predictions and conclusions.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166" y="4189445"/>
            <a:ext cx="2897114" cy="243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3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KS2B </a:t>
            </a:r>
            <a:r>
              <a:rPr lang="en-GB" dirty="0">
                <a:solidFill>
                  <a:srgbClr val="FFC000"/>
                </a:solidFill>
              </a:rPr>
              <a:t>Autumn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192" y="1359524"/>
            <a:ext cx="8825659" cy="4367048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Unit: </a:t>
            </a:r>
            <a:r>
              <a:rPr lang="en-GB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Forces</a:t>
            </a:r>
          </a:p>
          <a:p>
            <a:pPr fontAlgn="base"/>
            <a:r>
              <a:rPr lang="en-GB" sz="2000" dirty="0">
                <a:latin typeface="Comic Sans MS" panose="030F0702030302020204" pitchFamily="66" charset="0"/>
              </a:rPr>
              <a:t>Force of gravity between Earth and falling object. </a:t>
            </a:r>
          </a:p>
          <a:p>
            <a:pPr fontAlgn="base"/>
            <a:r>
              <a:rPr lang="en-GB" sz="2000" dirty="0">
                <a:latin typeface="Comic Sans MS" panose="030F0702030302020204" pitchFamily="66" charset="0"/>
              </a:rPr>
              <a:t>Air &amp; Water resistance, are forms of friction. Friction between moving surfaces. </a:t>
            </a:r>
          </a:p>
          <a:p>
            <a:pPr fontAlgn="base"/>
            <a:r>
              <a:rPr lang="en-GB" sz="2000" dirty="0">
                <a:latin typeface="Comic Sans MS" panose="030F0702030302020204" pitchFamily="66" charset="0"/>
              </a:rPr>
              <a:t>How pulleys can be used to make a small force lift lighter loads and that gears or cogs can be used to change the speed,</a:t>
            </a:r>
          </a:p>
          <a:p>
            <a:pPr fontAlgn="base"/>
            <a:r>
              <a:rPr lang="en-GB" sz="2000" dirty="0">
                <a:latin typeface="Comic Sans MS" panose="030F0702030302020204" pitchFamily="66" charset="0"/>
              </a:rPr>
              <a:t>How forces can make an object start to move, stop moving, change direction, move faster, move slowly and change its shape.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That mass is how much matter is inside an object, measured in kilograms (kg) and that weight is how strongly gravity is pulling an object down, measured in newtons (N).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To find out force or direction of a motion. A lever always rests on a pivot.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47" y="3599234"/>
            <a:ext cx="3071796" cy="3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8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KS2B </a:t>
            </a:r>
            <a:r>
              <a:rPr lang="en-GB" dirty="0">
                <a:solidFill>
                  <a:srgbClr val="FFC000"/>
                </a:solidFill>
              </a:rPr>
              <a:t>Autumn 2</a:t>
            </a:r>
            <a:r>
              <a:rPr lang="en-GB" dirty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836" y="1420620"/>
            <a:ext cx="8264424" cy="4195481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Unit: </a:t>
            </a:r>
            <a:r>
              <a:rPr lang="en-GB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Evolution &amp; inheritance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To recognise that living things have changed over time and that fossils provide information about living things that inhabited the Earth millions of years ago.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To recognise that living things produce offspring of the same kind, but normally offspring vary and are not identical to their parents.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To identify how animals and plants are adapted to suit their environment in different ways and that adaptation may lead to evolution.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89" y="4905128"/>
            <a:ext cx="4066756" cy="167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82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618</TotalTime>
  <Words>1052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Rounded MT Bold</vt:lpstr>
      <vt:lpstr>Century Gothic</vt:lpstr>
      <vt:lpstr>Comic Sans MS</vt:lpstr>
      <vt:lpstr>Wingdings 3</vt:lpstr>
      <vt:lpstr>Ion</vt:lpstr>
      <vt:lpstr>Science at St Andrew’s School</vt:lpstr>
      <vt:lpstr>KS2A Autumn 1</vt:lpstr>
      <vt:lpstr>KS2A Autumn 2</vt:lpstr>
      <vt:lpstr>KS2A Spring 1</vt:lpstr>
      <vt:lpstr>KS2A Spring 2</vt:lpstr>
      <vt:lpstr>KS2A Summer 1</vt:lpstr>
      <vt:lpstr>KS2A Summer 2</vt:lpstr>
      <vt:lpstr>KS2B Autumn 1</vt:lpstr>
      <vt:lpstr>KS2B Autumn 2 </vt:lpstr>
      <vt:lpstr>KS2B Spring 1 </vt:lpstr>
      <vt:lpstr>KS2B Spring 2</vt:lpstr>
      <vt:lpstr>KS2B Summer 1 </vt:lpstr>
      <vt:lpstr>KS2B Summer 2</vt:lpstr>
    </vt:vector>
  </TitlesOfParts>
  <Company>St Andrews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at St Andrew’s</dc:title>
  <dc:creator>Amanda Stephens</dc:creator>
  <cp:lastModifiedBy>Julie Vincent</cp:lastModifiedBy>
  <cp:revision>41</cp:revision>
  <dcterms:created xsi:type="dcterms:W3CDTF">2024-12-17T17:49:50Z</dcterms:created>
  <dcterms:modified xsi:type="dcterms:W3CDTF">2025-03-20T10:50:18Z</dcterms:modified>
</cp:coreProperties>
</file>