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76" r:id="rId2"/>
    <p:sldId id="278" r:id="rId3"/>
    <p:sldId id="279" r:id="rId4"/>
    <p:sldId id="280" r:id="rId5"/>
    <p:sldId id="281" r:id="rId6"/>
    <p:sldId id="282" r:id="rId7"/>
    <p:sldId id="283" r:id="rId8"/>
    <p:sldId id="285" r:id="rId9"/>
    <p:sldId id="287" r:id="rId10"/>
    <p:sldId id="288" r:id="rId11"/>
    <p:sldId id="28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Crossland" userId="82733a7c-e32d-4ff6-873e-906f0ee0859c" providerId="ADAL" clId="{F4F91A49-F456-4E29-B339-EBD140CFF068}"/>
    <pc:docChg chg="undo custSel addSld delSld modSld addMainMaster delMainMaster">
      <pc:chgData name="Adrian Crossland" userId="82733a7c-e32d-4ff6-873e-906f0ee0859c" providerId="ADAL" clId="{F4F91A49-F456-4E29-B339-EBD140CFF068}" dt="2025-01-12T15:28:03.513" v="109" actId="47"/>
      <pc:docMkLst>
        <pc:docMk/>
      </pc:docMkLst>
      <pc:sldChg chg="del">
        <pc:chgData name="Adrian Crossland" userId="82733a7c-e32d-4ff6-873e-906f0ee0859c" providerId="ADAL" clId="{F4F91A49-F456-4E29-B339-EBD140CFF068}" dt="2025-01-12T15:28:03.513" v="109" actId="47"/>
        <pc:sldMkLst>
          <pc:docMk/>
          <pc:sldMk cId="1006695715" sldId="256"/>
        </pc:sldMkLst>
      </pc:sldChg>
      <pc:sldChg chg="modSp del mod">
        <pc:chgData name="Adrian Crossland" userId="82733a7c-e32d-4ff6-873e-906f0ee0859c" providerId="ADAL" clId="{F4F91A49-F456-4E29-B339-EBD140CFF068}" dt="2025-01-12T15:28:02.707" v="108" actId="47"/>
        <pc:sldMkLst>
          <pc:docMk/>
          <pc:sldMk cId="3503924690" sldId="260"/>
        </pc:sldMkLst>
      </pc:sldChg>
      <pc:sldChg chg="del">
        <pc:chgData name="Adrian Crossland" userId="82733a7c-e32d-4ff6-873e-906f0ee0859c" providerId="ADAL" clId="{F4F91A49-F456-4E29-B339-EBD140CFF068}" dt="2025-01-12T15:28:00.609" v="105" actId="47"/>
        <pc:sldMkLst>
          <pc:docMk/>
          <pc:sldMk cId="3951217645" sldId="264"/>
        </pc:sldMkLst>
      </pc:sldChg>
      <pc:sldChg chg="del">
        <pc:chgData name="Adrian Crossland" userId="82733a7c-e32d-4ff6-873e-906f0ee0859c" providerId="ADAL" clId="{F4F91A49-F456-4E29-B339-EBD140CFF068}" dt="2025-01-12T15:27:59.817" v="103" actId="47"/>
        <pc:sldMkLst>
          <pc:docMk/>
          <pc:sldMk cId="2774705500" sldId="267"/>
        </pc:sldMkLst>
      </pc:sldChg>
      <pc:sldChg chg="del">
        <pc:chgData name="Adrian Crossland" userId="82733a7c-e32d-4ff6-873e-906f0ee0859c" providerId="ADAL" clId="{F4F91A49-F456-4E29-B339-EBD140CFF068}" dt="2025-01-12T15:28:00.974" v="106" actId="47"/>
        <pc:sldMkLst>
          <pc:docMk/>
          <pc:sldMk cId="2372820677" sldId="268"/>
        </pc:sldMkLst>
      </pc:sldChg>
      <pc:sldChg chg="del">
        <pc:chgData name="Adrian Crossland" userId="82733a7c-e32d-4ff6-873e-906f0ee0859c" providerId="ADAL" clId="{F4F91A49-F456-4E29-B339-EBD140CFF068}" dt="2025-01-12T15:28:00.264" v="104" actId="47"/>
        <pc:sldMkLst>
          <pc:docMk/>
          <pc:sldMk cId="1788641472" sldId="269"/>
        </pc:sldMkLst>
      </pc:sldChg>
      <pc:sldChg chg="del">
        <pc:chgData name="Adrian Crossland" userId="82733a7c-e32d-4ff6-873e-906f0ee0859c" providerId="ADAL" clId="{F4F91A49-F456-4E29-B339-EBD140CFF068}" dt="2025-01-12T15:28:01.938" v="107" actId="47"/>
        <pc:sldMkLst>
          <pc:docMk/>
          <pc:sldMk cId="2875472546" sldId="270"/>
        </pc:sldMkLst>
      </pc:sldChg>
      <pc:sldChg chg="add del">
        <pc:chgData name="Adrian Crossland" userId="82733a7c-e32d-4ff6-873e-906f0ee0859c" providerId="ADAL" clId="{F4F91A49-F456-4E29-B339-EBD140CFF068}" dt="2025-01-12T15:27:34.664" v="99" actId="47"/>
        <pc:sldMkLst>
          <pc:docMk/>
          <pc:sldMk cId="2796001479" sldId="276"/>
        </pc:sldMkLst>
      </pc:sldChg>
      <pc:sldChg chg="add del">
        <pc:chgData name="Adrian Crossland" userId="82733a7c-e32d-4ff6-873e-906f0ee0859c" providerId="ADAL" clId="{F4F91A49-F456-4E29-B339-EBD140CFF068}" dt="2025-01-12T15:27:34.473" v="98" actId="47"/>
        <pc:sldMkLst>
          <pc:docMk/>
          <pc:sldMk cId="2170611089" sldId="278"/>
        </pc:sldMkLst>
      </pc:sldChg>
      <pc:sldChg chg="add del">
        <pc:chgData name="Adrian Crossland" userId="82733a7c-e32d-4ff6-873e-906f0ee0859c" providerId="ADAL" clId="{F4F91A49-F456-4E29-B339-EBD140CFF068}" dt="2025-01-12T15:27:34.322" v="97" actId="47"/>
        <pc:sldMkLst>
          <pc:docMk/>
          <pc:sldMk cId="1721596843" sldId="279"/>
        </pc:sldMkLst>
      </pc:sldChg>
      <pc:sldChg chg="add del">
        <pc:chgData name="Adrian Crossland" userId="82733a7c-e32d-4ff6-873e-906f0ee0859c" providerId="ADAL" clId="{F4F91A49-F456-4E29-B339-EBD140CFF068}" dt="2025-01-12T15:27:34.139" v="96" actId="47"/>
        <pc:sldMkLst>
          <pc:docMk/>
          <pc:sldMk cId="2864980818" sldId="280"/>
        </pc:sldMkLst>
      </pc:sldChg>
      <pc:sldChg chg="add del">
        <pc:chgData name="Adrian Crossland" userId="82733a7c-e32d-4ff6-873e-906f0ee0859c" providerId="ADAL" clId="{F4F91A49-F456-4E29-B339-EBD140CFF068}" dt="2025-01-12T15:27:33.965" v="95" actId="47"/>
        <pc:sldMkLst>
          <pc:docMk/>
          <pc:sldMk cId="1362174710" sldId="281"/>
        </pc:sldMkLst>
      </pc:sldChg>
      <pc:sldChg chg="add del">
        <pc:chgData name="Adrian Crossland" userId="82733a7c-e32d-4ff6-873e-906f0ee0859c" providerId="ADAL" clId="{F4F91A49-F456-4E29-B339-EBD140CFF068}" dt="2025-01-12T15:27:33.803" v="94" actId="47"/>
        <pc:sldMkLst>
          <pc:docMk/>
          <pc:sldMk cId="1294730283" sldId="282"/>
        </pc:sldMkLst>
      </pc:sldChg>
      <pc:sldChg chg="add del">
        <pc:chgData name="Adrian Crossland" userId="82733a7c-e32d-4ff6-873e-906f0ee0859c" providerId="ADAL" clId="{F4F91A49-F456-4E29-B339-EBD140CFF068}" dt="2025-01-12T15:27:33.616" v="93" actId="47"/>
        <pc:sldMkLst>
          <pc:docMk/>
          <pc:sldMk cId="1093379029" sldId="283"/>
        </pc:sldMkLst>
      </pc:sldChg>
      <pc:sldChg chg="add del">
        <pc:chgData name="Adrian Crossland" userId="82733a7c-e32d-4ff6-873e-906f0ee0859c" providerId="ADAL" clId="{F4F91A49-F456-4E29-B339-EBD140CFF068}" dt="2025-01-12T15:27:33.433" v="92" actId="47"/>
        <pc:sldMkLst>
          <pc:docMk/>
          <pc:sldMk cId="3617045197" sldId="285"/>
        </pc:sldMkLst>
      </pc:sldChg>
      <pc:sldChg chg="add del">
        <pc:chgData name="Adrian Crossland" userId="82733a7c-e32d-4ff6-873e-906f0ee0859c" providerId="ADAL" clId="{F4F91A49-F456-4E29-B339-EBD140CFF068}" dt="2025-01-12T15:27:32.857" v="91" actId="47"/>
        <pc:sldMkLst>
          <pc:docMk/>
          <pc:sldMk cId="4078670157" sldId="287"/>
        </pc:sldMkLst>
      </pc:sldChg>
      <pc:sldChg chg="add del">
        <pc:chgData name="Adrian Crossland" userId="82733a7c-e32d-4ff6-873e-906f0ee0859c" providerId="ADAL" clId="{F4F91A49-F456-4E29-B339-EBD140CFF068}" dt="2025-01-12T15:27:32.706" v="90" actId="47"/>
        <pc:sldMkLst>
          <pc:docMk/>
          <pc:sldMk cId="2808297080" sldId="288"/>
        </pc:sldMkLst>
      </pc:sldChg>
      <pc:sldChg chg="modSp add del mod">
        <pc:chgData name="Adrian Crossland" userId="82733a7c-e32d-4ff6-873e-906f0ee0859c" providerId="ADAL" clId="{F4F91A49-F456-4E29-B339-EBD140CFF068}" dt="2025-01-12T15:27:35.500" v="102" actId="207"/>
        <pc:sldMkLst>
          <pc:docMk/>
          <pc:sldMk cId="537687246" sldId="289"/>
        </pc:sldMkLst>
        <pc:spChg chg="mod">
          <ac:chgData name="Adrian Crossland" userId="82733a7c-e32d-4ff6-873e-906f0ee0859c" providerId="ADAL" clId="{F4F91A49-F456-4E29-B339-EBD140CFF068}" dt="2025-01-12T15:27:35.500" v="102" actId="207"/>
          <ac:spMkLst>
            <pc:docMk/>
            <pc:sldMk cId="537687246" sldId="289"/>
            <ac:spMk id="3" creationId="{00000000-0000-0000-0000-000000000000}"/>
          </ac:spMkLst>
        </pc:spChg>
      </pc:sldChg>
      <pc:sldMasterChg chg="del delSldLayout">
        <pc:chgData name="Adrian Crossland" userId="82733a7c-e32d-4ff6-873e-906f0ee0859c" providerId="ADAL" clId="{F4F91A49-F456-4E29-B339-EBD140CFF068}" dt="2025-01-12T15:28:03.513" v="109" actId="47"/>
        <pc:sldMasterMkLst>
          <pc:docMk/>
          <pc:sldMasterMk cId="0" sldId="2147483648"/>
        </pc:sldMasterMkLst>
        <pc:sldLayoutChg chg="del">
          <pc:chgData name="Adrian Crossland" userId="82733a7c-e32d-4ff6-873e-906f0ee0859c" providerId="ADAL" clId="{F4F91A49-F456-4E29-B339-EBD140CFF068}" dt="2025-01-12T15:28:03.513" v="109" actId="47"/>
          <pc:sldLayoutMkLst>
            <pc:docMk/>
            <pc:sldMasterMk cId="0" sldId="2147483648"/>
            <pc:sldLayoutMk cId="0" sldId="2147483649"/>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0"/>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2"/>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3"/>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4"/>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5"/>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6"/>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8"/>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59"/>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61"/>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62"/>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67"/>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68"/>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69"/>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70"/>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72"/>
          </pc:sldLayoutMkLst>
        </pc:sldLayoutChg>
        <pc:sldLayoutChg chg="del">
          <pc:chgData name="Adrian Crossland" userId="82733a7c-e32d-4ff6-873e-906f0ee0859c" providerId="ADAL" clId="{F4F91A49-F456-4E29-B339-EBD140CFF068}" dt="2025-01-12T15:28:03.513" v="109" actId="47"/>
          <pc:sldLayoutMkLst>
            <pc:docMk/>
            <pc:sldMasterMk cId="0" sldId="2147483648"/>
            <pc:sldLayoutMk cId="0" sldId="2147483673"/>
          </pc:sldLayoutMkLst>
        </pc:sldLayoutChg>
      </pc:sldMasterChg>
      <pc:sldMasterChg chg="add del addSldLayout delSldLayout">
        <pc:chgData name="Adrian Crossland" userId="82733a7c-e32d-4ff6-873e-906f0ee0859c" providerId="ADAL" clId="{F4F91A49-F456-4E29-B339-EBD140CFF068}" dt="2025-01-12T15:27:32.557" v="89" actId="47"/>
        <pc:sldMasterMkLst>
          <pc:docMk/>
          <pc:sldMasterMk cId="707695749" sldId="2147483674"/>
        </pc:sldMasterMkLst>
        <pc:sldLayoutChg chg="add del">
          <pc:chgData name="Adrian Crossland" userId="82733a7c-e32d-4ff6-873e-906f0ee0859c" providerId="ADAL" clId="{F4F91A49-F456-4E29-B339-EBD140CFF068}" dt="2025-01-12T15:27:32.557" v="89" actId="47"/>
          <pc:sldLayoutMkLst>
            <pc:docMk/>
            <pc:sldMasterMk cId="707695749" sldId="2147483674"/>
            <pc:sldLayoutMk cId="194745281" sldId="2147483675"/>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3675008772" sldId="2147483676"/>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223822289" sldId="2147483677"/>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614999922" sldId="2147483678"/>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4209740601" sldId="2147483679"/>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2778914094" sldId="2147483680"/>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688606874" sldId="2147483681"/>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432832657" sldId="2147483682"/>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3286901880" sldId="2147483683"/>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475530014" sldId="2147483684"/>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232728093" sldId="2147483685"/>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693011376" sldId="2147483686"/>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219817336" sldId="2147483687"/>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2484218810" sldId="2147483688"/>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03716204" sldId="2147483689"/>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4222377631" sldId="2147483690"/>
          </pc:sldLayoutMkLst>
        </pc:sldLayoutChg>
        <pc:sldLayoutChg chg="add del">
          <pc:chgData name="Adrian Crossland" userId="82733a7c-e32d-4ff6-873e-906f0ee0859c" providerId="ADAL" clId="{F4F91A49-F456-4E29-B339-EBD140CFF068}" dt="2025-01-12T15:27:32.557" v="89" actId="47"/>
          <pc:sldLayoutMkLst>
            <pc:docMk/>
            <pc:sldMasterMk cId="707695749" sldId="2147483674"/>
            <pc:sldLayoutMk cId="1597210046" sldId="2147483691"/>
          </pc:sldLayoutMkLst>
        </pc:sldLayoutChg>
      </pc:sldMasterChg>
    </pc:docChg>
  </pc:docChgLst>
  <pc:docChgLst>
    <pc:chgData name="Adrian Crossland" userId="82733a7c-e32d-4ff6-873e-906f0ee0859c" providerId="ADAL" clId="{312FA8FD-1F2A-4FC7-A6D4-0D6DDF6A95B8}"/>
    <pc:docChg chg="modSld">
      <pc:chgData name="Adrian Crossland" userId="82733a7c-e32d-4ff6-873e-906f0ee0859c" providerId="ADAL" clId="{312FA8FD-1F2A-4FC7-A6D4-0D6DDF6A95B8}" dt="2025-03-20T21:53:03.224" v="3" actId="20577"/>
      <pc:docMkLst>
        <pc:docMk/>
      </pc:docMkLst>
      <pc:sldChg chg="modSp mod">
        <pc:chgData name="Adrian Crossland" userId="82733a7c-e32d-4ff6-873e-906f0ee0859c" providerId="ADAL" clId="{312FA8FD-1F2A-4FC7-A6D4-0D6DDF6A95B8}" dt="2025-03-20T21:52:00.096" v="1" actId="20577"/>
        <pc:sldMkLst>
          <pc:docMk/>
          <pc:sldMk cId="2170611089" sldId="278"/>
        </pc:sldMkLst>
        <pc:spChg chg="mod">
          <ac:chgData name="Adrian Crossland" userId="82733a7c-e32d-4ff6-873e-906f0ee0859c" providerId="ADAL" clId="{312FA8FD-1F2A-4FC7-A6D4-0D6DDF6A95B8}" dt="2025-03-20T21:52:00.096" v="1" actId="20577"/>
          <ac:spMkLst>
            <pc:docMk/>
            <pc:sldMk cId="2170611089" sldId="278"/>
            <ac:spMk id="3" creationId="{00000000-0000-0000-0000-000000000000}"/>
          </ac:spMkLst>
        </pc:spChg>
      </pc:sldChg>
      <pc:sldChg chg="modSp mod">
        <pc:chgData name="Adrian Crossland" userId="82733a7c-e32d-4ff6-873e-906f0ee0859c" providerId="ADAL" clId="{312FA8FD-1F2A-4FC7-A6D4-0D6DDF6A95B8}" dt="2025-03-20T21:52:39.915" v="2" actId="20577"/>
        <pc:sldMkLst>
          <pc:docMk/>
          <pc:sldMk cId="1294730283" sldId="282"/>
        </pc:sldMkLst>
        <pc:spChg chg="mod">
          <ac:chgData name="Adrian Crossland" userId="82733a7c-e32d-4ff6-873e-906f0ee0859c" providerId="ADAL" clId="{312FA8FD-1F2A-4FC7-A6D4-0D6DDF6A95B8}" dt="2025-03-20T21:52:39.915" v="2" actId="20577"/>
          <ac:spMkLst>
            <pc:docMk/>
            <pc:sldMk cId="1294730283" sldId="282"/>
            <ac:spMk id="3" creationId="{00000000-0000-0000-0000-000000000000}"/>
          </ac:spMkLst>
        </pc:spChg>
      </pc:sldChg>
      <pc:sldChg chg="modSp mod">
        <pc:chgData name="Adrian Crossland" userId="82733a7c-e32d-4ff6-873e-906f0ee0859c" providerId="ADAL" clId="{312FA8FD-1F2A-4FC7-A6D4-0D6DDF6A95B8}" dt="2025-03-20T21:53:03.224" v="3" actId="20577"/>
        <pc:sldMkLst>
          <pc:docMk/>
          <pc:sldMk cId="3617045197" sldId="285"/>
        </pc:sldMkLst>
        <pc:spChg chg="mod">
          <ac:chgData name="Adrian Crossland" userId="82733a7c-e32d-4ff6-873e-906f0ee0859c" providerId="ADAL" clId="{312FA8FD-1F2A-4FC7-A6D4-0D6DDF6A95B8}" dt="2025-03-20T21:53:03.224" v="3" actId="20577"/>
          <ac:spMkLst>
            <pc:docMk/>
            <pc:sldMk cId="3617045197" sldId="28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9474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A0FA-04C6-4873-9283-1164843D5158}"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47553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23272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9301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21981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248421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0371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422237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59721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367500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22382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6EA0FA-04C6-4873-9283-1164843D5158}"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61499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6EA0FA-04C6-4873-9283-1164843D5158}" type="datetimeFigureOut">
              <a:rPr lang="en-GB" smtClean="0"/>
              <a:t>20/03/2025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420974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277891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68860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6EA0FA-04C6-4873-9283-1164843D5158}" type="datetimeFigureOut">
              <a:rPr lang="en-GB" smtClean="0"/>
              <a:t>20/03/2025</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143283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A0FA-04C6-4873-9283-1164843D5158}" type="datetimeFigureOut">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8A1F58-8839-47A9-A799-C12EF4D66690}" type="slidenum">
              <a:rPr lang="en-GB" smtClean="0"/>
              <a:t>‹#›</a:t>
            </a:fld>
            <a:endParaRPr lang="en-GB"/>
          </a:p>
        </p:txBody>
      </p:sp>
    </p:spTree>
    <p:extLst>
      <p:ext uri="{BB962C8B-B14F-4D97-AF65-F5344CB8AC3E}">
        <p14:creationId xmlns:p14="http://schemas.microsoft.com/office/powerpoint/2010/main" val="328690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6EA0FA-04C6-4873-9283-1164843D5158}" type="datetimeFigureOut">
              <a:rPr lang="en-GB" smtClean="0"/>
              <a:t>20/03/2025</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98A1F58-8839-47A9-A799-C12EF4D66690}" type="slidenum">
              <a:rPr lang="en-GB" smtClean="0"/>
              <a:t>‹#›</a:t>
            </a:fld>
            <a:endParaRPr lang="en-GB"/>
          </a:p>
        </p:txBody>
      </p:sp>
    </p:spTree>
    <p:extLst>
      <p:ext uri="{BB962C8B-B14F-4D97-AF65-F5344CB8AC3E}">
        <p14:creationId xmlns:p14="http://schemas.microsoft.com/office/powerpoint/2010/main" val="70769574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FC000"/>
                </a:solidFill>
                <a:latin typeface="Arial Rounded MT Bold" panose="020F0704030504030204" pitchFamily="34" charset="0"/>
              </a:rPr>
              <a:t>Science at St Andrew’s School</a:t>
            </a:r>
            <a:endParaRPr lang="en-GB" dirty="0"/>
          </a:p>
        </p:txBody>
      </p:sp>
      <p:sp>
        <p:nvSpPr>
          <p:cNvPr id="3" name="Subtitle 2"/>
          <p:cNvSpPr>
            <a:spLocks noGrp="1"/>
          </p:cNvSpPr>
          <p:nvPr>
            <p:ph type="subTitle" idx="1"/>
          </p:nvPr>
        </p:nvSpPr>
        <p:spPr/>
        <p:txBody>
          <a:bodyPr>
            <a:normAutofit/>
          </a:bodyPr>
          <a:lstStyle/>
          <a:p>
            <a:r>
              <a:rPr lang="en-GB" sz="4000" dirty="0">
                <a:latin typeface="Comic Sans MS" panose="030F0702030302020204" pitchFamily="66" charset="0"/>
              </a:rPr>
              <a:t>              KEY STAGE 3</a:t>
            </a:r>
          </a:p>
        </p:txBody>
      </p:sp>
    </p:spTree>
    <p:extLst>
      <p:ext uri="{BB962C8B-B14F-4D97-AF65-F5344CB8AC3E}">
        <p14:creationId xmlns:p14="http://schemas.microsoft.com/office/powerpoint/2010/main" val="279600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6113593" cy="1676226"/>
          </a:xfrm>
        </p:spPr>
        <p:txBody>
          <a:bodyPr/>
          <a:lstStyle/>
          <a:p>
            <a:r>
              <a:rPr lang="en-GB" dirty="0">
                <a:solidFill>
                  <a:srgbClr val="FFC000"/>
                </a:solidFill>
              </a:rPr>
              <a:t>Key Stage 3 </a:t>
            </a:r>
            <a:br>
              <a:rPr lang="en-GB" dirty="0">
                <a:solidFill>
                  <a:srgbClr val="FFC000"/>
                </a:solidFill>
              </a:rPr>
            </a:br>
            <a:r>
              <a:rPr lang="en-GB" dirty="0">
                <a:solidFill>
                  <a:srgbClr val="FFC000"/>
                </a:solidFill>
              </a:rPr>
              <a:t>Year 9 - Spring Term</a:t>
            </a:r>
          </a:p>
        </p:txBody>
      </p:sp>
      <p:sp>
        <p:nvSpPr>
          <p:cNvPr id="3" name="Content Placeholder 2"/>
          <p:cNvSpPr>
            <a:spLocks noGrp="1"/>
          </p:cNvSpPr>
          <p:nvPr>
            <p:ph idx="1"/>
          </p:nvPr>
        </p:nvSpPr>
        <p:spPr>
          <a:xfrm>
            <a:off x="432262" y="2313992"/>
            <a:ext cx="11172305" cy="3937178"/>
          </a:xfrm>
        </p:spPr>
        <p:txBody>
          <a:bodyPr>
            <a:noAutofit/>
          </a:bodyPr>
          <a:lstStyle/>
          <a:p>
            <a:r>
              <a:rPr lang="en-GB" sz="2000" dirty="0">
                <a:solidFill>
                  <a:srgbClr val="FF0000"/>
                </a:solidFill>
                <a:latin typeface="Comic Sans MS" panose="030F0702030302020204" pitchFamily="66" charset="0"/>
              </a:rPr>
              <a:t>9I Energy &amp; Electricity </a:t>
            </a:r>
          </a:p>
          <a:p>
            <a:r>
              <a:rPr lang="en-GB" sz="1800" dirty="0">
                <a:latin typeface="Comic Sans MS" panose="030F0702030302020204" pitchFamily="66" charset="0"/>
              </a:rPr>
              <a:t>Types of energy stores and the four main ways of transferring energy, conduction and radiation.</a:t>
            </a:r>
          </a:p>
          <a:p>
            <a:r>
              <a:rPr lang="en-GB" sz="1800" dirty="0">
                <a:latin typeface="Comic Sans MS" panose="030F0702030302020204" pitchFamily="66" charset="0"/>
              </a:rPr>
              <a:t>How insulators can slow down the rate of energy transfer and how energy transfer diagrams show that energy transfer is not perfect and that some energy is wasted and in what forms. Students understand the meaning of efficiency.</a:t>
            </a:r>
          </a:p>
          <a:p>
            <a:r>
              <a:rPr lang="en-GB" sz="1800" dirty="0">
                <a:latin typeface="Comic Sans MS" panose="030F0702030302020204" pitchFamily="66" charset="0"/>
              </a:rPr>
              <a:t>The law of conservation of energy says, “energy cannot be created or destroyed, only transferred from one store to another”. </a:t>
            </a:r>
          </a:p>
          <a:p>
            <a:r>
              <a:rPr lang="en-GB" sz="1800" dirty="0">
                <a:latin typeface="Comic Sans MS" panose="030F0702030302020204" pitchFamily="66" charset="0"/>
              </a:rPr>
              <a:t>Build both real and virtual electric circuits and explore what voltage is, how to measure it and what happens to voltage as it goes around a circuit. Understand the dangers of high voltage. </a:t>
            </a:r>
          </a:p>
          <a:p>
            <a:r>
              <a:rPr lang="en-GB" sz="1800" dirty="0">
                <a:latin typeface="Comic Sans MS" panose="030F0702030302020204" pitchFamily="66" charset="0"/>
              </a:rPr>
              <a:t>Know how electricity is made and how it gets into our homes. Know that electricity is made from using other energy sources. </a:t>
            </a:r>
            <a:r>
              <a:rPr lang="en-GB" sz="1800">
                <a:latin typeface="Comic Sans MS" panose="030F0702030302020204" pitchFamily="66" charset="0"/>
              </a:rPr>
              <a:t>Renewable versus non-renewable</a:t>
            </a:r>
            <a:r>
              <a:rPr lang="en-GB" sz="1800" dirty="0">
                <a:latin typeface="Comic Sans MS" panose="030F0702030302020204" pitchFamily="66"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552" y="418601"/>
            <a:ext cx="2786723" cy="1998028"/>
          </a:xfrm>
          <a:prstGeom prst="rect">
            <a:avLst/>
          </a:prstGeom>
        </p:spPr>
      </p:pic>
    </p:spTree>
    <p:extLst>
      <p:ext uri="{BB962C8B-B14F-4D97-AF65-F5344CB8AC3E}">
        <p14:creationId xmlns:p14="http://schemas.microsoft.com/office/powerpoint/2010/main" val="280829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6225560" cy="1265679"/>
          </a:xfrm>
        </p:spPr>
        <p:txBody>
          <a:bodyPr/>
          <a:lstStyle/>
          <a:p>
            <a:r>
              <a:rPr lang="en-GB" dirty="0">
                <a:solidFill>
                  <a:srgbClr val="FFC000"/>
                </a:solidFill>
              </a:rPr>
              <a:t>Key Stage 3 </a:t>
            </a:r>
            <a:br>
              <a:rPr lang="en-GB" dirty="0">
                <a:solidFill>
                  <a:srgbClr val="FFC000"/>
                </a:solidFill>
              </a:rPr>
            </a:br>
            <a:r>
              <a:rPr lang="en-GB" dirty="0">
                <a:solidFill>
                  <a:srgbClr val="FFC000"/>
                </a:solidFill>
              </a:rPr>
              <a:t>Year 9 - Summer Term</a:t>
            </a:r>
          </a:p>
        </p:txBody>
      </p:sp>
      <p:sp>
        <p:nvSpPr>
          <p:cNvPr id="3" name="Content Placeholder 2"/>
          <p:cNvSpPr>
            <a:spLocks noGrp="1"/>
          </p:cNvSpPr>
          <p:nvPr>
            <p:ph idx="1"/>
          </p:nvPr>
        </p:nvSpPr>
        <p:spPr>
          <a:xfrm>
            <a:off x="474844" y="2329600"/>
            <a:ext cx="11172305" cy="3708862"/>
          </a:xfrm>
        </p:spPr>
        <p:txBody>
          <a:bodyPr>
            <a:noAutofit/>
          </a:bodyPr>
          <a:lstStyle/>
          <a:p>
            <a:r>
              <a:rPr lang="en-GB" dirty="0">
                <a:solidFill>
                  <a:srgbClr val="00B050"/>
                </a:solidFill>
                <a:latin typeface="Comic Sans MS" panose="030F0702030302020204" pitchFamily="66" charset="0"/>
              </a:rPr>
              <a:t>9C Plants &amp; Photosynthesis (GCSE Topic 3 &amp; 4 Bioenergetics)</a:t>
            </a:r>
          </a:p>
          <a:p>
            <a:r>
              <a:rPr lang="en-GB" sz="1800" dirty="0">
                <a:latin typeface="Comic Sans MS" panose="030F0702030302020204" pitchFamily="66" charset="0"/>
              </a:rPr>
              <a:t>The dependence of almost all life on Earth on the ability of photosynthetic organisms, such as plants and algae, to use sunlight by photosynthesis to build organic molecules that are an essential energy store and help maintain safe levels of oxygen and carbon dioxide in the atmosphere.</a:t>
            </a:r>
          </a:p>
          <a:p>
            <a:r>
              <a:rPr lang="en-GB" sz="1800" dirty="0">
                <a:latin typeface="Comic Sans MS" panose="030F0702030302020204" pitchFamily="66" charset="0"/>
              </a:rPr>
              <a:t>The reactants and products of photosynthesis and the word summary for photosynthesis.</a:t>
            </a:r>
          </a:p>
          <a:p>
            <a:r>
              <a:rPr lang="en-GB" sz="1800" dirty="0">
                <a:latin typeface="Comic Sans MS" panose="030F0702030302020204" pitchFamily="66" charset="0"/>
              </a:rPr>
              <a:t>The adaptations of leaves for photosynthesis.</a:t>
            </a:r>
          </a:p>
          <a:p>
            <a:r>
              <a:rPr lang="en-GB" sz="1800" dirty="0">
                <a:solidFill>
                  <a:srgbClr val="0070C0"/>
                </a:solidFill>
                <a:latin typeface="Comic Sans MS" panose="030F0702030302020204" pitchFamily="66" charset="0"/>
              </a:rPr>
              <a:t>Unit 9A Inheritance &amp; selection</a:t>
            </a:r>
          </a:p>
          <a:p>
            <a:r>
              <a:rPr lang="en-GB" sz="1800" dirty="0">
                <a:latin typeface="Comic Sans MS" panose="030F0702030302020204" pitchFamily="66" charset="0"/>
              </a:rPr>
              <a:t>Heredity - where genetic information is transmitted from one generation to the next. </a:t>
            </a:r>
          </a:p>
          <a:p>
            <a:r>
              <a:rPr lang="en-GB" sz="1800" dirty="0">
                <a:latin typeface="Comic Sans MS" panose="030F0702030302020204" pitchFamily="66" charset="0"/>
              </a:rPr>
              <a:t>Watson, Crick, Wilkins and Franklin model of chromosomes, genes and DNA. </a:t>
            </a:r>
          </a:p>
          <a:p>
            <a:r>
              <a:rPr lang="en-GB" sz="1800" dirty="0">
                <a:latin typeface="Comic Sans MS" panose="030F0702030302020204" pitchFamily="66" charset="0"/>
              </a:rPr>
              <a:t>The differences between species and the variation between individuals within a species.</a:t>
            </a:r>
          </a:p>
          <a:p>
            <a:r>
              <a:rPr lang="en-GB" sz="1800" dirty="0">
                <a:latin typeface="Comic Sans MS" panose="030F0702030302020204" pitchFamily="66" charset="0"/>
              </a:rPr>
              <a:t> </a:t>
            </a:r>
            <a:r>
              <a:rPr lang="en-GB" sz="1800" dirty="0">
                <a:solidFill>
                  <a:schemeClr val="accent6">
                    <a:lumMod val="75000"/>
                  </a:schemeClr>
                </a:solidFill>
                <a:latin typeface="Comic Sans MS" panose="030F0702030302020204" pitchFamily="66" charset="0"/>
              </a:rPr>
              <a:t>Some students may move onto 9G Enviro chemistry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664" y="511945"/>
            <a:ext cx="2021747" cy="1566590"/>
          </a:xfrm>
          <a:prstGeom prst="rect">
            <a:avLst/>
          </a:prstGeom>
        </p:spPr>
      </p:pic>
    </p:spTree>
    <p:extLst>
      <p:ext uri="{BB962C8B-B14F-4D97-AF65-F5344CB8AC3E}">
        <p14:creationId xmlns:p14="http://schemas.microsoft.com/office/powerpoint/2010/main" val="53768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5609740" cy="706964"/>
          </a:xfrm>
        </p:spPr>
        <p:txBody>
          <a:bodyPr/>
          <a:lstStyle/>
          <a:p>
            <a:r>
              <a:rPr lang="en-GB" dirty="0">
                <a:solidFill>
                  <a:srgbClr val="FFC000"/>
                </a:solidFill>
              </a:rPr>
              <a:t>Key Stage 3</a:t>
            </a:r>
            <a:br>
              <a:rPr lang="en-GB" dirty="0">
                <a:solidFill>
                  <a:srgbClr val="FFC000"/>
                </a:solidFill>
              </a:rPr>
            </a:br>
            <a:r>
              <a:rPr lang="en-GB" dirty="0">
                <a:solidFill>
                  <a:srgbClr val="FFC000"/>
                </a:solidFill>
              </a:rPr>
              <a:t>Year 7- Autumn term</a:t>
            </a:r>
          </a:p>
        </p:txBody>
      </p:sp>
      <p:sp>
        <p:nvSpPr>
          <p:cNvPr id="3" name="Content Placeholder 2"/>
          <p:cNvSpPr>
            <a:spLocks noGrp="1"/>
          </p:cNvSpPr>
          <p:nvPr>
            <p:ph idx="1"/>
          </p:nvPr>
        </p:nvSpPr>
        <p:spPr>
          <a:xfrm>
            <a:off x="1154954" y="2427315"/>
            <a:ext cx="10250108" cy="3823855"/>
          </a:xfrm>
        </p:spPr>
        <p:txBody>
          <a:bodyPr>
            <a:normAutofit fontScale="77500" lnSpcReduction="20000"/>
          </a:bodyPr>
          <a:lstStyle/>
          <a:p>
            <a:r>
              <a:rPr lang="en-GB" sz="2600" b="1" dirty="0">
                <a:solidFill>
                  <a:srgbClr val="00B050"/>
                </a:solidFill>
                <a:latin typeface="Comic Sans MS" panose="030F0702030302020204" pitchFamily="66" charset="0"/>
              </a:rPr>
              <a:t>7C Environment &amp; Feeding -Living things &amp; their habitats</a:t>
            </a:r>
            <a:endParaRPr lang="en-GB" sz="2600" dirty="0">
              <a:solidFill>
                <a:srgbClr val="00B050"/>
              </a:solidFill>
              <a:latin typeface="Comic Sans MS" panose="030F0702030302020204" pitchFamily="66" charset="0"/>
            </a:endParaRPr>
          </a:p>
          <a:p>
            <a:r>
              <a:rPr lang="en-GB" sz="2600" dirty="0">
                <a:latin typeface="Comic Sans MS" panose="030F0702030302020204" pitchFamily="66" charset="0"/>
              </a:rPr>
              <a:t>The differences in the life cycles of a mammal, an amphibian, an insect and a bird. </a:t>
            </a:r>
          </a:p>
          <a:p>
            <a:r>
              <a:rPr lang="en-GB" sz="2600" dirty="0">
                <a:latin typeface="Comic Sans MS" panose="030F0702030302020204" pitchFamily="66" charset="0"/>
              </a:rPr>
              <a:t>The life process of reproduction in some plants and animals and how living things (including micro-organisms, plants and animals) are classified using common observable characteristics and based on similarities and differences and classification keys into broad groups. </a:t>
            </a:r>
          </a:p>
          <a:p>
            <a:r>
              <a:rPr lang="en-GB" sz="2600" dirty="0">
                <a:latin typeface="Comic Sans MS" panose="030F0702030302020204" pitchFamily="66" charset="0"/>
              </a:rPr>
              <a:t>Interdependence of organisms in an ecosystem, including food webs and the importance of plant reproduction through insect pollination in human food security. </a:t>
            </a:r>
          </a:p>
          <a:p>
            <a:r>
              <a:rPr lang="en-GB" sz="2600" dirty="0">
                <a:latin typeface="Comic Sans MS" panose="030F0702030302020204" pitchFamily="66" charset="0"/>
              </a:rPr>
              <a:t>Recognise how environments can change and that this can sometimes pose dangers to living things. How organisms affect, and are affected by, their environment, including the accumulation of toxic materials.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02" y="644274"/>
            <a:ext cx="2324100" cy="1409700"/>
          </a:xfrm>
          <a:prstGeom prst="rect">
            <a:avLst/>
          </a:prstGeom>
        </p:spPr>
      </p:pic>
    </p:spTree>
    <p:extLst>
      <p:ext uri="{BB962C8B-B14F-4D97-AF65-F5344CB8AC3E}">
        <p14:creationId xmlns:p14="http://schemas.microsoft.com/office/powerpoint/2010/main" val="217061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5649500" cy="706964"/>
          </a:xfrm>
        </p:spPr>
        <p:txBody>
          <a:bodyPr/>
          <a:lstStyle/>
          <a:p>
            <a:r>
              <a:rPr lang="en-GB" dirty="0">
                <a:solidFill>
                  <a:srgbClr val="FFC000"/>
                </a:solidFill>
              </a:rPr>
              <a:t>Key stage 3 </a:t>
            </a:r>
            <a:br>
              <a:rPr lang="en-GB" dirty="0">
                <a:solidFill>
                  <a:srgbClr val="FFC000"/>
                </a:solidFill>
              </a:rPr>
            </a:br>
            <a:r>
              <a:rPr lang="en-GB" dirty="0">
                <a:solidFill>
                  <a:srgbClr val="FFC000"/>
                </a:solidFill>
              </a:rPr>
              <a:t>Year 7 - Spring Term</a:t>
            </a:r>
          </a:p>
        </p:txBody>
      </p:sp>
      <p:sp>
        <p:nvSpPr>
          <p:cNvPr id="3" name="Content Placeholder 2"/>
          <p:cNvSpPr>
            <a:spLocks noGrp="1"/>
          </p:cNvSpPr>
          <p:nvPr>
            <p:ph idx="1"/>
          </p:nvPr>
        </p:nvSpPr>
        <p:spPr>
          <a:xfrm>
            <a:off x="1154954" y="2261062"/>
            <a:ext cx="9967475" cy="3758738"/>
          </a:xfrm>
        </p:spPr>
        <p:txBody>
          <a:bodyPr>
            <a:normAutofit fontScale="92500" lnSpcReduction="10000"/>
          </a:bodyPr>
          <a:lstStyle/>
          <a:p>
            <a:endParaRPr lang="en-GB" sz="2400" b="1" dirty="0">
              <a:solidFill>
                <a:srgbClr val="FF0000"/>
              </a:solidFill>
              <a:latin typeface="Comic Sans MS" panose="030F0702030302020204" pitchFamily="66" charset="0"/>
            </a:endParaRPr>
          </a:p>
          <a:p>
            <a:endParaRPr lang="en-GB" sz="2400" b="1" dirty="0">
              <a:solidFill>
                <a:srgbClr val="FF0000"/>
              </a:solidFill>
              <a:latin typeface="Comic Sans MS" panose="030F0702030302020204" pitchFamily="66" charset="0"/>
            </a:endParaRPr>
          </a:p>
          <a:p>
            <a:pPr marL="0" indent="0">
              <a:buNone/>
            </a:pPr>
            <a:r>
              <a:rPr lang="en-GB" sz="2400" b="1" dirty="0">
                <a:solidFill>
                  <a:srgbClr val="FF0000"/>
                </a:solidFill>
                <a:latin typeface="Comic Sans MS" panose="030F0702030302020204" pitchFamily="66" charset="0"/>
              </a:rPr>
              <a:t>7I Energy &amp; Fuels</a:t>
            </a:r>
            <a:endParaRPr lang="en-GB" sz="2400" dirty="0">
              <a:solidFill>
                <a:srgbClr val="FF0000"/>
              </a:solidFill>
              <a:latin typeface="Comic Sans MS" panose="030F0702030302020204" pitchFamily="66" charset="0"/>
            </a:endParaRPr>
          </a:p>
          <a:p>
            <a:r>
              <a:rPr lang="en-GB" sz="2000" dirty="0">
                <a:latin typeface="Comic Sans MS" panose="030F0702030302020204" pitchFamily="66" charset="0"/>
              </a:rPr>
              <a:t>Students can associate the brightness of a lamp or the volume of a buzzer with the number and voltage of cells used in the circuit.</a:t>
            </a:r>
          </a:p>
          <a:p>
            <a:r>
              <a:rPr lang="en-GB" sz="2000" dirty="0">
                <a:latin typeface="Comic Sans MS" panose="030F0702030302020204" pitchFamily="66" charset="0"/>
              </a:rPr>
              <a:t>Can compare and give reasons for variations in how components function, including the brightness of bulbs, the loudness of buzzers and the on/off position of switches.</a:t>
            </a:r>
          </a:p>
          <a:p>
            <a:r>
              <a:rPr lang="en-GB" sz="2000" dirty="0">
                <a:latin typeface="Comic Sans MS" panose="030F0702030302020204" pitchFamily="66" charset="0"/>
              </a:rPr>
              <a:t>Can use recognised symbols when representing a simple circuit in a diagram. </a:t>
            </a:r>
          </a:p>
          <a:p>
            <a:r>
              <a:rPr lang="en-GB" dirty="0">
                <a:latin typeface="Comic Sans MS" panose="030F0702030302020204" pitchFamily="66" charset="0"/>
              </a:rPr>
              <a:t>Some </a:t>
            </a:r>
            <a:r>
              <a:rPr lang="en-GB" sz="2000" dirty="0">
                <a:latin typeface="Comic Sans MS" panose="030F0702030302020204" pitchFamily="66" charset="0"/>
              </a:rPr>
              <a:t>students </a:t>
            </a:r>
            <a:r>
              <a:rPr lang="en-GB" dirty="0">
                <a:latin typeface="Comic Sans MS" panose="030F0702030302020204" pitchFamily="66" charset="0"/>
              </a:rPr>
              <a:t>will learn about</a:t>
            </a:r>
            <a:r>
              <a:rPr lang="en-GB" sz="2000" dirty="0">
                <a:latin typeface="Comic Sans MS" panose="030F0702030302020204" pitchFamily="66" charset="0"/>
              </a:rPr>
              <a:t> simple chemical reactions</a:t>
            </a:r>
            <a:r>
              <a:rPr lang="en-GB" dirty="0">
                <a:latin typeface="Comic Sans MS" panose="030F0702030302020204" pitchFamily="66" charset="0"/>
              </a:rPr>
              <a:t>. (</a:t>
            </a:r>
            <a:r>
              <a:rPr lang="en-GB" sz="2000" dirty="0">
                <a:latin typeface="Comic Sans MS" panose="030F0702030302020204" pitchFamily="66" charset="0"/>
              </a:rPr>
              <a:t>Unit  7F)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485" y="622300"/>
            <a:ext cx="1562100" cy="1409700"/>
          </a:xfrm>
          <a:prstGeom prst="rect">
            <a:avLst/>
          </a:prstGeom>
        </p:spPr>
      </p:pic>
    </p:spTree>
    <p:extLst>
      <p:ext uri="{BB962C8B-B14F-4D97-AF65-F5344CB8AC3E}">
        <p14:creationId xmlns:p14="http://schemas.microsoft.com/office/powerpoint/2010/main" val="172159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5888397" cy="706964"/>
          </a:xfrm>
        </p:spPr>
        <p:txBody>
          <a:bodyPr/>
          <a:lstStyle/>
          <a:p>
            <a:r>
              <a:rPr lang="en-GB" dirty="0">
                <a:solidFill>
                  <a:srgbClr val="FFC000"/>
                </a:solidFill>
              </a:rPr>
              <a:t>Key stage 3, </a:t>
            </a:r>
            <a:br>
              <a:rPr lang="en-GB" dirty="0">
                <a:solidFill>
                  <a:srgbClr val="FFC000"/>
                </a:solidFill>
              </a:rPr>
            </a:br>
            <a:r>
              <a:rPr lang="en-GB" dirty="0">
                <a:solidFill>
                  <a:srgbClr val="FFC000"/>
                </a:solidFill>
              </a:rPr>
              <a:t>Year 7- Summer Term</a:t>
            </a:r>
          </a:p>
        </p:txBody>
      </p:sp>
      <p:sp>
        <p:nvSpPr>
          <p:cNvPr id="3" name="Content Placeholder 2"/>
          <p:cNvSpPr>
            <a:spLocks noGrp="1"/>
          </p:cNvSpPr>
          <p:nvPr>
            <p:ph idx="1"/>
          </p:nvPr>
        </p:nvSpPr>
        <p:spPr>
          <a:xfrm>
            <a:off x="598516" y="2487122"/>
            <a:ext cx="10972800" cy="3847176"/>
          </a:xfrm>
        </p:spPr>
        <p:txBody>
          <a:bodyPr>
            <a:noAutofit/>
          </a:bodyPr>
          <a:lstStyle/>
          <a:p>
            <a:pPr marL="0" indent="0">
              <a:buNone/>
            </a:pPr>
            <a:r>
              <a:rPr lang="en-GB" sz="2400" b="1" dirty="0">
                <a:solidFill>
                  <a:srgbClr val="00B050"/>
                </a:solidFill>
                <a:latin typeface="Comic Sans MS" panose="030F0702030302020204" pitchFamily="66" charset="0"/>
              </a:rPr>
              <a:t>7A Cells </a:t>
            </a:r>
            <a:endParaRPr lang="en-GB" sz="2400" dirty="0">
              <a:solidFill>
                <a:srgbClr val="00B050"/>
              </a:solidFill>
              <a:latin typeface="Comic Sans MS" panose="030F0702030302020204" pitchFamily="66" charset="0"/>
            </a:endParaRPr>
          </a:p>
          <a:p>
            <a:r>
              <a:rPr lang="en-GB" sz="2000" dirty="0">
                <a:latin typeface="Comic Sans MS" panose="030F0702030302020204" pitchFamily="66" charset="0"/>
              </a:rPr>
              <a:t>How cells are the fundamental unit of living organisms, including how to observe, interpret and record cell structure using a light microscope.</a:t>
            </a:r>
          </a:p>
          <a:p>
            <a:r>
              <a:rPr lang="en-GB" sz="2000" dirty="0">
                <a:latin typeface="Comic Sans MS" panose="030F0702030302020204" pitchFamily="66" charset="0"/>
              </a:rPr>
              <a:t>The functions of the cell wall, cell membrane, cytoplasm, nucleus, vacuole, mitochondria and chloroplasts.</a:t>
            </a:r>
          </a:p>
          <a:p>
            <a:r>
              <a:rPr lang="en-GB" sz="2000" dirty="0">
                <a:latin typeface="Comic Sans MS" panose="030F0702030302020204" pitchFamily="66" charset="0"/>
              </a:rPr>
              <a:t>Compare and understand the similarities and differences between plant and animal cells.</a:t>
            </a:r>
          </a:p>
          <a:p>
            <a:r>
              <a:rPr lang="en-GB" sz="2000" dirty="0">
                <a:latin typeface="Comic Sans MS" panose="030F0702030302020204" pitchFamily="66" charset="0"/>
              </a:rPr>
              <a:t>The role of diffusion in the movement of materials in and between cells.</a:t>
            </a:r>
          </a:p>
          <a:p>
            <a:r>
              <a:rPr lang="en-GB" sz="2000" dirty="0">
                <a:latin typeface="Comic Sans MS" panose="030F0702030302020204" pitchFamily="66" charset="0"/>
              </a:rPr>
              <a:t>The structural adaptations of some unicellular organisms and the hierarchical organisation of multicellular organisms: cells - tissues </a:t>
            </a:r>
            <a:r>
              <a:rPr lang="en-GB" dirty="0">
                <a:latin typeface="Comic Sans MS" panose="030F0702030302020204" pitchFamily="66" charset="0"/>
              </a:rPr>
              <a:t>-</a:t>
            </a:r>
            <a:r>
              <a:rPr lang="en-GB" sz="2000" dirty="0">
                <a:latin typeface="Comic Sans MS" panose="030F0702030302020204" pitchFamily="66" charset="0"/>
              </a:rPr>
              <a:t> organs </a:t>
            </a:r>
            <a:r>
              <a:rPr lang="en-GB" dirty="0">
                <a:latin typeface="Comic Sans MS" panose="030F0702030302020204" pitchFamily="66" charset="0"/>
              </a:rPr>
              <a:t>-</a:t>
            </a:r>
            <a:r>
              <a:rPr lang="en-GB" sz="2000" dirty="0">
                <a:latin typeface="Comic Sans MS" panose="030F0702030302020204" pitchFamily="66" charset="0"/>
              </a:rPr>
              <a:t> systems </a:t>
            </a:r>
            <a:r>
              <a:rPr lang="en-GB" dirty="0">
                <a:latin typeface="Comic Sans MS" panose="030F0702030302020204" pitchFamily="66" charset="0"/>
              </a:rPr>
              <a:t>-</a:t>
            </a:r>
            <a:r>
              <a:rPr lang="en-GB" sz="2000" dirty="0">
                <a:latin typeface="Comic Sans MS" panose="030F0702030302020204" pitchFamily="66" charset="0"/>
              </a:rPr>
              <a:t> organisms.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443" y="584200"/>
            <a:ext cx="3067050" cy="1485900"/>
          </a:xfrm>
          <a:prstGeom prst="rect">
            <a:avLst/>
          </a:prstGeom>
        </p:spPr>
      </p:pic>
    </p:spTree>
    <p:extLst>
      <p:ext uri="{BB962C8B-B14F-4D97-AF65-F5344CB8AC3E}">
        <p14:creationId xmlns:p14="http://schemas.microsoft.com/office/powerpoint/2010/main" val="286498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4463251" cy="706964"/>
          </a:xfrm>
        </p:spPr>
        <p:txBody>
          <a:bodyPr/>
          <a:lstStyle/>
          <a:p>
            <a:r>
              <a:rPr lang="en-GB" dirty="0">
                <a:solidFill>
                  <a:srgbClr val="FFC000"/>
                </a:solidFill>
              </a:rPr>
              <a:t>Key Stage 3, Year 8</a:t>
            </a:r>
          </a:p>
        </p:txBody>
      </p:sp>
      <p:sp>
        <p:nvSpPr>
          <p:cNvPr id="3" name="Content Placeholder 2"/>
          <p:cNvSpPr>
            <a:spLocks noGrp="1"/>
          </p:cNvSpPr>
          <p:nvPr>
            <p:ph idx="1"/>
          </p:nvPr>
        </p:nvSpPr>
        <p:spPr>
          <a:xfrm>
            <a:off x="515390" y="2603500"/>
            <a:ext cx="11205556" cy="3416300"/>
          </a:xfrm>
        </p:spPr>
        <p:txBody>
          <a:bodyPr>
            <a:noAutofit/>
          </a:bodyPr>
          <a:lstStyle/>
          <a:p>
            <a:r>
              <a:rPr lang="en-GB" sz="2000" dirty="0">
                <a:latin typeface="Comic Sans MS" panose="030F0702030302020204" pitchFamily="66" charset="0"/>
              </a:rPr>
              <a:t>In Year 8 the students </a:t>
            </a:r>
            <a:r>
              <a:rPr lang="en-GB" dirty="0">
                <a:latin typeface="Comic Sans MS" panose="030F0702030302020204" pitchFamily="66" charset="0"/>
              </a:rPr>
              <a:t>move</a:t>
            </a:r>
            <a:r>
              <a:rPr lang="en-GB" sz="2000" dirty="0">
                <a:latin typeface="Comic Sans MS" panose="030F0702030302020204" pitchFamily="66" charset="0"/>
              </a:rPr>
              <a:t> on to an individually tailored Framework of the Science curriculum which at each level includes 12 units that cover Physics, Chemistry and Biology. This allows the students some personal choice in Science and to follow their interests</a:t>
            </a:r>
            <a:r>
              <a:rPr lang="en-GB" dirty="0">
                <a:latin typeface="Comic Sans MS" panose="030F0702030302020204" pitchFamily="66" charset="0"/>
              </a:rPr>
              <a:t>, w</a:t>
            </a:r>
            <a:r>
              <a:rPr lang="en-GB" sz="2000" dirty="0">
                <a:latin typeface="Comic Sans MS" panose="030F0702030302020204" pitchFamily="66" charset="0"/>
              </a:rPr>
              <a:t>hilst gaining a well-rounded understanding of Science and its applications in the world we live in. </a:t>
            </a:r>
          </a:p>
          <a:p>
            <a:r>
              <a:rPr lang="en-GB" sz="2000" dirty="0">
                <a:latin typeface="Comic Sans MS" panose="030F0702030302020204" pitchFamily="66" charset="0"/>
              </a:rPr>
              <a:t>Students are not expected to cover </a:t>
            </a:r>
            <a:r>
              <a:rPr lang="en-GB" dirty="0">
                <a:latin typeface="Comic Sans MS" panose="030F0702030302020204" pitchFamily="66" charset="0"/>
              </a:rPr>
              <a:t>every</a:t>
            </a:r>
            <a:r>
              <a:rPr lang="en-GB" sz="2000" dirty="0">
                <a:latin typeface="Comic Sans MS" panose="030F0702030302020204" pitchFamily="66" charset="0"/>
              </a:rPr>
              <a:t> unit but are encouraged to work at a pace suitable to them. Relevant AQA Unit Scheme Awards are also woven into the curriculum as appropriate</a:t>
            </a:r>
            <a:r>
              <a:rPr lang="en-GB" dirty="0">
                <a:latin typeface="Comic Sans MS" panose="030F0702030302020204" pitchFamily="66" charset="0"/>
              </a:rPr>
              <a:t> and enable</a:t>
            </a:r>
            <a:r>
              <a:rPr lang="en-GB" sz="2000" dirty="0">
                <a:latin typeface="Comic Sans MS" panose="030F0702030302020204" pitchFamily="66" charset="0"/>
              </a:rPr>
              <a:t> students to gain certificates for their work.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455" y="561996"/>
            <a:ext cx="1448571" cy="15303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53673"/>
            <a:ext cx="1210962" cy="1588393"/>
          </a:xfrm>
          <a:prstGeom prst="rect">
            <a:avLst/>
          </a:prstGeom>
        </p:spPr>
      </p:pic>
    </p:spTree>
    <p:extLst>
      <p:ext uri="{BB962C8B-B14F-4D97-AF65-F5344CB8AC3E}">
        <p14:creationId xmlns:p14="http://schemas.microsoft.com/office/powerpoint/2010/main" val="13621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7"/>
            <a:ext cx="6085600" cy="1769533"/>
          </a:xfrm>
        </p:spPr>
        <p:txBody>
          <a:bodyPr/>
          <a:lstStyle/>
          <a:p>
            <a:r>
              <a:rPr lang="en-GB" dirty="0">
                <a:solidFill>
                  <a:srgbClr val="FFC000"/>
                </a:solidFill>
              </a:rPr>
              <a:t>Key Stage 3</a:t>
            </a:r>
            <a:br>
              <a:rPr lang="en-GB" dirty="0">
                <a:solidFill>
                  <a:srgbClr val="FFC000"/>
                </a:solidFill>
              </a:rPr>
            </a:br>
            <a:r>
              <a:rPr lang="en-GB" dirty="0">
                <a:solidFill>
                  <a:srgbClr val="FFC000"/>
                </a:solidFill>
              </a:rPr>
              <a:t>Year 8 - Autumn Term</a:t>
            </a:r>
          </a:p>
        </p:txBody>
      </p:sp>
      <p:sp>
        <p:nvSpPr>
          <p:cNvPr id="3" name="Content Placeholder 2"/>
          <p:cNvSpPr>
            <a:spLocks noGrp="1"/>
          </p:cNvSpPr>
          <p:nvPr>
            <p:ph idx="1"/>
          </p:nvPr>
        </p:nvSpPr>
        <p:spPr>
          <a:xfrm>
            <a:off x="515390" y="2453951"/>
            <a:ext cx="11272058" cy="3714093"/>
          </a:xfrm>
        </p:spPr>
        <p:txBody>
          <a:bodyPr>
            <a:noAutofit/>
          </a:bodyPr>
          <a:lstStyle/>
          <a:p>
            <a:r>
              <a:rPr lang="en-GB" sz="2000" b="1" dirty="0">
                <a:solidFill>
                  <a:schemeClr val="accent4">
                    <a:lumMod val="75000"/>
                  </a:schemeClr>
                </a:solidFill>
                <a:latin typeface="Comic Sans MS" panose="030F0702030302020204" pitchFamily="66" charset="0"/>
              </a:rPr>
              <a:t>8A Food &amp; Digestion</a:t>
            </a:r>
            <a:r>
              <a:rPr lang="en-GB" sz="2000" dirty="0">
                <a:solidFill>
                  <a:schemeClr val="accent4">
                    <a:lumMod val="75000"/>
                  </a:schemeClr>
                </a:solidFill>
                <a:latin typeface="Comic Sans MS" panose="030F0702030302020204" pitchFamily="66" charset="0"/>
              </a:rPr>
              <a:t> </a:t>
            </a:r>
          </a:p>
          <a:p>
            <a:r>
              <a:rPr lang="en-GB" dirty="0">
                <a:latin typeface="Comic Sans MS" panose="030F0702030302020204" pitchFamily="66" charset="0"/>
              </a:rPr>
              <a:t>Students will learn the content of a healthy human diet: carbohydrates, lipids (fats and oils), proteins, vitamins, minerals, dietary fibre and water, and why each is needed. </a:t>
            </a:r>
          </a:p>
          <a:p>
            <a:r>
              <a:rPr lang="en-GB" dirty="0">
                <a:latin typeface="Comic Sans MS" panose="030F0702030302020204" pitchFamily="66" charset="0"/>
              </a:rPr>
              <a:t>Explain the calculations of energy requirements in a healthy daily diet and be able to describe the consequences of imbalances in the diet, including obesity, starvation and deficiency diseases. </a:t>
            </a:r>
          </a:p>
          <a:p>
            <a:r>
              <a:rPr lang="en-GB" dirty="0">
                <a:latin typeface="Comic Sans MS" panose="030F0702030302020204" pitchFamily="66" charset="0"/>
              </a:rPr>
              <a:t>Describe the tissues and organs of the human digestive system, including adaptations to function and how the digestive system digests food using enzymes simply as biological catalysts. </a:t>
            </a:r>
          </a:p>
          <a:p>
            <a:r>
              <a:rPr lang="en-GB" dirty="0">
                <a:latin typeface="Comic Sans MS" panose="030F0702030302020204" pitchFamily="66" charset="0"/>
              </a:rPr>
              <a:t>The importance of bacteria in the human digestive system. </a:t>
            </a:r>
          </a:p>
          <a:p>
            <a:r>
              <a:rPr lang="en-GB" dirty="0">
                <a:latin typeface="Comic Sans MS" panose="030F0702030302020204" pitchFamily="66" charset="0"/>
              </a:rPr>
              <a:t>Describe how plants make carbohydrates in their leaves by photosynthesis and gain mineral nutrients and water from the soil via their roots.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798" y="338105"/>
            <a:ext cx="2857500" cy="1600200"/>
          </a:xfrm>
          <a:prstGeom prst="rect">
            <a:avLst/>
          </a:prstGeom>
        </p:spPr>
      </p:pic>
    </p:spTree>
    <p:extLst>
      <p:ext uri="{BB962C8B-B14F-4D97-AF65-F5344CB8AC3E}">
        <p14:creationId xmlns:p14="http://schemas.microsoft.com/office/powerpoint/2010/main" val="129473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5301830" cy="1442961"/>
          </a:xfrm>
        </p:spPr>
        <p:txBody>
          <a:bodyPr/>
          <a:lstStyle/>
          <a:p>
            <a:r>
              <a:rPr lang="en-GB" dirty="0">
                <a:solidFill>
                  <a:srgbClr val="FFC000"/>
                </a:solidFill>
              </a:rPr>
              <a:t>Key Stage 3</a:t>
            </a:r>
            <a:br>
              <a:rPr lang="en-GB" dirty="0">
                <a:solidFill>
                  <a:srgbClr val="FFC000"/>
                </a:solidFill>
              </a:rPr>
            </a:br>
            <a:r>
              <a:rPr lang="en-GB" dirty="0">
                <a:solidFill>
                  <a:srgbClr val="FFC000"/>
                </a:solidFill>
              </a:rPr>
              <a:t>Year 8 - Spring Term</a:t>
            </a:r>
          </a:p>
        </p:txBody>
      </p:sp>
      <p:sp>
        <p:nvSpPr>
          <p:cNvPr id="3" name="Content Placeholder 2"/>
          <p:cNvSpPr>
            <a:spLocks noGrp="1"/>
          </p:cNvSpPr>
          <p:nvPr>
            <p:ph idx="1"/>
          </p:nvPr>
        </p:nvSpPr>
        <p:spPr>
          <a:xfrm>
            <a:off x="498764" y="2724538"/>
            <a:ext cx="11155680" cy="3609759"/>
          </a:xfrm>
        </p:spPr>
        <p:txBody>
          <a:bodyPr>
            <a:normAutofit fontScale="92500"/>
          </a:bodyPr>
          <a:lstStyle/>
          <a:p>
            <a:r>
              <a:rPr lang="en-GB" sz="2200" b="1" dirty="0">
                <a:solidFill>
                  <a:srgbClr val="92D050"/>
                </a:solidFill>
                <a:latin typeface="Comic Sans MS" panose="030F0702030302020204" pitchFamily="66" charset="0"/>
              </a:rPr>
              <a:t>8E</a:t>
            </a:r>
            <a:r>
              <a:rPr lang="en-GB" sz="2200" dirty="0">
                <a:solidFill>
                  <a:srgbClr val="92D050"/>
                </a:solidFill>
                <a:latin typeface="Comic Sans MS" panose="030F0702030302020204" pitchFamily="66" charset="0"/>
              </a:rPr>
              <a:t> </a:t>
            </a:r>
            <a:r>
              <a:rPr lang="en-GB" sz="2200" b="1" dirty="0">
                <a:solidFill>
                  <a:srgbClr val="92D050"/>
                </a:solidFill>
                <a:latin typeface="Comic Sans MS" panose="030F0702030302020204" pitchFamily="66" charset="0"/>
              </a:rPr>
              <a:t>Atoms &amp; Elements</a:t>
            </a:r>
            <a:endParaRPr lang="en-GB" sz="2200" dirty="0">
              <a:solidFill>
                <a:srgbClr val="92D050"/>
              </a:solidFill>
              <a:latin typeface="Comic Sans MS" panose="030F0702030302020204" pitchFamily="66" charset="0"/>
            </a:endParaRPr>
          </a:p>
          <a:p>
            <a:r>
              <a:rPr lang="en-GB" sz="1900" dirty="0">
                <a:latin typeface="Comic Sans MS" panose="030F0702030302020204" pitchFamily="66" charset="0"/>
              </a:rPr>
              <a:t>The properties of the different states of matter (solid, liquid and gas) in terms of the particle model (Dalton), including gas pressure.</a:t>
            </a:r>
          </a:p>
          <a:p>
            <a:r>
              <a:rPr lang="en-GB" sz="1900" dirty="0">
                <a:latin typeface="Comic Sans MS" panose="030F0702030302020204" pitchFamily="66" charset="0"/>
              </a:rPr>
              <a:t>Understand the differences between atoms, elements/compounds/molecules and their chemical symbols and formulae and also the varying physical and chemical properties of different elements. </a:t>
            </a:r>
          </a:p>
          <a:p>
            <a:r>
              <a:rPr lang="en-GB" sz="1900" dirty="0">
                <a:latin typeface="Comic Sans MS" panose="030F0702030302020204" pitchFamily="66" charset="0"/>
              </a:rPr>
              <a:t>The Periodic Table, periods and groups. The properties of metals and non-metals and where they are found on the table. Chemical properties of metal and non-metal oxides with respect to acidity.</a:t>
            </a:r>
          </a:p>
          <a:p>
            <a:r>
              <a:rPr lang="en-GB" sz="1900" dirty="0">
                <a:latin typeface="Comic Sans MS" panose="030F0702030302020204" pitchFamily="66" charset="0"/>
              </a:rPr>
              <a:t>The conservation of mass law and how patterns in reactions can be predicted with reference to the Periodic Table. </a:t>
            </a:r>
          </a:p>
          <a:p>
            <a:r>
              <a:rPr lang="en-GB" sz="1800" dirty="0">
                <a:solidFill>
                  <a:srgbClr val="92D050"/>
                </a:solidFill>
                <a:latin typeface="Comic Sans MS" panose="030F0702030302020204" pitchFamily="66" charset="0"/>
              </a:rPr>
              <a:t>Some students go onto </a:t>
            </a:r>
            <a:r>
              <a:rPr lang="en-GB" sz="1800" b="1" dirty="0">
                <a:solidFill>
                  <a:srgbClr val="92D050"/>
                </a:solidFill>
                <a:latin typeface="Comic Sans MS" panose="030F0702030302020204" pitchFamily="66" charset="0"/>
              </a:rPr>
              <a:t>8F</a:t>
            </a:r>
            <a:r>
              <a:rPr lang="en-GB" sz="1800" dirty="0">
                <a:solidFill>
                  <a:srgbClr val="92D050"/>
                </a:solidFill>
                <a:latin typeface="Comic Sans MS" panose="030F0702030302020204" pitchFamily="66" charset="0"/>
              </a:rPr>
              <a:t> </a:t>
            </a:r>
            <a:r>
              <a:rPr lang="en-GB" sz="1800" b="1" dirty="0">
                <a:solidFill>
                  <a:srgbClr val="92D050"/>
                </a:solidFill>
                <a:latin typeface="Comic Sans MS" panose="030F0702030302020204" pitchFamily="66" charset="0"/>
              </a:rPr>
              <a:t>Compounds &amp; Mixtures</a:t>
            </a:r>
            <a:endParaRPr lang="en-GB" sz="2000" dirty="0">
              <a:solidFill>
                <a:srgbClr val="92D050"/>
              </a:solidFill>
              <a:latin typeface="Comic Sans MS" panose="030F0702030302020204" pitchFamily="66" charset="0"/>
            </a:endParaRPr>
          </a:p>
          <a:p>
            <a:pPr marL="0" indent="0">
              <a:buNone/>
            </a:pPr>
            <a:endParaRPr lang="en-GB" sz="1900" dirty="0">
              <a:latin typeface="Comic Sans MS" panose="030F0702030302020204" pitchFamily="66" charset="0"/>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724" y="561110"/>
            <a:ext cx="2191454" cy="1641475"/>
          </a:xfrm>
          <a:prstGeom prst="rect">
            <a:avLst/>
          </a:prstGeom>
        </p:spPr>
      </p:pic>
    </p:spTree>
    <p:extLst>
      <p:ext uri="{BB962C8B-B14F-4D97-AF65-F5344CB8AC3E}">
        <p14:creationId xmlns:p14="http://schemas.microsoft.com/office/powerpoint/2010/main" val="109337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6356189" cy="1872169"/>
          </a:xfrm>
        </p:spPr>
        <p:txBody>
          <a:bodyPr/>
          <a:lstStyle/>
          <a:p>
            <a:r>
              <a:rPr lang="en-GB" dirty="0">
                <a:solidFill>
                  <a:srgbClr val="FFC000"/>
                </a:solidFill>
              </a:rPr>
              <a:t>Key Stage 3</a:t>
            </a:r>
            <a:br>
              <a:rPr lang="en-GB" dirty="0">
                <a:solidFill>
                  <a:srgbClr val="FFC000"/>
                </a:solidFill>
              </a:rPr>
            </a:br>
            <a:r>
              <a:rPr lang="en-GB" dirty="0">
                <a:solidFill>
                  <a:srgbClr val="FFC000"/>
                </a:solidFill>
              </a:rPr>
              <a:t>Year 8 - Summer Term</a:t>
            </a:r>
          </a:p>
        </p:txBody>
      </p:sp>
      <p:sp>
        <p:nvSpPr>
          <p:cNvPr id="3" name="Content Placeholder 2"/>
          <p:cNvSpPr>
            <a:spLocks noGrp="1"/>
          </p:cNvSpPr>
          <p:nvPr>
            <p:ph idx="1"/>
          </p:nvPr>
        </p:nvSpPr>
        <p:spPr>
          <a:xfrm>
            <a:off x="291001" y="2441238"/>
            <a:ext cx="11255433" cy="3827445"/>
          </a:xfrm>
        </p:spPr>
        <p:txBody>
          <a:bodyPr>
            <a:noAutofit/>
          </a:bodyPr>
          <a:lstStyle/>
          <a:p>
            <a:pPr marL="0" indent="0">
              <a:buNone/>
            </a:pPr>
            <a:r>
              <a:rPr lang="en-GB" sz="2000" b="1" dirty="0">
                <a:solidFill>
                  <a:schemeClr val="accent4">
                    <a:lumMod val="75000"/>
                  </a:schemeClr>
                </a:solidFill>
                <a:latin typeface="Comic Sans MS" panose="030F0702030302020204" pitchFamily="66" charset="0"/>
              </a:rPr>
              <a:t>8G Rocks &amp; Weathering</a:t>
            </a:r>
            <a:r>
              <a:rPr lang="en-GB" sz="2000" dirty="0">
                <a:solidFill>
                  <a:schemeClr val="accent4">
                    <a:lumMod val="75000"/>
                  </a:schemeClr>
                </a:solidFill>
                <a:latin typeface="Comic Sans MS" panose="030F0702030302020204" pitchFamily="66" charset="0"/>
              </a:rPr>
              <a:t> / </a:t>
            </a:r>
            <a:r>
              <a:rPr lang="en-GB" sz="2000" b="1" dirty="0">
                <a:solidFill>
                  <a:schemeClr val="accent4">
                    <a:lumMod val="75000"/>
                  </a:schemeClr>
                </a:solidFill>
                <a:latin typeface="Comic Sans MS" panose="030F0702030302020204" pitchFamily="66" charset="0"/>
              </a:rPr>
              <a:t>8H  Rock Cycle</a:t>
            </a:r>
            <a:r>
              <a:rPr lang="en-GB" sz="2000" dirty="0">
                <a:solidFill>
                  <a:schemeClr val="accent4">
                    <a:lumMod val="75000"/>
                  </a:schemeClr>
                </a:solidFill>
                <a:latin typeface="Comic Sans MS" panose="030F0702030302020204" pitchFamily="66" charset="0"/>
              </a:rPr>
              <a:t> </a:t>
            </a:r>
          </a:p>
          <a:p>
            <a:r>
              <a:rPr lang="en-GB" sz="1800" dirty="0">
                <a:latin typeface="Comic Sans MS" panose="030F0702030302020204" pitchFamily="66" charset="0"/>
              </a:rPr>
              <a:t>The composition and the structure of the Earth. </a:t>
            </a:r>
          </a:p>
          <a:p>
            <a:r>
              <a:rPr lang="en-GB" sz="1800" dirty="0">
                <a:latin typeface="Comic Sans MS" panose="030F0702030302020204" pitchFamily="66" charset="0"/>
              </a:rPr>
              <a:t>The rock cycle and the formation of igneous, sedimentary and metamorphic rocks. </a:t>
            </a:r>
          </a:p>
          <a:p>
            <a:r>
              <a:rPr lang="en-GB" sz="1800" dirty="0">
                <a:latin typeface="Comic Sans MS" panose="030F0702030302020204" pitchFamily="66" charset="0"/>
              </a:rPr>
              <a:t>Recognise that the Earth is a source of limited resources and the efficacy of recycling.</a:t>
            </a:r>
          </a:p>
          <a:p>
            <a:r>
              <a:rPr lang="en-GB" sz="1800" dirty="0">
                <a:latin typeface="Comic Sans MS" panose="030F0702030302020204" pitchFamily="66" charset="0"/>
              </a:rPr>
              <a:t>Describe the carbon cycle and explain the composition of the atmosphere.</a:t>
            </a:r>
          </a:p>
          <a:p>
            <a:r>
              <a:rPr lang="en-GB" sz="1800" dirty="0">
                <a:latin typeface="Comic Sans MS" panose="030F0702030302020204" pitchFamily="66" charset="0"/>
              </a:rPr>
              <a:t>Describe the production of carbon dioxide by human activity and the impact of this on the climate.</a:t>
            </a:r>
          </a:p>
          <a:p>
            <a:r>
              <a:rPr lang="en-GB" sz="1800" dirty="0">
                <a:latin typeface="Comic Sans MS" panose="030F0702030302020204" pitchFamily="66" charset="0"/>
              </a:rPr>
              <a:t>The order of metals and carbon in the reactivity series and the use of carbon in obtaining metals from metal oxides.</a:t>
            </a:r>
          </a:p>
          <a:p>
            <a:r>
              <a:rPr lang="en-GB" sz="1800" dirty="0">
                <a:latin typeface="Comic Sans MS" panose="030F0702030302020204" pitchFamily="66" charset="0"/>
              </a:rPr>
              <a:t>Explain the properties of ceramics, polymers and composites.</a:t>
            </a:r>
          </a:p>
          <a:p>
            <a:r>
              <a:rPr lang="en-GB" sz="1800" dirty="0">
                <a:solidFill>
                  <a:schemeClr val="tx2">
                    <a:lumMod val="60000"/>
                    <a:lumOff val="40000"/>
                  </a:schemeClr>
                </a:solidFill>
                <a:latin typeface="Comic Sans MS" panose="030F0702030302020204" pitchFamily="66" charset="0"/>
              </a:rPr>
              <a:t>Some students may move onto 8I Heating &amp; Cooling  and 8J Magnets &amp; Electromagnets.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490" y="589317"/>
            <a:ext cx="2498510" cy="1620897"/>
          </a:xfrm>
          <a:prstGeom prst="rect">
            <a:avLst/>
          </a:prstGeom>
        </p:spPr>
      </p:pic>
    </p:spTree>
    <p:extLst>
      <p:ext uri="{BB962C8B-B14F-4D97-AF65-F5344CB8AC3E}">
        <p14:creationId xmlns:p14="http://schemas.microsoft.com/office/powerpoint/2010/main" val="36170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rPr>
              <a:t>Key Stage 3</a:t>
            </a:r>
            <a:br>
              <a:rPr lang="en-GB" dirty="0">
                <a:solidFill>
                  <a:srgbClr val="FFC000"/>
                </a:solidFill>
              </a:rPr>
            </a:br>
            <a:r>
              <a:rPr lang="en-GB" dirty="0">
                <a:solidFill>
                  <a:srgbClr val="FFC000"/>
                </a:solidFill>
              </a:rPr>
              <a:t>Year 9 - Autumn Term</a:t>
            </a:r>
          </a:p>
        </p:txBody>
      </p:sp>
      <p:sp>
        <p:nvSpPr>
          <p:cNvPr id="3" name="Content Placeholder 2"/>
          <p:cNvSpPr>
            <a:spLocks noGrp="1"/>
          </p:cNvSpPr>
          <p:nvPr>
            <p:ph idx="1"/>
          </p:nvPr>
        </p:nvSpPr>
        <p:spPr>
          <a:xfrm>
            <a:off x="470772" y="1723108"/>
            <a:ext cx="11388436" cy="4056611"/>
          </a:xfrm>
        </p:spPr>
        <p:txBody>
          <a:bodyPr>
            <a:noAutofit/>
          </a:bodyPr>
          <a:lstStyle/>
          <a:p>
            <a:r>
              <a:rPr lang="en-GB" sz="2000" dirty="0">
                <a:solidFill>
                  <a:schemeClr val="accent1">
                    <a:lumMod val="60000"/>
                    <a:lumOff val="40000"/>
                  </a:schemeClr>
                </a:solidFill>
                <a:latin typeface="Comic Sans MS" panose="030F0702030302020204" pitchFamily="66" charset="0"/>
              </a:rPr>
              <a:t>9B Fit &amp; Healthy</a:t>
            </a:r>
          </a:p>
          <a:p>
            <a:r>
              <a:rPr lang="en-GB" dirty="0">
                <a:latin typeface="Comic Sans MS" panose="030F0702030302020204" pitchFamily="66" charset="0"/>
              </a:rPr>
              <a:t>The structure and functions of the human skeleton, including support, protection, movement and making blood cells. The biomechanics – the interaction and function of skeleton and muscles,</a:t>
            </a:r>
          </a:p>
          <a:p>
            <a:r>
              <a:rPr lang="en-GB" dirty="0">
                <a:latin typeface="Comic Sans MS" panose="030F0702030302020204" pitchFamily="66" charset="0"/>
              </a:rPr>
              <a:t>The structure and functions of the gas exchange system in humans and its adaptations. The mechanism of breathing to move air in and out of the lungs and the movement of gases.</a:t>
            </a:r>
          </a:p>
          <a:p>
            <a:r>
              <a:rPr lang="en-GB" dirty="0">
                <a:latin typeface="Comic Sans MS" panose="030F0702030302020204" pitchFamily="66" charset="0"/>
              </a:rPr>
              <a:t>Look at the impact of exercise, asthma and smoking on the human gas exchange system.</a:t>
            </a:r>
          </a:p>
          <a:p>
            <a:r>
              <a:rPr lang="en-GB" dirty="0">
                <a:latin typeface="Comic Sans MS" panose="030F0702030302020204" pitchFamily="66" charset="0"/>
              </a:rPr>
              <a:t>Plant gas exchange and the role of leaf stomata in plants</a:t>
            </a:r>
          </a:p>
          <a:p>
            <a:r>
              <a:rPr lang="en-GB" dirty="0">
                <a:latin typeface="Comic Sans MS" panose="030F0702030302020204" pitchFamily="66" charset="0"/>
              </a:rPr>
              <a:t>The effects of recreational drugs (</a:t>
            </a:r>
            <a:r>
              <a:rPr lang="en-GB" dirty="0" err="1">
                <a:latin typeface="Comic Sans MS" panose="030F0702030302020204" pitchFamily="66" charset="0"/>
              </a:rPr>
              <a:t>inc.</a:t>
            </a:r>
            <a:r>
              <a:rPr lang="en-GB" dirty="0">
                <a:latin typeface="Comic Sans MS" panose="030F0702030302020204" pitchFamily="66" charset="0"/>
              </a:rPr>
              <a:t> substance misuse) on behaviour, health and life processes. </a:t>
            </a:r>
          </a:p>
          <a:p>
            <a:r>
              <a:rPr lang="en-GB" dirty="0">
                <a:latin typeface="Comic Sans MS" panose="030F0702030302020204" pitchFamily="66" charset="0"/>
              </a:rPr>
              <a:t>The differences between aerobic and anaerobic respiration in living organisms, in terms of the reactants, the products formed. The process of anaerobic respiration in humans and micro-organisms, including fermentation.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425" y="555625"/>
            <a:ext cx="2971800" cy="1543050"/>
          </a:xfrm>
          <a:prstGeom prst="rect">
            <a:avLst/>
          </a:prstGeom>
        </p:spPr>
      </p:pic>
    </p:spTree>
    <p:extLst>
      <p:ext uri="{BB962C8B-B14F-4D97-AF65-F5344CB8AC3E}">
        <p14:creationId xmlns:p14="http://schemas.microsoft.com/office/powerpoint/2010/main" val="4078670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 Boardroom</Template>
  <TotalTime>722</TotalTime>
  <Words>1336</Words>
  <Application>Microsoft Office PowerPoint</Application>
  <PresentationFormat>Widescreen</PresentationFormat>
  <Paragraphs>75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Rounded MT Bold</vt:lpstr>
      <vt:lpstr>Century Gothic</vt:lpstr>
      <vt:lpstr>Comic Sans MS</vt:lpstr>
      <vt:lpstr>Wingdings 3</vt:lpstr>
      <vt:lpstr>Ion</vt:lpstr>
      <vt:lpstr>Science at St Andrew’s School</vt:lpstr>
      <vt:lpstr>Key Stage 3 Year 7- Autumn term</vt:lpstr>
      <vt:lpstr>Key stage 3  Year 7 - Spring Term</vt:lpstr>
      <vt:lpstr>Key stage 3,  Year 7- Summer Term</vt:lpstr>
      <vt:lpstr>Key Stage 3, Year 8</vt:lpstr>
      <vt:lpstr>Key Stage 3 Year 8 - Autumn Term</vt:lpstr>
      <vt:lpstr>Key Stage 3 Year 8 - Spring Term</vt:lpstr>
      <vt:lpstr>Key Stage 3 Year 8 - Summer Term</vt:lpstr>
      <vt:lpstr>Key Stage 3 Year 9 - Autumn Term</vt:lpstr>
      <vt:lpstr>Key Stage 3  Year 9 - Spring Term</vt:lpstr>
      <vt:lpstr>Key Stage 3  Year 9 - Summer Term</vt:lpstr>
    </vt:vector>
  </TitlesOfParts>
  <Company>St Andrews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at St Andrew’s</dc:title>
  <dc:creator>Amanda Stephens</dc:creator>
  <cp:lastModifiedBy>Adrian Crossland</cp:lastModifiedBy>
  <cp:revision>40</cp:revision>
  <dcterms:created xsi:type="dcterms:W3CDTF">2024-12-17T17:49:50Z</dcterms:created>
  <dcterms:modified xsi:type="dcterms:W3CDTF">2025-03-20T21:53:12Z</dcterms:modified>
</cp:coreProperties>
</file>