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74" r:id="rId2"/>
  </p:sldMasterIdLst>
  <p:sldIdLst>
    <p:sldId id="256" r:id="rId3"/>
    <p:sldId id="278" r:id="rId4"/>
    <p:sldId id="269" r:id="rId5"/>
    <p:sldId id="268" r:id="rId6"/>
    <p:sldId id="279" r:id="rId7"/>
    <p:sldId id="264" r:id="rId8"/>
    <p:sldId id="277"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9"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B"/>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2/3/2026</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2/3/2026</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solidFill>
                  <a:prstClr val="white">
                    <a:alpha val="60000"/>
                  </a:prstClr>
                </a:solidFill>
              </a:rPr>
              <a:pPr/>
              <a:t>2/3/2026</a:t>
            </a:fld>
            <a:endParaRPr lang="en-US" dirty="0">
              <a:solidFill>
                <a:prstClr val="white">
                  <a:alpha val="60000"/>
                </a:prstClr>
              </a:solidFill>
            </a:endParaRP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solidFill>
                <a:prstClr val="white">
                  <a:alpha val="60000"/>
                </a:prstClr>
              </a:solidFill>
            </a:endParaRP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4695162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solidFill>
                  <a:srgbClr val="B31166"/>
                </a:solidFill>
              </a:rPr>
              <a:pPr/>
              <a:t>2/3/2026</a:t>
            </a:fld>
            <a:endParaRPr lang="en-US" dirty="0">
              <a:solidFill>
                <a:srgbClr val="B31166"/>
              </a:solidFill>
            </a:endParaRPr>
          </a:p>
        </p:txBody>
      </p:sp>
      <p:sp>
        <p:nvSpPr>
          <p:cNvPr id="5" name="Footer Placeholder 4"/>
          <p:cNvSpPr>
            <a:spLocks noGrp="1"/>
          </p:cNvSpPr>
          <p:nvPr>
            <p:ph type="ftr" sz="quarter" idx="11"/>
          </p:nvPr>
        </p:nvSpPr>
        <p:spPr/>
        <p:txBody>
          <a:bodyPr/>
          <a:lstStyle/>
          <a:p>
            <a:endParaRPr lang="en-US" dirty="0">
              <a:solidFill>
                <a:srgbClr val="B31166"/>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051451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solidFill>
                  <a:srgbClr val="B31166"/>
                </a:solidFill>
              </a:rPr>
              <a:pPr/>
              <a:t>2/3/2026</a:t>
            </a:fld>
            <a:endParaRPr lang="en-US" dirty="0">
              <a:solidFill>
                <a:srgbClr val="B31166"/>
              </a:solidFill>
            </a:endParaRPr>
          </a:p>
        </p:txBody>
      </p:sp>
      <p:sp>
        <p:nvSpPr>
          <p:cNvPr id="5" name="Footer Placeholder 4"/>
          <p:cNvSpPr>
            <a:spLocks noGrp="1"/>
          </p:cNvSpPr>
          <p:nvPr>
            <p:ph type="ftr" sz="quarter" idx="11"/>
          </p:nvPr>
        </p:nvSpPr>
        <p:spPr/>
        <p:txBody>
          <a:bodyPr/>
          <a:lstStyle/>
          <a:p>
            <a:endParaRPr lang="en-US" dirty="0">
              <a:solidFill>
                <a:srgbClr val="B31166"/>
              </a:solidFill>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5320508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solidFill>
                  <a:srgbClr val="B31166"/>
                </a:solidFill>
              </a:rPr>
              <a:pPr/>
              <a:t>2/3/2026</a:t>
            </a:fld>
            <a:endParaRPr lang="en-US" dirty="0">
              <a:solidFill>
                <a:srgbClr val="B31166"/>
              </a:solidFill>
            </a:endParaRPr>
          </a:p>
        </p:txBody>
      </p:sp>
      <p:sp>
        <p:nvSpPr>
          <p:cNvPr id="6" name="Footer Placeholder 5"/>
          <p:cNvSpPr>
            <a:spLocks noGrp="1"/>
          </p:cNvSpPr>
          <p:nvPr>
            <p:ph type="ftr" sz="quarter" idx="11"/>
          </p:nvPr>
        </p:nvSpPr>
        <p:spPr/>
        <p:txBody>
          <a:bodyPr/>
          <a:lstStyle/>
          <a:p>
            <a:endParaRPr lang="en-US" dirty="0">
              <a:solidFill>
                <a:srgbClr val="B31166"/>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8068482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solidFill>
                  <a:srgbClr val="B31166"/>
                </a:solidFill>
              </a:rPr>
              <a:pPr/>
              <a:t>2/3/2026</a:t>
            </a:fld>
            <a:endParaRPr lang="en-US" dirty="0">
              <a:solidFill>
                <a:srgbClr val="B31166"/>
              </a:solidFill>
            </a:endParaRPr>
          </a:p>
        </p:txBody>
      </p:sp>
      <p:sp>
        <p:nvSpPr>
          <p:cNvPr id="8" name="Footer Placeholder 7"/>
          <p:cNvSpPr>
            <a:spLocks noGrp="1"/>
          </p:cNvSpPr>
          <p:nvPr>
            <p:ph type="ftr" sz="quarter" idx="11"/>
          </p:nvPr>
        </p:nvSpPr>
        <p:spPr/>
        <p:txBody>
          <a:bodyPr/>
          <a:lstStyle/>
          <a:p>
            <a:endParaRPr lang="en-US" dirty="0">
              <a:solidFill>
                <a:srgbClr val="B31166"/>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0674075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solidFill>
                  <a:srgbClr val="B31166"/>
                </a:solidFill>
              </a:rPr>
              <a:pPr/>
              <a:t>2/3/2026</a:t>
            </a:fld>
            <a:endParaRPr lang="en-US" dirty="0">
              <a:solidFill>
                <a:srgbClr val="B31166"/>
              </a:solidFill>
            </a:endParaRPr>
          </a:p>
        </p:txBody>
      </p:sp>
      <p:sp>
        <p:nvSpPr>
          <p:cNvPr id="4" name="Footer Placeholder 3"/>
          <p:cNvSpPr>
            <a:spLocks noGrp="1"/>
          </p:cNvSpPr>
          <p:nvPr>
            <p:ph type="ftr" sz="quarter" idx="11"/>
          </p:nvPr>
        </p:nvSpPr>
        <p:spPr/>
        <p:txBody>
          <a:bodyPr/>
          <a:lstStyle/>
          <a:p>
            <a:endParaRPr lang="en-US" dirty="0">
              <a:solidFill>
                <a:srgbClr val="B31166"/>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7331993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solidFill>
                  <a:srgbClr val="B31166"/>
                </a:solidFill>
              </a:rPr>
              <a:pPr/>
              <a:t>2/3/2026</a:t>
            </a:fld>
            <a:endParaRPr lang="en-US" dirty="0">
              <a:solidFill>
                <a:srgbClr val="B31166"/>
              </a:solidFill>
            </a:endParaRPr>
          </a:p>
        </p:txBody>
      </p:sp>
      <p:sp>
        <p:nvSpPr>
          <p:cNvPr id="3" name="Footer Placeholder 2"/>
          <p:cNvSpPr>
            <a:spLocks noGrp="1"/>
          </p:cNvSpPr>
          <p:nvPr>
            <p:ph type="ftr" sz="quarter" idx="11"/>
          </p:nvPr>
        </p:nvSpPr>
        <p:spPr/>
        <p:txBody>
          <a:bodyPr/>
          <a:lstStyle/>
          <a:p>
            <a:endParaRPr lang="en-US" dirty="0">
              <a:solidFill>
                <a:srgbClr val="B31166"/>
              </a:solidFill>
            </a:endParaRP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8689663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solidFill>
                  <a:srgbClr val="B31166"/>
                </a:solidFill>
              </a:rPr>
              <a:pPr/>
              <a:t>2/3/2026</a:t>
            </a:fld>
            <a:endParaRPr lang="en-US" dirty="0">
              <a:solidFill>
                <a:srgbClr val="B31166"/>
              </a:solidFill>
            </a:endParaRPr>
          </a:p>
        </p:txBody>
      </p:sp>
      <p:sp>
        <p:nvSpPr>
          <p:cNvPr id="6" name="Footer Placeholder 5"/>
          <p:cNvSpPr>
            <a:spLocks noGrp="1"/>
          </p:cNvSpPr>
          <p:nvPr>
            <p:ph type="ftr" sz="quarter" idx="11"/>
          </p:nvPr>
        </p:nvSpPr>
        <p:spPr/>
        <p:txBody>
          <a:bodyPr/>
          <a:lstStyle/>
          <a:p>
            <a:endParaRPr lang="en-US" dirty="0">
              <a:solidFill>
                <a:srgbClr val="B31166"/>
              </a:solidFill>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7384681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solidFill>
                  <a:srgbClr val="B31166"/>
                </a:solidFill>
              </a:rPr>
              <a:pPr/>
              <a:t>2/3/2026</a:t>
            </a:fld>
            <a:endParaRPr lang="en-US" dirty="0">
              <a:solidFill>
                <a:srgbClr val="B31166"/>
              </a:solidFill>
            </a:endParaRPr>
          </a:p>
        </p:txBody>
      </p:sp>
      <p:sp>
        <p:nvSpPr>
          <p:cNvPr id="6" name="Footer Placeholder 5"/>
          <p:cNvSpPr>
            <a:spLocks noGrp="1"/>
          </p:cNvSpPr>
          <p:nvPr>
            <p:ph type="ftr" sz="quarter" idx="11"/>
          </p:nvPr>
        </p:nvSpPr>
        <p:spPr/>
        <p:txBody>
          <a:bodyPr/>
          <a:lstStyle/>
          <a:p>
            <a:endParaRPr lang="en-US" dirty="0">
              <a:solidFill>
                <a:srgbClr val="B31166"/>
              </a:solidFill>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1567447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solidFill>
                  <a:srgbClr val="B31166"/>
                </a:solidFill>
              </a:rPr>
              <a:pPr/>
              <a:t>2/3/2026</a:t>
            </a:fld>
            <a:endParaRPr lang="en-US" dirty="0">
              <a:solidFill>
                <a:srgbClr val="B31166"/>
              </a:solidFill>
            </a:endParaRPr>
          </a:p>
        </p:txBody>
      </p:sp>
      <p:sp>
        <p:nvSpPr>
          <p:cNvPr id="6" name="Footer Placeholder 5"/>
          <p:cNvSpPr>
            <a:spLocks noGrp="1"/>
          </p:cNvSpPr>
          <p:nvPr>
            <p:ph type="ftr" sz="quarter" idx="11"/>
          </p:nvPr>
        </p:nvSpPr>
        <p:spPr/>
        <p:txBody>
          <a:bodyPr/>
          <a:lstStyle/>
          <a:p>
            <a:endParaRPr lang="en-US" dirty="0">
              <a:solidFill>
                <a:srgbClr val="B31166"/>
              </a:solidFill>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599313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solidFill>
                  <a:srgbClr val="B31166"/>
                </a:solidFill>
              </a:rPr>
              <a:pPr/>
              <a:t>2/3/2026</a:t>
            </a:fld>
            <a:endParaRPr lang="en-US" dirty="0">
              <a:solidFill>
                <a:srgbClr val="B31166"/>
              </a:solidFill>
            </a:endParaRPr>
          </a:p>
        </p:txBody>
      </p:sp>
      <p:sp>
        <p:nvSpPr>
          <p:cNvPr id="5" name="Footer Placeholder 4"/>
          <p:cNvSpPr>
            <a:spLocks noGrp="1"/>
          </p:cNvSpPr>
          <p:nvPr>
            <p:ph type="ftr" sz="quarter" idx="11"/>
          </p:nvPr>
        </p:nvSpPr>
        <p:spPr/>
        <p:txBody>
          <a:bodyPr/>
          <a:lstStyle/>
          <a:p>
            <a:endParaRPr lang="en-US" dirty="0">
              <a:solidFill>
                <a:srgbClr val="B31166"/>
              </a:solidFill>
            </a:endParaRP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4841155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dirty="0">
                <a:solidFill>
                  <a:srgbClr val="B31166">
                    <a:lumMod val="60000"/>
                    <a:lumOff val="40000"/>
                  </a:srgb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dirty="0">
                <a:solidFill>
                  <a:srgbClr val="B31166">
                    <a:lumMod val="60000"/>
                    <a:lumOff val="40000"/>
                  </a:srgb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solidFill>
                  <a:srgbClr val="B31166"/>
                </a:solidFill>
              </a:rPr>
              <a:pPr/>
              <a:t>2/3/2026</a:t>
            </a:fld>
            <a:endParaRPr lang="en-US" dirty="0">
              <a:solidFill>
                <a:srgbClr val="B31166"/>
              </a:solidFill>
            </a:endParaRPr>
          </a:p>
        </p:txBody>
      </p:sp>
      <p:sp>
        <p:nvSpPr>
          <p:cNvPr id="5" name="Footer Placeholder 4"/>
          <p:cNvSpPr>
            <a:spLocks noGrp="1"/>
          </p:cNvSpPr>
          <p:nvPr>
            <p:ph type="ftr" sz="quarter" idx="11"/>
          </p:nvPr>
        </p:nvSpPr>
        <p:spPr/>
        <p:txBody>
          <a:bodyPr/>
          <a:lstStyle/>
          <a:p>
            <a:endParaRPr lang="en-US" dirty="0">
              <a:solidFill>
                <a:srgbClr val="B31166"/>
              </a:solidFill>
            </a:endParaRP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807359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solidFill>
                  <a:srgbClr val="B31166"/>
                </a:solidFill>
              </a:rPr>
              <a:pPr/>
              <a:t>2/3/2026</a:t>
            </a:fld>
            <a:endParaRPr lang="en-US" dirty="0">
              <a:solidFill>
                <a:srgbClr val="B31166"/>
              </a:solidFill>
            </a:endParaRPr>
          </a:p>
        </p:txBody>
      </p:sp>
      <p:sp>
        <p:nvSpPr>
          <p:cNvPr id="5" name="Footer Placeholder 4"/>
          <p:cNvSpPr>
            <a:spLocks noGrp="1"/>
          </p:cNvSpPr>
          <p:nvPr>
            <p:ph type="ftr" sz="quarter" idx="11"/>
          </p:nvPr>
        </p:nvSpPr>
        <p:spPr/>
        <p:txBody>
          <a:bodyPr/>
          <a:lstStyle/>
          <a:p>
            <a:endParaRPr lang="en-US" dirty="0">
              <a:solidFill>
                <a:srgbClr val="B31166"/>
              </a:solidFill>
            </a:endParaRP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3475967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solidFill>
                  <a:srgbClr val="B31166"/>
                </a:solidFill>
              </a:rPr>
              <a:pPr/>
              <a:t>2/3/2026</a:t>
            </a:fld>
            <a:endParaRPr lang="en-US" dirty="0">
              <a:solidFill>
                <a:srgbClr val="B31166"/>
              </a:solidFill>
            </a:endParaRPr>
          </a:p>
        </p:txBody>
      </p:sp>
      <p:sp>
        <p:nvSpPr>
          <p:cNvPr id="8" name="Footer Placeholder 7"/>
          <p:cNvSpPr>
            <a:spLocks noGrp="1"/>
          </p:cNvSpPr>
          <p:nvPr>
            <p:ph type="ftr" sz="quarter" idx="11"/>
          </p:nvPr>
        </p:nvSpPr>
        <p:spPr/>
        <p:txBody>
          <a:bodyPr/>
          <a:lstStyle/>
          <a:p>
            <a:endParaRPr lang="en-US" dirty="0">
              <a:solidFill>
                <a:srgbClr val="B31166"/>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5789519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solidFill>
                  <a:srgbClr val="B31166"/>
                </a:solidFill>
              </a:rPr>
              <a:pPr/>
              <a:t>2/3/2026</a:t>
            </a:fld>
            <a:endParaRPr lang="en-US" dirty="0">
              <a:solidFill>
                <a:srgbClr val="B31166"/>
              </a:solidFill>
            </a:endParaRPr>
          </a:p>
        </p:txBody>
      </p:sp>
      <p:sp>
        <p:nvSpPr>
          <p:cNvPr id="8" name="Footer Placeholder 7"/>
          <p:cNvSpPr>
            <a:spLocks noGrp="1"/>
          </p:cNvSpPr>
          <p:nvPr>
            <p:ph type="ftr" sz="quarter" idx="11"/>
          </p:nvPr>
        </p:nvSpPr>
        <p:spPr>
          <a:xfrm>
            <a:off x="561111" y="6391838"/>
            <a:ext cx="3644282" cy="304801"/>
          </a:xfrm>
        </p:spPr>
        <p:txBody>
          <a:bodyPr/>
          <a:lstStyle/>
          <a:p>
            <a:endParaRPr lang="en-US" dirty="0">
              <a:solidFill>
                <a:srgbClr val="B31166"/>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1623136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solidFill>
                  <a:srgbClr val="B31166"/>
                </a:solidFill>
              </a:rPr>
              <a:pPr/>
              <a:t>2/3/2026</a:t>
            </a:fld>
            <a:endParaRPr lang="en-US" dirty="0">
              <a:solidFill>
                <a:srgbClr val="B31166"/>
              </a:solidFill>
            </a:endParaRPr>
          </a:p>
        </p:txBody>
      </p:sp>
      <p:sp>
        <p:nvSpPr>
          <p:cNvPr id="5" name="Footer Placeholder 4"/>
          <p:cNvSpPr>
            <a:spLocks noGrp="1"/>
          </p:cNvSpPr>
          <p:nvPr>
            <p:ph type="ftr" sz="quarter" idx="11"/>
          </p:nvPr>
        </p:nvSpPr>
        <p:spPr/>
        <p:txBody>
          <a:bodyPr/>
          <a:lstStyle/>
          <a:p>
            <a:endParaRPr lang="en-US" dirty="0">
              <a:solidFill>
                <a:srgbClr val="B31166"/>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3459416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solidFill>
                  <a:srgbClr val="B31166"/>
                </a:solidFill>
              </a:rPr>
              <a:pPr/>
              <a:t>2/3/2026</a:t>
            </a:fld>
            <a:endParaRPr lang="en-US" dirty="0">
              <a:solidFill>
                <a:srgbClr val="B31166"/>
              </a:solidFill>
            </a:endParaRPr>
          </a:p>
        </p:txBody>
      </p:sp>
      <p:sp>
        <p:nvSpPr>
          <p:cNvPr id="5" name="Footer Placeholder 4"/>
          <p:cNvSpPr>
            <a:spLocks noGrp="1"/>
          </p:cNvSpPr>
          <p:nvPr>
            <p:ph type="ftr" sz="quarter" idx="11"/>
          </p:nvPr>
        </p:nvSpPr>
        <p:spPr/>
        <p:txBody>
          <a:bodyPr/>
          <a:lstStyle/>
          <a:p>
            <a:endParaRPr lang="en-US" dirty="0">
              <a:solidFill>
                <a:srgbClr val="B31166"/>
              </a:solidFill>
            </a:endParaRP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266179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jpe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GB"/>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GB"/>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B"/>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2/3/2026</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GB"/>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GB"/>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GB"/>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solidFill>
                  <a:srgbClr val="B31166"/>
                </a:solidFill>
              </a:rPr>
              <a:pPr/>
              <a:t>2/3/2026</a:t>
            </a:fld>
            <a:endParaRPr lang="en-US" dirty="0">
              <a:solidFill>
                <a:srgbClr val="B31166"/>
              </a:solidFill>
            </a:endParaRP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solidFill>
                <a:srgbClr val="B31166"/>
              </a:solidFill>
            </a:endParaRP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03713869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9138" y="1589902"/>
            <a:ext cx="8825658" cy="1004451"/>
          </a:xfrm>
        </p:spPr>
        <p:txBody>
          <a:bodyPr/>
          <a:lstStyle/>
          <a:p>
            <a:r>
              <a:rPr lang="en-GB" dirty="0">
                <a:solidFill>
                  <a:srgbClr val="FFC000"/>
                </a:solidFill>
                <a:latin typeface="Arial Rounded MT Bold" panose="020F0704030504030204" pitchFamily="34" charset="0"/>
              </a:rPr>
              <a:t>Science at St Andrew’s</a:t>
            </a:r>
            <a:endParaRPr lang="en-GB" dirty="0"/>
          </a:p>
        </p:txBody>
      </p:sp>
      <p:sp>
        <p:nvSpPr>
          <p:cNvPr id="3" name="Subtitle 2"/>
          <p:cNvSpPr>
            <a:spLocks noGrp="1"/>
          </p:cNvSpPr>
          <p:nvPr>
            <p:ph type="subTitle" idx="1"/>
          </p:nvPr>
        </p:nvSpPr>
        <p:spPr>
          <a:xfrm>
            <a:off x="3286898" y="2594353"/>
            <a:ext cx="3756453" cy="861420"/>
          </a:xfrm>
        </p:spPr>
        <p:txBody>
          <a:bodyPr/>
          <a:lstStyle/>
          <a:p>
            <a:r>
              <a:rPr lang="en-GB" dirty="0"/>
              <a:t>   </a:t>
            </a:r>
            <a:r>
              <a:rPr lang="en-GB" sz="4000" dirty="0">
                <a:latin typeface="Comic Sans MS" panose="030F0702030302020204" pitchFamily="66" charset="0"/>
              </a:rPr>
              <a:t>KEY STAGE 4</a:t>
            </a:r>
            <a:endParaRPr lang="en-GB" sz="4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332" y="4118919"/>
            <a:ext cx="3727364" cy="218495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3696" y="4118919"/>
            <a:ext cx="3826476" cy="2184957"/>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80172" y="4118919"/>
            <a:ext cx="3455659" cy="2184957"/>
          </a:xfrm>
          <a:prstGeom prst="rect">
            <a:avLst/>
          </a:prstGeom>
        </p:spPr>
      </p:pic>
    </p:spTree>
    <p:extLst>
      <p:ext uri="{BB962C8B-B14F-4D97-AF65-F5344CB8AC3E}">
        <p14:creationId xmlns:p14="http://schemas.microsoft.com/office/powerpoint/2010/main" val="1006695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973668"/>
            <a:ext cx="4726862" cy="971510"/>
          </a:xfrm>
        </p:spPr>
        <p:txBody>
          <a:bodyPr/>
          <a:lstStyle/>
          <a:p>
            <a:r>
              <a:rPr lang="en-GB" dirty="0">
                <a:solidFill>
                  <a:srgbClr val="FFC000"/>
                </a:solidFill>
              </a:rPr>
              <a:t>Key stage 4, Year 10 </a:t>
            </a:r>
            <a:br>
              <a:rPr lang="en-GB" dirty="0">
                <a:solidFill>
                  <a:srgbClr val="FFC000"/>
                </a:solidFill>
              </a:rPr>
            </a:br>
            <a:endParaRPr lang="en-GB" dirty="0"/>
          </a:p>
        </p:txBody>
      </p:sp>
      <p:sp>
        <p:nvSpPr>
          <p:cNvPr id="3" name="Content Placeholder 2"/>
          <p:cNvSpPr>
            <a:spLocks noGrp="1"/>
          </p:cNvSpPr>
          <p:nvPr>
            <p:ph idx="1"/>
          </p:nvPr>
        </p:nvSpPr>
        <p:spPr>
          <a:xfrm>
            <a:off x="520640" y="2603157"/>
            <a:ext cx="10476874" cy="3665838"/>
          </a:xfrm>
        </p:spPr>
        <p:txBody>
          <a:bodyPr>
            <a:noAutofit/>
          </a:bodyPr>
          <a:lstStyle/>
          <a:p>
            <a:r>
              <a:rPr lang="en-GB" sz="2200" dirty="0">
                <a:solidFill>
                  <a:srgbClr val="7030A0"/>
                </a:solidFill>
                <a:latin typeface="Comic Sans MS" panose="030F0702030302020204" pitchFamily="66" charset="0"/>
              </a:rPr>
              <a:t>AQA Single Science Biology GCSE curriculum.</a:t>
            </a:r>
          </a:p>
          <a:p>
            <a:r>
              <a:rPr lang="en-GB" sz="2200" dirty="0">
                <a:solidFill>
                  <a:srgbClr val="7030A0"/>
                </a:solidFill>
                <a:latin typeface="Comic Sans MS" panose="030F0702030302020204" pitchFamily="66" charset="0"/>
              </a:rPr>
              <a:t>This year we have changed what we are offering the students on </a:t>
            </a:r>
            <a:r>
              <a:rPr lang="en-GB" sz="2200" b="1" dirty="0">
                <a:solidFill>
                  <a:srgbClr val="7030A0"/>
                </a:solidFill>
                <a:latin typeface="Comic Sans MS" panose="030F0702030302020204" pitchFamily="66" charset="0"/>
              </a:rPr>
              <a:t>path 1</a:t>
            </a:r>
            <a:r>
              <a:rPr lang="en-GB" sz="2200" dirty="0">
                <a:solidFill>
                  <a:srgbClr val="7030A0"/>
                </a:solidFill>
                <a:latin typeface="Comic Sans MS" panose="030F0702030302020204" pitchFamily="66" charset="0"/>
              </a:rPr>
              <a:t>. </a:t>
            </a:r>
          </a:p>
          <a:p>
            <a:r>
              <a:rPr lang="en-GB" sz="2200" dirty="0">
                <a:solidFill>
                  <a:srgbClr val="7030A0"/>
                </a:solidFill>
                <a:latin typeface="Comic Sans MS" panose="030F0702030302020204" pitchFamily="66" charset="0"/>
              </a:rPr>
              <a:t>To help improve the students’ chances of success at GCSE level in Year 11, we have extended the time available to students to focus on the AQA Single Science Biology GCSE curriculum by starting more Biology-focused work a year early!</a:t>
            </a:r>
          </a:p>
          <a:p>
            <a:r>
              <a:rPr lang="en-GB" sz="2200" dirty="0">
                <a:solidFill>
                  <a:srgbClr val="7030A0"/>
                </a:solidFill>
                <a:latin typeface="Comic Sans MS" panose="030F0702030302020204" pitchFamily="66" charset="0"/>
              </a:rPr>
              <a:t>Students can now work on relevant AQA Unit Award Scheme units at a pace more suited to their individual ability and speed of working.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4316" y="560387"/>
            <a:ext cx="2971800" cy="1533525"/>
          </a:xfrm>
          <a:prstGeom prst="rect">
            <a:avLst/>
          </a:prstGeom>
        </p:spPr>
      </p:pic>
      <p:sp>
        <p:nvSpPr>
          <p:cNvPr id="5" name="Title 1"/>
          <p:cNvSpPr txBox="1">
            <a:spLocks/>
          </p:cNvSpPr>
          <p:nvPr/>
        </p:nvSpPr>
        <p:spPr bwMode="gray">
          <a:xfrm>
            <a:off x="1154954" y="973668"/>
            <a:ext cx="353342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a:solidFill>
                  <a:srgbClr val="FFC000"/>
                </a:solidFill>
              </a:rPr>
              <a:t>, </a:t>
            </a:r>
            <a:br>
              <a:rPr lang="en-GB" dirty="0">
                <a:solidFill>
                  <a:srgbClr val="FFC000"/>
                </a:solidFill>
              </a:rPr>
            </a:br>
            <a:r>
              <a:rPr lang="en-GB" dirty="0">
                <a:solidFill>
                  <a:srgbClr val="FFC000"/>
                </a:solidFill>
              </a:rPr>
              <a:t>Path 1</a:t>
            </a:r>
          </a:p>
        </p:txBody>
      </p:sp>
    </p:spTree>
    <p:extLst>
      <p:ext uri="{BB962C8B-B14F-4D97-AF65-F5344CB8AC3E}">
        <p14:creationId xmlns:p14="http://schemas.microsoft.com/office/powerpoint/2010/main" val="914865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3533423" cy="706964"/>
          </a:xfrm>
        </p:spPr>
        <p:txBody>
          <a:bodyPr/>
          <a:lstStyle/>
          <a:p>
            <a:r>
              <a:rPr lang="en-GB" dirty="0">
                <a:solidFill>
                  <a:srgbClr val="FFC000"/>
                </a:solidFill>
              </a:rPr>
              <a:t>Key Stage 4, </a:t>
            </a:r>
            <a:br>
              <a:rPr lang="en-GB" dirty="0">
                <a:solidFill>
                  <a:srgbClr val="FFC000"/>
                </a:solidFill>
              </a:rPr>
            </a:br>
            <a:r>
              <a:rPr lang="en-GB" dirty="0">
                <a:solidFill>
                  <a:srgbClr val="FFC000"/>
                </a:solidFill>
              </a:rPr>
              <a:t>Year 10 &amp; 11 Path 1</a:t>
            </a:r>
          </a:p>
        </p:txBody>
      </p:sp>
      <p:sp>
        <p:nvSpPr>
          <p:cNvPr id="3" name="Content Placeholder 2"/>
          <p:cNvSpPr>
            <a:spLocks noGrp="1"/>
          </p:cNvSpPr>
          <p:nvPr>
            <p:ph idx="1"/>
          </p:nvPr>
        </p:nvSpPr>
        <p:spPr>
          <a:xfrm>
            <a:off x="570068" y="2578787"/>
            <a:ext cx="9117629" cy="3673732"/>
          </a:xfrm>
        </p:spPr>
        <p:txBody>
          <a:bodyPr>
            <a:normAutofit/>
          </a:bodyPr>
          <a:lstStyle/>
          <a:p>
            <a:r>
              <a:rPr lang="en-GB" sz="2300" dirty="0">
                <a:solidFill>
                  <a:srgbClr val="7030A0"/>
                </a:solidFill>
                <a:latin typeface="Comic Sans MS" panose="030F0702030302020204" pitchFamily="66" charset="0"/>
              </a:rPr>
              <a:t>Relevant AQA Unit Award Scheme units are now woven into the AQA Single Science Biology GCSE curriculum as appropriate.</a:t>
            </a:r>
          </a:p>
          <a:p>
            <a:r>
              <a:rPr lang="en-GB" sz="2300" dirty="0">
                <a:solidFill>
                  <a:srgbClr val="7030A0"/>
                </a:solidFill>
                <a:latin typeface="Comic Sans MS" panose="030F0702030302020204" pitchFamily="66" charset="0"/>
              </a:rPr>
              <a:t>This is to allow students to gain academic qualifications in the work covered and to show the progress they have achieved. </a:t>
            </a:r>
          </a:p>
          <a:p>
            <a:r>
              <a:rPr lang="en-GB" sz="2300" dirty="0">
                <a:solidFill>
                  <a:srgbClr val="7030A0"/>
                </a:solidFill>
                <a:latin typeface="Comic Sans MS" panose="030F0702030302020204" pitchFamily="66" charset="0"/>
              </a:rPr>
              <a:t>Students will bring home photocopies of their certificates gained.</a:t>
            </a:r>
          </a:p>
          <a:p>
            <a:r>
              <a:rPr lang="en-GB" sz="2300" dirty="0">
                <a:solidFill>
                  <a:srgbClr val="7030A0"/>
                </a:solidFill>
                <a:latin typeface="Comic Sans MS" panose="030F0702030302020204" pitchFamily="66" charset="0"/>
              </a:rPr>
              <a:t>The real certificates will remain in their Portfolios of Achievement in their classrooms until they leave St Andrew's.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45466" y="2874104"/>
            <a:ext cx="1800225" cy="254317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44597" y="591817"/>
            <a:ext cx="1943100" cy="1423086"/>
          </a:xfrm>
          <a:prstGeom prst="rect">
            <a:avLst/>
          </a:prstGeom>
        </p:spPr>
      </p:pic>
    </p:spTree>
    <p:extLst>
      <p:ext uri="{BB962C8B-B14F-4D97-AF65-F5344CB8AC3E}">
        <p14:creationId xmlns:p14="http://schemas.microsoft.com/office/powerpoint/2010/main" val="1788641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C000"/>
                </a:solidFill>
              </a:rPr>
              <a:t>Key Stage 4, </a:t>
            </a:r>
            <a:br>
              <a:rPr lang="en-GB" dirty="0">
                <a:solidFill>
                  <a:srgbClr val="FFC000"/>
                </a:solidFill>
              </a:rPr>
            </a:br>
            <a:r>
              <a:rPr lang="en-GB" dirty="0">
                <a:solidFill>
                  <a:srgbClr val="FFC000"/>
                </a:solidFill>
              </a:rPr>
              <a:t>Year 10 &amp; 11 Path 1</a:t>
            </a:r>
          </a:p>
        </p:txBody>
      </p:sp>
      <p:sp>
        <p:nvSpPr>
          <p:cNvPr id="3" name="Content Placeholder 2"/>
          <p:cNvSpPr>
            <a:spLocks noGrp="1"/>
          </p:cNvSpPr>
          <p:nvPr>
            <p:ph idx="1"/>
          </p:nvPr>
        </p:nvSpPr>
        <p:spPr>
          <a:xfrm>
            <a:off x="504165" y="2277687"/>
            <a:ext cx="9999078" cy="4355869"/>
          </a:xfrm>
        </p:spPr>
        <p:txBody>
          <a:bodyPr>
            <a:noAutofit/>
          </a:bodyPr>
          <a:lstStyle/>
          <a:p>
            <a:pPr marL="0" indent="0">
              <a:buNone/>
            </a:pPr>
            <a:r>
              <a:rPr lang="en-GB" sz="2300" dirty="0">
                <a:solidFill>
                  <a:schemeClr val="tx1"/>
                </a:solidFill>
                <a:latin typeface="Comic Sans MS" panose="030F0702030302020204" pitchFamily="66" charset="0"/>
              </a:rPr>
              <a:t>Topics covered:</a:t>
            </a:r>
          </a:p>
          <a:p>
            <a:r>
              <a:rPr lang="en-GB" sz="2300" dirty="0">
                <a:solidFill>
                  <a:srgbClr val="00B0F0"/>
                </a:solidFill>
                <a:latin typeface="Comic Sans MS" panose="030F0702030302020204" pitchFamily="66" charset="0"/>
              </a:rPr>
              <a:t>Topic 1: Cell Biology </a:t>
            </a:r>
          </a:p>
          <a:p>
            <a:r>
              <a:rPr lang="en-GB" sz="2300" dirty="0">
                <a:latin typeface="Comic Sans MS" panose="030F0702030302020204" pitchFamily="66" charset="0"/>
              </a:rPr>
              <a:t>Cell structure and cell division in animal &amp; plant cells; transport in cells. </a:t>
            </a:r>
          </a:p>
          <a:p>
            <a:r>
              <a:rPr lang="en-GB" sz="2300" dirty="0">
                <a:solidFill>
                  <a:srgbClr val="0070C0"/>
                </a:solidFill>
                <a:latin typeface="Comic Sans MS" panose="030F0702030302020204" pitchFamily="66" charset="0"/>
              </a:rPr>
              <a:t>Topic 2: Organisation</a:t>
            </a:r>
          </a:p>
          <a:p>
            <a:r>
              <a:rPr lang="en-GB" sz="2300" dirty="0">
                <a:latin typeface="Comic Sans MS" panose="030F0702030302020204" pitchFamily="66" charset="0"/>
              </a:rPr>
              <a:t>Tissues, organs &amp; organ systems; health &amp; disease; enzymes &amp; digestion. Practical skills.</a:t>
            </a:r>
          </a:p>
          <a:p>
            <a:r>
              <a:rPr lang="en-GB" sz="2300" dirty="0">
                <a:solidFill>
                  <a:schemeClr val="accent5">
                    <a:lumMod val="75000"/>
                  </a:schemeClr>
                </a:solidFill>
                <a:latin typeface="Comic Sans MS" panose="030F0702030302020204" pitchFamily="66" charset="0"/>
              </a:rPr>
              <a:t>Topic 3: Infection &amp; response </a:t>
            </a:r>
          </a:p>
          <a:p>
            <a:r>
              <a:rPr lang="en-GB" sz="2300" dirty="0">
                <a:latin typeface="Comic Sans MS" panose="030F0702030302020204" pitchFamily="66" charset="0"/>
              </a:rPr>
              <a:t>Communicable diseases- fungi, bacterial and viral.</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1977" y="519499"/>
            <a:ext cx="3067050" cy="1485900"/>
          </a:xfrm>
          <a:prstGeom prst="rect">
            <a:avLst/>
          </a:prstGeom>
        </p:spPr>
      </p:pic>
    </p:spTree>
    <p:extLst>
      <p:ext uri="{BB962C8B-B14F-4D97-AF65-F5344CB8AC3E}">
        <p14:creationId xmlns:p14="http://schemas.microsoft.com/office/powerpoint/2010/main" val="2372820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971574" y="613856"/>
            <a:ext cx="1944793" cy="1426588"/>
          </a:xfrm>
          <a:prstGeom prst="rect">
            <a:avLst/>
          </a:prstGeom>
        </p:spPr>
      </p:pic>
      <p:sp>
        <p:nvSpPr>
          <p:cNvPr id="2" name="Title 1"/>
          <p:cNvSpPr>
            <a:spLocks noGrp="1"/>
          </p:cNvSpPr>
          <p:nvPr>
            <p:ph type="title"/>
          </p:nvPr>
        </p:nvSpPr>
        <p:spPr/>
        <p:txBody>
          <a:bodyPr/>
          <a:lstStyle/>
          <a:p>
            <a:r>
              <a:rPr lang="en-GB" dirty="0">
                <a:solidFill>
                  <a:srgbClr val="FFC000"/>
                </a:solidFill>
              </a:rPr>
              <a:t>Key Stage 4, </a:t>
            </a:r>
            <a:br>
              <a:rPr lang="en-GB" dirty="0">
                <a:solidFill>
                  <a:srgbClr val="FFC000"/>
                </a:solidFill>
              </a:rPr>
            </a:br>
            <a:r>
              <a:rPr lang="en-GB" dirty="0">
                <a:solidFill>
                  <a:srgbClr val="FFC000"/>
                </a:solidFill>
              </a:rPr>
              <a:t>Year 10 &amp; 11 Path 1</a:t>
            </a:r>
            <a:endParaRPr lang="en-GB" dirty="0"/>
          </a:p>
        </p:txBody>
      </p:sp>
      <p:sp>
        <p:nvSpPr>
          <p:cNvPr id="3" name="Content Placeholder 2"/>
          <p:cNvSpPr>
            <a:spLocks noGrp="1"/>
          </p:cNvSpPr>
          <p:nvPr>
            <p:ph idx="1"/>
          </p:nvPr>
        </p:nvSpPr>
        <p:spPr>
          <a:xfrm>
            <a:off x="631767" y="2221114"/>
            <a:ext cx="10108277" cy="3913678"/>
          </a:xfrm>
        </p:spPr>
        <p:txBody>
          <a:bodyPr>
            <a:normAutofit lnSpcReduction="10000"/>
          </a:bodyPr>
          <a:lstStyle/>
          <a:p>
            <a:pPr marL="0" lvl="0" indent="0">
              <a:buClr>
                <a:srgbClr val="B31166"/>
              </a:buClr>
              <a:buNone/>
            </a:pPr>
            <a:endParaRPr lang="en-GB" sz="2500" dirty="0">
              <a:solidFill>
                <a:srgbClr val="0070C0"/>
              </a:solidFill>
              <a:latin typeface="Comic Sans MS" panose="030F0702030302020204" pitchFamily="66" charset="0"/>
            </a:endParaRPr>
          </a:p>
          <a:p>
            <a:pPr lvl="0">
              <a:buClr>
                <a:srgbClr val="B31166"/>
              </a:buClr>
            </a:pPr>
            <a:r>
              <a:rPr lang="en-GB" sz="2500" dirty="0">
                <a:solidFill>
                  <a:srgbClr val="D53DD0">
                    <a:lumMod val="75000"/>
                  </a:srgbClr>
                </a:solidFill>
                <a:latin typeface="Comic Sans MS" panose="030F0702030302020204" pitchFamily="66" charset="0"/>
              </a:rPr>
              <a:t>Topic 4: Bioenergetics </a:t>
            </a:r>
          </a:p>
          <a:p>
            <a:pPr lvl="0">
              <a:buClr>
                <a:srgbClr val="B31166"/>
              </a:buClr>
            </a:pPr>
            <a:r>
              <a:rPr lang="en-GB" sz="2500" dirty="0">
                <a:solidFill>
                  <a:prstClr val="black">
                    <a:lumMod val="75000"/>
                    <a:lumOff val="25000"/>
                  </a:prstClr>
                </a:solidFill>
                <a:latin typeface="Comic Sans MS" panose="030F0702030302020204" pitchFamily="66" charset="0"/>
              </a:rPr>
              <a:t>Photosynthesis &amp; anaerobic &amp; aerobic cellular respiration.</a:t>
            </a:r>
          </a:p>
          <a:p>
            <a:pPr lvl="0">
              <a:buClr>
                <a:srgbClr val="B31166"/>
              </a:buClr>
            </a:pPr>
            <a:r>
              <a:rPr lang="en-GB" sz="2500" dirty="0">
                <a:solidFill>
                  <a:schemeClr val="tx1"/>
                </a:solidFill>
                <a:latin typeface="Comic Sans MS" panose="030F0702030302020204" pitchFamily="66" charset="0"/>
              </a:rPr>
              <a:t>Practical skills</a:t>
            </a:r>
          </a:p>
          <a:p>
            <a:pPr lvl="0">
              <a:buClr>
                <a:srgbClr val="B31166"/>
              </a:buClr>
            </a:pPr>
            <a:r>
              <a:rPr lang="en-GB" sz="2500" dirty="0">
                <a:solidFill>
                  <a:srgbClr val="0070C0"/>
                </a:solidFill>
                <a:latin typeface="Comic Sans MS" panose="030F0702030302020204" pitchFamily="66" charset="0"/>
              </a:rPr>
              <a:t>Topic 5: Homeostasis &amp; response  </a:t>
            </a:r>
          </a:p>
          <a:p>
            <a:pPr lvl="0">
              <a:buClr>
                <a:srgbClr val="B31166"/>
              </a:buClr>
            </a:pPr>
            <a:r>
              <a:rPr lang="en-GB" sz="2500" dirty="0">
                <a:solidFill>
                  <a:prstClr val="black">
                    <a:lumMod val="75000"/>
                    <a:lumOff val="25000"/>
                  </a:prstClr>
                </a:solidFill>
                <a:latin typeface="Comic Sans MS" panose="030F0702030302020204" pitchFamily="66" charset="0"/>
              </a:rPr>
              <a:t>Nervous &amp; hormonal systems. </a:t>
            </a:r>
          </a:p>
          <a:p>
            <a:pPr lvl="0">
              <a:buClr>
                <a:srgbClr val="B31166"/>
              </a:buClr>
            </a:pPr>
            <a:r>
              <a:rPr lang="en-GB" sz="2500" dirty="0">
                <a:solidFill>
                  <a:srgbClr val="9B6BF2">
                    <a:lumMod val="75000"/>
                  </a:srgbClr>
                </a:solidFill>
                <a:latin typeface="Comic Sans MS" panose="030F0702030302020204" pitchFamily="66" charset="0"/>
              </a:rPr>
              <a:t>Mocks paper 1 </a:t>
            </a:r>
          </a:p>
          <a:p>
            <a:pPr lvl="0">
              <a:buClr>
                <a:srgbClr val="B31166"/>
              </a:buClr>
            </a:pPr>
            <a:r>
              <a:rPr lang="en-GB" sz="2500" dirty="0">
                <a:solidFill>
                  <a:prstClr val="black">
                    <a:lumMod val="75000"/>
                    <a:lumOff val="25000"/>
                  </a:prstClr>
                </a:solidFill>
                <a:latin typeface="Comic Sans MS" panose="030F0702030302020204" pitchFamily="66" charset="0"/>
              </a:rPr>
              <a:t>Practical skills &amp; working scientifically and Maths skills.</a:t>
            </a:r>
          </a:p>
          <a:p>
            <a:pPr marL="0" indent="0">
              <a:buNone/>
            </a:pPr>
            <a:endParaRPr lang="en-GB" dirty="0"/>
          </a:p>
        </p:txBody>
      </p:sp>
    </p:spTree>
    <p:extLst>
      <p:ext uri="{BB962C8B-B14F-4D97-AF65-F5344CB8AC3E}">
        <p14:creationId xmlns:p14="http://schemas.microsoft.com/office/powerpoint/2010/main" val="1646962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3499424" cy="706964"/>
          </a:xfrm>
        </p:spPr>
        <p:txBody>
          <a:bodyPr/>
          <a:lstStyle/>
          <a:p>
            <a:r>
              <a:rPr lang="en-GB" dirty="0">
                <a:solidFill>
                  <a:srgbClr val="FFC000"/>
                </a:solidFill>
              </a:rPr>
              <a:t>Key Stage 4, </a:t>
            </a:r>
            <a:br>
              <a:rPr lang="en-GB" dirty="0">
                <a:solidFill>
                  <a:srgbClr val="FFC000"/>
                </a:solidFill>
              </a:rPr>
            </a:br>
            <a:r>
              <a:rPr lang="en-GB" dirty="0">
                <a:solidFill>
                  <a:srgbClr val="FFC000"/>
                </a:solidFill>
              </a:rPr>
              <a:t>Year 11, Path 1</a:t>
            </a:r>
          </a:p>
        </p:txBody>
      </p:sp>
      <p:sp>
        <p:nvSpPr>
          <p:cNvPr id="3" name="Content Placeholder 2"/>
          <p:cNvSpPr>
            <a:spLocks noGrp="1"/>
          </p:cNvSpPr>
          <p:nvPr>
            <p:ph idx="1"/>
          </p:nvPr>
        </p:nvSpPr>
        <p:spPr>
          <a:xfrm>
            <a:off x="533663" y="2529359"/>
            <a:ext cx="10690167" cy="3904692"/>
          </a:xfrm>
        </p:spPr>
        <p:txBody>
          <a:bodyPr>
            <a:normAutofit/>
          </a:bodyPr>
          <a:lstStyle/>
          <a:p>
            <a:pPr marL="0" indent="0">
              <a:buNone/>
            </a:pPr>
            <a:r>
              <a:rPr lang="en-GB" sz="2300" dirty="0">
                <a:solidFill>
                  <a:srgbClr val="00B0F0"/>
                </a:solidFill>
                <a:latin typeface="Comic Sans MS" panose="030F0702030302020204" pitchFamily="66" charset="0"/>
              </a:rPr>
              <a:t> </a:t>
            </a:r>
            <a:endParaRPr lang="en-GB" sz="2300" dirty="0">
              <a:solidFill>
                <a:srgbClr val="0070C0"/>
              </a:solidFill>
              <a:latin typeface="Comic Sans MS" panose="030F0702030302020204" pitchFamily="66" charset="0"/>
            </a:endParaRPr>
          </a:p>
          <a:p>
            <a:r>
              <a:rPr lang="en-GB" sz="2300" dirty="0">
                <a:solidFill>
                  <a:srgbClr val="7030A0"/>
                </a:solidFill>
                <a:latin typeface="Comic Sans MS" panose="030F0702030302020204" pitchFamily="66" charset="0"/>
              </a:rPr>
              <a:t>Topic 6: Inheritance variation &amp; evolution  - </a:t>
            </a:r>
            <a:r>
              <a:rPr lang="en-GB" sz="2300" dirty="0">
                <a:latin typeface="Comic Sans MS" panose="030F0702030302020204" pitchFamily="66" charset="0"/>
              </a:rPr>
              <a:t>DNA &amp; reproduction; genetics, evolution &amp; classification</a:t>
            </a:r>
          </a:p>
          <a:p>
            <a:r>
              <a:rPr lang="en-GB" sz="2300" dirty="0">
                <a:solidFill>
                  <a:srgbClr val="00B050"/>
                </a:solidFill>
                <a:latin typeface="Comic Sans MS" panose="030F0702030302020204" pitchFamily="66" charset="0"/>
              </a:rPr>
              <a:t>Topic 7: Ecology </a:t>
            </a:r>
          </a:p>
          <a:p>
            <a:r>
              <a:rPr lang="en-GB" sz="2300" dirty="0">
                <a:latin typeface="Comic Sans MS" panose="030F0702030302020204" pitchFamily="66" charset="0"/>
              </a:rPr>
              <a:t>Organisms &amp; their environment; impact of humans on the environment. </a:t>
            </a:r>
          </a:p>
          <a:p>
            <a:r>
              <a:rPr lang="en-GB" sz="2300" dirty="0">
                <a:solidFill>
                  <a:schemeClr val="accent1">
                    <a:lumMod val="75000"/>
                  </a:schemeClr>
                </a:solidFill>
                <a:latin typeface="Comic Sans MS" panose="030F0702030302020204" pitchFamily="66" charset="0"/>
              </a:rPr>
              <a:t>Practical skills</a:t>
            </a:r>
          </a:p>
          <a:p>
            <a:r>
              <a:rPr lang="en-GB" sz="2300" dirty="0">
                <a:solidFill>
                  <a:schemeClr val="accent6">
                    <a:lumMod val="75000"/>
                  </a:schemeClr>
                </a:solidFill>
                <a:latin typeface="Comic Sans MS" panose="030F0702030302020204" pitchFamily="66" charset="0"/>
              </a:rPr>
              <a:t>Revision  </a:t>
            </a:r>
          </a:p>
          <a:p>
            <a:r>
              <a:rPr lang="en-GB" sz="2300" dirty="0">
                <a:solidFill>
                  <a:schemeClr val="accent5">
                    <a:lumMod val="75000"/>
                  </a:schemeClr>
                </a:solidFill>
                <a:latin typeface="Comic Sans MS" panose="030F0702030302020204" pitchFamily="66" charset="0"/>
              </a:rPr>
              <a:t>Mock paper 2</a:t>
            </a:r>
          </a:p>
          <a:p>
            <a:pPr marL="0" indent="0">
              <a:buNone/>
            </a:pPr>
            <a:endParaRPr lang="en-GB" dirty="0"/>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3038" y="532884"/>
            <a:ext cx="1967556" cy="1532623"/>
          </a:xfrm>
          <a:prstGeom prst="rect">
            <a:avLst/>
          </a:prstGeom>
        </p:spPr>
      </p:pic>
    </p:spTree>
    <p:extLst>
      <p:ext uri="{BB962C8B-B14F-4D97-AF65-F5344CB8AC3E}">
        <p14:creationId xmlns:p14="http://schemas.microsoft.com/office/powerpoint/2010/main" val="3951217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973668"/>
            <a:ext cx="3499424" cy="706964"/>
          </a:xfrm>
        </p:spPr>
        <p:txBody>
          <a:bodyPr/>
          <a:lstStyle/>
          <a:p>
            <a:r>
              <a:rPr lang="en-GB" dirty="0">
                <a:solidFill>
                  <a:srgbClr val="FFC000"/>
                </a:solidFill>
              </a:rPr>
              <a:t>Key Stage 4, </a:t>
            </a:r>
            <a:br>
              <a:rPr lang="en-GB" dirty="0">
                <a:solidFill>
                  <a:srgbClr val="FFC000"/>
                </a:solidFill>
              </a:rPr>
            </a:br>
            <a:r>
              <a:rPr lang="en-GB" dirty="0">
                <a:solidFill>
                  <a:srgbClr val="FFC000"/>
                </a:solidFill>
              </a:rPr>
              <a:t>Year 10 &amp;11, Path 2</a:t>
            </a:r>
            <a:endParaRPr lang="en-GB" dirty="0"/>
          </a:p>
        </p:txBody>
      </p:sp>
      <p:sp>
        <p:nvSpPr>
          <p:cNvPr id="3" name="Content Placeholder 2"/>
          <p:cNvSpPr>
            <a:spLocks noGrp="1"/>
          </p:cNvSpPr>
          <p:nvPr>
            <p:ph idx="1"/>
          </p:nvPr>
        </p:nvSpPr>
        <p:spPr>
          <a:xfrm>
            <a:off x="570068" y="2826327"/>
            <a:ext cx="8825659" cy="3557848"/>
          </a:xfrm>
        </p:spPr>
        <p:txBody>
          <a:bodyPr>
            <a:normAutofit/>
          </a:bodyPr>
          <a:lstStyle/>
          <a:p>
            <a:r>
              <a:rPr lang="en-GB" sz="2300" dirty="0">
                <a:solidFill>
                  <a:srgbClr val="7030A0"/>
                </a:solidFill>
                <a:latin typeface="Comic Sans MS" panose="030F0702030302020204" pitchFamily="66" charset="0"/>
              </a:rPr>
              <a:t>In Science all students are encouraged and allowed to work at a pace suitable to them and their learning.</a:t>
            </a:r>
          </a:p>
          <a:p>
            <a:r>
              <a:rPr lang="en-GB" sz="2300" dirty="0">
                <a:solidFill>
                  <a:srgbClr val="7030A0"/>
                </a:solidFill>
                <a:latin typeface="Comic Sans MS" panose="030F0702030302020204" pitchFamily="66" charset="0"/>
              </a:rPr>
              <a:t>In </a:t>
            </a:r>
            <a:r>
              <a:rPr lang="en-GB" sz="2300" b="1" dirty="0">
                <a:solidFill>
                  <a:srgbClr val="7030A0"/>
                </a:solidFill>
                <a:latin typeface="Comic Sans MS" panose="030F0702030302020204" pitchFamily="66" charset="0"/>
              </a:rPr>
              <a:t>path 2, </a:t>
            </a:r>
            <a:r>
              <a:rPr lang="en-GB" sz="2300" dirty="0">
                <a:solidFill>
                  <a:srgbClr val="7030A0"/>
                </a:solidFill>
                <a:latin typeface="Comic Sans MS" panose="030F0702030302020204" pitchFamily="66" charset="0"/>
              </a:rPr>
              <a:t>we especially try to foster a hands-on approach within a less pressured, slightly less academic route.</a:t>
            </a:r>
          </a:p>
          <a:p>
            <a:r>
              <a:rPr lang="en-GB" sz="2300" dirty="0">
                <a:solidFill>
                  <a:srgbClr val="7030A0"/>
                </a:solidFill>
                <a:latin typeface="Comic Sans MS" panose="030F0702030302020204" pitchFamily="66" charset="0"/>
              </a:rPr>
              <a:t>Students can cover the targets using a variety of mediums that allow their natural talents and interests to be used and further developed. </a:t>
            </a:r>
          </a:p>
          <a:p>
            <a:pPr marL="0" indent="0">
              <a:buNone/>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2145" y="544470"/>
            <a:ext cx="2098461" cy="157182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80606" y="2636451"/>
            <a:ext cx="2163898" cy="3251759"/>
          </a:xfrm>
          <a:prstGeom prst="rect">
            <a:avLst/>
          </a:prstGeom>
        </p:spPr>
      </p:pic>
    </p:spTree>
    <p:extLst>
      <p:ext uri="{BB962C8B-B14F-4D97-AF65-F5344CB8AC3E}">
        <p14:creationId xmlns:p14="http://schemas.microsoft.com/office/powerpoint/2010/main" val="719320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3351143" cy="706964"/>
          </a:xfrm>
        </p:spPr>
        <p:txBody>
          <a:bodyPr/>
          <a:lstStyle/>
          <a:p>
            <a:r>
              <a:rPr lang="en-GB" dirty="0">
                <a:solidFill>
                  <a:srgbClr val="FFC000"/>
                </a:solidFill>
              </a:rPr>
              <a:t>Key Stage 4, </a:t>
            </a:r>
            <a:br>
              <a:rPr lang="en-GB" dirty="0">
                <a:solidFill>
                  <a:srgbClr val="FFC000"/>
                </a:solidFill>
              </a:rPr>
            </a:br>
            <a:r>
              <a:rPr lang="en-GB" dirty="0">
                <a:solidFill>
                  <a:srgbClr val="FFC000"/>
                </a:solidFill>
              </a:rPr>
              <a:t>Year 1, Path 2</a:t>
            </a:r>
          </a:p>
        </p:txBody>
      </p:sp>
      <p:sp>
        <p:nvSpPr>
          <p:cNvPr id="3" name="Content Placeholder 2"/>
          <p:cNvSpPr>
            <a:spLocks noGrp="1"/>
          </p:cNvSpPr>
          <p:nvPr>
            <p:ph idx="1"/>
          </p:nvPr>
        </p:nvSpPr>
        <p:spPr>
          <a:xfrm>
            <a:off x="500261" y="2435105"/>
            <a:ext cx="11022677" cy="3890356"/>
          </a:xfrm>
        </p:spPr>
        <p:txBody>
          <a:bodyPr>
            <a:noAutofit/>
          </a:bodyPr>
          <a:lstStyle/>
          <a:p>
            <a:pPr marL="0" indent="0">
              <a:buNone/>
            </a:pPr>
            <a:r>
              <a:rPr lang="en-GB" sz="2300" dirty="0">
                <a:solidFill>
                  <a:srgbClr val="7030A0"/>
                </a:solidFill>
                <a:latin typeface="Comic Sans MS" panose="030F0702030302020204" pitchFamily="66" charset="0"/>
              </a:rPr>
              <a:t>AQA Unit Award Scheme:</a:t>
            </a:r>
          </a:p>
          <a:p>
            <a:r>
              <a:rPr lang="en-GB" sz="2300" dirty="0">
                <a:solidFill>
                  <a:srgbClr val="7030A0"/>
                </a:solidFill>
                <a:latin typeface="Comic Sans MS" panose="030F0702030302020204" pitchFamily="66" charset="0"/>
              </a:rPr>
              <a:t>A more relaxed and flexible route that allows students to go on an individually tailored framework of the KS3 Science curriculum.</a:t>
            </a:r>
          </a:p>
          <a:p>
            <a:r>
              <a:rPr lang="en-GB" sz="2300" dirty="0">
                <a:solidFill>
                  <a:srgbClr val="7030A0"/>
                </a:solidFill>
                <a:latin typeface="Comic Sans MS" panose="030F0702030302020204" pitchFamily="66" charset="0"/>
              </a:rPr>
              <a:t> The AQA Unit Award scheme covers many levels from pre-entry, to entry level and higher. There are a selection of individual certificates that allow students to cover the three main areas of Biology, Chemistry and Physics.</a:t>
            </a:r>
          </a:p>
          <a:p>
            <a:r>
              <a:rPr lang="en-GB" sz="2300" dirty="0">
                <a:solidFill>
                  <a:srgbClr val="7030A0"/>
                </a:solidFill>
                <a:latin typeface="Comic Sans MS" panose="030F0702030302020204" pitchFamily="66" charset="0"/>
              </a:rPr>
              <a:t>These allow students to have some personal choice in Science and to some extent follow their interests, whilst gaining a well-rounded understanding of its applications in the world in which we live.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2675" y="549858"/>
            <a:ext cx="2164364" cy="1554583"/>
          </a:xfrm>
          <a:prstGeom prst="rect">
            <a:avLst/>
          </a:prstGeom>
        </p:spPr>
      </p:pic>
    </p:spTree>
    <p:extLst>
      <p:ext uri="{BB962C8B-B14F-4D97-AF65-F5344CB8AC3E}">
        <p14:creationId xmlns:p14="http://schemas.microsoft.com/office/powerpoint/2010/main" val="2774705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21_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569</TotalTime>
  <Words>549</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Arial Rounded MT Bold</vt:lpstr>
      <vt:lpstr>Century Gothic</vt:lpstr>
      <vt:lpstr>Comic Sans MS</vt:lpstr>
      <vt:lpstr>Wingdings 3</vt:lpstr>
      <vt:lpstr>Ion Boardroom</vt:lpstr>
      <vt:lpstr>21_Ion Boardroom</vt:lpstr>
      <vt:lpstr>Science at St Andrew’s</vt:lpstr>
      <vt:lpstr>Key stage 4, Year 10  </vt:lpstr>
      <vt:lpstr>Key Stage 4,  Year 10 &amp; 11 Path 1</vt:lpstr>
      <vt:lpstr>Key Stage 4,  Year 10 &amp; 11 Path 1</vt:lpstr>
      <vt:lpstr>Key Stage 4,  Year 10 &amp; 11 Path 1</vt:lpstr>
      <vt:lpstr>Key Stage 4,  Year 11, Path 1</vt:lpstr>
      <vt:lpstr>Key Stage 4,  Year 10 &amp;11, Path 2</vt:lpstr>
      <vt:lpstr>Key Stage 4,  Year 1, Path 2</vt:lpstr>
    </vt:vector>
  </TitlesOfParts>
  <Company>St Andrews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at St Andrew’s</dc:title>
  <dc:creator>Amanda Stephens</dc:creator>
  <cp:lastModifiedBy>Sarah Smith</cp:lastModifiedBy>
  <cp:revision>45</cp:revision>
  <dcterms:created xsi:type="dcterms:W3CDTF">2024-12-17T17:49:50Z</dcterms:created>
  <dcterms:modified xsi:type="dcterms:W3CDTF">2026-02-03T05:57:26Z</dcterms:modified>
</cp:coreProperties>
</file>