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70" r:id="rId4"/>
    <p:sldId id="268" r:id="rId5"/>
    <p:sldId id="264" r:id="rId6"/>
    <p:sldId id="269"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9" autoAdjust="0"/>
    <p:restoredTop sz="94660"/>
  </p:normalViewPr>
  <p:slideViewPr>
    <p:cSldViewPr snapToGrid="0">
      <p:cViewPr varScale="1">
        <p:scale>
          <a:sx n="82" d="100"/>
          <a:sy n="82" d="100"/>
        </p:scale>
        <p:origin x="4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rian Crossland" userId="82733a7c-e32d-4ff6-873e-906f0ee0859c" providerId="ADAL" clId="{A776B1EE-10F1-4409-A228-E4DCD2B7A417}"/>
    <pc:docChg chg="modSld">
      <pc:chgData name="Adrian Crossland" userId="82733a7c-e32d-4ff6-873e-906f0ee0859c" providerId="ADAL" clId="{A776B1EE-10F1-4409-A228-E4DCD2B7A417}" dt="2025-03-20T21:55:05.930" v="0" actId="20577"/>
      <pc:docMkLst>
        <pc:docMk/>
      </pc:docMkLst>
      <pc:sldChg chg="modSp mod">
        <pc:chgData name="Adrian Crossland" userId="82733a7c-e32d-4ff6-873e-906f0ee0859c" providerId="ADAL" clId="{A776B1EE-10F1-4409-A228-E4DCD2B7A417}" dt="2025-03-20T21:55:05.930" v="0" actId="20577"/>
        <pc:sldMkLst>
          <pc:docMk/>
          <pc:sldMk cId="2774705500" sldId="267"/>
        </pc:sldMkLst>
        <pc:spChg chg="mod">
          <ac:chgData name="Adrian Crossland" userId="82733a7c-e32d-4ff6-873e-906f0ee0859c" providerId="ADAL" clId="{A776B1EE-10F1-4409-A228-E4DCD2B7A417}" dt="2025-03-20T21:55:05.930" v="0" actId="20577"/>
          <ac:spMkLst>
            <pc:docMk/>
            <pc:sldMk cId="2774705500" sldId="267"/>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3/20/2025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3/20/2025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3/20/2025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3/20/2025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3/20/2025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3/20/2025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3/20/2025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9138" y="1589902"/>
            <a:ext cx="8825658" cy="1004451"/>
          </a:xfrm>
        </p:spPr>
        <p:txBody>
          <a:bodyPr/>
          <a:lstStyle/>
          <a:p>
            <a:pPr algn="ctr"/>
            <a:r>
              <a:rPr lang="en-GB" dirty="0">
                <a:solidFill>
                  <a:srgbClr val="FFC000"/>
                </a:solidFill>
                <a:latin typeface="Arial Rounded MT Bold" panose="020F0704030504030204" pitchFamily="34" charset="0"/>
              </a:rPr>
              <a:t>Science at St Andrew’s School</a:t>
            </a:r>
            <a:endParaRPr lang="en-GB" dirty="0"/>
          </a:p>
        </p:txBody>
      </p:sp>
      <p:sp>
        <p:nvSpPr>
          <p:cNvPr id="3" name="Subtitle 2"/>
          <p:cNvSpPr>
            <a:spLocks noGrp="1"/>
          </p:cNvSpPr>
          <p:nvPr>
            <p:ph type="subTitle" idx="1"/>
          </p:nvPr>
        </p:nvSpPr>
        <p:spPr>
          <a:xfrm>
            <a:off x="3903740" y="2604126"/>
            <a:ext cx="3756453" cy="861420"/>
          </a:xfrm>
        </p:spPr>
        <p:txBody>
          <a:bodyPr/>
          <a:lstStyle/>
          <a:p>
            <a:pPr algn="ctr"/>
            <a:r>
              <a:rPr lang="en-GB" dirty="0"/>
              <a:t>   </a:t>
            </a:r>
            <a:r>
              <a:rPr lang="en-GB" sz="4000" dirty="0">
                <a:latin typeface="Comic Sans MS" panose="030F0702030302020204" pitchFamily="66" charset="0"/>
              </a:rPr>
              <a:t>KEY STAGE 4</a:t>
            </a:r>
            <a:endParaRPr lang="en-GB" sz="4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332" y="4118919"/>
            <a:ext cx="3727364" cy="218495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3696" y="4118919"/>
            <a:ext cx="3826476" cy="2184957"/>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80172" y="4118919"/>
            <a:ext cx="3455659" cy="2184957"/>
          </a:xfrm>
          <a:prstGeom prst="rect">
            <a:avLst/>
          </a:prstGeom>
        </p:spPr>
      </p:pic>
    </p:spTree>
    <p:extLst>
      <p:ext uri="{BB962C8B-B14F-4D97-AF65-F5344CB8AC3E}">
        <p14:creationId xmlns:p14="http://schemas.microsoft.com/office/powerpoint/2010/main" val="1006695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C000"/>
                </a:solidFill>
              </a:rPr>
              <a:t>Key Stage 4 - Year 10</a:t>
            </a:r>
          </a:p>
        </p:txBody>
      </p:sp>
      <p:sp>
        <p:nvSpPr>
          <p:cNvPr id="3" name="Content Placeholder 2"/>
          <p:cNvSpPr>
            <a:spLocks noGrp="1"/>
          </p:cNvSpPr>
          <p:nvPr>
            <p:ph idx="1"/>
          </p:nvPr>
        </p:nvSpPr>
        <p:spPr>
          <a:xfrm>
            <a:off x="515389" y="2277686"/>
            <a:ext cx="9510060" cy="4016021"/>
          </a:xfrm>
        </p:spPr>
        <p:txBody>
          <a:bodyPr>
            <a:normAutofit fontScale="92500" lnSpcReduction="10000"/>
          </a:bodyPr>
          <a:lstStyle/>
          <a:p>
            <a:pPr marL="0" indent="0">
              <a:buNone/>
            </a:pPr>
            <a:r>
              <a:rPr lang="en-GB" sz="2000" dirty="0">
                <a:latin typeface="Comic Sans MS" panose="030F0702030302020204" pitchFamily="66" charset="0"/>
              </a:rPr>
              <a:t> </a:t>
            </a:r>
          </a:p>
          <a:p>
            <a:r>
              <a:rPr lang="en-GB" sz="2000" dirty="0">
                <a:latin typeface="Comic Sans MS" panose="030F0702030302020204" pitchFamily="66" charset="0"/>
              </a:rPr>
              <a:t>Students will work towards either: </a:t>
            </a:r>
          </a:p>
          <a:p>
            <a:r>
              <a:rPr lang="en-GB" sz="2000" dirty="0">
                <a:latin typeface="Comic Sans MS" panose="030F0702030302020204" pitchFamily="66" charset="0"/>
              </a:rPr>
              <a:t>The </a:t>
            </a:r>
            <a:r>
              <a:rPr lang="en-GB" sz="2000" dirty="0">
                <a:solidFill>
                  <a:schemeClr val="accent6">
                    <a:lumMod val="75000"/>
                  </a:schemeClr>
                </a:solidFill>
                <a:latin typeface="Comic Sans MS" panose="030F0702030302020204" pitchFamily="66" charset="0"/>
              </a:rPr>
              <a:t>AQA Single Entry Level Certificate in Science </a:t>
            </a:r>
            <a:r>
              <a:rPr lang="en-GB" sz="2000" dirty="0">
                <a:latin typeface="Comic Sans MS" panose="030F0702030302020204" pitchFamily="66" charset="0"/>
              </a:rPr>
              <a:t>which </a:t>
            </a:r>
            <a:r>
              <a:rPr lang="en-GB" sz="2000" dirty="0">
                <a:solidFill>
                  <a:schemeClr val="tx1"/>
                </a:solidFill>
                <a:latin typeface="Comic Sans MS" panose="030F0702030302020204" pitchFamily="66" charset="0"/>
              </a:rPr>
              <a:t>includes 3 units, </a:t>
            </a:r>
            <a:r>
              <a:rPr lang="en-GB" sz="2000" dirty="0">
                <a:latin typeface="Comic Sans MS" panose="030F0702030302020204" pitchFamily="66" charset="0"/>
              </a:rPr>
              <a:t>one each of Physics, Chemistry and Biology. </a:t>
            </a:r>
          </a:p>
          <a:p>
            <a:r>
              <a:rPr lang="en-GB" sz="2000" dirty="0">
                <a:latin typeface="Comic Sans MS" panose="030F0702030302020204" pitchFamily="66" charset="0"/>
              </a:rPr>
              <a:t>Or the </a:t>
            </a:r>
            <a:r>
              <a:rPr lang="en-GB" sz="2000" dirty="0">
                <a:solidFill>
                  <a:schemeClr val="accent6">
                    <a:lumMod val="75000"/>
                  </a:schemeClr>
                </a:solidFill>
                <a:latin typeface="Comic Sans MS" panose="030F0702030302020204" pitchFamily="66" charset="0"/>
              </a:rPr>
              <a:t>Double Entry Level Certificate in Science </a:t>
            </a:r>
            <a:r>
              <a:rPr lang="en-GB" sz="2000" dirty="0">
                <a:latin typeface="Comic Sans MS" panose="030F0702030302020204" pitchFamily="66" charset="0"/>
              </a:rPr>
              <a:t>which </a:t>
            </a:r>
            <a:r>
              <a:rPr lang="en-GB" sz="2000" dirty="0">
                <a:solidFill>
                  <a:schemeClr val="tx1"/>
                </a:solidFill>
                <a:latin typeface="Comic Sans MS" panose="030F0702030302020204" pitchFamily="66" charset="0"/>
              </a:rPr>
              <a:t>includes 6 units: </a:t>
            </a:r>
          </a:p>
          <a:p>
            <a:pPr marL="0" indent="0">
              <a:buNone/>
            </a:pPr>
            <a:r>
              <a:rPr lang="en-GB" sz="2000" dirty="0">
                <a:latin typeface="Comic Sans MS" panose="030F0702030302020204" pitchFamily="66" charset="0"/>
              </a:rPr>
              <a:t>     two each of Physics, Chemistry and Biology. </a:t>
            </a:r>
          </a:p>
          <a:p>
            <a:r>
              <a:rPr lang="en-GB" sz="2000" dirty="0">
                <a:latin typeface="Comic Sans MS" panose="030F0702030302020204" pitchFamily="66" charset="0"/>
              </a:rPr>
              <a:t>For each unit, </a:t>
            </a:r>
            <a:r>
              <a:rPr lang="en-GB" sz="2000" dirty="0">
                <a:solidFill>
                  <a:schemeClr val="tx1"/>
                </a:solidFill>
                <a:latin typeface="Comic Sans MS" panose="030F0702030302020204" pitchFamily="66" charset="0"/>
              </a:rPr>
              <a:t>students have to complete a work pack, a practical and an end of unit written test. </a:t>
            </a:r>
          </a:p>
          <a:p>
            <a:r>
              <a:rPr lang="en-GB" sz="2000" dirty="0">
                <a:solidFill>
                  <a:schemeClr val="tx1"/>
                </a:solidFill>
                <a:latin typeface="Comic Sans MS" panose="030F0702030302020204" pitchFamily="66" charset="0"/>
              </a:rPr>
              <a:t>Students who have successfully completed all 6 units </a:t>
            </a:r>
            <a:r>
              <a:rPr lang="en-GB" sz="2000" dirty="0">
                <a:latin typeface="Comic Sans MS" panose="030F0702030302020204" pitchFamily="66" charset="0"/>
              </a:rPr>
              <a:t>needed to gain the </a:t>
            </a:r>
            <a:r>
              <a:rPr lang="en-GB" sz="2000" dirty="0">
                <a:solidFill>
                  <a:schemeClr val="accent6">
                    <a:lumMod val="75000"/>
                  </a:schemeClr>
                </a:solidFill>
                <a:latin typeface="Comic Sans MS" panose="030F0702030302020204" pitchFamily="66" charset="0"/>
              </a:rPr>
              <a:t>Double Entry Level Certificate in Science </a:t>
            </a:r>
            <a:r>
              <a:rPr lang="en-GB" sz="2000" dirty="0">
                <a:latin typeface="Comic Sans MS" panose="030F0702030302020204" pitchFamily="66" charset="0"/>
              </a:rPr>
              <a:t>will</a:t>
            </a:r>
            <a:r>
              <a:rPr lang="en-GB" sz="2000" dirty="0">
                <a:solidFill>
                  <a:schemeClr val="accent6">
                    <a:lumMod val="75000"/>
                  </a:schemeClr>
                </a:solidFill>
                <a:latin typeface="Comic Sans MS" panose="030F0702030302020204" pitchFamily="66" charset="0"/>
              </a:rPr>
              <a:t> </a:t>
            </a:r>
            <a:r>
              <a:rPr lang="en-GB" sz="2000" dirty="0">
                <a:solidFill>
                  <a:schemeClr val="tx1"/>
                </a:solidFill>
                <a:latin typeface="Comic Sans MS" panose="030F0702030302020204" pitchFamily="66" charset="0"/>
              </a:rPr>
              <a:t>complete</a:t>
            </a:r>
            <a:r>
              <a:rPr lang="en-GB" sz="2000" dirty="0">
                <a:solidFill>
                  <a:schemeClr val="accent6">
                    <a:lumMod val="75000"/>
                  </a:schemeClr>
                </a:solidFill>
                <a:latin typeface="Comic Sans MS" panose="030F0702030302020204" pitchFamily="66" charset="0"/>
              </a:rPr>
              <a:t> Pathway 1, AQA GCSE Single Science Biology in Year 11</a:t>
            </a:r>
            <a:r>
              <a:rPr lang="en-GB" sz="2000" dirty="0">
                <a:latin typeface="Comic Sans MS" panose="030F0702030302020204" pitchFamily="66" charset="0"/>
              </a:rPr>
              <a:t>.</a:t>
            </a:r>
          </a:p>
          <a:p>
            <a:endParaRPr lang="en-GB" sz="2000" dirty="0">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9943" y="598177"/>
            <a:ext cx="1943100" cy="1457945"/>
          </a:xfrm>
          <a:prstGeom prst="rect">
            <a:avLst/>
          </a:prstGeom>
        </p:spPr>
      </p:pic>
    </p:spTree>
    <p:extLst>
      <p:ext uri="{BB962C8B-B14F-4D97-AF65-F5344CB8AC3E}">
        <p14:creationId xmlns:p14="http://schemas.microsoft.com/office/powerpoint/2010/main" val="3503924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4669197" cy="706964"/>
          </a:xfrm>
        </p:spPr>
        <p:txBody>
          <a:bodyPr/>
          <a:lstStyle/>
          <a:p>
            <a:r>
              <a:rPr lang="en-GB" sz="3200" dirty="0">
                <a:solidFill>
                  <a:srgbClr val="FFC000"/>
                </a:solidFill>
              </a:rPr>
              <a:t>Key Stage 4 - Year 10</a:t>
            </a:r>
            <a:endParaRPr lang="en-GB" sz="3200" dirty="0"/>
          </a:p>
        </p:txBody>
      </p:sp>
      <p:sp>
        <p:nvSpPr>
          <p:cNvPr id="3" name="Content Placeholder 2"/>
          <p:cNvSpPr>
            <a:spLocks noGrp="1"/>
          </p:cNvSpPr>
          <p:nvPr>
            <p:ph idx="1"/>
          </p:nvPr>
        </p:nvSpPr>
        <p:spPr>
          <a:xfrm>
            <a:off x="619494" y="2512541"/>
            <a:ext cx="9809609" cy="3822356"/>
          </a:xfrm>
        </p:spPr>
        <p:txBody>
          <a:bodyPr>
            <a:normAutofit/>
          </a:bodyPr>
          <a:lstStyle/>
          <a:p>
            <a:r>
              <a:rPr lang="en-GB" dirty="0">
                <a:latin typeface="Comic Sans MS" panose="030F0702030302020204" pitchFamily="66" charset="0"/>
              </a:rPr>
              <a:t>The </a:t>
            </a:r>
            <a:r>
              <a:rPr lang="en-GB" b="1" dirty="0">
                <a:solidFill>
                  <a:schemeClr val="tx1"/>
                </a:solidFill>
                <a:latin typeface="Comic Sans MS" panose="030F0702030302020204" pitchFamily="66" charset="0"/>
              </a:rPr>
              <a:t>Double AQA </a:t>
            </a:r>
            <a:r>
              <a:rPr lang="en-GB" b="1" dirty="0">
                <a:latin typeface="Comic Sans MS" panose="030F0702030302020204" pitchFamily="66" charset="0"/>
              </a:rPr>
              <a:t>Entry Level Certificate in Science </a:t>
            </a:r>
            <a:r>
              <a:rPr lang="en-GB" dirty="0">
                <a:latin typeface="Comic Sans MS" panose="030F0702030302020204" pitchFamily="66" charset="0"/>
              </a:rPr>
              <a:t>includes the following units:</a:t>
            </a:r>
          </a:p>
          <a:p>
            <a:pPr marL="0" indent="0">
              <a:buNone/>
            </a:pPr>
            <a:endParaRPr lang="en-GB" dirty="0">
              <a:latin typeface="Comic Sans MS" panose="030F0702030302020204" pitchFamily="66" charset="0"/>
            </a:endParaRPr>
          </a:p>
          <a:p>
            <a:r>
              <a:rPr lang="en-GB" dirty="0">
                <a:solidFill>
                  <a:srgbClr val="0070C0"/>
                </a:solidFill>
                <a:latin typeface="Comic Sans MS" panose="030F0702030302020204" pitchFamily="66" charset="0"/>
              </a:rPr>
              <a:t>Biology - Human Biology </a:t>
            </a:r>
          </a:p>
          <a:p>
            <a:r>
              <a:rPr lang="en-GB" dirty="0">
                <a:solidFill>
                  <a:schemeClr val="accent6">
                    <a:lumMod val="75000"/>
                  </a:schemeClr>
                </a:solidFill>
                <a:latin typeface="Comic Sans MS" panose="030F0702030302020204" pitchFamily="66" charset="0"/>
              </a:rPr>
              <a:t>Biology - Inheritance, Evolution + Environment </a:t>
            </a:r>
          </a:p>
          <a:p>
            <a:r>
              <a:rPr lang="en-GB" dirty="0">
                <a:solidFill>
                  <a:schemeClr val="accent1">
                    <a:lumMod val="75000"/>
                  </a:schemeClr>
                </a:solidFill>
                <a:latin typeface="Comic Sans MS" panose="030F0702030302020204" pitchFamily="66" charset="0"/>
              </a:rPr>
              <a:t>Chemistry - Materials from Earth </a:t>
            </a:r>
          </a:p>
          <a:p>
            <a:r>
              <a:rPr lang="en-GB" dirty="0">
                <a:solidFill>
                  <a:schemeClr val="accent4">
                    <a:lumMod val="75000"/>
                  </a:schemeClr>
                </a:solidFill>
                <a:latin typeface="Comic Sans MS" panose="030F0702030302020204" pitchFamily="66" charset="0"/>
              </a:rPr>
              <a:t>Chemistry - Oil, Earth + Atmosphere </a:t>
            </a:r>
          </a:p>
          <a:p>
            <a:r>
              <a:rPr lang="en-GB" dirty="0">
                <a:solidFill>
                  <a:srgbClr val="00B050"/>
                </a:solidFill>
                <a:latin typeface="Comic Sans MS" panose="030F0702030302020204" pitchFamily="66" charset="0"/>
              </a:rPr>
              <a:t>Physics - Energy </a:t>
            </a:r>
            <a:r>
              <a:rPr lang="en-GB">
                <a:solidFill>
                  <a:srgbClr val="00B050"/>
                </a:solidFill>
                <a:latin typeface="Comic Sans MS" panose="030F0702030302020204" pitchFamily="66" charset="0"/>
              </a:rPr>
              <a:t>Transfer </a:t>
            </a:r>
            <a:endParaRPr lang="en-GB" dirty="0">
              <a:solidFill>
                <a:srgbClr val="00B050"/>
              </a:solidFill>
              <a:latin typeface="Comic Sans MS" panose="030F0702030302020204" pitchFamily="66" charset="0"/>
            </a:endParaRPr>
          </a:p>
          <a:p>
            <a:r>
              <a:rPr lang="en-GB" dirty="0">
                <a:solidFill>
                  <a:schemeClr val="tx2">
                    <a:lumMod val="75000"/>
                  </a:schemeClr>
                </a:solidFill>
                <a:latin typeface="Comic Sans MS" panose="030F0702030302020204" pitchFamily="66" charset="0"/>
              </a:rPr>
              <a:t>Physics - Electricity + Waves </a:t>
            </a:r>
            <a:endParaRPr lang="en-GB" dirty="0"/>
          </a:p>
          <a:p>
            <a:pPr marL="0" indent="0">
              <a:buNone/>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46589" y="577916"/>
            <a:ext cx="1778859" cy="1407232"/>
          </a:xfrm>
          <a:prstGeom prst="rect">
            <a:avLst/>
          </a:prstGeom>
        </p:spPr>
      </p:pic>
    </p:spTree>
    <p:extLst>
      <p:ext uri="{BB962C8B-B14F-4D97-AF65-F5344CB8AC3E}">
        <p14:creationId xmlns:p14="http://schemas.microsoft.com/office/powerpoint/2010/main" val="2875472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C000"/>
                </a:solidFill>
              </a:rPr>
              <a:t>Key Stage 4, </a:t>
            </a:r>
            <a:br>
              <a:rPr lang="en-GB" dirty="0">
                <a:solidFill>
                  <a:srgbClr val="FFC000"/>
                </a:solidFill>
              </a:rPr>
            </a:br>
            <a:r>
              <a:rPr lang="en-GB" dirty="0">
                <a:solidFill>
                  <a:srgbClr val="FFC000"/>
                </a:solidFill>
              </a:rPr>
              <a:t>Year 11- Path 1</a:t>
            </a:r>
          </a:p>
        </p:txBody>
      </p:sp>
      <p:sp>
        <p:nvSpPr>
          <p:cNvPr id="3" name="Content Placeholder 2"/>
          <p:cNvSpPr>
            <a:spLocks noGrp="1"/>
          </p:cNvSpPr>
          <p:nvPr>
            <p:ph idx="1"/>
          </p:nvPr>
        </p:nvSpPr>
        <p:spPr>
          <a:xfrm>
            <a:off x="536121" y="2332913"/>
            <a:ext cx="9999078" cy="3681970"/>
          </a:xfrm>
        </p:spPr>
        <p:txBody>
          <a:bodyPr>
            <a:noAutofit/>
          </a:bodyPr>
          <a:lstStyle/>
          <a:p>
            <a:r>
              <a:rPr lang="en-GB" dirty="0">
                <a:solidFill>
                  <a:srgbClr val="00B0F0"/>
                </a:solidFill>
                <a:latin typeface="Comic Sans MS" panose="030F0702030302020204" pitchFamily="66" charset="0"/>
              </a:rPr>
              <a:t>Topic 1 - Cell Biology </a:t>
            </a:r>
          </a:p>
          <a:p>
            <a:r>
              <a:rPr lang="en-GB" dirty="0">
                <a:latin typeface="Comic Sans MS" panose="030F0702030302020204" pitchFamily="66" charset="0"/>
              </a:rPr>
              <a:t>Cell structure and cell division in animal &amp; plant cells and transport in cells. </a:t>
            </a:r>
          </a:p>
          <a:p>
            <a:r>
              <a:rPr lang="en-GB" dirty="0">
                <a:solidFill>
                  <a:srgbClr val="0070C0"/>
                </a:solidFill>
                <a:latin typeface="Comic Sans MS" panose="030F0702030302020204" pitchFamily="66" charset="0"/>
              </a:rPr>
              <a:t>Topic 2 - Organisation</a:t>
            </a:r>
          </a:p>
          <a:p>
            <a:r>
              <a:rPr lang="en-GB" dirty="0">
                <a:latin typeface="Comic Sans MS" panose="030F0702030302020204" pitchFamily="66" charset="0"/>
              </a:rPr>
              <a:t>Tissues, organs &amp; organ systems. </a:t>
            </a:r>
          </a:p>
          <a:p>
            <a:r>
              <a:rPr lang="en-GB" dirty="0">
                <a:latin typeface="Comic Sans MS" panose="030F0702030302020204" pitchFamily="66" charset="0"/>
              </a:rPr>
              <a:t>Health &amp; disease. </a:t>
            </a:r>
          </a:p>
          <a:p>
            <a:r>
              <a:rPr lang="en-GB" dirty="0">
                <a:latin typeface="Comic Sans MS" panose="030F0702030302020204" pitchFamily="66" charset="0"/>
              </a:rPr>
              <a:t>Enzymes &amp; digestion and practical skills.</a:t>
            </a:r>
          </a:p>
          <a:p>
            <a:r>
              <a:rPr lang="en-GB" dirty="0">
                <a:solidFill>
                  <a:schemeClr val="accent5">
                    <a:lumMod val="75000"/>
                  </a:schemeClr>
                </a:solidFill>
                <a:latin typeface="Comic Sans MS" panose="030F0702030302020204" pitchFamily="66" charset="0"/>
              </a:rPr>
              <a:t>Topic 3 - Infection &amp; Response </a:t>
            </a:r>
          </a:p>
          <a:p>
            <a:r>
              <a:rPr lang="en-GB" dirty="0">
                <a:latin typeface="Comic Sans MS" panose="030F0702030302020204" pitchFamily="66" charset="0"/>
              </a:rPr>
              <a:t>Communicable diseases- fungi, bacterial and viral.</a:t>
            </a:r>
          </a:p>
          <a:p>
            <a:r>
              <a:rPr lang="en-GB" dirty="0">
                <a:solidFill>
                  <a:schemeClr val="accent6">
                    <a:lumMod val="75000"/>
                  </a:schemeClr>
                </a:solidFill>
                <a:latin typeface="Comic Sans MS" panose="030F0702030302020204" pitchFamily="66" charset="0"/>
              </a:rPr>
              <a:t>Topic 4 - Bioenergetics </a:t>
            </a:r>
          </a:p>
          <a:p>
            <a:r>
              <a:rPr lang="en-GB" dirty="0">
                <a:latin typeface="Comic Sans MS" panose="030F0702030302020204" pitchFamily="66" charset="0"/>
              </a:rPr>
              <a:t>Photosynthesis &amp; anaerobic &amp; aerobic cellular respiration.</a:t>
            </a:r>
          </a:p>
          <a:p>
            <a:r>
              <a:rPr lang="en-GB" dirty="0">
                <a:solidFill>
                  <a:schemeClr val="accent1">
                    <a:lumMod val="75000"/>
                  </a:schemeClr>
                </a:solidFill>
                <a:latin typeface="Comic Sans MS" panose="030F0702030302020204" pitchFamily="66" charset="0"/>
              </a:rPr>
              <a:t>Practical skills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1977" y="519499"/>
            <a:ext cx="3067050" cy="1485900"/>
          </a:xfrm>
          <a:prstGeom prst="rect">
            <a:avLst/>
          </a:prstGeom>
        </p:spPr>
      </p:pic>
    </p:spTree>
    <p:extLst>
      <p:ext uri="{BB962C8B-B14F-4D97-AF65-F5344CB8AC3E}">
        <p14:creationId xmlns:p14="http://schemas.microsoft.com/office/powerpoint/2010/main" val="2372820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3499424" cy="706964"/>
          </a:xfrm>
        </p:spPr>
        <p:txBody>
          <a:bodyPr/>
          <a:lstStyle/>
          <a:p>
            <a:r>
              <a:rPr lang="en-GB" sz="3200" dirty="0">
                <a:solidFill>
                  <a:srgbClr val="FFC000"/>
                </a:solidFill>
              </a:rPr>
              <a:t>Key Stage 4, </a:t>
            </a:r>
            <a:br>
              <a:rPr lang="en-GB" sz="3200" dirty="0">
                <a:solidFill>
                  <a:srgbClr val="FFC000"/>
                </a:solidFill>
              </a:rPr>
            </a:br>
            <a:r>
              <a:rPr lang="en-GB" sz="3200" dirty="0">
                <a:solidFill>
                  <a:srgbClr val="FFC000"/>
                </a:solidFill>
              </a:rPr>
              <a:t>Year 11 - Path 1</a:t>
            </a:r>
          </a:p>
        </p:txBody>
      </p:sp>
      <p:sp>
        <p:nvSpPr>
          <p:cNvPr id="3" name="Content Placeholder 2"/>
          <p:cNvSpPr>
            <a:spLocks noGrp="1"/>
          </p:cNvSpPr>
          <p:nvPr>
            <p:ph idx="1"/>
          </p:nvPr>
        </p:nvSpPr>
        <p:spPr>
          <a:xfrm>
            <a:off x="533663" y="2453951"/>
            <a:ext cx="10690167" cy="3974841"/>
          </a:xfrm>
        </p:spPr>
        <p:txBody>
          <a:bodyPr>
            <a:normAutofit fontScale="25000" lnSpcReduction="20000"/>
          </a:bodyPr>
          <a:lstStyle/>
          <a:p>
            <a:r>
              <a:rPr lang="en-GB" sz="7200" dirty="0">
                <a:solidFill>
                  <a:srgbClr val="0070C0"/>
                </a:solidFill>
                <a:latin typeface="Comic Sans MS" panose="030F0702030302020204" pitchFamily="66" charset="0"/>
              </a:rPr>
              <a:t>Topic 5 - Homeostasis &amp; Response  </a:t>
            </a:r>
          </a:p>
          <a:p>
            <a:r>
              <a:rPr lang="en-GB" sz="7200" dirty="0">
                <a:latin typeface="Comic Sans MS" panose="030F0702030302020204" pitchFamily="66" charset="0"/>
              </a:rPr>
              <a:t>Nervous &amp; hormonal systems </a:t>
            </a:r>
          </a:p>
          <a:p>
            <a:r>
              <a:rPr lang="en-GB" sz="7200" dirty="0">
                <a:solidFill>
                  <a:schemeClr val="tx1"/>
                </a:solidFill>
                <a:latin typeface="Comic Sans MS" panose="030F0702030302020204" pitchFamily="66" charset="0"/>
              </a:rPr>
              <a:t>Mocks - Paper 1 </a:t>
            </a:r>
          </a:p>
          <a:p>
            <a:r>
              <a:rPr lang="en-GB" sz="7200" dirty="0">
                <a:latin typeface="Comic Sans MS" panose="030F0702030302020204" pitchFamily="66" charset="0"/>
              </a:rPr>
              <a:t>Practical skills, working scientifically and Maths skills</a:t>
            </a:r>
          </a:p>
          <a:p>
            <a:r>
              <a:rPr lang="en-GB" sz="7200" dirty="0">
                <a:solidFill>
                  <a:srgbClr val="7030A0"/>
                </a:solidFill>
                <a:latin typeface="Comic Sans MS" panose="030F0702030302020204" pitchFamily="66" charset="0"/>
              </a:rPr>
              <a:t>Topic 6 - Inheritance Variation &amp; Evolution  </a:t>
            </a:r>
          </a:p>
          <a:p>
            <a:r>
              <a:rPr lang="en-GB" sz="7200" dirty="0">
                <a:solidFill>
                  <a:srgbClr val="7030A0"/>
                </a:solidFill>
                <a:latin typeface="Comic Sans MS" panose="030F0702030302020204" pitchFamily="66" charset="0"/>
              </a:rPr>
              <a:t> </a:t>
            </a:r>
            <a:r>
              <a:rPr lang="en-GB" sz="7200" dirty="0">
                <a:latin typeface="Comic Sans MS" panose="030F0702030302020204" pitchFamily="66" charset="0"/>
              </a:rPr>
              <a:t>DNA &amp; reproduction, Genetics, Evolution &amp; classification</a:t>
            </a:r>
          </a:p>
          <a:p>
            <a:r>
              <a:rPr lang="en-GB" sz="7200" dirty="0">
                <a:solidFill>
                  <a:srgbClr val="00B050"/>
                </a:solidFill>
                <a:latin typeface="Comic Sans MS" panose="030F0702030302020204" pitchFamily="66" charset="0"/>
              </a:rPr>
              <a:t>Topic 7 - Ecology </a:t>
            </a:r>
          </a:p>
          <a:p>
            <a:r>
              <a:rPr lang="en-GB" sz="7200" dirty="0">
                <a:latin typeface="Comic Sans MS" panose="030F0702030302020204" pitchFamily="66" charset="0"/>
              </a:rPr>
              <a:t>Organisms &amp; their environment. </a:t>
            </a:r>
          </a:p>
          <a:p>
            <a:r>
              <a:rPr lang="en-GB" sz="7200" dirty="0">
                <a:latin typeface="Comic Sans MS" panose="030F0702030302020204" pitchFamily="66" charset="0"/>
              </a:rPr>
              <a:t>Impact of humans on the environment</a:t>
            </a:r>
          </a:p>
          <a:p>
            <a:r>
              <a:rPr lang="en-GB" sz="7200" dirty="0">
                <a:solidFill>
                  <a:schemeClr val="tx1"/>
                </a:solidFill>
                <a:latin typeface="Comic Sans MS" panose="030F0702030302020204" pitchFamily="66" charset="0"/>
              </a:rPr>
              <a:t>Practical skills</a:t>
            </a:r>
          </a:p>
          <a:p>
            <a:r>
              <a:rPr lang="en-GB" sz="7200" dirty="0">
                <a:solidFill>
                  <a:schemeClr val="tx1"/>
                </a:solidFill>
                <a:latin typeface="Comic Sans MS" panose="030F0702030302020204" pitchFamily="66" charset="0"/>
              </a:rPr>
              <a:t>Revision  </a:t>
            </a:r>
          </a:p>
          <a:p>
            <a:r>
              <a:rPr lang="en-GB" sz="7200" dirty="0">
                <a:solidFill>
                  <a:schemeClr val="accent5">
                    <a:lumMod val="75000"/>
                  </a:schemeClr>
                </a:solidFill>
                <a:latin typeface="Comic Sans MS" panose="030F0702030302020204" pitchFamily="66" charset="0"/>
              </a:rPr>
              <a:t>Mocks - Paper 2</a:t>
            </a:r>
          </a:p>
          <a:p>
            <a:pPr marL="0" indent="0">
              <a:buNone/>
            </a:pPr>
            <a:endParaRPr lang="en-GB" dirty="0"/>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3038" y="532884"/>
            <a:ext cx="1967556" cy="1532623"/>
          </a:xfrm>
          <a:prstGeom prst="rect">
            <a:avLst/>
          </a:prstGeom>
        </p:spPr>
      </p:pic>
    </p:spTree>
    <p:extLst>
      <p:ext uri="{BB962C8B-B14F-4D97-AF65-F5344CB8AC3E}">
        <p14:creationId xmlns:p14="http://schemas.microsoft.com/office/powerpoint/2010/main" val="3951217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5" y="973668"/>
            <a:ext cx="3301716" cy="706964"/>
          </a:xfrm>
        </p:spPr>
        <p:txBody>
          <a:bodyPr/>
          <a:lstStyle/>
          <a:p>
            <a:r>
              <a:rPr lang="en-GB" sz="3200" dirty="0">
                <a:solidFill>
                  <a:srgbClr val="FFC000"/>
                </a:solidFill>
              </a:rPr>
              <a:t>Key Stage 4, </a:t>
            </a:r>
            <a:br>
              <a:rPr lang="en-GB" sz="3200" dirty="0">
                <a:solidFill>
                  <a:srgbClr val="FFC000"/>
                </a:solidFill>
              </a:rPr>
            </a:br>
            <a:r>
              <a:rPr lang="en-GB" sz="3200" dirty="0">
                <a:solidFill>
                  <a:srgbClr val="FFC000"/>
                </a:solidFill>
              </a:rPr>
              <a:t>Year 11- Path 1</a:t>
            </a:r>
          </a:p>
        </p:txBody>
      </p:sp>
      <p:sp>
        <p:nvSpPr>
          <p:cNvPr id="3" name="Content Placeholder 2"/>
          <p:cNvSpPr>
            <a:spLocks noGrp="1"/>
          </p:cNvSpPr>
          <p:nvPr>
            <p:ph idx="1"/>
          </p:nvPr>
        </p:nvSpPr>
        <p:spPr>
          <a:xfrm>
            <a:off x="570068" y="2578787"/>
            <a:ext cx="9117629" cy="3673732"/>
          </a:xfrm>
        </p:spPr>
        <p:txBody>
          <a:bodyPr>
            <a:normAutofit/>
          </a:bodyPr>
          <a:lstStyle/>
          <a:p>
            <a:r>
              <a:rPr lang="en-GB" sz="2400" dirty="0">
                <a:solidFill>
                  <a:schemeClr val="tx1"/>
                </a:solidFill>
                <a:latin typeface="Comic Sans MS" panose="030F0702030302020204" pitchFamily="66" charset="0"/>
              </a:rPr>
              <a:t>Relevant AQA Unit Award Scheme units are now woven into the AQA Single Science Biology GCSE curriculum as appropriate. This is to allow students to gain academic qualifications in the work covered and to show the progress they have achieved. </a:t>
            </a:r>
          </a:p>
          <a:p>
            <a:pPr marL="0" indent="0">
              <a:buNone/>
            </a:pPr>
            <a:endParaRPr lang="en-GB" sz="2400" dirty="0">
              <a:solidFill>
                <a:schemeClr val="tx1"/>
              </a:solidFill>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6135" y="4105745"/>
            <a:ext cx="1800225" cy="254317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44597" y="591817"/>
            <a:ext cx="1943100" cy="1423086"/>
          </a:xfrm>
          <a:prstGeom prst="rect">
            <a:avLst/>
          </a:prstGeom>
        </p:spPr>
      </p:pic>
    </p:spTree>
    <p:extLst>
      <p:ext uri="{BB962C8B-B14F-4D97-AF65-F5344CB8AC3E}">
        <p14:creationId xmlns:p14="http://schemas.microsoft.com/office/powerpoint/2010/main" val="1788641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3351143" cy="706964"/>
          </a:xfrm>
        </p:spPr>
        <p:txBody>
          <a:bodyPr/>
          <a:lstStyle/>
          <a:p>
            <a:r>
              <a:rPr lang="en-GB" sz="3200" dirty="0">
                <a:solidFill>
                  <a:srgbClr val="FFC000"/>
                </a:solidFill>
              </a:rPr>
              <a:t>Key Stage 4, </a:t>
            </a:r>
            <a:br>
              <a:rPr lang="en-GB" sz="3200" dirty="0">
                <a:solidFill>
                  <a:srgbClr val="FFC000"/>
                </a:solidFill>
              </a:rPr>
            </a:br>
            <a:r>
              <a:rPr lang="en-GB" sz="3200" dirty="0">
                <a:solidFill>
                  <a:srgbClr val="FFC000"/>
                </a:solidFill>
              </a:rPr>
              <a:t>Year 11- Path 2</a:t>
            </a:r>
          </a:p>
        </p:txBody>
      </p:sp>
      <p:sp>
        <p:nvSpPr>
          <p:cNvPr id="3" name="Content Placeholder 2"/>
          <p:cNvSpPr>
            <a:spLocks noGrp="1"/>
          </p:cNvSpPr>
          <p:nvPr>
            <p:ph idx="1"/>
          </p:nvPr>
        </p:nvSpPr>
        <p:spPr>
          <a:xfrm>
            <a:off x="500261" y="2435105"/>
            <a:ext cx="11022677" cy="3890356"/>
          </a:xfrm>
        </p:spPr>
        <p:txBody>
          <a:bodyPr>
            <a:noAutofit/>
          </a:bodyPr>
          <a:lstStyle/>
          <a:p>
            <a:r>
              <a:rPr lang="en-GB" sz="2000" dirty="0">
                <a:solidFill>
                  <a:schemeClr val="tx1"/>
                </a:solidFill>
                <a:latin typeface="Comic Sans MS" panose="030F0702030302020204" pitchFamily="66" charset="0"/>
              </a:rPr>
              <a:t>AQA Unit Award Scheme</a:t>
            </a:r>
          </a:p>
          <a:p>
            <a:r>
              <a:rPr lang="en-GB" sz="2000" dirty="0">
                <a:solidFill>
                  <a:schemeClr val="tx1"/>
                </a:solidFill>
                <a:latin typeface="Comic Sans MS" panose="030F0702030302020204" pitchFamily="66" charset="0"/>
              </a:rPr>
              <a:t>The scheme enables students to go on an individually tailored framework of the Science curriculum.</a:t>
            </a:r>
          </a:p>
          <a:p>
            <a:r>
              <a:rPr lang="en-GB" sz="2000" dirty="0">
                <a:solidFill>
                  <a:schemeClr val="tx1"/>
                </a:solidFill>
                <a:latin typeface="Comic Sans MS" panose="030F0702030302020204" pitchFamily="66" charset="0"/>
              </a:rPr>
              <a:t> The AQA units cover many levels, from pre-entry, to entry level and higher. They are a selection of individual certificates that enable students to cover Biology, Chemistry and Physics as well as cross curriculum areas such as ICT, English, Maths, Geography, Art and History. </a:t>
            </a:r>
          </a:p>
          <a:p>
            <a:r>
              <a:rPr lang="en-GB" sz="2000" dirty="0">
                <a:solidFill>
                  <a:schemeClr val="tx1"/>
                </a:solidFill>
                <a:latin typeface="Comic Sans MS" panose="030F0702030302020204" pitchFamily="66" charset="0"/>
              </a:rPr>
              <a:t>The students have some personal choice in Science and are able to follow their interests, whilst gaining a well-rounded understanding and of its applications in the world we live.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2675" y="549858"/>
            <a:ext cx="2164364" cy="1554583"/>
          </a:xfrm>
          <a:prstGeom prst="rect">
            <a:avLst/>
          </a:prstGeom>
        </p:spPr>
      </p:pic>
    </p:spTree>
    <p:extLst>
      <p:ext uri="{BB962C8B-B14F-4D97-AF65-F5344CB8AC3E}">
        <p14:creationId xmlns:p14="http://schemas.microsoft.com/office/powerpoint/2010/main" val="27747055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637</TotalTime>
  <Words>487</Words>
  <Application>Microsoft Office PowerPoint</Application>
  <PresentationFormat>Widescreen</PresentationFormat>
  <Paragraphs>51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Rounded MT Bold</vt:lpstr>
      <vt:lpstr>Century Gothic</vt:lpstr>
      <vt:lpstr>Comic Sans MS</vt:lpstr>
      <vt:lpstr>Wingdings 3</vt:lpstr>
      <vt:lpstr>Ion Boardroom</vt:lpstr>
      <vt:lpstr>Science at St Andrew’s School</vt:lpstr>
      <vt:lpstr>Key Stage 4 - Year 10</vt:lpstr>
      <vt:lpstr>Key Stage 4 - Year 10</vt:lpstr>
      <vt:lpstr>Key Stage 4,  Year 11- Path 1</vt:lpstr>
      <vt:lpstr>Key Stage 4,  Year 11 - Path 1</vt:lpstr>
      <vt:lpstr>Key Stage 4,  Year 11- Path 1</vt:lpstr>
      <vt:lpstr>Key Stage 4,  Year 11- Path 2</vt:lpstr>
    </vt:vector>
  </TitlesOfParts>
  <Company>St Andrews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at St Andrew’s</dc:title>
  <dc:creator>Amanda Stephens</dc:creator>
  <cp:lastModifiedBy>Adrian Crossland</cp:lastModifiedBy>
  <cp:revision>40</cp:revision>
  <dcterms:created xsi:type="dcterms:W3CDTF">2024-12-17T17:49:50Z</dcterms:created>
  <dcterms:modified xsi:type="dcterms:W3CDTF">2025-03-20T21:55:16Z</dcterms:modified>
</cp:coreProperties>
</file>