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5" r:id="rId1"/>
    <p:sldMasterId id="2147483857" r:id="rId2"/>
  </p:sldMasterIdLst>
  <p:notesMasterIdLst>
    <p:notesMasterId r:id="rId20"/>
  </p:notesMasterIdLst>
  <p:sldIdLst>
    <p:sldId id="256" r:id="rId3"/>
    <p:sldId id="269" r:id="rId4"/>
    <p:sldId id="271" r:id="rId5"/>
    <p:sldId id="272" r:id="rId6"/>
    <p:sldId id="273" r:id="rId7"/>
    <p:sldId id="274" r:id="rId8"/>
    <p:sldId id="257" r:id="rId9"/>
    <p:sldId id="263" r:id="rId10"/>
    <p:sldId id="258" r:id="rId11"/>
    <p:sldId id="264" r:id="rId12"/>
    <p:sldId id="259" r:id="rId13"/>
    <p:sldId id="265" r:id="rId14"/>
    <p:sldId id="260" r:id="rId15"/>
    <p:sldId id="266" r:id="rId16"/>
    <p:sldId id="261" r:id="rId17"/>
    <p:sldId id="262"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100" d="100"/>
          <a:sy n="100" d="100"/>
        </p:scale>
        <p:origin x="43" y="-3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an Crossland" userId="82733a7c-e32d-4ff6-873e-906f0ee0859c" providerId="ADAL" clId="{0C653763-CAC2-4379-829E-A2B9624AC8CF}"/>
    <pc:docChg chg="custSel modSld">
      <pc:chgData name="Adrian Crossland" userId="82733a7c-e32d-4ff6-873e-906f0ee0859c" providerId="ADAL" clId="{0C653763-CAC2-4379-829E-A2B9624AC8CF}" dt="2025-03-20T21:42:26.041" v="99" actId="20577"/>
      <pc:docMkLst>
        <pc:docMk/>
      </pc:docMkLst>
      <pc:sldChg chg="modSp mod">
        <pc:chgData name="Adrian Crossland" userId="82733a7c-e32d-4ff6-873e-906f0ee0859c" providerId="ADAL" clId="{0C653763-CAC2-4379-829E-A2B9624AC8CF}" dt="2025-03-20T21:36:53.394" v="35" actId="20577"/>
        <pc:sldMkLst>
          <pc:docMk/>
          <pc:sldMk cId="2495741180" sldId="260"/>
        </pc:sldMkLst>
        <pc:graphicFrameChg chg="modGraphic">
          <ac:chgData name="Adrian Crossland" userId="82733a7c-e32d-4ff6-873e-906f0ee0859c" providerId="ADAL" clId="{0C653763-CAC2-4379-829E-A2B9624AC8CF}" dt="2025-03-20T21:36:53.394" v="35" actId="20577"/>
          <ac:graphicFrameMkLst>
            <pc:docMk/>
            <pc:sldMk cId="2495741180" sldId="260"/>
            <ac:graphicFrameMk id="3" creationId="{20A1A905-76AE-9695-4E4D-B223F11F8185}"/>
          </ac:graphicFrameMkLst>
        </pc:graphicFrameChg>
      </pc:sldChg>
      <pc:sldChg chg="modSp mod">
        <pc:chgData name="Adrian Crossland" userId="82733a7c-e32d-4ff6-873e-906f0ee0859c" providerId="ADAL" clId="{0C653763-CAC2-4379-829E-A2B9624AC8CF}" dt="2025-03-20T21:39:13.459" v="54" actId="20577"/>
        <pc:sldMkLst>
          <pc:docMk/>
          <pc:sldMk cId="2972953829" sldId="261"/>
        </pc:sldMkLst>
        <pc:graphicFrameChg chg="modGraphic">
          <ac:chgData name="Adrian Crossland" userId="82733a7c-e32d-4ff6-873e-906f0ee0859c" providerId="ADAL" clId="{0C653763-CAC2-4379-829E-A2B9624AC8CF}" dt="2025-03-20T21:39:13.459" v="54" actId="20577"/>
          <ac:graphicFrameMkLst>
            <pc:docMk/>
            <pc:sldMk cId="2972953829" sldId="261"/>
            <ac:graphicFrameMk id="2" creationId="{1B386BB3-46B5-6A1E-9726-35AB139B0310}"/>
          </ac:graphicFrameMkLst>
        </pc:graphicFrameChg>
      </pc:sldChg>
      <pc:sldChg chg="modSp mod">
        <pc:chgData name="Adrian Crossland" userId="82733a7c-e32d-4ff6-873e-906f0ee0859c" providerId="ADAL" clId="{0C653763-CAC2-4379-829E-A2B9624AC8CF}" dt="2025-03-20T21:41:39.444" v="93" actId="20577"/>
        <pc:sldMkLst>
          <pc:docMk/>
          <pc:sldMk cId="1720125411" sldId="262"/>
        </pc:sldMkLst>
        <pc:graphicFrameChg chg="modGraphic">
          <ac:chgData name="Adrian Crossland" userId="82733a7c-e32d-4ff6-873e-906f0ee0859c" providerId="ADAL" clId="{0C653763-CAC2-4379-829E-A2B9624AC8CF}" dt="2025-03-20T21:41:39.444" v="93" actId="20577"/>
          <ac:graphicFrameMkLst>
            <pc:docMk/>
            <pc:sldMk cId="1720125411" sldId="262"/>
            <ac:graphicFrameMk id="2" creationId="{7DD418BB-E912-9BF0-8E35-1CCC24048593}"/>
          </ac:graphicFrameMkLst>
        </pc:graphicFrameChg>
      </pc:sldChg>
      <pc:sldChg chg="modSp mod">
        <pc:chgData name="Adrian Crossland" userId="82733a7c-e32d-4ff6-873e-906f0ee0859c" providerId="ADAL" clId="{0C653763-CAC2-4379-829E-A2B9624AC8CF}" dt="2025-03-20T21:36:16.068" v="33" actId="20577"/>
        <pc:sldMkLst>
          <pc:docMk/>
          <pc:sldMk cId="3555885474" sldId="265"/>
        </pc:sldMkLst>
        <pc:graphicFrameChg chg="modGraphic">
          <ac:chgData name="Adrian Crossland" userId="82733a7c-e32d-4ff6-873e-906f0ee0859c" providerId="ADAL" clId="{0C653763-CAC2-4379-829E-A2B9624AC8CF}" dt="2025-03-20T21:36:16.068" v="33" actId="20577"/>
          <ac:graphicFrameMkLst>
            <pc:docMk/>
            <pc:sldMk cId="3555885474" sldId="265"/>
            <ac:graphicFrameMk id="3" creationId="{72E4ADE5-3089-43D8-7003-4D758C8A839C}"/>
          </ac:graphicFrameMkLst>
        </pc:graphicFrameChg>
      </pc:sldChg>
      <pc:sldChg chg="modSp mod">
        <pc:chgData name="Adrian Crossland" userId="82733a7c-e32d-4ff6-873e-906f0ee0859c" providerId="ADAL" clId="{0C653763-CAC2-4379-829E-A2B9624AC8CF}" dt="2025-03-20T21:37:49.927" v="39" actId="20577"/>
        <pc:sldMkLst>
          <pc:docMk/>
          <pc:sldMk cId="3679001850" sldId="266"/>
        </pc:sldMkLst>
        <pc:graphicFrameChg chg="modGraphic">
          <ac:chgData name="Adrian Crossland" userId="82733a7c-e32d-4ff6-873e-906f0ee0859c" providerId="ADAL" clId="{0C653763-CAC2-4379-829E-A2B9624AC8CF}" dt="2025-03-20T21:37:49.927" v="39" actId="20577"/>
          <ac:graphicFrameMkLst>
            <pc:docMk/>
            <pc:sldMk cId="3679001850" sldId="266"/>
            <ac:graphicFrameMk id="2" creationId="{A5F0E0F2-B9B2-7692-2DB9-3884D69669E4}"/>
          </ac:graphicFrameMkLst>
        </pc:graphicFrameChg>
      </pc:sldChg>
      <pc:sldChg chg="modSp mod">
        <pc:chgData name="Adrian Crossland" userId="82733a7c-e32d-4ff6-873e-906f0ee0859c" providerId="ADAL" clId="{0C653763-CAC2-4379-829E-A2B9624AC8CF}" dt="2025-03-20T21:25:58.582" v="31" actId="20577"/>
        <pc:sldMkLst>
          <pc:docMk/>
          <pc:sldMk cId="1907394972" sldId="271"/>
        </pc:sldMkLst>
        <pc:spChg chg="mod">
          <ac:chgData name="Adrian Crossland" userId="82733a7c-e32d-4ff6-873e-906f0ee0859c" providerId="ADAL" clId="{0C653763-CAC2-4379-829E-A2B9624AC8CF}" dt="2025-03-20T21:25:58.582" v="31" actId="20577"/>
          <ac:spMkLst>
            <pc:docMk/>
            <pc:sldMk cId="1907394972" sldId="271"/>
            <ac:spMk id="3" creationId="{BCF8C261-4727-94BB-77E6-FAB0A986382A}"/>
          </ac:spMkLst>
        </pc:spChg>
      </pc:sldChg>
      <pc:sldChg chg="modSp mod">
        <pc:chgData name="Adrian Crossland" userId="82733a7c-e32d-4ff6-873e-906f0ee0859c" providerId="ADAL" clId="{0C653763-CAC2-4379-829E-A2B9624AC8CF}" dt="2025-03-20T21:42:26.041" v="99" actId="20577"/>
        <pc:sldMkLst>
          <pc:docMk/>
          <pc:sldMk cId="1197406672" sldId="275"/>
        </pc:sldMkLst>
        <pc:graphicFrameChg chg="modGraphic">
          <ac:chgData name="Adrian Crossland" userId="82733a7c-e32d-4ff6-873e-906f0ee0859c" providerId="ADAL" clId="{0C653763-CAC2-4379-829E-A2B9624AC8CF}" dt="2025-03-20T21:42:26.041" v="99" actId="20577"/>
          <ac:graphicFrameMkLst>
            <pc:docMk/>
            <pc:sldMk cId="1197406672" sldId="275"/>
            <ac:graphicFrameMk id="2" creationId="{AA7EE138-A797-4A64-AC11-8C86CCCCB724}"/>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C66386-89D4-4A83-B3AC-4F1294A39DCB}" type="datetimeFigureOut">
              <a:rPr lang="en-GB" smtClean="0"/>
              <a:t>20/03/2025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1559B7-BCB6-4909-8C6B-FBA952904DD9}" type="slidenum">
              <a:rPr lang="en-GB" smtClean="0"/>
              <a:t>‹#›</a:t>
            </a:fld>
            <a:endParaRPr lang="en-GB"/>
          </a:p>
        </p:txBody>
      </p:sp>
    </p:spTree>
    <p:extLst>
      <p:ext uri="{BB962C8B-B14F-4D97-AF65-F5344CB8AC3E}">
        <p14:creationId xmlns:p14="http://schemas.microsoft.com/office/powerpoint/2010/main" val="244651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1CF36A-65BB-424E-A42A-AFFD986EE63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7994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den/>
                      </m:f>
                    </m:oMath>
                  </m:oMathPara>
                </a14:m>
                <a:endParaRPr lang="en-GB" dirty="0"/>
              </a:p>
            </p:txBody>
          </p:sp>
        </mc:Choice>
        <mc:Fallback xmlns="">
          <p:sp>
            <p:nvSpPr>
              <p:cNvPr id="3" name="Notes Placeholder 2"/>
              <p:cNvSpPr>
                <a:spLocks noGrp="1"/>
              </p:cNvSpPr>
              <p:nvPr>
                <p:ph type="body" idx="1"/>
              </p:nvPr>
            </p:nvSpPr>
            <p:spPr/>
            <p:txBody>
              <a:bodyPr/>
              <a:lstStyle/>
              <a:p>
                <a:r>
                  <a:rPr lang="en-GB" i="0">
                    <a:latin typeface="Cambria Math" panose="02040503050406030204" pitchFamily="18" charset="0"/>
                  </a:rPr>
                  <a:t>/</a:t>
                </a:r>
                <a:endParaRPr lang="en-GB" dirty="0"/>
              </a:p>
            </p:txBody>
          </p:sp>
        </mc:Fallback>
      </mc:AlternateContent>
      <p:sp>
        <p:nvSpPr>
          <p:cNvPr id="4" name="Slide Number Placeholder 3"/>
          <p:cNvSpPr>
            <a:spLocks noGrp="1"/>
          </p:cNvSpPr>
          <p:nvPr>
            <p:ph type="sldNum" sz="quarter" idx="5"/>
          </p:nvPr>
        </p:nvSpPr>
        <p:spPr/>
        <p:txBody>
          <a:bodyPr/>
          <a:lstStyle/>
          <a:p>
            <a:fld id="{A51559B7-BCB6-4909-8C6B-FBA952904DD9}" type="slidenum">
              <a:rPr lang="en-GB" smtClean="0"/>
              <a:t>6</a:t>
            </a:fld>
            <a:endParaRPr lang="en-GB"/>
          </a:p>
        </p:txBody>
      </p:sp>
    </p:spTree>
    <p:extLst>
      <p:ext uri="{BB962C8B-B14F-4D97-AF65-F5344CB8AC3E}">
        <p14:creationId xmlns:p14="http://schemas.microsoft.com/office/powerpoint/2010/main" val="1581528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7481D-CD05-7B67-9066-BCB1A9B907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BC140EB-C710-F7A7-56B0-3BAF154D1F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3383C9A-F0A6-6F4E-30DA-9BB64F6F7BD0}"/>
              </a:ext>
            </a:extLst>
          </p:cNvPr>
          <p:cNvSpPr>
            <a:spLocks noGrp="1"/>
          </p:cNvSpPr>
          <p:nvPr>
            <p:ph type="dt" sz="half" idx="10"/>
          </p:nvPr>
        </p:nvSpPr>
        <p:spPr/>
        <p:txBody>
          <a:bodyPr/>
          <a:lstStyle/>
          <a:p>
            <a:fld id="{82EDB8D0-98ED-4B86-9D5F-E61ADC70144D}" type="datetimeFigureOut">
              <a:rPr lang="en-US" smtClean="0"/>
              <a:t>3/20/2025</a:t>
            </a:fld>
            <a:endParaRPr lang="en-US"/>
          </a:p>
        </p:txBody>
      </p:sp>
      <p:sp>
        <p:nvSpPr>
          <p:cNvPr id="5" name="Footer Placeholder 4">
            <a:extLst>
              <a:ext uri="{FF2B5EF4-FFF2-40B4-BE49-F238E27FC236}">
                <a16:creationId xmlns:a16="http://schemas.microsoft.com/office/drawing/2014/main" id="{3A62E7B2-F101-B05E-E0D2-DDB2E300F5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6ABC69-B8EA-223B-4525-C87711C276C7}"/>
              </a:ext>
            </a:extLst>
          </p:cNvPr>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1949665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A1911-D6BD-B185-D407-C1F0000CC0F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7430DA-B9AA-5FF4-5E7F-3AE96CA6C3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541F46-5A4B-0F8B-260F-0CB05D5B7833}"/>
              </a:ext>
            </a:extLst>
          </p:cNvPr>
          <p:cNvSpPr>
            <a:spLocks noGrp="1"/>
          </p:cNvSpPr>
          <p:nvPr>
            <p:ph type="dt" sz="half" idx="10"/>
          </p:nvPr>
        </p:nvSpPr>
        <p:spPr/>
        <p:txBody>
          <a:bodyPr/>
          <a:lstStyle/>
          <a:p>
            <a:fld id="{82EDB8D0-98ED-4B86-9D5F-E61ADC70144D}" type="datetimeFigureOut">
              <a:rPr lang="en-US" smtClean="0"/>
              <a:t>3/20/2025</a:t>
            </a:fld>
            <a:endParaRPr lang="en-US"/>
          </a:p>
        </p:txBody>
      </p:sp>
      <p:sp>
        <p:nvSpPr>
          <p:cNvPr id="5" name="Footer Placeholder 4">
            <a:extLst>
              <a:ext uri="{FF2B5EF4-FFF2-40B4-BE49-F238E27FC236}">
                <a16:creationId xmlns:a16="http://schemas.microsoft.com/office/drawing/2014/main" id="{9576DD1A-BCFB-F0BD-73BA-369DD9BA2B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DDC681-CB87-6D71-B97D-40F25EA5501A}"/>
              </a:ext>
            </a:extLst>
          </p:cNvPr>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3026762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D1E71A-B10D-AD3B-3ED3-3D7A1572F05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822A3E9-42BF-0683-B0AB-967EED32C9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1B3D36-E9D0-8E07-7072-817D23A39012}"/>
              </a:ext>
            </a:extLst>
          </p:cNvPr>
          <p:cNvSpPr>
            <a:spLocks noGrp="1"/>
          </p:cNvSpPr>
          <p:nvPr>
            <p:ph type="dt" sz="half" idx="10"/>
          </p:nvPr>
        </p:nvSpPr>
        <p:spPr/>
        <p:txBody>
          <a:bodyPr/>
          <a:lstStyle/>
          <a:p>
            <a:fld id="{82EDB8D0-98ED-4B86-9D5F-E61ADC70144D}" type="datetimeFigureOut">
              <a:rPr lang="en-US" smtClean="0"/>
              <a:t>3/20/2025</a:t>
            </a:fld>
            <a:endParaRPr lang="en-US"/>
          </a:p>
        </p:txBody>
      </p:sp>
      <p:sp>
        <p:nvSpPr>
          <p:cNvPr id="5" name="Footer Placeholder 4">
            <a:extLst>
              <a:ext uri="{FF2B5EF4-FFF2-40B4-BE49-F238E27FC236}">
                <a16:creationId xmlns:a16="http://schemas.microsoft.com/office/drawing/2014/main" id="{B9748182-1E33-8F1B-C1B7-7FDEF78493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FDB8D5-4586-F0B6-8A2B-3080FE1AD301}"/>
              </a:ext>
            </a:extLst>
          </p:cNvPr>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691393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rtlCol="0" anchor="b">
            <a:normAutofit/>
          </a:bodyPr>
          <a:lstStyle>
            <a:lvl1pPr algn="l">
              <a:defRPr sz="4800">
                <a:effectLst/>
              </a:defRPr>
            </a:lvl1pPr>
          </a:lstStyle>
          <a:p>
            <a:pPr rtl="0"/>
            <a:r>
              <a:rPr lang="en-US" noProof="0"/>
              <a:t>Click to edit Master title style</a:t>
            </a:r>
            <a:endParaRPr lang="en-GB" noProof="0"/>
          </a:p>
        </p:txBody>
      </p:sp>
      <p:sp>
        <p:nvSpPr>
          <p:cNvPr id="3" name="Subtitle 2"/>
          <p:cNvSpPr>
            <a:spLocks noGrp="1"/>
          </p:cNvSpPr>
          <p:nvPr>
            <p:ph type="subTitle" idx="1"/>
          </p:nvPr>
        </p:nvSpPr>
        <p:spPr>
          <a:xfrm>
            <a:off x="684212" y="3843867"/>
            <a:ext cx="6400800" cy="1947333"/>
          </a:xfrm>
        </p:spPr>
        <p:txBody>
          <a:bodyPr rtlCol="0"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n-US" noProof="0"/>
              <a:t>Click to edit Master subtitle style</a:t>
            </a:r>
            <a:endParaRPr lang="en-GB" noProof="0"/>
          </a:p>
        </p:txBody>
      </p:sp>
      <p:sp>
        <p:nvSpPr>
          <p:cNvPr id="4" name="Date Placeholder 3"/>
          <p:cNvSpPr>
            <a:spLocks noGrp="1"/>
          </p:cNvSpPr>
          <p:nvPr>
            <p:ph type="dt" sz="half" idx="10"/>
          </p:nvPr>
        </p:nvSpPr>
        <p:spPr/>
        <p:txBody>
          <a:bodyPr rtlCol="0"/>
          <a:lstStyle/>
          <a:p>
            <a:pPr rtl="0"/>
            <a:fld id="{846F0590-4464-43C9-B3F9-4CA13A78A0FE}" type="datetime1">
              <a:rPr lang="en-GB" noProof="0" smtClean="0"/>
              <a:t>20/03/2025</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D57F1E4F-1CFF-5643-939E-217C01CDF565}" type="slidenum">
              <a:rPr lang="en-GB" noProof="0" smtClean="0"/>
              <a:pPr rtl="0"/>
              <a:t>‹#›</a:t>
            </a:fld>
            <a:endParaRPr lang="en-GB" noProof="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1463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a:p>
        </p:txBody>
      </p:sp>
      <p:sp>
        <p:nvSpPr>
          <p:cNvPr id="3" name="Content Placeholder 2"/>
          <p:cNvSpPr>
            <a:spLocks noGrp="1"/>
          </p:cNvSpPr>
          <p:nvPr>
            <p:ph idx="1" hasCustomPrompt="1"/>
          </p:nvPr>
        </p:nvSpPr>
        <p:spPr/>
        <p:txBody>
          <a:bodyPr rtlCol="0" anchor="ct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p:txBody>
          <a:bodyPr rtlCol="0"/>
          <a:lstStyle/>
          <a:p>
            <a:pPr rtl="0"/>
            <a:fld id="{F7BDDF73-772E-425A-BE89-3A8289E82E20}" type="datetime1">
              <a:rPr lang="en-GB" noProof="0" smtClean="0"/>
              <a:t>20/03/2025</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D57F1E4F-1CFF-5643-939E-217C01CDF565}" type="slidenum">
              <a:rPr lang="en-GB" noProof="0" smtClean="0"/>
              <a:pPr rtl="0"/>
              <a:t>‹#›</a:t>
            </a:fld>
            <a:endParaRPr lang="en-GB" noProof="0"/>
          </a:p>
        </p:txBody>
      </p:sp>
    </p:spTree>
    <p:extLst>
      <p:ext uri="{BB962C8B-B14F-4D97-AF65-F5344CB8AC3E}">
        <p14:creationId xmlns:p14="http://schemas.microsoft.com/office/powerpoint/2010/main" val="255135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rtlCol="0" anchor="b">
            <a:normAutofit/>
          </a:bodyPr>
          <a:lstStyle>
            <a:lvl1pPr algn="l">
              <a:defRPr sz="3600" b="0" cap="all"/>
            </a:lvl1pPr>
          </a:lstStyle>
          <a:p>
            <a:pPr rtl="0"/>
            <a:r>
              <a:rPr lang="en-US" noProof="0"/>
              <a:t>Click to edit Master title style</a:t>
            </a:r>
            <a:endParaRPr lang="en-GB" noProof="0"/>
          </a:p>
        </p:txBody>
      </p:sp>
      <p:sp>
        <p:nvSpPr>
          <p:cNvPr id="3" name="Text Placeholder 2"/>
          <p:cNvSpPr>
            <a:spLocks noGrp="1"/>
          </p:cNvSpPr>
          <p:nvPr>
            <p:ph type="body" idx="1" hasCustomPrompt="1"/>
          </p:nvPr>
        </p:nvSpPr>
        <p:spPr>
          <a:xfrm>
            <a:off x="684213" y="4495800"/>
            <a:ext cx="8534400" cy="1498600"/>
          </a:xfrm>
        </p:spPr>
        <p:txBody>
          <a:bodyPr rtlCol="0"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GB" noProof="0"/>
              <a:t>Edit Master text styles</a:t>
            </a:r>
          </a:p>
        </p:txBody>
      </p:sp>
      <p:sp>
        <p:nvSpPr>
          <p:cNvPr id="4" name="Date Placeholder 3"/>
          <p:cNvSpPr>
            <a:spLocks noGrp="1"/>
          </p:cNvSpPr>
          <p:nvPr>
            <p:ph type="dt" sz="half" idx="10"/>
          </p:nvPr>
        </p:nvSpPr>
        <p:spPr/>
        <p:txBody>
          <a:bodyPr rtlCol="0"/>
          <a:lstStyle/>
          <a:p>
            <a:pPr rtl="0"/>
            <a:fld id="{AC20827A-D5FD-4938-B97A-C15FE37283AD}" type="datetime1">
              <a:rPr lang="en-GB" noProof="0" smtClean="0"/>
              <a:t>20/03/2025</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D57F1E4F-1CFF-5643-939E-217C01CDF565}" type="slidenum">
              <a:rPr lang="en-GB" noProof="0" smtClean="0"/>
              <a:pPr rtl="0"/>
              <a:t>‹#›</a:t>
            </a:fld>
            <a:endParaRPr lang="en-GB" noProof="0"/>
          </a:p>
        </p:txBody>
      </p:sp>
    </p:spTree>
    <p:extLst>
      <p:ext uri="{BB962C8B-B14F-4D97-AF65-F5344CB8AC3E}">
        <p14:creationId xmlns:p14="http://schemas.microsoft.com/office/powerpoint/2010/main" val="3574962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a:p>
        </p:txBody>
      </p:sp>
      <p:sp>
        <p:nvSpPr>
          <p:cNvPr id="3" name="Content Placeholder 2"/>
          <p:cNvSpPr>
            <a:spLocks noGrp="1"/>
          </p:cNvSpPr>
          <p:nvPr>
            <p:ph sz="half" idx="1" hasCustomPrompt="1"/>
          </p:nvPr>
        </p:nvSpPr>
        <p:spPr>
          <a:xfrm>
            <a:off x="684211" y="685800"/>
            <a:ext cx="4937655" cy="3615267"/>
          </a:xfrm>
        </p:spPr>
        <p:txBody>
          <a:bodyPr rtlCol="0">
            <a:normAutofit/>
          </a:body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Content Placeholder 3"/>
          <p:cNvSpPr>
            <a:spLocks noGrp="1"/>
          </p:cNvSpPr>
          <p:nvPr>
            <p:ph sz="half" idx="2" hasCustomPrompt="1"/>
          </p:nvPr>
        </p:nvSpPr>
        <p:spPr>
          <a:xfrm>
            <a:off x="5808133" y="685801"/>
            <a:ext cx="4934479" cy="3615266"/>
          </a:xfrm>
        </p:spPr>
        <p:txBody>
          <a:bodyPr rtlCol="0">
            <a:normAutofit/>
          </a:body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Date Placeholder 4"/>
          <p:cNvSpPr>
            <a:spLocks noGrp="1"/>
          </p:cNvSpPr>
          <p:nvPr>
            <p:ph type="dt" sz="half" idx="10"/>
          </p:nvPr>
        </p:nvSpPr>
        <p:spPr/>
        <p:txBody>
          <a:bodyPr rtlCol="0"/>
          <a:lstStyle/>
          <a:p>
            <a:pPr rtl="0"/>
            <a:fld id="{2738A7B4-A96E-403E-9AC9-B1CC5312E7E8}" type="datetime1">
              <a:rPr lang="en-GB" noProof="0" smtClean="0"/>
              <a:t>20/03/2025</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7" name="Slide Number Placeholder 6"/>
          <p:cNvSpPr>
            <a:spLocks noGrp="1"/>
          </p:cNvSpPr>
          <p:nvPr>
            <p:ph type="sldNum" sz="quarter" idx="12"/>
          </p:nvPr>
        </p:nvSpPr>
        <p:spPr/>
        <p:txBody>
          <a:bodyPr rtlCol="0"/>
          <a:lstStyle/>
          <a:p>
            <a:pPr rtl="0"/>
            <a:fld id="{D57F1E4F-1CFF-5643-939E-217C01CDF565}" type="slidenum">
              <a:rPr lang="en-GB" noProof="0" smtClean="0"/>
              <a:pPr rtl="0"/>
              <a:t>‹#›</a:t>
            </a:fld>
            <a:endParaRPr lang="en-GB" noProof="0"/>
          </a:p>
        </p:txBody>
      </p:sp>
    </p:spTree>
    <p:extLst>
      <p:ext uri="{BB962C8B-B14F-4D97-AF65-F5344CB8AC3E}">
        <p14:creationId xmlns:p14="http://schemas.microsoft.com/office/powerpoint/2010/main" val="597119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pPr rtl="0"/>
            <a:r>
              <a:rPr lang="en-US" noProof="0"/>
              <a:t>Click to edit Master title style</a:t>
            </a:r>
            <a:endParaRPr lang="en-GB" noProof="0"/>
          </a:p>
        </p:txBody>
      </p:sp>
      <p:sp>
        <p:nvSpPr>
          <p:cNvPr id="3" name="Text Placeholder 2"/>
          <p:cNvSpPr>
            <a:spLocks noGrp="1"/>
          </p:cNvSpPr>
          <p:nvPr>
            <p:ph type="body" idx="1" hasCustomPrompt="1"/>
          </p:nvPr>
        </p:nvSpPr>
        <p:spPr>
          <a:xfrm>
            <a:off x="972080" y="685800"/>
            <a:ext cx="4649787" cy="576262"/>
          </a:xfrm>
        </p:spPr>
        <p:txBody>
          <a:bodyPr rtlCol="0"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Edit Master text styles</a:t>
            </a:r>
          </a:p>
        </p:txBody>
      </p:sp>
      <p:sp>
        <p:nvSpPr>
          <p:cNvPr id="4" name="Content Placeholder 3"/>
          <p:cNvSpPr>
            <a:spLocks noGrp="1"/>
          </p:cNvSpPr>
          <p:nvPr>
            <p:ph sz="half" idx="2" hasCustomPrompt="1"/>
          </p:nvPr>
        </p:nvSpPr>
        <p:spPr>
          <a:xfrm>
            <a:off x="684211" y="1270529"/>
            <a:ext cx="4937655" cy="3030538"/>
          </a:xfrm>
        </p:spPr>
        <p:txBody>
          <a:bodyPr rtlCol="0" anchor="t">
            <a:normAutofit/>
          </a:body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Text Placeholder 4"/>
          <p:cNvSpPr>
            <a:spLocks noGrp="1"/>
          </p:cNvSpPr>
          <p:nvPr>
            <p:ph type="body" sz="quarter" idx="3" hasCustomPrompt="1"/>
          </p:nvPr>
        </p:nvSpPr>
        <p:spPr>
          <a:xfrm>
            <a:off x="6079066" y="685800"/>
            <a:ext cx="4665134" cy="576262"/>
          </a:xfrm>
        </p:spPr>
        <p:txBody>
          <a:bodyPr rtlCol="0"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Edit Master text styles</a:t>
            </a:r>
          </a:p>
        </p:txBody>
      </p:sp>
      <p:sp>
        <p:nvSpPr>
          <p:cNvPr id="6" name="Content Placeholder 5"/>
          <p:cNvSpPr>
            <a:spLocks noGrp="1"/>
          </p:cNvSpPr>
          <p:nvPr>
            <p:ph sz="quarter" idx="4" hasCustomPrompt="1"/>
          </p:nvPr>
        </p:nvSpPr>
        <p:spPr>
          <a:xfrm>
            <a:off x="5806545" y="1262062"/>
            <a:ext cx="4929188" cy="3030538"/>
          </a:xfrm>
        </p:spPr>
        <p:txBody>
          <a:bodyPr rtlCol="0" anchor="t">
            <a:normAutofit/>
          </a:body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7" name="Date Placeholder 6"/>
          <p:cNvSpPr>
            <a:spLocks noGrp="1"/>
          </p:cNvSpPr>
          <p:nvPr>
            <p:ph type="dt" sz="half" idx="10"/>
          </p:nvPr>
        </p:nvSpPr>
        <p:spPr/>
        <p:txBody>
          <a:bodyPr rtlCol="0"/>
          <a:lstStyle/>
          <a:p>
            <a:pPr rtl="0"/>
            <a:fld id="{3883E5D9-8D86-4588-82BB-BA80A59261A8}" type="datetime1">
              <a:rPr lang="en-GB" noProof="0" smtClean="0"/>
              <a:t>20/03/2025</a:t>
            </a:fld>
            <a:endParaRPr lang="en-GB" noProof="0"/>
          </a:p>
        </p:txBody>
      </p:sp>
      <p:sp>
        <p:nvSpPr>
          <p:cNvPr id="8" name="Footer Placeholder 7"/>
          <p:cNvSpPr>
            <a:spLocks noGrp="1"/>
          </p:cNvSpPr>
          <p:nvPr>
            <p:ph type="ftr" sz="quarter" idx="11"/>
          </p:nvPr>
        </p:nvSpPr>
        <p:spPr/>
        <p:txBody>
          <a:bodyPr rtlCol="0"/>
          <a:lstStyle/>
          <a:p>
            <a:pPr rtl="0"/>
            <a:endParaRPr lang="en-GB" noProof="0"/>
          </a:p>
        </p:txBody>
      </p:sp>
      <p:sp>
        <p:nvSpPr>
          <p:cNvPr id="9" name="Slide Number Placeholder 8"/>
          <p:cNvSpPr>
            <a:spLocks noGrp="1"/>
          </p:cNvSpPr>
          <p:nvPr>
            <p:ph type="sldNum" sz="quarter" idx="12"/>
          </p:nvPr>
        </p:nvSpPr>
        <p:spPr/>
        <p:txBody>
          <a:bodyPr rtlCol="0"/>
          <a:lstStyle/>
          <a:p>
            <a:pPr rtl="0"/>
            <a:fld id="{D57F1E4F-1CFF-5643-939E-217C01CDF565}" type="slidenum">
              <a:rPr lang="en-GB" noProof="0" smtClean="0"/>
              <a:pPr rtl="0"/>
              <a:t>‹#›</a:t>
            </a:fld>
            <a:endParaRPr lang="en-GB" noProof="0"/>
          </a:p>
        </p:txBody>
      </p:sp>
    </p:spTree>
    <p:extLst>
      <p:ext uri="{BB962C8B-B14F-4D97-AF65-F5344CB8AC3E}">
        <p14:creationId xmlns:p14="http://schemas.microsoft.com/office/powerpoint/2010/main" val="1485499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a:p>
        </p:txBody>
      </p:sp>
      <p:sp>
        <p:nvSpPr>
          <p:cNvPr id="3" name="Date Placeholder 2"/>
          <p:cNvSpPr>
            <a:spLocks noGrp="1"/>
          </p:cNvSpPr>
          <p:nvPr>
            <p:ph type="dt" sz="half" idx="10"/>
          </p:nvPr>
        </p:nvSpPr>
        <p:spPr/>
        <p:txBody>
          <a:bodyPr rtlCol="0"/>
          <a:lstStyle/>
          <a:p>
            <a:pPr rtl="0"/>
            <a:fld id="{ADF46FB3-039D-4A18-A363-E05300A38648}" type="datetime1">
              <a:rPr lang="en-GB" noProof="0" smtClean="0"/>
              <a:t>20/03/2025</a:t>
            </a:fld>
            <a:endParaRPr lang="en-GB" noProof="0"/>
          </a:p>
        </p:txBody>
      </p:sp>
      <p:sp>
        <p:nvSpPr>
          <p:cNvPr id="4" name="Footer Placeholder 3"/>
          <p:cNvSpPr>
            <a:spLocks noGrp="1"/>
          </p:cNvSpPr>
          <p:nvPr>
            <p:ph type="ftr" sz="quarter" idx="11"/>
          </p:nvPr>
        </p:nvSpPr>
        <p:spPr/>
        <p:txBody>
          <a:bodyPr rtlCol="0"/>
          <a:lstStyle/>
          <a:p>
            <a:pPr rtl="0"/>
            <a:endParaRPr lang="en-GB" noProof="0"/>
          </a:p>
        </p:txBody>
      </p:sp>
      <p:sp>
        <p:nvSpPr>
          <p:cNvPr id="5" name="Slide Number Placeholder 4"/>
          <p:cNvSpPr>
            <a:spLocks noGrp="1"/>
          </p:cNvSpPr>
          <p:nvPr>
            <p:ph type="sldNum" sz="quarter" idx="12"/>
          </p:nvPr>
        </p:nvSpPr>
        <p:spPr/>
        <p:txBody>
          <a:bodyPr rtlCol="0"/>
          <a:lstStyle/>
          <a:p>
            <a:pPr rtl="0"/>
            <a:fld id="{D57F1E4F-1CFF-5643-939E-217C01CDF565}" type="slidenum">
              <a:rPr lang="en-GB" noProof="0" smtClean="0"/>
              <a:pPr rtl="0"/>
              <a:t>‹#›</a:t>
            </a:fld>
            <a:endParaRPr lang="en-GB" noProof="0"/>
          </a:p>
        </p:txBody>
      </p:sp>
    </p:spTree>
    <p:extLst>
      <p:ext uri="{BB962C8B-B14F-4D97-AF65-F5344CB8AC3E}">
        <p14:creationId xmlns:p14="http://schemas.microsoft.com/office/powerpoint/2010/main" val="4190644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fld id="{B8EAA4A6-8097-42FD-B61F-CD409F12311A}" type="datetime1">
              <a:rPr lang="en-GB" noProof="0" smtClean="0"/>
              <a:t>20/03/2025</a:t>
            </a:fld>
            <a:endParaRPr lang="en-GB" noProof="0"/>
          </a:p>
        </p:txBody>
      </p:sp>
      <p:sp>
        <p:nvSpPr>
          <p:cNvPr id="3" name="Footer Placeholder 2"/>
          <p:cNvSpPr>
            <a:spLocks noGrp="1"/>
          </p:cNvSpPr>
          <p:nvPr>
            <p:ph type="ftr" sz="quarter" idx="11"/>
          </p:nvPr>
        </p:nvSpPr>
        <p:spPr/>
        <p:txBody>
          <a:bodyPr rtlCol="0"/>
          <a:lstStyle/>
          <a:p>
            <a:pPr rtl="0"/>
            <a:endParaRPr lang="en-GB" noProof="0"/>
          </a:p>
        </p:txBody>
      </p:sp>
      <p:sp>
        <p:nvSpPr>
          <p:cNvPr id="4" name="Slide Number Placeholder 3"/>
          <p:cNvSpPr>
            <a:spLocks noGrp="1"/>
          </p:cNvSpPr>
          <p:nvPr>
            <p:ph type="sldNum" sz="quarter" idx="12"/>
          </p:nvPr>
        </p:nvSpPr>
        <p:spPr/>
        <p:txBody>
          <a:bodyPr rtlCol="0"/>
          <a:lstStyle/>
          <a:p>
            <a:pPr rtl="0"/>
            <a:fld id="{D57F1E4F-1CFF-5643-939E-217C01CDF565}" type="slidenum">
              <a:rPr lang="en-GB" noProof="0" smtClean="0"/>
              <a:pPr rtl="0"/>
              <a:t>‹#›</a:t>
            </a:fld>
            <a:endParaRPr lang="en-GB" noProof="0"/>
          </a:p>
        </p:txBody>
      </p:sp>
    </p:spTree>
    <p:extLst>
      <p:ext uri="{BB962C8B-B14F-4D97-AF65-F5344CB8AC3E}">
        <p14:creationId xmlns:p14="http://schemas.microsoft.com/office/powerpoint/2010/main" val="2726344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rtlCol="0" anchor="b">
            <a:normAutofit/>
          </a:bodyPr>
          <a:lstStyle>
            <a:lvl1pPr algn="l">
              <a:defRPr sz="2400" b="0"/>
            </a:lvl1pPr>
          </a:lstStyle>
          <a:p>
            <a:pPr rtl="0"/>
            <a:r>
              <a:rPr lang="en-US" noProof="0"/>
              <a:t>Click to edit Master title style</a:t>
            </a:r>
            <a:endParaRPr lang="en-GB" noProof="0"/>
          </a:p>
        </p:txBody>
      </p:sp>
      <p:sp>
        <p:nvSpPr>
          <p:cNvPr id="3" name="Content Placeholder 2"/>
          <p:cNvSpPr>
            <a:spLocks noGrp="1"/>
          </p:cNvSpPr>
          <p:nvPr>
            <p:ph idx="1" hasCustomPrompt="1"/>
          </p:nvPr>
        </p:nvSpPr>
        <p:spPr>
          <a:xfrm>
            <a:off x="684212" y="685800"/>
            <a:ext cx="5943601" cy="5308600"/>
          </a:xfrm>
        </p:spPr>
        <p:txBody>
          <a:bodyPr rtlCol="0" anchor="ctr">
            <a:normAutofit/>
          </a:body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Text Placeholder 3"/>
          <p:cNvSpPr>
            <a:spLocks noGrp="1"/>
          </p:cNvSpPr>
          <p:nvPr>
            <p:ph type="body" sz="half" idx="2" hasCustomPrompt="1"/>
          </p:nvPr>
        </p:nvSpPr>
        <p:spPr>
          <a:xfrm>
            <a:off x="7085012" y="2209799"/>
            <a:ext cx="3657600" cy="2091267"/>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Edit Master text styles</a:t>
            </a:r>
          </a:p>
        </p:txBody>
      </p:sp>
      <p:sp>
        <p:nvSpPr>
          <p:cNvPr id="5" name="Date Placeholder 4"/>
          <p:cNvSpPr>
            <a:spLocks noGrp="1"/>
          </p:cNvSpPr>
          <p:nvPr>
            <p:ph type="dt" sz="half" idx="10"/>
          </p:nvPr>
        </p:nvSpPr>
        <p:spPr/>
        <p:txBody>
          <a:bodyPr rtlCol="0"/>
          <a:lstStyle/>
          <a:p>
            <a:pPr rtl="0"/>
            <a:fld id="{155FF103-1298-46E5-B276-C7784A7A0CC6}" type="datetime1">
              <a:rPr lang="en-GB" noProof="0" smtClean="0"/>
              <a:t>20/03/2025</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7" name="Slide Number Placeholder 6"/>
          <p:cNvSpPr>
            <a:spLocks noGrp="1"/>
          </p:cNvSpPr>
          <p:nvPr>
            <p:ph type="sldNum" sz="quarter" idx="12"/>
          </p:nvPr>
        </p:nvSpPr>
        <p:spPr/>
        <p:txBody>
          <a:bodyPr rtlCol="0"/>
          <a:lstStyle/>
          <a:p>
            <a:pPr rtl="0"/>
            <a:fld id="{D57F1E4F-1CFF-5643-939E-217C01CDF565}" type="slidenum">
              <a:rPr lang="en-GB" noProof="0" smtClean="0"/>
              <a:pPr rtl="0"/>
              <a:t>‹#›</a:t>
            </a:fld>
            <a:endParaRPr lang="en-GB" noProof="0"/>
          </a:p>
        </p:txBody>
      </p:sp>
    </p:spTree>
    <p:extLst>
      <p:ext uri="{BB962C8B-B14F-4D97-AF65-F5344CB8AC3E}">
        <p14:creationId xmlns:p14="http://schemas.microsoft.com/office/powerpoint/2010/main" val="476670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1D654-7048-2856-7F8B-E06C7647747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7E9A15F-C7A7-5F97-F8A2-91045A48FE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FBB4D9-82B2-F489-F73F-D6B2EA1BDE61}"/>
              </a:ext>
            </a:extLst>
          </p:cNvPr>
          <p:cNvSpPr>
            <a:spLocks noGrp="1"/>
          </p:cNvSpPr>
          <p:nvPr>
            <p:ph type="dt" sz="half" idx="10"/>
          </p:nvPr>
        </p:nvSpPr>
        <p:spPr/>
        <p:txBody>
          <a:bodyPr/>
          <a:lstStyle/>
          <a:p>
            <a:fld id="{82EDB8D0-98ED-4B86-9D5F-E61ADC70144D}" type="datetimeFigureOut">
              <a:rPr lang="en-US" smtClean="0"/>
              <a:t>3/20/2025</a:t>
            </a:fld>
            <a:endParaRPr lang="en-US"/>
          </a:p>
        </p:txBody>
      </p:sp>
      <p:sp>
        <p:nvSpPr>
          <p:cNvPr id="5" name="Footer Placeholder 4">
            <a:extLst>
              <a:ext uri="{FF2B5EF4-FFF2-40B4-BE49-F238E27FC236}">
                <a16:creationId xmlns:a16="http://schemas.microsoft.com/office/drawing/2014/main" id="{8537B5BF-9DD2-EDFE-810D-A97CE3EE6D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D11DC7-90FA-B063-C6B3-8A9F5A38D538}"/>
              </a:ext>
            </a:extLst>
          </p:cNvPr>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422295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rtlCol="0" anchor="b">
            <a:normAutofit/>
          </a:bodyPr>
          <a:lstStyle>
            <a:lvl1pPr algn="l">
              <a:defRPr sz="2800" b="0"/>
            </a:lvl1pPr>
          </a:lstStyle>
          <a:p>
            <a:pPr rtl="0"/>
            <a:r>
              <a:rPr lang="en-US" noProof="0"/>
              <a:t>Click to edit Master title style</a:t>
            </a:r>
            <a:endParaRPr lang="en-GB" noProof="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n-US" noProof="0"/>
              <a:t>Click icon to add picture</a:t>
            </a:r>
            <a:endParaRPr lang="en-GB" noProof="0"/>
          </a:p>
        </p:txBody>
      </p:sp>
      <p:sp>
        <p:nvSpPr>
          <p:cNvPr id="4" name="Text Placeholder 3"/>
          <p:cNvSpPr>
            <a:spLocks noGrp="1"/>
          </p:cNvSpPr>
          <p:nvPr>
            <p:ph type="body" sz="half" idx="2" hasCustomPrompt="1"/>
          </p:nvPr>
        </p:nvSpPr>
        <p:spPr>
          <a:xfrm>
            <a:off x="4722812" y="2777066"/>
            <a:ext cx="6021388" cy="2048933"/>
          </a:xfrm>
        </p:spPr>
        <p:txBody>
          <a:bodyPr rtlCol="0"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Edit Master text styles</a:t>
            </a:r>
          </a:p>
        </p:txBody>
      </p:sp>
      <p:sp>
        <p:nvSpPr>
          <p:cNvPr id="5" name="Date Placeholder 4"/>
          <p:cNvSpPr>
            <a:spLocks noGrp="1"/>
          </p:cNvSpPr>
          <p:nvPr>
            <p:ph type="dt" sz="half" idx="10"/>
          </p:nvPr>
        </p:nvSpPr>
        <p:spPr/>
        <p:txBody>
          <a:bodyPr rtlCol="0"/>
          <a:lstStyle/>
          <a:p>
            <a:pPr rtl="0"/>
            <a:fld id="{53BD1A88-3541-47E3-9B73-DF780DF8E42A}" type="datetime1">
              <a:rPr lang="en-GB" noProof="0" smtClean="0"/>
              <a:t>20/03/2025</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7" name="Slide Number Placeholder 6"/>
          <p:cNvSpPr>
            <a:spLocks noGrp="1"/>
          </p:cNvSpPr>
          <p:nvPr>
            <p:ph type="sldNum" sz="quarter" idx="12"/>
          </p:nvPr>
        </p:nvSpPr>
        <p:spPr/>
        <p:txBody>
          <a:bodyPr rtlCol="0"/>
          <a:lstStyle/>
          <a:p>
            <a:pPr rtl="0"/>
            <a:fld id="{D57F1E4F-1CFF-5643-939E-217C01CDF565}" type="slidenum">
              <a:rPr lang="en-GB" noProof="0" smtClean="0"/>
              <a:pPr rtl="0"/>
              <a:t>‹#›</a:t>
            </a:fld>
            <a:endParaRPr lang="en-GB" noProof="0"/>
          </a:p>
        </p:txBody>
      </p:sp>
    </p:spTree>
    <p:extLst>
      <p:ext uri="{BB962C8B-B14F-4D97-AF65-F5344CB8AC3E}">
        <p14:creationId xmlns:p14="http://schemas.microsoft.com/office/powerpoint/2010/main" val="21229450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n-US" noProof="0"/>
              <a:t>Click icon to add picture</a:t>
            </a:r>
            <a:endParaRPr lang="en-GB" noProof="0"/>
          </a:p>
        </p:txBody>
      </p:sp>
      <p:sp>
        <p:nvSpPr>
          <p:cNvPr id="16" name="Text Placeholder 9"/>
          <p:cNvSpPr>
            <a:spLocks noGrp="1"/>
          </p:cNvSpPr>
          <p:nvPr>
            <p:ph type="body" sz="quarter" idx="14" hasCustomPrompt="1"/>
          </p:nvPr>
        </p:nvSpPr>
        <p:spPr>
          <a:xfrm>
            <a:off x="914402" y="3843867"/>
            <a:ext cx="8304210" cy="457200"/>
          </a:xfrm>
        </p:spPr>
        <p:txBody>
          <a:bodyPr rtlCol="0"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en-GB" noProof="0"/>
              <a:t>Edit Master text styles</a:t>
            </a:r>
          </a:p>
        </p:txBody>
      </p:sp>
      <p:sp>
        <p:nvSpPr>
          <p:cNvPr id="3" name="Date Placeholder 2"/>
          <p:cNvSpPr>
            <a:spLocks noGrp="1"/>
          </p:cNvSpPr>
          <p:nvPr>
            <p:ph type="dt" sz="half" idx="10"/>
          </p:nvPr>
        </p:nvSpPr>
        <p:spPr/>
        <p:txBody>
          <a:bodyPr rtlCol="0"/>
          <a:lstStyle/>
          <a:p>
            <a:pPr rtl="0"/>
            <a:fld id="{C97FF7B2-657D-48BE-B8C3-5E7CA6F256E0}" type="datetime1">
              <a:rPr lang="en-GB" noProof="0" smtClean="0"/>
              <a:t>20/03/2025</a:t>
            </a:fld>
            <a:endParaRPr lang="en-GB" noProof="0"/>
          </a:p>
        </p:txBody>
      </p:sp>
      <p:sp>
        <p:nvSpPr>
          <p:cNvPr id="4" name="Footer Placeholder 3"/>
          <p:cNvSpPr>
            <a:spLocks noGrp="1"/>
          </p:cNvSpPr>
          <p:nvPr>
            <p:ph type="ftr" sz="quarter" idx="11"/>
          </p:nvPr>
        </p:nvSpPr>
        <p:spPr/>
        <p:txBody>
          <a:bodyPr rtlCol="0"/>
          <a:lstStyle/>
          <a:p>
            <a:pPr rtl="0"/>
            <a:endParaRPr lang="en-GB" noProof="0"/>
          </a:p>
        </p:txBody>
      </p:sp>
      <p:sp>
        <p:nvSpPr>
          <p:cNvPr id="5" name="Slide Number Placeholder 4"/>
          <p:cNvSpPr>
            <a:spLocks noGrp="1"/>
          </p:cNvSpPr>
          <p:nvPr>
            <p:ph type="sldNum" sz="quarter" idx="12"/>
          </p:nvPr>
        </p:nvSpPr>
        <p:spPr/>
        <p:txBody>
          <a:bodyPr rtlCol="0"/>
          <a:lstStyle/>
          <a:p>
            <a:pPr rtl="0"/>
            <a:fld id="{D57F1E4F-1CFF-5643-939E-217C01CDF565}" type="slidenum">
              <a:rPr lang="en-GB" noProof="0" smtClean="0"/>
              <a:pPr rtl="0"/>
              <a:t>‹#›</a:t>
            </a:fld>
            <a:endParaRPr lang="en-GB" noProof="0"/>
          </a:p>
        </p:txBody>
      </p:sp>
    </p:spTree>
    <p:extLst>
      <p:ext uri="{BB962C8B-B14F-4D97-AF65-F5344CB8AC3E}">
        <p14:creationId xmlns:p14="http://schemas.microsoft.com/office/powerpoint/2010/main" val="23470351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rtlCol="0" anchor="ctr">
            <a:normAutofit/>
          </a:bodyPr>
          <a:lstStyle>
            <a:lvl1pPr algn="l">
              <a:defRPr sz="3200" b="0" cap="all"/>
            </a:lvl1pPr>
          </a:lstStyle>
          <a:p>
            <a:pPr rtl="0"/>
            <a:r>
              <a:rPr lang="en-US" noProof="0"/>
              <a:t>Click to edit Master title style</a:t>
            </a:r>
            <a:endParaRPr lang="en-GB" noProof="0"/>
          </a:p>
        </p:txBody>
      </p:sp>
      <p:sp>
        <p:nvSpPr>
          <p:cNvPr id="3" name="Text Placeholder 2"/>
          <p:cNvSpPr>
            <a:spLocks noGrp="1"/>
          </p:cNvSpPr>
          <p:nvPr>
            <p:ph type="body" idx="1" hasCustomPrompt="1"/>
          </p:nvPr>
        </p:nvSpPr>
        <p:spPr>
          <a:xfrm>
            <a:off x="684212" y="4114800"/>
            <a:ext cx="8535988" cy="1879600"/>
          </a:xfrm>
        </p:spPr>
        <p:txBody>
          <a:bodyPr rtlCol="0"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GB" noProof="0"/>
              <a:t>Edit Master text styles</a:t>
            </a:r>
          </a:p>
        </p:txBody>
      </p:sp>
      <p:sp>
        <p:nvSpPr>
          <p:cNvPr id="4" name="Date Placeholder 3"/>
          <p:cNvSpPr>
            <a:spLocks noGrp="1"/>
          </p:cNvSpPr>
          <p:nvPr>
            <p:ph type="dt" sz="half" idx="10"/>
          </p:nvPr>
        </p:nvSpPr>
        <p:spPr/>
        <p:txBody>
          <a:bodyPr rtlCol="0"/>
          <a:lstStyle/>
          <a:p>
            <a:pPr rtl="0"/>
            <a:fld id="{366FC299-19E7-416F-BC12-EDA6D8DD41C1}" type="datetime1">
              <a:rPr lang="en-GB" noProof="0" smtClean="0"/>
              <a:t>20/03/2025</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D57F1E4F-1CFF-5643-939E-217C01CDF565}" type="slidenum">
              <a:rPr lang="en-GB" noProof="0" smtClean="0"/>
              <a:pPr rtl="0"/>
              <a:t>‹#›</a:t>
            </a:fld>
            <a:endParaRPr lang="en-GB" noProof="0"/>
          </a:p>
        </p:txBody>
      </p:sp>
    </p:spTree>
    <p:extLst>
      <p:ext uri="{BB962C8B-B14F-4D97-AF65-F5344CB8AC3E}">
        <p14:creationId xmlns:p14="http://schemas.microsoft.com/office/powerpoint/2010/main" val="23267254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rtlCol="0" anchor="ctr">
            <a:normAutofit/>
          </a:bodyPr>
          <a:lstStyle>
            <a:lvl1pPr algn="l">
              <a:defRPr sz="3200" b="0" cap="all">
                <a:solidFill>
                  <a:schemeClr val="tx1"/>
                </a:solidFill>
              </a:defRPr>
            </a:lvl1pPr>
          </a:lstStyle>
          <a:p>
            <a:pPr rtl="0"/>
            <a:r>
              <a:rPr lang="en-US" noProof="0"/>
              <a:t>Click to edit Master title style</a:t>
            </a:r>
            <a:endParaRPr lang="en-GB" noProof="0"/>
          </a:p>
        </p:txBody>
      </p:sp>
      <p:sp>
        <p:nvSpPr>
          <p:cNvPr id="10" name="Text Placeholder 9"/>
          <p:cNvSpPr>
            <a:spLocks noGrp="1"/>
          </p:cNvSpPr>
          <p:nvPr>
            <p:ph type="body" sz="quarter" idx="13" hasCustomPrompt="1"/>
          </p:nvPr>
        </p:nvSpPr>
        <p:spPr>
          <a:xfrm>
            <a:off x="1446212" y="3429000"/>
            <a:ext cx="8534400" cy="381000"/>
          </a:xfrm>
        </p:spPr>
        <p:txBody>
          <a:bodyPr rtlCol="0"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en-GB" noProof="0"/>
              <a:t>Edit Master text styles</a:t>
            </a:r>
          </a:p>
        </p:txBody>
      </p:sp>
      <p:sp>
        <p:nvSpPr>
          <p:cNvPr id="3" name="Text Placeholder 2"/>
          <p:cNvSpPr>
            <a:spLocks noGrp="1"/>
          </p:cNvSpPr>
          <p:nvPr>
            <p:ph type="body" idx="1" hasCustomPrompt="1"/>
          </p:nvPr>
        </p:nvSpPr>
        <p:spPr>
          <a:xfrm>
            <a:off x="684213" y="4301067"/>
            <a:ext cx="8534400" cy="1684865"/>
          </a:xfrm>
        </p:spPr>
        <p:txBody>
          <a:bodyPr rtlCol="0"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GB" noProof="0"/>
              <a:t>Edit Master text styles</a:t>
            </a:r>
          </a:p>
        </p:txBody>
      </p:sp>
      <p:sp>
        <p:nvSpPr>
          <p:cNvPr id="4" name="Date Placeholder 3"/>
          <p:cNvSpPr>
            <a:spLocks noGrp="1"/>
          </p:cNvSpPr>
          <p:nvPr>
            <p:ph type="dt" sz="half" idx="10"/>
          </p:nvPr>
        </p:nvSpPr>
        <p:spPr/>
        <p:txBody>
          <a:bodyPr rtlCol="0"/>
          <a:lstStyle/>
          <a:p>
            <a:pPr rtl="0"/>
            <a:fld id="{8028D1F7-4D4B-48C0-A6EC-57F97AB4AF8D}" type="datetime1">
              <a:rPr lang="en-GB" noProof="0" smtClean="0"/>
              <a:t>20/03/2025</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D57F1E4F-1CFF-5643-939E-217C01CDF565}" type="slidenum">
              <a:rPr lang="en-GB" noProof="0" smtClean="0"/>
              <a:pPr rtl="0"/>
              <a:t>‹#›</a:t>
            </a:fld>
            <a:endParaRPr lang="en-GB" noProof="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rtl="0"/>
            <a:r>
              <a:rPr lang="en-GB" sz="8000" noProof="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rtl="0"/>
            <a:r>
              <a:rPr lang="en-GB" sz="8000" noProof="0">
                <a:solidFill>
                  <a:schemeClr val="tx1"/>
                </a:solidFill>
                <a:effectLst/>
              </a:rPr>
              <a:t>”</a:t>
            </a:r>
          </a:p>
        </p:txBody>
      </p:sp>
    </p:spTree>
    <p:extLst>
      <p:ext uri="{BB962C8B-B14F-4D97-AF65-F5344CB8AC3E}">
        <p14:creationId xmlns:p14="http://schemas.microsoft.com/office/powerpoint/2010/main" val="22056705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rtlCol="0" anchor="b">
            <a:normAutofit/>
          </a:bodyPr>
          <a:lstStyle>
            <a:lvl1pPr algn="l">
              <a:defRPr sz="3200" b="0" cap="all"/>
            </a:lvl1pPr>
          </a:lstStyle>
          <a:p>
            <a:pPr rtl="0"/>
            <a:r>
              <a:rPr lang="en-US" noProof="0"/>
              <a:t>Click to edit Master title style</a:t>
            </a:r>
            <a:endParaRPr lang="en-GB" noProof="0"/>
          </a:p>
        </p:txBody>
      </p:sp>
      <p:sp>
        <p:nvSpPr>
          <p:cNvPr id="3" name="Text Placeholder 2"/>
          <p:cNvSpPr>
            <a:spLocks noGrp="1"/>
          </p:cNvSpPr>
          <p:nvPr>
            <p:ph type="body" idx="1" hasCustomPrompt="1"/>
          </p:nvPr>
        </p:nvSpPr>
        <p:spPr>
          <a:xfrm>
            <a:off x="684211" y="5132981"/>
            <a:ext cx="8535990" cy="860400"/>
          </a:xfrm>
        </p:spPr>
        <p:txBody>
          <a:bodyPr rtlCol="0"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GB" noProof="0"/>
              <a:t>Edit Master text styles</a:t>
            </a:r>
          </a:p>
        </p:txBody>
      </p:sp>
      <p:sp>
        <p:nvSpPr>
          <p:cNvPr id="4" name="Date Placeholder 3"/>
          <p:cNvSpPr>
            <a:spLocks noGrp="1"/>
          </p:cNvSpPr>
          <p:nvPr>
            <p:ph type="dt" sz="half" idx="10"/>
          </p:nvPr>
        </p:nvSpPr>
        <p:spPr/>
        <p:txBody>
          <a:bodyPr rtlCol="0"/>
          <a:lstStyle/>
          <a:p>
            <a:pPr rtl="0"/>
            <a:fld id="{248166C4-1F90-479A-B147-A0F72E900D69}" type="datetime1">
              <a:rPr lang="en-GB" noProof="0" smtClean="0"/>
              <a:t>20/03/2025</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D57F1E4F-1CFF-5643-939E-217C01CDF565}" type="slidenum">
              <a:rPr lang="en-GB" noProof="0" smtClean="0"/>
              <a:pPr rtl="0"/>
              <a:t>‹#›</a:t>
            </a:fld>
            <a:endParaRPr lang="en-GB" noProof="0"/>
          </a:p>
        </p:txBody>
      </p:sp>
    </p:spTree>
    <p:extLst>
      <p:ext uri="{BB962C8B-B14F-4D97-AF65-F5344CB8AC3E}">
        <p14:creationId xmlns:p14="http://schemas.microsoft.com/office/powerpoint/2010/main" val="8603051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rtlCol="0" anchor="ctr">
            <a:normAutofit/>
          </a:bodyPr>
          <a:lstStyle>
            <a:lvl1pPr algn="l">
              <a:defRPr sz="3200" b="0" cap="all">
                <a:solidFill>
                  <a:schemeClr val="tx1"/>
                </a:solidFill>
              </a:defRPr>
            </a:lvl1pPr>
          </a:lstStyle>
          <a:p>
            <a:pPr rtl="0"/>
            <a:r>
              <a:rPr lang="en-US" noProof="0"/>
              <a:t>Click to edit Master title style</a:t>
            </a:r>
            <a:endParaRPr lang="en-GB" noProof="0"/>
          </a:p>
        </p:txBody>
      </p:sp>
      <p:sp>
        <p:nvSpPr>
          <p:cNvPr id="10" name="Text Placeholder 9"/>
          <p:cNvSpPr>
            <a:spLocks noGrp="1"/>
          </p:cNvSpPr>
          <p:nvPr>
            <p:ph type="body" sz="quarter" idx="13" hasCustomPrompt="1"/>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rtl="0">
              <a:spcBef>
                <a:spcPct val="0"/>
              </a:spcBef>
              <a:buNone/>
            </a:pPr>
            <a:r>
              <a:rPr lang="en-GB" noProof="0"/>
              <a:t>Edit Master text styles</a:t>
            </a:r>
          </a:p>
        </p:txBody>
      </p:sp>
      <p:sp>
        <p:nvSpPr>
          <p:cNvPr id="3" name="Text Placeholder 2"/>
          <p:cNvSpPr>
            <a:spLocks noGrp="1"/>
          </p:cNvSpPr>
          <p:nvPr>
            <p:ph type="body" idx="1" hasCustomPrompt="1"/>
          </p:nvPr>
        </p:nvSpPr>
        <p:spPr>
          <a:xfrm>
            <a:off x="684211" y="4978400"/>
            <a:ext cx="8534401" cy="1016000"/>
          </a:xfrm>
        </p:spPr>
        <p:txBody>
          <a:bodyPr rtlCol="0"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GB" noProof="0"/>
              <a:t>Edit Master text styles</a:t>
            </a:r>
          </a:p>
        </p:txBody>
      </p:sp>
      <p:sp>
        <p:nvSpPr>
          <p:cNvPr id="4" name="Date Placeholder 3"/>
          <p:cNvSpPr>
            <a:spLocks noGrp="1"/>
          </p:cNvSpPr>
          <p:nvPr>
            <p:ph type="dt" sz="half" idx="10"/>
          </p:nvPr>
        </p:nvSpPr>
        <p:spPr/>
        <p:txBody>
          <a:bodyPr rtlCol="0"/>
          <a:lstStyle/>
          <a:p>
            <a:pPr rtl="0"/>
            <a:fld id="{4468ED5D-8405-4224-B632-9798694E97CE}" type="datetime1">
              <a:rPr lang="en-GB" noProof="0" smtClean="0"/>
              <a:t>20/03/2025</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D57F1E4F-1CFF-5643-939E-217C01CDF565}" type="slidenum">
              <a:rPr lang="en-GB" noProof="0" smtClean="0"/>
              <a:pPr rtl="0"/>
              <a:t>‹#›</a:t>
            </a:fld>
            <a:endParaRPr lang="en-GB" noProof="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rtl="0"/>
            <a:r>
              <a:rPr lang="en-GB" sz="8000" noProof="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rtl="0"/>
            <a:r>
              <a:rPr lang="en-GB" sz="8000" noProof="0">
                <a:solidFill>
                  <a:schemeClr val="tx1"/>
                </a:solidFill>
                <a:effectLst/>
              </a:rPr>
              <a:t>”</a:t>
            </a:r>
          </a:p>
        </p:txBody>
      </p:sp>
    </p:spTree>
    <p:extLst>
      <p:ext uri="{BB962C8B-B14F-4D97-AF65-F5344CB8AC3E}">
        <p14:creationId xmlns:p14="http://schemas.microsoft.com/office/powerpoint/2010/main" val="38779348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rtl="0"/>
            <a:r>
              <a:rPr lang="en-US" noProof="0"/>
              <a:t>Click to edit Master title style</a:t>
            </a:r>
            <a:endParaRPr lang="en-GB" noProof="0"/>
          </a:p>
        </p:txBody>
      </p:sp>
      <p:sp>
        <p:nvSpPr>
          <p:cNvPr id="10" name="Text Placeholder 9"/>
          <p:cNvSpPr>
            <a:spLocks noGrp="1"/>
          </p:cNvSpPr>
          <p:nvPr>
            <p:ph type="body" sz="quarter" idx="13" hasCustomPrompt="1"/>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rtl="0">
              <a:spcBef>
                <a:spcPct val="0"/>
              </a:spcBef>
              <a:buNone/>
            </a:pPr>
            <a:r>
              <a:rPr lang="en-GB" noProof="0"/>
              <a:t>Edit Master text styles</a:t>
            </a:r>
          </a:p>
        </p:txBody>
      </p:sp>
      <p:sp>
        <p:nvSpPr>
          <p:cNvPr id="3" name="Text Placeholder 2"/>
          <p:cNvSpPr>
            <a:spLocks noGrp="1"/>
          </p:cNvSpPr>
          <p:nvPr>
            <p:ph type="body" idx="1" hasCustomPrompt="1"/>
          </p:nvPr>
        </p:nvSpPr>
        <p:spPr>
          <a:xfrm>
            <a:off x="684211" y="4766732"/>
            <a:ext cx="8534401" cy="1227667"/>
          </a:xfrm>
        </p:spPr>
        <p:txBody>
          <a:bodyPr rtlCol="0"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GB" noProof="0"/>
              <a:t>Edit Master text styles</a:t>
            </a:r>
          </a:p>
        </p:txBody>
      </p:sp>
      <p:sp>
        <p:nvSpPr>
          <p:cNvPr id="4" name="Date Placeholder 3"/>
          <p:cNvSpPr>
            <a:spLocks noGrp="1"/>
          </p:cNvSpPr>
          <p:nvPr>
            <p:ph type="dt" sz="half" idx="10"/>
          </p:nvPr>
        </p:nvSpPr>
        <p:spPr/>
        <p:txBody>
          <a:bodyPr rtlCol="0"/>
          <a:lstStyle/>
          <a:p>
            <a:pPr rtl="0"/>
            <a:fld id="{424DE8F7-DA5F-4322-BECA-518C81B5BCBB}" type="datetime1">
              <a:rPr lang="en-GB" noProof="0" smtClean="0"/>
              <a:t>20/03/2025</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D57F1E4F-1CFF-5643-939E-217C01CDF565}" type="slidenum">
              <a:rPr lang="en-GB" noProof="0" smtClean="0"/>
              <a:pPr rtl="0"/>
              <a:t>‹#›</a:t>
            </a:fld>
            <a:endParaRPr lang="en-GB" noProof="0"/>
          </a:p>
        </p:txBody>
      </p:sp>
    </p:spTree>
    <p:extLst>
      <p:ext uri="{BB962C8B-B14F-4D97-AF65-F5344CB8AC3E}">
        <p14:creationId xmlns:p14="http://schemas.microsoft.com/office/powerpoint/2010/main" val="7260405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lgn="l">
              <a:defRPr/>
            </a:lvl1pPr>
          </a:lstStyle>
          <a:p>
            <a:pPr rtl="0"/>
            <a:r>
              <a:rPr lang="en-US" noProof="0"/>
              <a:t>Click to edit Master title style</a:t>
            </a:r>
            <a:endParaRPr lang="en-GB" noProof="0"/>
          </a:p>
        </p:txBody>
      </p:sp>
      <p:sp>
        <p:nvSpPr>
          <p:cNvPr id="3" name="Vertical Text Placeholder 2"/>
          <p:cNvSpPr>
            <a:spLocks noGrp="1"/>
          </p:cNvSpPr>
          <p:nvPr>
            <p:ph type="body" orient="vert" idx="1" hasCustomPrompt="1"/>
          </p:nvPr>
        </p:nvSpPr>
        <p:spPr/>
        <p:txBody>
          <a:bodyPr vert="eaVert" rtlCol="0" anchor="t"/>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p:txBody>
          <a:bodyPr rtlCol="0"/>
          <a:lstStyle/>
          <a:p>
            <a:pPr rtl="0"/>
            <a:fld id="{6C1938DC-95BA-4DC8-933E-05820284BD77}" type="datetime1">
              <a:rPr lang="en-GB" noProof="0" smtClean="0"/>
              <a:t>20/03/2025</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D57F1E4F-1CFF-5643-939E-217C01CDF565}" type="slidenum">
              <a:rPr lang="en-GB" noProof="0" smtClean="0"/>
              <a:pPr rtl="0"/>
              <a:t>‹#›</a:t>
            </a:fld>
            <a:endParaRPr lang="en-GB" noProof="0"/>
          </a:p>
        </p:txBody>
      </p:sp>
    </p:spTree>
    <p:extLst>
      <p:ext uri="{BB962C8B-B14F-4D97-AF65-F5344CB8AC3E}">
        <p14:creationId xmlns:p14="http://schemas.microsoft.com/office/powerpoint/2010/main" val="14053025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rtlCol="0"/>
          <a:lstStyle/>
          <a:p>
            <a:pPr rtl="0"/>
            <a:r>
              <a:rPr lang="en-US" noProof="0"/>
              <a:t>Click to edit Master title style</a:t>
            </a:r>
            <a:endParaRPr lang="en-GB" noProof="0"/>
          </a:p>
        </p:txBody>
      </p:sp>
      <p:sp>
        <p:nvSpPr>
          <p:cNvPr id="3" name="Vertical Text Placeholder 2"/>
          <p:cNvSpPr>
            <a:spLocks noGrp="1"/>
          </p:cNvSpPr>
          <p:nvPr>
            <p:ph type="body" orient="vert" idx="1" hasCustomPrompt="1"/>
          </p:nvPr>
        </p:nvSpPr>
        <p:spPr>
          <a:xfrm>
            <a:off x="685800" y="685800"/>
            <a:ext cx="7823200" cy="5308600"/>
          </a:xfrm>
        </p:spPr>
        <p:txBody>
          <a:bodyPr vert="eaVert" rtlCol="0" anchor="t"/>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p:txBody>
          <a:bodyPr rtlCol="0"/>
          <a:lstStyle/>
          <a:p>
            <a:pPr rtl="0"/>
            <a:fld id="{87FE1C3E-CE6A-4006-9EA9-A55B73E82DA5}" type="datetime1">
              <a:rPr lang="en-GB" noProof="0" smtClean="0"/>
              <a:t>20/03/2025</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D57F1E4F-1CFF-5643-939E-217C01CDF565}" type="slidenum">
              <a:rPr lang="en-GB" noProof="0" smtClean="0"/>
              <a:pPr rtl="0"/>
              <a:t>‹#›</a:t>
            </a:fld>
            <a:endParaRPr lang="en-GB" noProof="0"/>
          </a:p>
        </p:txBody>
      </p:sp>
    </p:spTree>
    <p:extLst>
      <p:ext uri="{BB962C8B-B14F-4D97-AF65-F5344CB8AC3E}">
        <p14:creationId xmlns:p14="http://schemas.microsoft.com/office/powerpoint/2010/main" val="2334876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B761E-BD72-B738-BDFD-8046AAB27B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ADC8B8E-E81C-5B1A-2013-0255B5F52DA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A0B73E-006B-AB04-B9B0-A7BF08745D69}"/>
              </a:ext>
            </a:extLst>
          </p:cNvPr>
          <p:cNvSpPr>
            <a:spLocks noGrp="1"/>
          </p:cNvSpPr>
          <p:nvPr>
            <p:ph type="dt" sz="half" idx="10"/>
          </p:nvPr>
        </p:nvSpPr>
        <p:spPr/>
        <p:txBody>
          <a:bodyPr/>
          <a:lstStyle/>
          <a:p>
            <a:fld id="{82EDB8D0-98ED-4B86-9D5F-E61ADC70144D}" type="datetimeFigureOut">
              <a:rPr lang="en-US" smtClean="0"/>
              <a:t>3/20/2025</a:t>
            </a:fld>
            <a:endParaRPr lang="en-US"/>
          </a:p>
        </p:txBody>
      </p:sp>
      <p:sp>
        <p:nvSpPr>
          <p:cNvPr id="5" name="Footer Placeholder 4">
            <a:extLst>
              <a:ext uri="{FF2B5EF4-FFF2-40B4-BE49-F238E27FC236}">
                <a16:creationId xmlns:a16="http://schemas.microsoft.com/office/drawing/2014/main" id="{B770651C-991A-7944-518C-1871D0ED00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9CB1DC-9223-024A-AFC4-4919C67B4C2D}"/>
              </a:ext>
            </a:extLst>
          </p:cNvPr>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178404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16ABB-2DD4-2F3C-C93D-54CF423626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FA2764B-0BDE-3295-C85F-995052BC69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3FF83A-CCCD-868D-BECA-487DDAFDDA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06CF6FC-7E75-D779-7DD9-7689CB81B676}"/>
              </a:ext>
            </a:extLst>
          </p:cNvPr>
          <p:cNvSpPr>
            <a:spLocks noGrp="1"/>
          </p:cNvSpPr>
          <p:nvPr>
            <p:ph type="dt" sz="half" idx="10"/>
          </p:nvPr>
        </p:nvSpPr>
        <p:spPr/>
        <p:txBody>
          <a:bodyPr/>
          <a:lstStyle/>
          <a:p>
            <a:fld id="{82EDB8D0-98ED-4B86-9D5F-E61ADC70144D}" type="datetimeFigureOut">
              <a:rPr lang="en-US" smtClean="0"/>
              <a:t>3/20/2025</a:t>
            </a:fld>
            <a:endParaRPr lang="en-US"/>
          </a:p>
        </p:txBody>
      </p:sp>
      <p:sp>
        <p:nvSpPr>
          <p:cNvPr id="6" name="Footer Placeholder 5">
            <a:extLst>
              <a:ext uri="{FF2B5EF4-FFF2-40B4-BE49-F238E27FC236}">
                <a16:creationId xmlns:a16="http://schemas.microsoft.com/office/drawing/2014/main" id="{2C28CFD0-DFEC-273D-659D-3FAB84F72C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3BE0E2-D646-D04B-2247-163B081B635B}"/>
              </a:ext>
            </a:extLst>
          </p:cNvPr>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3177917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82D-5EAD-110B-3360-16D1F7F7383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3EA860-8709-33BB-06E3-0256BBA985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81C8B5-BDD7-D055-F7E7-14E3A73EE7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A67D3A1-8EF0-4E56-7A40-8AB6C56C06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D00483-B2E3-BF15-DA41-C8FCB8CF4C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590FAB8-F48D-ABCC-0A6F-7A207AE9986F}"/>
              </a:ext>
            </a:extLst>
          </p:cNvPr>
          <p:cNvSpPr>
            <a:spLocks noGrp="1"/>
          </p:cNvSpPr>
          <p:nvPr>
            <p:ph type="dt" sz="half" idx="10"/>
          </p:nvPr>
        </p:nvSpPr>
        <p:spPr/>
        <p:txBody>
          <a:bodyPr/>
          <a:lstStyle/>
          <a:p>
            <a:fld id="{82EDB8D0-98ED-4B86-9D5F-E61ADC70144D}" type="datetimeFigureOut">
              <a:rPr lang="en-US" smtClean="0"/>
              <a:t>3/20/2025</a:t>
            </a:fld>
            <a:endParaRPr lang="en-US"/>
          </a:p>
        </p:txBody>
      </p:sp>
      <p:sp>
        <p:nvSpPr>
          <p:cNvPr id="8" name="Footer Placeholder 7">
            <a:extLst>
              <a:ext uri="{FF2B5EF4-FFF2-40B4-BE49-F238E27FC236}">
                <a16:creationId xmlns:a16="http://schemas.microsoft.com/office/drawing/2014/main" id="{E2113913-3010-1C90-9B20-34ED8F32BA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77AD83-468D-FAED-FEF0-FBDEBF858CF6}"/>
              </a:ext>
            </a:extLst>
          </p:cNvPr>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673788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73AAD-D7DB-AC65-24F2-FE3AEBC7BBC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9DCF636-A60F-5C13-A4FE-593BD3856E51}"/>
              </a:ext>
            </a:extLst>
          </p:cNvPr>
          <p:cNvSpPr>
            <a:spLocks noGrp="1"/>
          </p:cNvSpPr>
          <p:nvPr>
            <p:ph type="dt" sz="half" idx="10"/>
          </p:nvPr>
        </p:nvSpPr>
        <p:spPr/>
        <p:txBody>
          <a:bodyPr/>
          <a:lstStyle/>
          <a:p>
            <a:fld id="{82EDB8D0-98ED-4B86-9D5F-E61ADC70144D}" type="datetimeFigureOut">
              <a:rPr lang="en-US" smtClean="0"/>
              <a:t>3/20/2025</a:t>
            </a:fld>
            <a:endParaRPr lang="en-US"/>
          </a:p>
        </p:txBody>
      </p:sp>
      <p:sp>
        <p:nvSpPr>
          <p:cNvPr id="4" name="Footer Placeholder 3">
            <a:extLst>
              <a:ext uri="{FF2B5EF4-FFF2-40B4-BE49-F238E27FC236}">
                <a16:creationId xmlns:a16="http://schemas.microsoft.com/office/drawing/2014/main" id="{55136C5F-5788-B1F5-A341-4F71688FD9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CA2006D-C3D5-5F3C-B538-18A0E2896CFB}"/>
              </a:ext>
            </a:extLst>
          </p:cNvPr>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3423170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961CED-64C3-6FD1-857B-27B167C238F9}"/>
              </a:ext>
            </a:extLst>
          </p:cNvPr>
          <p:cNvSpPr>
            <a:spLocks noGrp="1"/>
          </p:cNvSpPr>
          <p:nvPr>
            <p:ph type="dt" sz="half" idx="10"/>
          </p:nvPr>
        </p:nvSpPr>
        <p:spPr/>
        <p:txBody>
          <a:bodyPr/>
          <a:lstStyle/>
          <a:p>
            <a:fld id="{82EDB8D0-98ED-4B86-9D5F-E61ADC70144D}" type="datetimeFigureOut">
              <a:rPr lang="en-US" smtClean="0"/>
              <a:t>3/20/2025</a:t>
            </a:fld>
            <a:endParaRPr lang="en-US"/>
          </a:p>
        </p:txBody>
      </p:sp>
      <p:sp>
        <p:nvSpPr>
          <p:cNvPr id="3" name="Footer Placeholder 2">
            <a:extLst>
              <a:ext uri="{FF2B5EF4-FFF2-40B4-BE49-F238E27FC236}">
                <a16:creationId xmlns:a16="http://schemas.microsoft.com/office/drawing/2014/main" id="{4BEB856B-FF69-71E9-D306-2951C24FE8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44CC73-B21B-B42F-D84C-3B268DF9D426}"/>
              </a:ext>
            </a:extLst>
          </p:cNvPr>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2933359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C1159-F15D-4A1A-2708-5D7772D671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EF4E1E9-517D-2924-CBD0-2F79569B31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9415DD6-346F-BA03-10A7-A0CACD722F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0A54A3-14AB-B5A7-3188-BF9631AD851B}"/>
              </a:ext>
            </a:extLst>
          </p:cNvPr>
          <p:cNvSpPr>
            <a:spLocks noGrp="1"/>
          </p:cNvSpPr>
          <p:nvPr>
            <p:ph type="dt" sz="half" idx="10"/>
          </p:nvPr>
        </p:nvSpPr>
        <p:spPr/>
        <p:txBody>
          <a:bodyPr/>
          <a:lstStyle/>
          <a:p>
            <a:fld id="{82EDB8D0-98ED-4B86-9D5F-E61ADC70144D}" type="datetimeFigureOut">
              <a:rPr lang="en-US" smtClean="0"/>
              <a:t>3/20/2025</a:t>
            </a:fld>
            <a:endParaRPr lang="en-US"/>
          </a:p>
        </p:txBody>
      </p:sp>
      <p:sp>
        <p:nvSpPr>
          <p:cNvPr id="6" name="Footer Placeholder 5">
            <a:extLst>
              <a:ext uri="{FF2B5EF4-FFF2-40B4-BE49-F238E27FC236}">
                <a16:creationId xmlns:a16="http://schemas.microsoft.com/office/drawing/2014/main" id="{7C1CC6A6-2683-9A9C-86AD-DB3088A742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552585-0ED5-5392-99CC-D6AF34F4B619}"/>
              </a:ext>
            </a:extLst>
          </p:cNvPr>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43099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C1F1A-46F1-A5E1-CB21-E705FF9019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7CAA20-39FC-2653-AEB6-4B9072B104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DDE7A3B-9167-C1AC-19E8-EA6D3B4DEC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E69FEA-8DEB-29DC-CB2D-6B6AC51CC8C6}"/>
              </a:ext>
            </a:extLst>
          </p:cNvPr>
          <p:cNvSpPr>
            <a:spLocks noGrp="1"/>
          </p:cNvSpPr>
          <p:nvPr>
            <p:ph type="dt" sz="half" idx="10"/>
          </p:nvPr>
        </p:nvSpPr>
        <p:spPr/>
        <p:txBody>
          <a:bodyPr/>
          <a:lstStyle/>
          <a:p>
            <a:fld id="{82EDB8D0-98ED-4B86-9D5F-E61ADC70144D}" type="datetimeFigureOut">
              <a:rPr lang="en-US" smtClean="0"/>
              <a:t>3/20/2025</a:t>
            </a:fld>
            <a:endParaRPr lang="en-US"/>
          </a:p>
        </p:txBody>
      </p:sp>
      <p:sp>
        <p:nvSpPr>
          <p:cNvPr id="6" name="Footer Placeholder 5">
            <a:extLst>
              <a:ext uri="{FF2B5EF4-FFF2-40B4-BE49-F238E27FC236}">
                <a16:creationId xmlns:a16="http://schemas.microsoft.com/office/drawing/2014/main" id="{889D3407-F12D-F508-CEAE-9D30425AEB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4D40FB-A878-93B0-EA87-C56019D3EDCC}"/>
              </a:ext>
            </a:extLst>
          </p:cNvPr>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2681901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9C929E-F178-149A-D3A7-9BC1B06E3F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0DE1AC-2EC8-D331-FC38-5DCF264099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09DCE9-D715-7FF5-E8A1-FD4E6DA873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2EDB8D0-98ED-4B86-9D5F-E61ADC70144D}" type="datetimeFigureOut">
              <a:rPr lang="en-US" smtClean="0"/>
              <a:pPr/>
              <a:t>3/20/2025</a:t>
            </a:fld>
            <a:endParaRPr lang="en-US"/>
          </a:p>
        </p:txBody>
      </p:sp>
      <p:sp>
        <p:nvSpPr>
          <p:cNvPr id="5" name="Footer Placeholder 4">
            <a:extLst>
              <a:ext uri="{FF2B5EF4-FFF2-40B4-BE49-F238E27FC236}">
                <a16:creationId xmlns:a16="http://schemas.microsoft.com/office/drawing/2014/main" id="{1EC28569-50CF-6A90-B7FB-0A9107A121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652720B-9439-FA9E-A898-254B694861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355989945"/>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pPr rtl="0"/>
            <a:r>
              <a:rPr lang="en-US" noProof="0"/>
              <a:t>Click to edit Master title style</a:t>
            </a:r>
            <a:endParaRPr lang="en-GB" noProof="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rtl="0"/>
            <a:fld id="{5F54CCAA-E95E-496C-95FF-32DCCD2A3420}" type="datetime1">
              <a:rPr lang="en-GB" noProof="0" smtClean="0"/>
              <a:t>20/03/2025</a:t>
            </a:fld>
            <a:endParaRPr lang="en-GB" noProof="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rtl="0"/>
            <a:endParaRPr lang="en-GB" noProof="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rtl="0"/>
            <a:fld id="{D57F1E4F-1CFF-5643-939E-217C01CDF565}" type="slidenum">
              <a:rPr lang="en-GB" noProof="0" smtClean="0"/>
              <a:pPr rtl="0"/>
              <a:t>‹#›</a:t>
            </a:fld>
            <a:endParaRPr lang="en-GB" noProof="0"/>
          </a:p>
        </p:txBody>
      </p:sp>
    </p:spTree>
    <p:extLst>
      <p:ext uri="{BB962C8B-B14F-4D97-AF65-F5344CB8AC3E}">
        <p14:creationId xmlns:p14="http://schemas.microsoft.com/office/powerpoint/2010/main" val="1321672534"/>
      </p:ext>
    </p:extLst>
  </p:cSld>
  <p:clrMap bg1="dk1" tx1="lt1" bg2="dk2" tx2="lt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 id="2147483873" r:id="rId16"/>
    <p:sldLayoutId id="2147483874"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aqa.org.uk/stride"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s://passfunctionalskills.co.uk/" TargetMode="External"/><Relationship Id="rId4" Type="http://schemas.openxmlformats.org/officeDocument/2006/relationships/hyperlink" Target="https://www.mathswatch.co.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164E6401-ED0E-4C69-B9F2-C94D98C65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Rectangle 51">
            <a:extLst>
              <a:ext uri="{FF2B5EF4-FFF2-40B4-BE49-F238E27FC236}">
                <a16:creationId xmlns:a16="http://schemas.microsoft.com/office/drawing/2014/main" id="{CE3C5560-7A9C-489F-9148-18C5E1D0F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TextBox 21">
            <a:extLst>
              <a:ext uri="{FF2B5EF4-FFF2-40B4-BE49-F238E27FC236}">
                <a16:creationId xmlns:a16="http://schemas.microsoft.com/office/drawing/2014/main" id="{00C5C578-6FAB-BBD1-BED0-D7F17D41CEB0}"/>
              </a:ext>
            </a:extLst>
          </p:cNvPr>
          <p:cNvSpPr txBox="1"/>
          <p:nvPr/>
        </p:nvSpPr>
        <p:spPr>
          <a:xfrm>
            <a:off x="1578043" y="590062"/>
            <a:ext cx="5309140" cy="283893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600">
                <a:solidFill>
                  <a:srgbClr val="FFFFFF"/>
                </a:solidFill>
                <a:effectLst/>
                <a:latin typeface="+mj-lt"/>
                <a:ea typeface="+mj-ea"/>
                <a:cs typeface="+mj-cs"/>
              </a:rPr>
              <a:t>Mathematics </a:t>
            </a:r>
            <a:r>
              <a:rPr lang="en-US" sz="5600">
                <a:solidFill>
                  <a:srgbClr val="FFFFFF"/>
                </a:solidFill>
                <a:latin typeface="+mj-lt"/>
                <a:ea typeface="+mj-ea"/>
                <a:cs typeface="+mj-cs"/>
              </a:rPr>
              <a:t>in </a:t>
            </a:r>
          </a:p>
        </p:txBody>
      </p:sp>
      <p:cxnSp>
        <p:nvCxnSpPr>
          <p:cNvPr id="55" name="Straight Connector 54">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4" name="Picture 3" descr="White structure">
            <a:extLst>
              <a:ext uri="{FF2B5EF4-FFF2-40B4-BE49-F238E27FC236}">
                <a16:creationId xmlns:a16="http://schemas.microsoft.com/office/drawing/2014/main" id="{0FE579D2-D4A3-90BA-CE15-0F6BBE1FC3DA}"/>
              </a:ext>
            </a:extLst>
          </p:cNvPr>
          <p:cNvPicPr>
            <a:picLocks noChangeAspect="1"/>
          </p:cNvPicPr>
          <p:nvPr/>
        </p:nvPicPr>
        <p:blipFill>
          <a:blip r:embed="rId2"/>
          <a:srcRect r="-2" b="21911"/>
          <a:stretch/>
        </p:blipFill>
        <p:spPr>
          <a:xfrm>
            <a:off x="6840348" y="2009531"/>
            <a:ext cx="4531956" cy="3159394"/>
          </a:xfrm>
          <a:prstGeom prst="rect">
            <a:avLst/>
          </a:prstGeom>
        </p:spPr>
      </p:pic>
      <p:grpSp>
        <p:nvGrpSpPr>
          <p:cNvPr id="56" name="Group 55">
            <a:extLst>
              <a:ext uri="{FF2B5EF4-FFF2-40B4-BE49-F238E27FC236}">
                <a16:creationId xmlns:a16="http://schemas.microsoft.com/office/drawing/2014/main" id="{2091CF1D-1F61-41E9-95B3-739B2ACB3C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20768" y="2053732"/>
            <a:ext cx="609182" cy="702815"/>
            <a:chOff x="11220768" y="2053732"/>
            <a:chExt cx="609182" cy="702815"/>
          </a:xfrm>
          <a:solidFill>
            <a:srgbClr val="FFFFFF"/>
          </a:solidFill>
        </p:grpSpPr>
        <p:sp>
          <p:nvSpPr>
            <p:cNvPr id="47"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0768" y="2053732"/>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grpFill/>
            <a:ln w="646" cap="flat">
              <a:noFill/>
              <a:prstDash val="solid"/>
              <a:miter/>
            </a:ln>
          </p:spPr>
          <p:txBody>
            <a:bodyPr rtlCol="0" anchor="ctr"/>
            <a:lstStyle/>
            <a:p>
              <a:endParaRPr lang="en-US">
                <a:solidFill>
                  <a:srgbClr val="FFFFFF"/>
                </a:solidFill>
              </a:endParaRPr>
            </a:p>
          </p:txBody>
        </p:sp>
        <p:sp>
          <p:nvSpPr>
            <p:cNvPr id="48"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21325" y="2647922"/>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grpFill/>
            <a:ln w="516" cap="flat">
              <a:noFill/>
              <a:prstDash val="solid"/>
              <a:miter/>
            </a:ln>
          </p:spPr>
          <p:txBody>
            <a:bodyPr rtlCol="0" anchor="ctr"/>
            <a:lstStyle/>
            <a:p>
              <a:endParaRPr lang="en-US">
                <a:solidFill>
                  <a:srgbClr val="FFFFFF"/>
                </a:solidFill>
              </a:endParaRPr>
            </a:p>
          </p:txBody>
        </p:sp>
      </p:grpSp>
      <p:sp>
        <p:nvSpPr>
          <p:cNvPr id="57"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77861" y="631310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pic>
        <p:nvPicPr>
          <p:cNvPr id="27" name="Picture 26" descr="St Andrew's School Aylmerton">
            <a:extLst>
              <a:ext uri="{FF2B5EF4-FFF2-40B4-BE49-F238E27FC236}">
                <a16:creationId xmlns:a16="http://schemas.microsoft.com/office/drawing/2014/main" id="{12517086-7FFE-4B57-9FD7-A6B96E4E90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971002" y="3729984"/>
            <a:ext cx="4038624" cy="942344"/>
          </a:xfrm>
          <a:prstGeom prst="rect">
            <a:avLst/>
          </a:prstGeom>
          <a:noFill/>
        </p:spPr>
      </p:pic>
      <p:pic>
        <p:nvPicPr>
          <p:cNvPr id="2" name="Picture 1" descr="a pair of scissors, a ruler, and a ruler on a table">
            <a:extLst>
              <a:ext uri="{FF2B5EF4-FFF2-40B4-BE49-F238E27FC236}">
                <a16:creationId xmlns:a16="http://schemas.microsoft.com/office/drawing/2014/main" id="{EF74355D-5663-B859-64B4-177F33153AE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40349" y="2020417"/>
            <a:ext cx="4578790" cy="3159394"/>
          </a:xfrm>
          <a:prstGeom prst="rect">
            <a:avLst/>
          </a:prstGeom>
          <a:noFill/>
          <a:ln>
            <a:noFill/>
          </a:ln>
        </p:spPr>
      </p:pic>
    </p:spTree>
    <p:extLst>
      <p:ext uri="{BB962C8B-B14F-4D97-AF65-F5344CB8AC3E}">
        <p14:creationId xmlns:p14="http://schemas.microsoft.com/office/powerpoint/2010/main" val="2913903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797829B-3FF6-30B9-C90B-6B15D69489F7}"/>
            </a:ext>
          </a:extLst>
        </p:cNvPr>
        <p:cNvGrpSpPr/>
        <p:nvPr/>
      </p:nvGrpSpPr>
      <p:grpSpPr>
        <a:xfrm>
          <a:off x="0" y="0"/>
          <a:ext cx="0" cy="0"/>
          <a:chOff x="0" y="0"/>
          <a:chExt cx="0" cy="0"/>
        </a:xfrm>
      </p:grpSpPr>
      <p:pic>
        <p:nvPicPr>
          <p:cNvPr id="4" name="Picture 3" descr="White structure">
            <a:extLst>
              <a:ext uri="{FF2B5EF4-FFF2-40B4-BE49-F238E27FC236}">
                <a16:creationId xmlns:a16="http://schemas.microsoft.com/office/drawing/2014/main" id="{02C00D6A-86F7-AB5E-B01C-81436E52DFD6}"/>
              </a:ext>
            </a:extLst>
          </p:cNvPr>
          <p:cNvPicPr>
            <a:picLocks noChangeAspect="1"/>
          </p:cNvPicPr>
          <p:nvPr/>
        </p:nvPicPr>
        <p:blipFill>
          <a:blip r:embed="rId2"/>
          <a:srcRect r="-2" b="21911"/>
          <a:stretch/>
        </p:blipFill>
        <p:spPr>
          <a:xfrm>
            <a:off x="20" y="-1"/>
            <a:ext cx="11828189" cy="6858000"/>
          </a:xfrm>
          <a:custGeom>
            <a:avLst/>
            <a:gdLst/>
            <a:ahLst/>
            <a:cxnLst/>
            <a:rect l="l" t="t" r="r" b="b"/>
            <a:pathLst>
              <a:path w="11828209" h="6851225">
                <a:moveTo>
                  <a:pt x="1484882" y="0"/>
                </a:moveTo>
                <a:lnTo>
                  <a:pt x="8520272" y="0"/>
                </a:lnTo>
                <a:lnTo>
                  <a:pt x="8541915" y="12445"/>
                </a:lnTo>
                <a:cubicBezTo>
                  <a:pt x="10512125" y="1209574"/>
                  <a:pt x="11828209" y="3376047"/>
                  <a:pt x="11828209" y="5849907"/>
                </a:cubicBezTo>
                <a:cubicBezTo>
                  <a:pt x="11828209" y="6085513"/>
                  <a:pt x="11816272" y="6318331"/>
                  <a:pt x="11792969" y="6547788"/>
                </a:cubicBezTo>
                <a:lnTo>
                  <a:pt x="11754411" y="6851225"/>
                </a:lnTo>
                <a:lnTo>
                  <a:pt x="0" y="6851225"/>
                </a:lnTo>
                <a:lnTo>
                  <a:pt x="0" y="1208190"/>
                </a:lnTo>
                <a:lnTo>
                  <a:pt x="176127" y="1023457"/>
                </a:lnTo>
                <a:cubicBezTo>
                  <a:pt x="562126" y="637458"/>
                  <a:pt x="994141" y="297476"/>
                  <a:pt x="1463239" y="12445"/>
                </a:cubicBezTo>
                <a:close/>
              </a:path>
            </a:pathLst>
          </a:custGeom>
        </p:spPr>
      </p:pic>
      <p:graphicFrame>
        <p:nvGraphicFramePr>
          <p:cNvPr id="2" name="Table 1">
            <a:extLst>
              <a:ext uri="{FF2B5EF4-FFF2-40B4-BE49-F238E27FC236}">
                <a16:creationId xmlns:a16="http://schemas.microsoft.com/office/drawing/2014/main" id="{BCF90368-CE98-B846-2899-E2696053E76A}"/>
              </a:ext>
            </a:extLst>
          </p:cNvPr>
          <p:cNvGraphicFramePr>
            <a:graphicFrameLocks noGrp="1"/>
          </p:cNvGraphicFramePr>
          <p:nvPr>
            <p:extLst>
              <p:ext uri="{D42A27DB-BD31-4B8C-83A1-F6EECF244321}">
                <p14:modId xmlns:p14="http://schemas.microsoft.com/office/powerpoint/2010/main" val="1956073470"/>
              </p:ext>
            </p:extLst>
          </p:nvPr>
        </p:nvGraphicFramePr>
        <p:xfrm>
          <a:off x="674914" y="533401"/>
          <a:ext cx="9411194" cy="5994555"/>
        </p:xfrm>
        <a:graphic>
          <a:graphicData uri="http://schemas.openxmlformats.org/drawingml/2006/table">
            <a:tbl>
              <a:tblPr firstRow="1" firstCol="1" lastRow="1" lastCol="1" bandRow="1" bandCol="1"/>
              <a:tblGrid>
                <a:gridCol w="1967341">
                  <a:extLst>
                    <a:ext uri="{9D8B030D-6E8A-4147-A177-3AD203B41FA5}">
                      <a16:colId xmlns:a16="http://schemas.microsoft.com/office/drawing/2014/main" val="796744869"/>
                    </a:ext>
                  </a:extLst>
                </a:gridCol>
                <a:gridCol w="2725336">
                  <a:extLst>
                    <a:ext uri="{9D8B030D-6E8A-4147-A177-3AD203B41FA5}">
                      <a16:colId xmlns:a16="http://schemas.microsoft.com/office/drawing/2014/main" val="2142034316"/>
                    </a:ext>
                  </a:extLst>
                </a:gridCol>
                <a:gridCol w="2298963">
                  <a:extLst>
                    <a:ext uri="{9D8B030D-6E8A-4147-A177-3AD203B41FA5}">
                      <a16:colId xmlns:a16="http://schemas.microsoft.com/office/drawing/2014/main" val="2300947701"/>
                    </a:ext>
                  </a:extLst>
                </a:gridCol>
                <a:gridCol w="2419554">
                  <a:extLst>
                    <a:ext uri="{9D8B030D-6E8A-4147-A177-3AD203B41FA5}">
                      <a16:colId xmlns:a16="http://schemas.microsoft.com/office/drawing/2014/main" val="1212459687"/>
                    </a:ext>
                  </a:extLst>
                </a:gridCol>
              </a:tblGrid>
              <a:tr h="291966">
                <a:tc gridSpan="4">
                  <a:txBody>
                    <a:bodyPr/>
                    <a:lstStyle/>
                    <a:p>
                      <a:pPr marL="67945">
                        <a:spcBef>
                          <a:spcPts val="595"/>
                        </a:spcBef>
                      </a:pPr>
                      <a:r>
                        <a:rPr lang="en-US" sz="1200" b="1" dirty="0">
                          <a:effectLst/>
                          <a:latin typeface="Calibri" panose="020F0502020204030204" pitchFamily="34" charset="0"/>
                          <a:ea typeface="Calibri" panose="020F0502020204030204" pitchFamily="34" charset="0"/>
                          <a:cs typeface="Times New Roman" panose="02020603050405020304" pitchFamily="18" charset="0"/>
                        </a:rPr>
                        <a:t>Curriculum</a:t>
                      </a:r>
                      <a:r>
                        <a:rPr lang="en-US" sz="1200" b="1" spc="-4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Overview</a:t>
                      </a:r>
                      <a:r>
                        <a:rPr lang="en-US" sz="1200" b="1" spc="-3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for</a:t>
                      </a:r>
                      <a:r>
                        <a:rPr lang="en-US" sz="1200" b="1" spc="-2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Mathematics</a:t>
                      </a:r>
                      <a:r>
                        <a:rPr lang="en-US" sz="1200" b="1" spc="-25" dirty="0">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a:t>
                      </a:r>
                      <a:r>
                        <a:rPr lang="en-US" sz="1200" b="1" spc="-25" dirty="0">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Year</a:t>
                      </a:r>
                      <a:r>
                        <a:rPr lang="en-US" sz="1200" b="1" spc="-25" dirty="0">
                          <a:effectLst/>
                          <a:latin typeface="Calibri" panose="020F0502020204030204" pitchFamily="34" charset="0"/>
                          <a:ea typeface="Calibri" panose="020F0502020204030204" pitchFamily="34" charset="0"/>
                          <a:cs typeface="Times New Roman" panose="02020603050405020304" pitchFamily="18" charset="0"/>
                        </a:rPr>
                        <a:t> </a:t>
                      </a:r>
                      <a:r>
                        <a:rPr lang="en-US" sz="1200" b="1" spc="-50" dirty="0">
                          <a:effectLst/>
                          <a:latin typeface="Calibri" panose="020F0502020204030204" pitchFamily="34" charset="0"/>
                          <a:ea typeface="Calibri" panose="020F0502020204030204" pitchFamily="34" charset="0"/>
                          <a:cs typeface="Times New Roman" panose="02020603050405020304" pitchFamily="18" charset="0"/>
                        </a:rPr>
                        <a:t>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538DD3"/>
                      </a:solidFill>
                      <a:prstDash val="solid"/>
                      <a:round/>
                      <a:headEnd type="none" w="med" len="med"/>
                      <a:tailEnd type="none" w="med" len="med"/>
                    </a:lnL>
                    <a:lnR w="12700" cap="flat" cmpd="sng" algn="ctr">
                      <a:solidFill>
                        <a:srgbClr val="538DD3"/>
                      </a:solidFill>
                      <a:prstDash val="solid"/>
                      <a:round/>
                      <a:headEnd type="none" w="med" len="med"/>
                      <a:tailEnd type="none" w="med" len="med"/>
                    </a:lnR>
                    <a:lnT w="12700" cap="flat" cmpd="sng" algn="ctr">
                      <a:solidFill>
                        <a:srgbClr val="538DD3"/>
                      </a:solidFill>
                      <a:prstDash val="solid"/>
                      <a:round/>
                      <a:headEnd type="none" w="med" len="med"/>
                      <a:tailEnd type="none" w="med" len="med"/>
                    </a:lnT>
                    <a:lnB w="12700" cap="flat" cmpd="sng" algn="ctr">
                      <a:solidFill>
                        <a:srgbClr val="538DD3"/>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911270030"/>
                  </a:ext>
                </a:extLst>
              </a:tr>
              <a:tr h="211539">
                <a:tc>
                  <a:txBody>
                    <a:bodyPr/>
                    <a:lstStyle/>
                    <a:p>
                      <a:pPr marL="67945">
                        <a:spcBef>
                          <a:spcPts val="320"/>
                        </a:spcBef>
                      </a:pPr>
                      <a:r>
                        <a:rPr lang="en-US" sz="1000" b="1" spc="-10" dirty="0">
                          <a:solidFill>
                            <a:srgbClr val="538DD3"/>
                          </a:solidFill>
                          <a:effectLst/>
                          <a:latin typeface="Calibri" panose="020F0502020204030204" pitchFamily="34" charset="0"/>
                          <a:ea typeface="Calibri" panose="020F0502020204030204" pitchFamily="34" charset="0"/>
                          <a:cs typeface="Times New Roman" panose="02020603050405020304" pitchFamily="18" charset="0"/>
                        </a:rPr>
                        <a:t>                  When?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538DD3"/>
                      </a:solidFill>
                      <a:prstDash val="solid"/>
                      <a:round/>
                      <a:headEnd type="none" w="med" len="med"/>
                      <a:tailEnd type="none" w="med" len="med"/>
                    </a:lnL>
                    <a:lnR w="12700" cap="flat" cmpd="sng" algn="ctr">
                      <a:solidFill>
                        <a:srgbClr val="538DD3"/>
                      </a:solidFill>
                      <a:prstDash val="solid"/>
                      <a:round/>
                      <a:headEnd type="none" w="med" len="med"/>
                      <a:tailEnd type="none" w="med" len="med"/>
                    </a:lnR>
                    <a:lnT w="12700" cap="flat" cmpd="sng" algn="ctr">
                      <a:solidFill>
                        <a:srgbClr val="538DD3"/>
                      </a:solidFill>
                      <a:prstDash val="solid"/>
                      <a:round/>
                      <a:headEnd type="none" w="med" len="med"/>
                      <a:tailEnd type="none" w="med" len="med"/>
                    </a:lnT>
                    <a:lnB w="12700" cap="flat" cmpd="sng" algn="ctr">
                      <a:solidFill>
                        <a:srgbClr val="538DD3"/>
                      </a:solidFill>
                      <a:prstDash val="solid"/>
                      <a:round/>
                      <a:headEnd type="none" w="med" len="med"/>
                      <a:tailEnd type="none" w="med" len="med"/>
                    </a:lnB>
                    <a:solidFill>
                      <a:srgbClr val="CCFF66"/>
                    </a:solidFill>
                  </a:tcPr>
                </a:tc>
                <a:tc>
                  <a:txBody>
                    <a:bodyPr/>
                    <a:lstStyle/>
                    <a:p>
                      <a:pPr marL="793750" marR="788670" algn="ctr">
                        <a:spcBef>
                          <a:spcPts val="320"/>
                        </a:spcBef>
                      </a:pPr>
                      <a:r>
                        <a:rPr lang="en-US" sz="1000" b="1" spc="-10" dirty="0">
                          <a:solidFill>
                            <a:srgbClr val="538DD3"/>
                          </a:solidFill>
                          <a:effectLst/>
                          <a:latin typeface="Calibri" panose="020F0502020204030204" pitchFamily="34" charset="0"/>
                          <a:ea typeface="Calibri" panose="020F0502020204030204" pitchFamily="34" charset="0"/>
                          <a:cs typeface="Times New Roman" panose="02020603050405020304" pitchFamily="18" charset="0"/>
                        </a:rPr>
                        <a:t>What?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538DD3"/>
                      </a:solidFill>
                      <a:prstDash val="solid"/>
                      <a:round/>
                      <a:headEnd type="none" w="med" len="med"/>
                      <a:tailEnd type="none" w="med" len="med"/>
                    </a:lnL>
                    <a:lnR w="12700" cap="flat" cmpd="sng" algn="ctr">
                      <a:solidFill>
                        <a:srgbClr val="538DD3"/>
                      </a:solidFill>
                      <a:prstDash val="solid"/>
                      <a:round/>
                      <a:headEnd type="none" w="med" len="med"/>
                      <a:tailEnd type="none" w="med" len="med"/>
                    </a:lnR>
                    <a:lnT w="12700" cap="flat" cmpd="sng" algn="ctr">
                      <a:solidFill>
                        <a:srgbClr val="538DD3"/>
                      </a:solidFill>
                      <a:prstDash val="solid"/>
                      <a:round/>
                      <a:headEnd type="none" w="med" len="med"/>
                      <a:tailEnd type="none" w="med" len="med"/>
                    </a:lnT>
                    <a:lnB w="12700" cap="flat" cmpd="sng" algn="ctr">
                      <a:solidFill>
                        <a:srgbClr val="538DD3"/>
                      </a:solidFill>
                      <a:prstDash val="solid"/>
                      <a:round/>
                      <a:headEnd type="none" w="med" len="med"/>
                      <a:tailEnd type="none" w="med" len="med"/>
                    </a:lnB>
                    <a:solidFill>
                      <a:srgbClr val="CCFF66"/>
                    </a:solidFill>
                  </a:tcPr>
                </a:tc>
                <a:tc>
                  <a:txBody>
                    <a:bodyPr/>
                    <a:lstStyle/>
                    <a:p>
                      <a:pPr marL="666115" marR="657860" algn="ctr">
                        <a:spcBef>
                          <a:spcPts val="320"/>
                        </a:spcBef>
                      </a:pPr>
                      <a:r>
                        <a:rPr lang="en-US" sz="1000" b="1" spc="-20" dirty="0">
                          <a:solidFill>
                            <a:srgbClr val="538DD3"/>
                          </a:solidFill>
                          <a:effectLst/>
                          <a:latin typeface="Calibri" panose="020F0502020204030204" pitchFamily="34" charset="0"/>
                          <a:ea typeface="Calibri" panose="020F0502020204030204" pitchFamily="34" charset="0"/>
                          <a:cs typeface="Times New Roman" panose="02020603050405020304" pitchFamily="18" charset="0"/>
                        </a:rPr>
                        <a:t>Why?</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538DD3"/>
                      </a:solidFill>
                      <a:prstDash val="solid"/>
                      <a:round/>
                      <a:headEnd type="none" w="med" len="med"/>
                      <a:tailEnd type="none" w="med" len="med"/>
                    </a:lnL>
                    <a:lnR w="12700" cap="flat" cmpd="sng" algn="ctr">
                      <a:solidFill>
                        <a:srgbClr val="538DD3"/>
                      </a:solidFill>
                      <a:prstDash val="solid"/>
                      <a:round/>
                      <a:headEnd type="none" w="med" len="med"/>
                      <a:tailEnd type="none" w="med" len="med"/>
                    </a:lnR>
                    <a:lnT w="12700" cap="flat" cmpd="sng" algn="ctr">
                      <a:solidFill>
                        <a:srgbClr val="538DD3"/>
                      </a:solidFill>
                      <a:prstDash val="solid"/>
                      <a:round/>
                      <a:headEnd type="none" w="med" len="med"/>
                      <a:tailEnd type="none" w="med" len="med"/>
                    </a:lnT>
                    <a:lnB w="12700" cap="flat" cmpd="sng" algn="ctr">
                      <a:solidFill>
                        <a:srgbClr val="538DD3"/>
                      </a:solidFill>
                      <a:prstDash val="solid"/>
                      <a:round/>
                      <a:headEnd type="none" w="med" len="med"/>
                      <a:tailEnd type="none" w="med" len="med"/>
                    </a:lnB>
                    <a:solidFill>
                      <a:srgbClr val="CCFF66"/>
                    </a:solidFill>
                  </a:tcPr>
                </a:tc>
                <a:tc>
                  <a:txBody>
                    <a:bodyPr/>
                    <a:lstStyle/>
                    <a:p>
                      <a:pPr marL="711200" marR="703580" algn="ctr">
                        <a:spcBef>
                          <a:spcPts val="320"/>
                        </a:spcBef>
                      </a:pPr>
                      <a:r>
                        <a:rPr lang="en-US" sz="1000" b="1" spc="-20">
                          <a:solidFill>
                            <a:srgbClr val="538DD3"/>
                          </a:solidFill>
                          <a:effectLst/>
                          <a:latin typeface="Calibri" panose="020F0502020204030204" pitchFamily="34" charset="0"/>
                          <a:ea typeface="Calibri" panose="020F0502020204030204" pitchFamily="34" charset="0"/>
                          <a:cs typeface="Times New Roman" panose="02020603050405020304" pitchFamily="18" charset="0"/>
                        </a:rPr>
                        <a:t>How?</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538DD3"/>
                      </a:solidFill>
                      <a:prstDash val="solid"/>
                      <a:round/>
                      <a:headEnd type="none" w="med" len="med"/>
                      <a:tailEnd type="none" w="med" len="med"/>
                    </a:lnL>
                    <a:lnR w="12700" cap="flat" cmpd="sng" algn="ctr">
                      <a:solidFill>
                        <a:srgbClr val="538DD3"/>
                      </a:solidFill>
                      <a:prstDash val="solid"/>
                      <a:round/>
                      <a:headEnd type="none" w="med" len="med"/>
                      <a:tailEnd type="none" w="med" len="med"/>
                    </a:lnR>
                    <a:lnT w="12700" cap="flat" cmpd="sng" algn="ctr">
                      <a:solidFill>
                        <a:srgbClr val="538DD3"/>
                      </a:solidFill>
                      <a:prstDash val="solid"/>
                      <a:round/>
                      <a:headEnd type="none" w="med" len="med"/>
                      <a:tailEnd type="none" w="med" len="med"/>
                    </a:lnT>
                    <a:lnB w="12700" cap="flat" cmpd="sng" algn="ctr">
                      <a:solidFill>
                        <a:srgbClr val="538DD3"/>
                      </a:solidFill>
                      <a:prstDash val="solid"/>
                      <a:round/>
                      <a:headEnd type="none" w="med" len="med"/>
                      <a:tailEnd type="none" w="med" len="med"/>
                    </a:lnB>
                    <a:solidFill>
                      <a:srgbClr val="CCFF66"/>
                    </a:solidFill>
                  </a:tcPr>
                </a:tc>
                <a:extLst>
                  <a:ext uri="{0D108BD9-81ED-4DB2-BD59-A6C34878D82A}">
                    <a16:rowId xmlns:a16="http://schemas.microsoft.com/office/drawing/2014/main" val="2479058442"/>
                  </a:ext>
                </a:extLst>
              </a:tr>
              <a:tr h="1811294">
                <a:tc>
                  <a:txBody>
                    <a:bodyPr/>
                    <a:lstStyle/>
                    <a:p>
                      <a:pPr marL="67945"/>
                      <a:r>
                        <a:rPr lang="en-US" sz="1000" b="1" dirty="0">
                          <a:solidFill>
                            <a:srgbClr val="6F2F9F"/>
                          </a:solidFill>
                          <a:effectLst/>
                          <a:latin typeface="Calibri" panose="020F0502020204030204" pitchFamily="34" charset="0"/>
                          <a:ea typeface="Calibri" panose="020F0502020204030204" pitchFamily="34" charset="0"/>
                          <a:cs typeface="Times New Roman" panose="02020603050405020304" pitchFamily="18" charset="0"/>
                        </a:rPr>
                        <a:t>Autumn</a:t>
                      </a:r>
                      <a:r>
                        <a:rPr lang="en-US" sz="1000" b="1" spc="-75" dirty="0">
                          <a:solidFill>
                            <a:srgbClr val="6F2F9F"/>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b="1" spc="-20" dirty="0">
                          <a:solidFill>
                            <a:srgbClr val="6F2F9F"/>
                          </a:solidFill>
                          <a:effectLst/>
                          <a:latin typeface="Calibri" panose="020F0502020204030204" pitchFamily="34" charset="0"/>
                          <a:ea typeface="Calibri" panose="020F0502020204030204" pitchFamily="34" charset="0"/>
                          <a:cs typeface="Times New Roman" panose="02020603050405020304" pitchFamily="18" charset="0"/>
                        </a:rPr>
                        <a:t>Term</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Note: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Each unit of mathematics includes an opportunity for students to apply their understanding of content to solve problems.</a:t>
                      </a:r>
                    </a:p>
                    <a:p>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Units can be taught in any order; however, all units are covered by the end of term.</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538DD3"/>
                      </a:solidFill>
                      <a:prstDash val="solid"/>
                      <a:round/>
                      <a:headEnd type="none" w="med" len="med"/>
                      <a:tailEnd type="none" w="med" len="med"/>
                    </a:lnL>
                    <a:lnR w="12700" cap="flat" cmpd="sng" algn="ctr">
                      <a:solidFill>
                        <a:srgbClr val="538DD3"/>
                      </a:solidFill>
                      <a:prstDash val="solid"/>
                      <a:round/>
                      <a:headEnd type="none" w="med" len="med"/>
                      <a:tailEnd type="none" w="med" len="med"/>
                    </a:lnR>
                    <a:lnT w="12700" cap="flat" cmpd="sng" algn="ctr">
                      <a:solidFill>
                        <a:srgbClr val="538DD3"/>
                      </a:solidFill>
                      <a:prstDash val="solid"/>
                      <a:round/>
                      <a:headEnd type="none" w="med" len="med"/>
                      <a:tailEnd type="none" w="med" len="med"/>
                    </a:lnT>
                    <a:lnB w="12700" cap="flat" cmpd="sng" algn="ctr">
                      <a:solidFill>
                        <a:srgbClr val="538DD3"/>
                      </a:solidFill>
                      <a:prstDash val="solid"/>
                      <a:round/>
                      <a:headEnd type="none" w="med" len="med"/>
                      <a:tailEnd type="none" w="med" len="med"/>
                    </a:lnB>
                    <a:solidFill>
                      <a:srgbClr val="CCCCFF"/>
                    </a:solidFill>
                  </a:tcPr>
                </a:tc>
                <a:tc>
                  <a:txBody>
                    <a:bodyPr/>
                    <a:lstStyle/>
                    <a:p>
                      <a:pPr>
                        <a:lnSpc>
                          <a:spcPts val="1400"/>
                        </a:lnSpc>
                        <a:tabLst>
                          <a:tab pos="312420" algn="l"/>
                          <a:tab pos="313055" algn="l"/>
                        </a:tabLst>
                      </a:pP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400"/>
                        </a:lnSpc>
                        <a:tabLst>
                          <a:tab pos="312420" algn="l"/>
                          <a:tab pos="313055" algn="l"/>
                        </a:tabLs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&gt;</a:t>
                      </a:r>
                      <a:r>
                        <a:rPr lang="en-US"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Solving Equations and Inequalities</a:t>
                      </a: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400"/>
                        </a:lnSpc>
                        <a:tabLst>
                          <a:tab pos="312420" algn="l"/>
                          <a:tab pos="313055" algn="l"/>
                        </a:tabLs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&gt;</a:t>
                      </a:r>
                      <a:r>
                        <a:rPr lang="en-US"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Calculating</a:t>
                      </a: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(Addition, subtraction, multiplication and division of negative numbers)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400"/>
                        </a:lnSpc>
                        <a:tabLst>
                          <a:tab pos="312420" algn="l"/>
                          <a:tab pos="313055" algn="l"/>
                        </a:tabLs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&gt;</a:t>
                      </a:r>
                      <a:r>
                        <a:rPr lang="en-US"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Exploring Fractions, Decimals and Percentages.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&gt;</a:t>
                      </a:r>
                      <a:r>
                        <a:rPr lang="en-US"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Pattern Sniffing</a:t>
                      </a: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(Patterns and sequences)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&gt;</a:t>
                      </a:r>
                      <a:r>
                        <a:rPr lang="en-US"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Calculating Space</a:t>
                      </a: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(Area and perimeter of 2D and 3D shapes)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538DD3"/>
                      </a:solidFill>
                      <a:prstDash val="solid"/>
                      <a:round/>
                      <a:headEnd type="none" w="med" len="med"/>
                      <a:tailEnd type="none" w="med" len="med"/>
                    </a:lnL>
                    <a:lnR w="12700" cap="flat" cmpd="sng" algn="ctr">
                      <a:solidFill>
                        <a:srgbClr val="538DD3"/>
                      </a:solidFill>
                      <a:prstDash val="solid"/>
                      <a:round/>
                      <a:headEnd type="none" w="med" len="med"/>
                      <a:tailEnd type="none" w="med" len="med"/>
                    </a:lnR>
                    <a:lnT w="12700" cap="flat" cmpd="sng" algn="ctr">
                      <a:solidFill>
                        <a:srgbClr val="538DD3"/>
                      </a:solidFill>
                      <a:prstDash val="solid"/>
                      <a:round/>
                      <a:headEnd type="none" w="med" len="med"/>
                      <a:tailEnd type="none" w="med" len="med"/>
                    </a:lnT>
                    <a:lnB w="12700" cap="flat" cmpd="sng" algn="ctr">
                      <a:solidFill>
                        <a:srgbClr val="538DD3"/>
                      </a:solidFill>
                      <a:prstDash val="solid"/>
                      <a:round/>
                      <a:headEnd type="none" w="med" len="med"/>
                      <a:tailEnd type="none" w="med" len="med"/>
                    </a:lnB>
                    <a:solidFill>
                      <a:srgbClr val="CCCCFF"/>
                    </a:solidFill>
                  </a:tcPr>
                </a:tc>
                <a:tc rowSpan="3">
                  <a:txBody>
                    <a:bodyPr/>
                    <a:lstStyle/>
                    <a:p>
                      <a:pPr marL="68580" marR="92710" algn="ct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68580" marR="92710" algn="ctr"/>
                      <a:r>
                        <a:rPr lang="en-US" sz="1000" dirty="0">
                          <a:effectLst/>
                          <a:latin typeface="Calibri" panose="020F0502020204030204" pitchFamily="34" charset="0"/>
                          <a:ea typeface="Calibri" panose="020F0502020204030204" pitchFamily="34" charset="0"/>
                          <a:cs typeface="Times New Roman" panose="02020603050405020304" pitchFamily="18" charset="0"/>
                        </a:rPr>
                        <a:t>To</a:t>
                      </a:r>
                      <a:r>
                        <a:rPr lang="en-US" sz="1000" spc="-55"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introduce</a:t>
                      </a:r>
                      <a:r>
                        <a:rPr lang="en-US" sz="1000" spc="-65"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new</a:t>
                      </a:r>
                      <a:r>
                        <a:rPr lang="en-US" sz="1000" spc="-60"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content.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spcBef>
                          <a:spcPts val="5"/>
                        </a:spcBef>
                      </a:pPr>
                      <a:endParaRPr lang="en-US" sz="1000" dirty="0">
                        <a:effectLst/>
                        <a:latin typeface="Times New Roman" panose="02020603050405020304" pitchFamily="18" charset="0"/>
                        <a:ea typeface="Calibri" panose="020F0502020204030204" pitchFamily="34" charset="0"/>
                        <a:cs typeface="Calibri" panose="020F0502020204030204" pitchFamily="34" charset="0"/>
                      </a:endParaRPr>
                    </a:p>
                    <a:p>
                      <a:pPr algn="ctr">
                        <a:spcBef>
                          <a:spcPts val="5"/>
                        </a:spcBef>
                      </a:pPr>
                      <a:r>
                        <a:rPr lang="en-US" sz="1000" dirty="0">
                          <a:effectLst/>
                          <a:latin typeface="Times New Roman" panose="02020603050405020304" pitchFamily="18" charset="0"/>
                          <a:ea typeface="Calibri" panose="020F0502020204030204" pitchFamily="34" charset="0"/>
                          <a:cs typeface="Calibri" panose="020F0502020204030204" pitchFamily="34"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68580" marR="92710" algn="ctr"/>
                      <a:r>
                        <a:rPr lang="en-US" sz="1000" dirty="0">
                          <a:effectLst/>
                          <a:latin typeface="Calibri" panose="020F0502020204030204" pitchFamily="34" charset="0"/>
                          <a:ea typeface="Calibri" panose="020F0502020204030204" pitchFamily="34" charset="0"/>
                          <a:cs typeface="Times New Roman" panose="02020603050405020304" pitchFamily="18" charset="0"/>
                        </a:rPr>
                        <a:t>To</a:t>
                      </a:r>
                      <a:r>
                        <a:rPr lang="en-US" sz="1000" spc="-55"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remind,</a:t>
                      </a:r>
                      <a:r>
                        <a:rPr lang="en-US" sz="1000" spc="-65"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embed</a:t>
                      </a:r>
                      <a:r>
                        <a:rPr lang="en-US" sz="1000" spc="-55"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and extend prior knowledge.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spcBef>
                          <a:spcPts val="30"/>
                        </a:spcBef>
                      </a:pPr>
                      <a:endParaRPr lang="en-US" sz="1000" dirty="0">
                        <a:effectLst/>
                        <a:latin typeface="Times New Roman" panose="02020603050405020304" pitchFamily="18" charset="0"/>
                        <a:ea typeface="Calibri" panose="020F0502020204030204" pitchFamily="34" charset="0"/>
                        <a:cs typeface="Calibri" panose="020F0502020204030204" pitchFamily="34" charset="0"/>
                      </a:endParaRPr>
                    </a:p>
                    <a:p>
                      <a:pPr algn="ctr">
                        <a:spcBef>
                          <a:spcPts val="30"/>
                        </a:spcBef>
                      </a:pPr>
                      <a:r>
                        <a:rPr lang="en-US" sz="1000" dirty="0">
                          <a:effectLst/>
                          <a:latin typeface="Times New Roman" panose="02020603050405020304" pitchFamily="18" charset="0"/>
                          <a:ea typeface="Calibri" panose="020F0502020204030204" pitchFamily="34" charset="0"/>
                          <a:cs typeface="Calibri" panose="020F0502020204030204" pitchFamily="34"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68580" marR="208280" algn="ctr"/>
                      <a:r>
                        <a:rPr lang="en-US" sz="1000" dirty="0">
                          <a:effectLst/>
                          <a:latin typeface="Calibri" panose="020F0502020204030204" pitchFamily="34" charset="0"/>
                          <a:ea typeface="Calibri" panose="020F0502020204030204" pitchFamily="34" charset="0"/>
                          <a:cs typeface="Times New Roman" panose="02020603050405020304" pitchFamily="18" charset="0"/>
                        </a:rPr>
                        <a:t>To</a:t>
                      </a:r>
                      <a:r>
                        <a:rPr lang="en-US" sz="1000" spc="-50"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enable</a:t>
                      </a:r>
                      <a:r>
                        <a:rPr lang="en-US" sz="1000" spc="-45" dirty="0">
                          <a:effectLst/>
                          <a:latin typeface="Calibri" panose="020F0502020204030204" pitchFamily="34" charset="0"/>
                          <a:ea typeface="Calibri" panose="020F0502020204030204" pitchFamily="34" charset="0"/>
                          <a:cs typeface="Times New Roman" panose="02020603050405020304" pitchFamily="18" charset="0"/>
                        </a:rPr>
                        <a:t> students </a:t>
                      </a:r>
                      <a:r>
                        <a:rPr lang="en-US" sz="1000" dirty="0">
                          <a:effectLst/>
                          <a:latin typeface="Calibri" panose="020F0502020204030204" pitchFamily="34" charset="0"/>
                          <a:ea typeface="Calibri" panose="020F0502020204030204" pitchFamily="34" charset="0"/>
                          <a:cs typeface="Times New Roman" panose="02020603050405020304" pitchFamily="18" charset="0"/>
                        </a:rPr>
                        <a:t>to</a:t>
                      </a:r>
                      <a:r>
                        <a:rPr lang="en-US" sz="1000" spc="-50"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make links</a:t>
                      </a:r>
                      <a:r>
                        <a:rPr lang="en-US" sz="1000" spc="-5"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between</a:t>
                      </a:r>
                      <a:r>
                        <a:rPr lang="en-US" sz="1000" spc="-20"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topics</a:t>
                      </a:r>
                      <a:r>
                        <a:rPr lang="en-US" sz="1000" spc="-20"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and </a:t>
                      </a:r>
                      <a:r>
                        <a:rPr lang="en-US" sz="1000" spc="-10" dirty="0">
                          <a:effectLst/>
                          <a:latin typeface="Calibri" panose="020F0502020204030204" pitchFamily="34" charset="0"/>
                          <a:ea typeface="Calibri" panose="020F0502020204030204" pitchFamily="34" charset="0"/>
                          <a:cs typeface="Times New Roman" panose="02020603050405020304" pitchFamily="18" charset="0"/>
                        </a:rPr>
                        <a:t>concepts.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spcBef>
                          <a:spcPts val="25"/>
                        </a:spcBef>
                      </a:pPr>
                      <a:endParaRPr lang="en-US" sz="1000" dirty="0">
                        <a:effectLst/>
                        <a:latin typeface="Times New Roman" panose="02020603050405020304" pitchFamily="18" charset="0"/>
                        <a:ea typeface="Calibri" panose="020F0502020204030204" pitchFamily="34" charset="0"/>
                        <a:cs typeface="Calibri" panose="020F0502020204030204" pitchFamily="34" charset="0"/>
                      </a:endParaRPr>
                    </a:p>
                    <a:p>
                      <a:pPr algn="ctr">
                        <a:spcBef>
                          <a:spcPts val="25"/>
                        </a:spcBef>
                      </a:pPr>
                      <a:r>
                        <a:rPr lang="en-US" sz="1000" dirty="0">
                          <a:effectLst/>
                          <a:latin typeface="Times New Roman" panose="02020603050405020304" pitchFamily="18" charset="0"/>
                          <a:ea typeface="Calibri" panose="020F0502020204030204" pitchFamily="34" charset="0"/>
                          <a:cs typeface="Calibri" panose="020F0502020204030204" pitchFamily="34"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68580" marR="92710" algn="ctr"/>
                      <a:r>
                        <a:rPr lang="en-US" sz="1000" dirty="0">
                          <a:effectLst/>
                          <a:latin typeface="Calibri" panose="020F0502020204030204" pitchFamily="34" charset="0"/>
                          <a:ea typeface="Calibri" panose="020F0502020204030204" pitchFamily="34" charset="0"/>
                          <a:cs typeface="Times New Roman" panose="02020603050405020304" pitchFamily="18" charset="0"/>
                        </a:rPr>
                        <a:t>To engage students with objects</a:t>
                      </a:r>
                      <a:r>
                        <a:rPr lang="en-US" sz="1000" spc="-60"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around</a:t>
                      </a:r>
                      <a:r>
                        <a:rPr lang="en-US" sz="1000" spc="-65"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them</a:t>
                      </a:r>
                      <a:r>
                        <a:rPr lang="en-US" sz="1000" spc="-55"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and understand their </a:t>
                      </a:r>
                      <a:r>
                        <a:rPr lang="en-US" sz="1000" spc="-10" dirty="0">
                          <a:effectLst/>
                          <a:latin typeface="Calibri" panose="020F0502020204030204" pitchFamily="34" charset="0"/>
                          <a:ea typeface="Calibri" panose="020F0502020204030204" pitchFamily="34" charset="0"/>
                          <a:cs typeface="Times New Roman" panose="02020603050405020304" pitchFamily="18" charset="0"/>
                        </a:rPr>
                        <a:t>properties.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spcBef>
                          <a:spcPts val="20"/>
                        </a:spcBef>
                      </a:pPr>
                      <a:endParaRPr lang="en-US" sz="1000" dirty="0">
                        <a:effectLst/>
                        <a:latin typeface="Times New Roman" panose="02020603050405020304" pitchFamily="18" charset="0"/>
                        <a:ea typeface="Calibri" panose="020F0502020204030204" pitchFamily="34" charset="0"/>
                        <a:cs typeface="Calibri" panose="020F0502020204030204" pitchFamily="34" charset="0"/>
                      </a:endParaRPr>
                    </a:p>
                    <a:p>
                      <a:pPr algn="ctr">
                        <a:spcBef>
                          <a:spcPts val="20"/>
                        </a:spcBef>
                      </a:pPr>
                      <a:r>
                        <a:rPr lang="en-US" sz="1000" dirty="0">
                          <a:effectLst/>
                          <a:latin typeface="Times New Roman" panose="02020603050405020304" pitchFamily="18" charset="0"/>
                          <a:ea typeface="Calibri" panose="020F0502020204030204" pitchFamily="34" charset="0"/>
                          <a:cs typeface="Calibri" panose="020F0502020204030204" pitchFamily="34"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68580" marR="92710" algn="ctr"/>
                      <a:r>
                        <a:rPr lang="en-US" sz="1000" dirty="0">
                          <a:effectLst/>
                          <a:latin typeface="Calibri" panose="020F0502020204030204" pitchFamily="34" charset="0"/>
                          <a:ea typeface="Calibri" panose="020F0502020204030204" pitchFamily="34" charset="0"/>
                          <a:cs typeface="Times New Roman" panose="02020603050405020304" pitchFamily="18" charset="0"/>
                        </a:rPr>
                        <a:t>To</a:t>
                      </a:r>
                      <a:r>
                        <a:rPr lang="en-US" sz="1000" spc="-65"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encourage</a:t>
                      </a:r>
                      <a:r>
                        <a:rPr lang="en-US" sz="1000" spc="-55"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students</a:t>
                      </a:r>
                      <a:r>
                        <a:rPr lang="en-US" sz="1000" spc="-60"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to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visualise</a:t>
                      </a:r>
                      <a:r>
                        <a:rPr lang="en-US" sz="10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recognise</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spc="-10" dirty="0">
                          <a:effectLst/>
                          <a:latin typeface="Calibri" panose="020F0502020204030204" pitchFamily="34" charset="0"/>
                          <a:ea typeface="Calibri" panose="020F0502020204030204" pitchFamily="34" charset="0"/>
                          <a:cs typeface="Times New Roman" panose="02020603050405020304" pitchFamily="18" charset="0"/>
                        </a:rPr>
                        <a:t>patterns.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spcBef>
                          <a:spcPts val="25"/>
                        </a:spcBef>
                      </a:pPr>
                      <a:endParaRPr lang="en-US" sz="1000" dirty="0">
                        <a:effectLst/>
                        <a:latin typeface="Times New Roman" panose="02020603050405020304" pitchFamily="18" charset="0"/>
                        <a:ea typeface="Calibri" panose="020F0502020204030204" pitchFamily="34" charset="0"/>
                        <a:cs typeface="Calibri" panose="020F0502020204030204" pitchFamily="34" charset="0"/>
                      </a:endParaRPr>
                    </a:p>
                    <a:p>
                      <a:pPr algn="ctr">
                        <a:spcBef>
                          <a:spcPts val="25"/>
                        </a:spcBef>
                      </a:pPr>
                      <a:r>
                        <a:rPr lang="en-US" sz="1000" dirty="0">
                          <a:effectLst/>
                          <a:latin typeface="Times New Roman" panose="02020603050405020304" pitchFamily="18" charset="0"/>
                          <a:ea typeface="Calibri" panose="020F0502020204030204" pitchFamily="34" charset="0"/>
                          <a:cs typeface="Calibri" panose="020F0502020204030204" pitchFamily="34"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68580" marR="92710" algn="ctr"/>
                      <a:r>
                        <a:rPr lang="en-US" sz="1000" dirty="0">
                          <a:effectLst/>
                          <a:latin typeface="Calibri" panose="020F0502020204030204" pitchFamily="34" charset="0"/>
                          <a:ea typeface="Calibri" panose="020F0502020204030204" pitchFamily="34" charset="0"/>
                          <a:cs typeface="Times New Roman" panose="02020603050405020304" pitchFamily="18" charset="0"/>
                        </a:rPr>
                        <a:t>To highlight the mathematics</a:t>
                      </a:r>
                      <a:r>
                        <a:rPr lang="en-US" sz="1000" spc="-65"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all</a:t>
                      </a:r>
                      <a:r>
                        <a:rPr lang="en-US" sz="1000" spc="-60"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around them and question it.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spcBef>
                          <a:spcPts val="15"/>
                        </a:spcBef>
                      </a:pPr>
                      <a:endParaRPr lang="en-US" sz="1000" dirty="0">
                        <a:effectLst/>
                        <a:latin typeface="Times New Roman" panose="02020603050405020304" pitchFamily="18" charset="0"/>
                        <a:ea typeface="Calibri" panose="020F0502020204030204" pitchFamily="34" charset="0"/>
                        <a:cs typeface="Calibri" panose="020F0502020204030204" pitchFamily="34" charset="0"/>
                      </a:endParaRPr>
                    </a:p>
                    <a:p>
                      <a:pPr algn="ctr">
                        <a:spcBef>
                          <a:spcPts val="15"/>
                        </a:spcBef>
                      </a:pPr>
                      <a:r>
                        <a:rPr lang="en-US" sz="1000" dirty="0">
                          <a:effectLst/>
                          <a:latin typeface="Times New Roman" panose="02020603050405020304" pitchFamily="18" charset="0"/>
                          <a:ea typeface="Calibri" panose="020F0502020204030204" pitchFamily="34" charset="0"/>
                          <a:cs typeface="Calibri" panose="020F0502020204030204" pitchFamily="34"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68580" marR="92710" algn="ctr"/>
                      <a:r>
                        <a:rPr lang="en-US" sz="1000" dirty="0">
                          <a:effectLst/>
                          <a:latin typeface="Calibri" panose="020F0502020204030204" pitchFamily="34" charset="0"/>
                          <a:ea typeface="Calibri" panose="020F0502020204030204" pitchFamily="34" charset="0"/>
                          <a:cs typeface="Times New Roman" panose="02020603050405020304" pitchFamily="18" charset="0"/>
                        </a:rPr>
                        <a:t>To</a:t>
                      </a:r>
                      <a:r>
                        <a:rPr lang="en-US" sz="1000" spc="-65"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challenge</a:t>
                      </a:r>
                      <a:r>
                        <a:rPr lang="en-US" sz="1000" spc="-60"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pupils’ </a:t>
                      </a:r>
                      <a:r>
                        <a:rPr lang="en-US" sz="1000" spc="-10" dirty="0">
                          <a:effectLst/>
                          <a:latin typeface="Calibri" panose="020F0502020204030204" pitchFamily="34" charset="0"/>
                          <a:ea typeface="Calibri" panose="020F0502020204030204" pitchFamily="34" charset="0"/>
                          <a:cs typeface="Times New Roman" panose="02020603050405020304" pitchFamily="18" charset="0"/>
                        </a:rPr>
                        <a:t>thinking.</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spcBef>
                          <a:spcPts val="25"/>
                        </a:spcBef>
                      </a:pPr>
                      <a:endParaRPr lang="en-US" sz="1000" dirty="0">
                        <a:effectLst/>
                        <a:latin typeface="Times New Roman" panose="02020603050405020304" pitchFamily="18" charset="0"/>
                        <a:ea typeface="Calibri" panose="020F0502020204030204" pitchFamily="34" charset="0"/>
                        <a:cs typeface="Calibri" panose="020F0502020204030204" pitchFamily="34" charset="0"/>
                      </a:endParaRPr>
                    </a:p>
                    <a:p>
                      <a:pPr algn="ctr">
                        <a:spcBef>
                          <a:spcPts val="25"/>
                        </a:spcBef>
                      </a:pPr>
                      <a:r>
                        <a:rPr lang="en-US" sz="1000" dirty="0">
                          <a:effectLst/>
                          <a:latin typeface="Times New Roman" panose="02020603050405020304" pitchFamily="18" charset="0"/>
                          <a:ea typeface="Calibri" panose="020F0502020204030204" pitchFamily="34" charset="0"/>
                          <a:cs typeface="Calibri" panose="020F0502020204030204" pitchFamily="34"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68580" marR="92710" algn="ctr"/>
                      <a:r>
                        <a:rPr lang="en-US" sz="1000" dirty="0">
                          <a:effectLst/>
                          <a:latin typeface="Calibri" panose="020F0502020204030204" pitchFamily="34" charset="0"/>
                          <a:ea typeface="Calibri" panose="020F0502020204030204" pitchFamily="34" charset="0"/>
                          <a:cs typeface="Times New Roman" panose="02020603050405020304" pitchFamily="18" charset="0"/>
                        </a:rPr>
                        <a:t>To support the action of applying</a:t>
                      </a:r>
                      <a:r>
                        <a:rPr lang="en-US" sz="1000" spc="-65"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skills</a:t>
                      </a:r>
                      <a:r>
                        <a:rPr lang="en-US" sz="1000" spc="-55"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to</a:t>
                      </a:r>
                      <a:r>
                        <a:rPr lang="en-US" sz="1000" spc="-55"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abstract </a:t>
                      </a:r>
                      <a:r>
                        <a:rPr lang="en-US" sz="1000" spc="-10" dirty="0">
                          <a:effectLst/>
                          <a:latin typeface="Calibri" panose="020F0502020204030204" pitchFamily="34" charset="0"/>
                          <a:ea typeface="Calibri" panose="020F0502020204030204" pitchFamily="34" charset="0"/>
                          <a:cs typeface="Times New Roman" panose="02020603050405020304" pitchFamily="18" charset="0"/>
                        </a:rPr>
                        <a:t>questions.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538DD3"/>
                      </a:solidFill>
                      <a:prstDash val="solid"/>
                      <a:round/>
                      <a:headEnd type="none" w="med" len="med"/>
                      <a:tailEnd type="none" w="med" len="med"/>
                    </a:lnL>
                    <a:lnR w="12700" cap="flat" cmpd="sng" algn="ctr">
                      <a:solidFill>
                        <a:srgbClr val="538DD3"/>
                      </a:solidFill>
                      <a:prstDash val="solid"/>
                      <a:round/>
                      <a:headEnd type="none" w="med" len="med"/>
                      <a:tailEnd type="none" w="med" len="med"/>
                    </a:lnR>
                    <a:lnT w="12700" cap="flat" cmpd="sng" algn="ctr">
                      <a:solidFill>
                        <a:srgbClr val="538DD3"/>
                      </a:solidFill>
                      <a:prstDash val="solid"/>
                      <a:round/>
                      <a:headEnd type="none" w="med" len="med"/>
                      <a:tailEnd type="none" w="med" len="med"/>
                    </a:lnT>
                    <a:lnB w="12700" cap="flat" cmpd="sng" algn="ctr">
                      <a:solidFill>
                        <a:srgbClr val="538DD3"/>
                      </a:solidFill>
                      <a:prstDash val="solid"/>
                      <a:round/>
                      <a:headEnd type="none" w="med" len="med"/>
                      <a:tailEnd type="none" w="med" len="med"/>
                    </a:lnB>
                    <a:noFill/>
                  </a:tcPr>
                </a:tc>
                <a:tc rowSpan="3">
                  <a:txBody>
                    <a:bodyPr/>
                    <a:lstStyle/>
                    <a:p>
                      <a:pPr marL="69215" marR="97790" algn="ct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69215" marR="97790" algn="ctr"/>
                      <a:r>
                        <a:rPr lang="en-US" sz="1000" dirty="0">
                          <a:effectLst/>
                          <a:latin typeface="Calibri" panose="020F0502020204030204" pitchFamily="34" charset="0"/>
                          <a:ea typeface="Calibri" panose="020F0502020204030204" pitchFamily="34" charset="0"/>
                          <a:cs typeface="Times New Roman" panose="02020603050405020304" pitchFamily="18" charset="0"/>
                        </a:rPr>
                        <a:t>The process will develop from</a:t>
                      </a:r>
                      <a:r>
                        <a:rPr lang="en-US" sz="1000" spc="-65"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visual</a:t>
                      </a:r>
                      <a:r>
                        <a:rPr lang="en-US" sz="1000" spc="-60"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understandings to</a:t>
                      </a:r>
                      <a:r>
                        <a:rPr lang="en-US" sz="10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more</a:t>
                      </a:r>
                      <a:r>
                        <a:rPr lang="en-US" sz="1000" spc="-15"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efficient</a:t>
                      </a:r>
                      <a:r>
                        <a:rPr lang="en-US" sz="1000" spc="-20" dirty="0">
                          <a:effectLst/>
                          <a:latin typeface="Calibri" panose="020F0502020204030204" pitchFamily="34" charset="0"/>
                          <a:ea typeface="Calibri" panose="020F0502020204030204" pitchFamily="34" charset="0"/>
                          <a:cs typeface="Times New Roman" panose="02020603050405020304" pitchFamily="18" charset="0"/>
                        </a:rPr>
                        <a:t> </a:t>
                      </a:r>
                      <a:r>
                        <a:rPr lang="en-US" sz="1000" spc="-10" dirty="0">
                          <a:effectLst/>
                          <a:latin typeface="Calibri" panose="020F0502020204030204" pitchFamily="34" charset="0"/>
                          <a:ea typeface="Calibri" panose="020F0502020204030204" pitchFamily="34" charset="0"/>
                          <a:cs typeface="Times New Roman" panose="02020603050405020304" pitchFamily="18" charset="0"/>
                        </a:rPr>
                        <a:t>methods.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spcBef>
                          <a:spcPts val="5"/>
                        </a:spcBef>
                      </a:pPr>
                      <a:endParaRPr lang="en-US" sz="1000" dirty="0">
                        <a:effectLst/>
                        <a:latin typeface="Times New Roman" panose="02020603050405020304" pitchFamily="18" charset="0"/>
                        <a:ea typeface="Calibri" panose="020F0502020204030204" pitchFamily="34" charset="0"/>
                        <a:cs typeface="Calibri" panose="020F0502020204030204" pitchFamily="34" charset="0"/>
                      </a:endParaRPr>
                    </a:p>
                    <a:p>
                      <a:pPr algn="ctr">
                        <a:spcBef>
                          <a:spcPts val="5"/>
                        </a:spcBef>
                      </a:pPr>
                      <a:r>
                        <a:rPr lang="en-US" sz="1000" dirty="0">
                          <a:effectLst/>
                          <a:latin typeface="Times New Roman" panose="02020603050405020304" pitchFamily="18" charset="0"/>
                          <a:ea typeface="Calibri" panose="020F0502020204030204" pitchFamily="34" charset="0"/>
                          <a:cs typeface="Calibri" panose="020F0502020204030204" pitchFamily="34"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69215" marR="97790" algn="ctr"/>
                      <a:r>
                        <a:rPr lang="en-US" sz="1000" dirty="0">
                          <a:effectLst/>
                          <a:latin typeface="Calibri" panose="020F0502020204030204" pitchFamily="34" charset="0"/>
                          <a:ea typeface="Calibri" panose="020F0502020204030204" pitchFamily="34" charset="0"/>
                          <a:cs typeface="Times New Roman" panose="02020603050405020304" pitchFamily="18" charset="0"/>
                        </a:rPr>
                        <a:t>Ideas will be represented firstly using objects/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visualising</a:t>
                      </a:r>
                      <a:r>
                        <a:rPr lang="en-US" sz="1000" dirty="0">
                          <a:effectLst/>
                          <a:latin typeface="Calibri" panose="020F0502020204030204" pitchFamily="34" charset="0"/>
                          <a:ea typeface="Calibri" panose="020F0502020204030204" pitchFamily="34" charset="0"/>
                          <a:cs typeface="Times New Roman" panose="02020603050405020304" pitchFamily="18" charset="0"/>
                        </a:rPr>
                        <a:t>.</a:t>
                      </a:r>
                      <a:r>
                        <a:rPr lang="en-US" sz="1000" spc="155"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This</a:t>
                      </a:r>
                      <a:r>
                        <a:rPr lang="en-US" sz="1000" spc="-55"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will</a:t>
                      </a:r>
                      <a:r>
                        <a:rPr lang="en-US" sz="1000" spc="-45"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develop into concepts and problem </a:t>
                      </a:r>
                      <a:r>
                        <a:rPr lang="en-US" sz="1000" spc="-10" dirty="0">
                          <a:effectLst/>
                          <a:latin typeface="Calibri" panose="020F0502020204030204" pitchFamily="34" charset="0"/>
                          <a:ea typeface="Calibri" panose="020F0502020204030204" pitchFamily="34" charset="0"/>
                          <a:cs typeface="Times New Roman" panose="02020603050405020304" pitchFamily="18" charset="0"/>
                        </a:rPr>
                        <a:t>solving.</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spcBef>
                          <a:spcPts val="30"/>
                        </a:spcBef>
                      </a:pPr>
                      <a:endParaRPr lang="en-US" sz="1000" dirty="0">
                        <a:effectLst/>
                        <a:latin typeface="Times New Roman" panose="02020603050405020304" pitchFamily="18" charset="0"/>
                        <a:ea typeface="Calibri" panose="020F0502020204030204" pitchFamily="34" charset="0"/>
                        <a:cs typeface="Calibri" panose="020F0502020204030204" pitchFamily="34" charset="0"/>
                      </a:endParaRPr>
                    </a:p>
                    <a:p>
                      <a:pPr algn="ctr">
                        <a:spcBef>
                          <a:spcPts val="30"/>
                        </a:spcBef>
                      </a:pPr>
                      <a:r>
                        <a:rPr lang="en-US" sz="1000" dirty="0">
                          <a:effectLst/>
                          <a:latin typeface="Times New Roman" panose="02020603050405020304" pitchFamily="18" charset="0"/>
                          <a:ea typeface="Calibri" panose="020F0502020204030204" pitchFamily="34" charset="0"/>
                          <a:cs typeface="Calibri" panose="020F0502020204030204" pitchFamily="34"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69215" marR="97790" algn="ctr">
                        <a:spcBef>
                          <a:spcPts val="5"/>
                        </a:spcBef>
                      </a:pPr>
                      <a:r>
                        <a:rPr lang="en-US" sz="1000" dirty="0">
                          <a:effectLst/>
                          <a:latin typeface="Calibri" panose="020F0502020204030204" pitchFamily="34" charset="0"/>
                          <a:ea typeface="Calibri" panose="020F0502020204030204" pitchFamily="34" charset="0"/>
                          <a:cs typeface="Times New Roman" panose="02020603050405020304" pitchFamily="18" charset="0"/>
                        </a:rPr>
                        <a:t>Students will be using different equipment and methods to support their development</a:t>
                      </a:r>
                      <a:r>
                        <a:rPr lang="en-US" sz="1000" spc="-65"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such</a:t>
                      </a:r>
                      <a:r>
                        <a:rPr lang="en-US" sz="1000" spc="-60"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counters, shapes, diagrams.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spcBef>
                          <a:spcPts val="15"/>
                        </a:spcBef>
                      </a:pPr>
                      <a:endParaRPr lang="en-US" sz="1000" dirty="0">
                        <a:effectLst/>
                        <a:latin typeface="Times New Roman" panose="02020603050405020304" pitchFamily="18" charset="0"/>
                        <a:ea typeface="Calibri" panose="020F0502020204030204" pitchFamily="34" charset="0"/>
                        <a:cs typeface="Calibri" panose="020F0502020204030204" pitchFamily="34" charset="0"/>
                      </a:endParaRPr>
                    </a:p>
                    <a:p>
                      <a:pPr algn="ctr">
                        <a:spcBef>
                          <a:spcPts val="15"/>
                        </a:spcBef>
                      </a:pPr>
                      <a:r>
                        <a:rPr lang="en-US" sz="1000" dirty="0">
                          <a:effectLst/>
                          <a:latin typeface="Times New Roman" panose="02020603050405020304" pitchFamily="18" charset="0"/>
                          <a:ea typeface="Calibri" panose="020F0502020204030204" pitchFamily="34" charset="0"/>
                          <a:cs typeface="Calibri" panose="020F0502020204030204" pitchFamily="34"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69215" marR="97790" algn="ctr"/>
                      <a:r>
                        <a:rPr lang="en-US" sz="1000" dirty="0">
                          <a:effectLst/>
                          <a:latin typeface="Calibri" panose="020F0502020204030204" pitchFamily="34" charset="0"/>
                          <a:ea typeface="Calibri" panose="020F0502020204030204" pitchFamily="34" charset="0"/>
                          <a:cs typeface="Times New Roman" panose="02020603050405020304" pitchFamily="18" charset="0"/>
                        </a:rPr>
                        <a:t>Students will learn to use mathematical equipment such as protractors, compasses, tracing paper, calculators,</a:t>
                      </a:r>
                      <a:r>
                        <a:rPr lang="en-US" sz="1000" spc="-65"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measuring</a:t>
                      </a:r>
                      <a:r>
                        <a:rPr lang="en-US" sz="1000" spc="-60"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tools for length and weight.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spcBef>
                          <a:spcPts val="30"/>
                        </a:spcBef>
                      </a:pPr>
                      <a:endParaRPr lang="en-US" sz="1000" dirty="0">
                        <a:effectLst/>
                        <a:latin typeface="Times New Roman" panose="02020603050405020304" pitchFamily="18" charset="0"/>
                        <a:ea typeface="Calibri" panose="020F0502020204030204" pitchFamily="34" charset="0"/>
                        <a:cs typeface="Calibri" panose="020F0502020204030204" pitchFamily="34" charset="0"/>
                      </a:endParaRPr>
                    </a:p>
                    <a:p>
                      <a:pPr algn="ctr">
                        <a:spcBef>
                          <a:spcPts val="30"/>
                        </a:spcBef>
                      </a:pPr>
                      <a:r>
                        <a:rPr lang="en-US" sz="1000" dirty="0">
                          <a:effectLst/>
                          <a:latin typeface="Times New Roman" panose="02020603050405020304" pitchFamily="18" charset="0"/>
                          <a:ea typeface="Calibri" panose="020F0502020204030204" pitchFamily="34" charset="0"/>
                          <a:cs typeface="Calibri" panose="020F0502020204030204" pitchFamily="34"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69215" marR="97790" algn="ctr"/>
                      <a:r>
                        <a:rPr lang="en-US" sz="1000" dirty="0">
                          <a:effectLst/>
                          <a:latin typeface="Calibri" panose="020F0502020204030204" pitchFamily="34" charset="0"/>
                          <a:ea typeface="Calibri" panose="020F0502020204030204" pitchFamily="34" charset="0"/>
                          <a:cs typeface="Times New Roman" panose="02020603050405020304" pitchFamily="18" charset="0"/>
                        </a:rPr>
                        <a:t>Teaching</a:t>
                      </a:r>
                      <a:r>
                        <a:rPr lang="en-US" sz="1000" spc="-55"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and</a:t>
                      </a:r>
                      <a:r>
                        <a:rPr lang="en-US" sz="1000" spc="-55"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learning</a:t>
                      </a:r>
                      <a:r>
                        <a:rPr lang="en-US" sz="1000" spc="-65"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may be through a variety of methods, some of which include open-ended problems, card activities, group tasks and ICT.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spcBef>
                          <a:spcPts val="20"/>
                        </a:spcBef>
                      </a:pPr>
                      <a:endParaRPr lang="en-US" sz="1000" dirty="0">
                        <a:effectLst/>
                        <a:latin typeface="Times New Roman" panose="02020603050405020304" pitchFamily="18" charset="0"/>
                        <a:ea typeface="Calibri" panose="020F0502020204030204" pitchFamily="34" charset="0"/>
                        <a:cs typeface="Calibri" panose="020F0502020204030204" pitchFamily="34" charset="0"/>
                      </a:endParaRPr>
                    </a:p>
                    <a:p>
                      <a:pPr algn="ctr">
                        <a:spcBef>
                          <a:spcPts val="20"/>
                        </a:spcBef>
                      </a:pPr>
                      <a:r>
                        <a:rPr lang="en-US" sz="1000" dirty="0">
                          <a:effectLst/>
                          <a:latin typeface="Times New Roman" panose="02020603050405020304" pitchFamily="18" charset="0"/>
                          <a:ea typeface="Calibri" panose="020F0502020204030204" pitchFamily="34" charset="0"/>
                          <a:cs typeface="Calibri" panose="020F0502020204030204" pitchFamily="34"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69215" marR="97790" algn="ctr"/>
                      <a:r>
                        <a:rPr lang="en-US" sz="1000" dirty="0">
                          <a:effectLst/>
                          <a:latin typeface="Calibri" panose="020F0502020204030204" pitchFamily="34" charset="0"/>
                          <a:ea typeface="Calibri" panose="020F0502020204030204" pitchFamily="34" charset="0"/>
                          <a:cs typeface="Times New Roman" panose="02020603050405020304" pitchFamily="18" charset="0"/>
                        </a:rPr>
                        <a:t>Students will be challenged with</a:t>
                      </a:r>
                      <a:r>
                        <a:rPr lang="en-US" sz="1000" spc="-65"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abstract</a:t>
                      </a:r>
                      <a:r>
                        <a:rPr lang="en-US" sz="1000" spc="-50"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questions</a:t>
                      </a:r>
                      <a:r>
                        <a:rPr lang="en-US" sz="1000" spc="-65"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to apply their new skills.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538DD3"/>
                      </a:solidFill>
                      <a:prstDash val="solid"/>
                      <a:round/>
                      <a:headEnd type="none" w="med" len="med"/>
                      <a:tailEnd type="none" w="med" len="med"/>
                    </a:lnL>
                    <a:lnR w="12700" cap="flat" cmpd="sng" algn="ctr">
                      <a:solidFill>
                        <a:srgbClr val="538DD3"/>
                      </a:solidFill>
                      <a:prstDash val="solid"/>
                      <a:round/>
                      <a:headEnd type="none" w="med" len="med"/>
                      <a:tailEnd type="none" w="med" len="med"/>
                    </a:lnR>
                    <a:lnT w="12700" cap="flat" cmpd="sng" algn="ctr">
                      <a:solidFill>
                        <a:srgbClr val="538DD3"/>
                      </a:solidFill>
                      <a:prstDash val="solid"/>
                      <a:round/>
                      <a:headEnd type="none" w="med" len="med"/>
                      <a:tailEnd type="none" w="med" len="med"/>
                    </a:lnT>
                    <a:lnB w="12700" cap="flat" cmpd="sng" algn="ctr">
                      <a:solidFill>
                        <a:srgbClr val="538DD3"/>
                      </a:solidFill>
                      <a:prstDash val="solid"/>
                      <a:round/>
                      <a:headEnd type="none" w="med" len="med"/>
                      <a:tailEnd type="none" w="med" len="med"/>
                    </a:lnB>
                    <a:noFill/>
                  </a:tcPr>
                </a:tc>
                <a:extLst>
                  <a:ext uri="{0D108BD9-81ED-4DB2-BD59-A6C34878D82A}">
                    <a16:rowId xmlns:a16="http://schemas.microsoft.com/office/drawing/2014/main" val="738962236"/>
                  </a:ext>
                </a:extLst>
              </a:tr>
              <a:tr h="1745188">
                <a:tc>
                  <a:txBody>
                    <a:bodyPr/>
                    <a:lstStyle/>
                    <a:p>
                      <a:pPr marL="67945"/>
                      <a:r>
                        <a:rPr lang="en-US" sz="1000" b="1">
                          <a:solidFill>
                            <a:srgbClr val="6F2F9F"/>
                          </a:solidFill>
                          <a:effectLst/>
                          <a:latin typeface="Calibri" panose="020F0502020204030204" pitchFamily="34" charset="0"/>
                          <a:ea typeface="Calibri" panose="020F0502020204030204" pitchFamily="34" charset="0"/>
                          <a:cs typeface="Times New Roman" panose="02020603050405020304" pitchFamily="18" charset="0"/>
                        </a:rPr>
                        <a:t>Spring</a:t>
                      </a:r>
                      <a:r>
                        <a:rPr lang="en-US" sz="1000" b="1" spc="-55">
                          <a:solidFill>
                            <a:srgbClr val="6F2F9F"/>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b="1" spc="-20">
                          <a:solidFill>
                            <a:srgbClr val="6F2F9F"/>
                          </a:solidFill>
                          <a:effectLst/>
                          <a:latin typeface="Calibri" panose="020F0502020204030204" pitchFamily="34" charset="0"/>
                          <a:ea typeface="Calibri" panose="020F0502020204030204" pitchFamily="34" charset="0"/>
                          <a:cs typeface="Times New Roman" panose="02020603050405020304" pitchFamily="18" charset="0"/>
                        </a:rPr>
                        <a:t>Term</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538DD3"/>
                      </a:solidFill>
                      <a:prstDash val="solid"/>
                      <a:round/>
                      <a:headEnd type="none" w="med" len="med"/>
                      <a:tailEnd type="none" w="med" len="med"/>
                    </a:lnL>
                    <a:lnR w="12700" cap="flat" cmpd="sng" algn="ctr">
                      <a:solidFill>
                        <a:srgbClr val="538DD3"/>
                      </a:solidFill>
                      <a:prstDash val="solid"/>
                      <a:round/>
                      <a:headEnd type="none" w="med" len="med"/>
                      <a:tailEnd type="none" w="med" len="med"/>
                    </a:lnR>
                    <a:lnT w="12700" cap="flat" cmpd="sng" algn="ctr">
                      <a:solidFill>
                        <a:srgbClr val="538DD3"/>
                      </a:solidFill>
                      <a:prstDash val="solid"/>
                      <a:round/>
                      <a:headEnd type="none" w="med" len="med"/>
                      <a:tailEnd type="none" w="med" len="med"/>
                    </a:lnT>
                    <a:lnB w="12700" cap="flat" cmpd="sng" algn="ctr">
                      <a:solidFill>
                        <a:srgbClr val="538DD3"/>
                      </a:solidFill>
                      <a:prstDash val="solid"/>
                      <a:round/>
                      <a:headEnd type="none" w="med" len="med"/>
                      <a:tailEnd type="none" w="med" len="med"/>
                    </a:lnB>
                    <a:solidFill>
                      <a:srgbClr val="FFFF99"/>
                    </a:solidFill>
                  </a:tcPr>
                </a:tc>
                <a:tc>
                  <a:txBody>
                    <a:bodyPr/>
                    <a:lstStyle/>
                    <a:p>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&gt;</a:t>
                      </a:r>
                      <a:r>
                        <a:rPr lang="en-US"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Numbers and Number System </a:t>
                      </a: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(Prime </a:t>
                      </a:r>
                      <a:r>
                        <a:rPr lang="en-US" sz="1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Factorisation</a:t>
                      </a: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Set notations and rounding to Significant Figures)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&gt;</a:t>
                      </a:r>
                      <a:r>
                        <a:rPr lang="en-US"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Calculating</a:t>
                      </a: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(Negative Numbers)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&gt;</a:t>
                      </a:r>
                      <a:r>
                        <a:rPr lang="en-US"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Solving Equations and Inequalities</a:t>
                      </a:r>
                      <a:endParaRPr lang="en-GB" sz="10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&gt;</a:t>
                      </a:r>
                      <a:r>
                        <a:rPr lang="en-US" sz="10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Visualising</a:t>
                      </a:r>
                      <a:r>
                        <a:rPr lang="en-US"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&amp; Constructing </a:t>
                      </a: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(Enlargements, bearing and using scales)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&gt;</a:t>
                      </a:r>
                      <a:r>
                        <a:rPr lang="en-US"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Proportional Reasoning </a:t>
                      </a: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(Ratio and proportion and compound units)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Wingdings" panose="05000000000000000000" pitchFamily="2" charset="2"/>
                        <a:buChar char="Ø"/>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Calculation (Fractions, </a:t>
                      </a:r>
                      <a:r>
                        <a:rPr lang="en-US" sz="1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Decimals,Percentages</a:t>
                      </a: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p>
                    <a:p>
                      <a:pPr marL="0" indent="0">
                        <a:buFont typeface="Wingdings" panose="05000000000000000000" pitchFamily="2" charset="2"/>
                        <a:buNone/>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538DD3"/>
                      </a:solidFill>
                      <a:prstDash val="solid"/>
                      <a:round/>
                      <a:headEnd type="none" w="med" len="med"/>
                      <a:tailEnd type="none" w="med" len="med"/>
                    </a:lnL>
                    <a:lnR w="12700" cap="flat" cmpd="sng" algn="ctr">
                      <a:solidFill>
                        <a:srgbClr val="538DD3"/>
                      </a:solidFill>
                      <a:prstDash val="solid"/>
                      <a:round/>
                      <a:headEnd type="none" w="med" len="med"/>
                      <a:tailEnd type="none" w="med" len="med"/>
                    </a:lnR>
                    <a:lnT w="12700" cap="flat" cmpd="sng" algn="ctr">
                      <a:solidFill>
                        <a:srgbClr val="538DD3"/>
                      </a:solidFill>
                      <a:prstDash val="solid"/>
                      <a:round/>
                      <a:headEnd type="none" w="med" len="med"/>
                      <a:tailEnd type="none" w="med" len="med"/>
                    </a:lnT>
                    <a:lnB w="12700" cap="flat" cmpd="sng" algn="ctr">
                      <a:solidFill>
                        <a:srgbClr val="538DD3"/>
                      </a:solidFill>
                      <a:prstDash val="solid"/>
                      <a:round/>
                      <a:headEnd type="none" w="med" len="med"/>
                      <a:tailEnd type="none" w="med" len="med"/>
                    </a:lnB>
                    <a:solidFill>
                      <a:srgbClr val="FFFF99"/>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432616115"/>
                  </a:ext>
                </a:extLst>
              </a:tr>
              <a:tr h="1850956">
                <a:tc>
                  <a:txBody>
                    <a:bodyPr/>
                    <a:lstStyle/>
                    <a:p>
                      <a:pPr marL="67945"/>
                      <a:r>
                        <a:rPr lang="en-US" sz="1000" b="1">
                          <a:solidFill>
                            <a:srgbClr val="6F2F9F"/>
                          </a:solidFill>
                          <a:effectLst/>
                          <a:latin typeface="Calibri" panose="020F0502020204030204" pitchFamily="34" charset="0"/>
                          <a:ea typeface="Calibri" panose="020F0502020204030204" pitchFamily="34" charset="0"/>
                          <a:cs typeface="Times New Roman" panose="02020603050405020304" pitchFamily="18" charset="0"/>
                        </a:rPr>
                        <a:t>Summer</a:t>
                      </a:r>
                      <a:r>
                        <a:rPr lang="en-US" sz="1000" b="1" spc="-70">
                          <a:solidFill>
                            <a:srgbClr val="6F2F9F"/>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b="1" spc="-20">
                          <a:solidFill>
                            <a:srgbClr val="6F2F9F"/>
                          </a:solidFill>
                          <a:effectLst/>
                          <a:latin typeface="Calibri" panose="020F0502020204030204" pitchFamily="34" charset="0"/>
                          <a:ea typeface="Calibri" panose="020F0502020204030204" pitchFamily="34" charset="0"/>
                          <a:cs typeface="Times New Roman" panose="02020603050405020304" pitchFamily="18" charset="0"/>
                        </a:rPr>
                        <a:t>Term</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538DD3"/>
                      </a:solidFill>
                      <a:prstDash val="solid"/>
                      <a:round/>
                      <a:headEnd type="none" w="med" len="med"/>
                      <a:tailEnd type="none" w="med" len="med"/>
                    </a:lnL>
                    <a:lnR w="12700" cap="flat" cmpd="sng" algn="ctr">
                      <a:solidFill>
                        <a:srgbClr val="538DD3"/>
                      </a:solidFill>
                      <a:prstDash val="solid"/>
                      <a:round/>
                      <a:headEnd type="none" w="med" len="med"/>
                      <a:tailEnd type="none" w="med" len="med"/>
                    </a:lnR>
                    <a:lnT w="12700" cap="flat" cmpd="sng" algn="ctr">
                      <a:solidFill>
                        <a:srgbClr val="538DD3"/>
                      </a:solidFill>
                      <a:prstDash val="solid"/>
                      <a:round/>
                      <a:headEnd type="none" w="med" len="med"/>
                      <a:tailEnd type="none" w="med" len="med"/>
                    </a:lnT>
                    <a:lnB w="12700" cap="flat" cmpd="sng" algn="ctr">
                      <a:solidFill>
                        <a:srgbClr val="538DD3"/>
                      </a:solidFill>
                      <a:prstDash val="solid"/>
                      <a:round/>
                      <a:headEnd type="none" w="med" len="med"/>
                      <a:tailEnd type="none" w="med" len="med"/>
                    </a:lnB>
                    <a:solidFill>
                      <a:srgbClr val="FFCCFF"/>
                    </a:solidFill>
                  </a:tcPr>
                </a:tc>
                <a:tc>
                  <a:txBody>
                    <a:bodyPr/>
                    <a:lstStyle/>
                    <a:p>
                      <a:endParaRPr lang="en-GB"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&gt;</a:t>
                      </a:r>
                      <a:r>
                        <a:rPr lang="en-GB"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Presentation of Data </a:t>
                      </a:r>
                      <a:r>
                        <a:rPr lang="en-GB"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(grouped and ungrouped frequency table, scatter graphs including correlation)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&gt;</a:t>
                      </a:r>
                      <a:r>
                        <a:rPr lang="en-GB"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Measurement of Data </a:t>
                      </a:r>
                      <a:r>
                        <a:rPr lang="en-GB"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(Calculating the Mode, Median, Mean and Range from a frequency table)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&gt;</a:t>
                      </a:r>
                      <a:r>
                        <a:rPr lang="en-US"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a:t>
                      </a:r>
                      <a:r>
                        <a:rPr lang="en-US" sz="1000" b="1" spc="-2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Data</a:t>
                      </a:r>
                      <a:r>
                        <a:rPr lang="en-US" sz="1000" b="1" spc="-2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Handling</a:t>
                      </a:r>
                      <a:r>
                        <a:rPr lang="en-US" sz="1000" b="1" spc="-2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Cycle </a:t>
                      </a:r>
                      <a:r>
                        <a:rPr lang="en-US" sz="1000" spc="-2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(Projects)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538DD3"/>
                      </a:solidFill>
                      <a:prstDash val="solid"/>
                      <a:round/>
                      <a:headEnd type="none" w="med" len="med"/>
                      <a:tailEnd type="none" w="med" len="med"/>
                    </a:lnL>
                    <a:lnR w="12700" cap="flat" cmpd="sng" algn="ctr">
                      <a:solidFill>
                        <a:srgbClr val="538DD3"/>
                      </a:solidFill>
                      <a:prstDash val="solid"/>
                      <a:round/>
                      <a:headEnd type="none" w="med" len="med"/>
                      <a:tailEnd type="none" w="med" len="med"/>
                    </a:lnR>
                    <a:lnT w="12700" cap="flat" cmpd="sng" algn="ctr">
                      <a:solidFill>
                        <a:srgbClr val="538DD3"/>
                      </a:solidFill>
                      <a:prstDash val="solid"/>
                      <a:round/>
                      <a:headEnd type="none" w="med" len="med"/>
                      <a:tailEnd type="none" w="med" len="med"/>
                    </a:lnT>
                    <a:lnB w="12700" cap="flat" cmpd="sng" algn="ctr">
                      <a:solidFill>
                        <a:srgbClr val="538DD3"/>
                      </a:solidFill>
                      <a:prstDash val="solid"/>
                      <a:round/>
                      <a:headEnd type="none" w="med" len="med"/>
                      <a:tailEnd type="none" w="med" len="med"/>
                    </a:lnB>
                    <a:solidFill>
                      <a:srgbClr val="FFCCFF"/>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533257980"/>
                  </a:ext>
                </a:extLst>
              </a:tr>
            </a:tbl>
          </a:graphicData>
        </a:graphic>
      </p:graphicFrame>
    </p:spTree>
    <p:extLst>
      <p:ext uri="{BB962C8B-B14F-4D97-AF65-F5344CB8AC3E}">
        <p14:creationId xmlns:p14="http://schemas.microsoft.com/office/powerpoint/2010/main" val="2363292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ABC5B93-7D1C-73AE-7B33-7435F9A9A082}"/>
            </a:ext>
          </a:extLst>
        </p:cNvPr>
        <p:cNvGrpSpPr/>
        <p:nvPr/>
      </p:nvGrpSpPr>
      <p:grpSpPr>
        <a:xfrm>
          <a:off x="0" y="0"/>
          <a:ext cx="0" cy="0"/>
          <a:chOff x="0" y="0"/>
          <a:chExt cx="0" cy="0"/>
        </a:xfrm>
      </p:grpSpPr>
      <p:pic>
        <p:nvPicPr>
          <p:cNvPr id="4" name="Picture 3" descr="White structure">
            <a:extLst>
              <a:ext uri="{FF2B5EF4-FFF2-40B4-BE49-F238E27FC236}">
                <a16:creationId xmlns:a16="http://schemas.microsoft.com/office/drawing/2014/main" id="{DFDB1CA0-9165-AAC7-AFAE-B0369002E42A}"/>
              </a:ext>
            </a:extLst>
          </p:cNvPr>
          <p:cNvPicPr>
            <a:picLocks noChangeAspect="1"/>
          </p:cNvPicPr>
          <p:nvPr/>
        </p:nvPicPr>
        <p:blipFill>
          <a:blip r:embed="rId2"/>
          <a:srcRect r="-2" b="21911"/>
          <a:stretch/>
        </p:blipFill>
        <p:spPr>
          <a:xfrm>
            <a:off x="20" y="-1"/>
            <a:ext cx="11828189" cy="6858000"/>
          </a:xfrm>
          <a:custGeom>
            <a:avLst/>
            <a:gdLst/>
            <a:ahLst/>
            <a:cxnLst/>
            <a:rect l="l" t="t" r="r" b="b"/>
            <a:pathLst>
              <a:path w="11828209" h="6851225">
                <a:moveTo>
                  <a:pt x="1484882" y="0"/>
                </a:moveTo>
                <a:lnTo>
                  <a:pt x="8520272" y="0"/>
                </a:lnTo>
                <a:lnTo>
                  <a:pt x="8541915" y="12445"/>
                </a:lnTo>
                <a:cubicBezTo>
                  <a:pt x="10512125" y="1209574"/>
                  <a:pt x="11828209" y="3376047"/>
                  <a:pt x="11828209" y="5849907"/>
                </a:cubicBezTo>
                <a:cubicBezTo>
                  <a:pt x="11828209" y="6085513"/>
                  <a:pt x="11816272" y="6318331"/>
                  <a:pt x="11792969" y="6547788"/>
                </a:cubicBezTo>
                <a:lnTo>
                  <a:pt x="11754411" y="6851225"/>
                </a:lnTo>
                <a:lnTo>
                  <a:pt x="0" y="6851225"/>
                </a:lnTo>
                <a:lnTo>
                  <a:pt x="0" y="1208190"/>
                </a:lnTo>
                <a:lnTo>
                  <a:pt x="176127" y="1023457"/>
                </a:lnTo>
                <a:cubicBezTo>
                  <a:pt x="562126" y="637458"/>
                  <a:pt x="994141" y="297476"/>
                  <a:pt x="1463239" y="12445"/>
                </a:cubicBezTo>
                <a:close/>
              </a:path>
            </a:pathLst>
          </a:custGeom>
        </p:spPr>
      </p:pic>
      <p:graphicFrame>
        <p:nvGraphicFramePr>
          <p:cNvPr id="2" name="Table 1">
            <a:extLst>
              <a:ext uri="{FF2B5EF4-FFF2-40B4-BE49-F238E27FC236}">
                <a16:creationId xmlns:a16="http://schemas.microsoft.com/office/drawing/2014/main" id="{01F939F6-8961-D5D7-3AC1-DC8AC8F590A6}"/>
              </a:ext>
            </a:extLst>
          </p:cNvPr>
          <p:cNvGraphicFramePr>
            <a:graphicFrameLocks noGrp="1"/>
          </p:cNvGraphicFramePr>
          <p:nvPr>
            <p:extLst>
              <p:ext uri="{D42A27DB-BD31-4B8C-83A1-F6EECF244321}">
                <p14:modId xmlns:p14="http://schemas.microsoft.com/office/powerpoint/2010/main" val="3333753296"/>
              </p:ext>
            </p:extLst>
          </p:nvPr>
        </p:nvGraphicFramePr>
        <p:xfrm>
          <a:off x="363791" y="84264"/>
          <a:ext cx="11307837" cy="6773736"/>
        </p:xfrm>
        <a:graphic>
          <a:graphicData uri="http://schemas.openxmlformats.org/drawingml/2006/table">
            <a:tbl>
              <a:tblPr firstRow="1" firstCol="1" bandRow="1"/>
              <a:tblGrid>
                <a:gridCol w="883036">
                  <a:extLst>
                    <a:ext uri="{9D8B030D-6E8A-4147-A177-3AD203B41FA5}">
                      <a16:colId xmlns:a16="http://schemas.microsoft.com/office/drawing/2014/main" val="3709884305"/>
                    </a:ext>
                  </a:extLst>
                </a:gridCol>
                <a:gridCol w="3297220">
                  <a:extLst>
                    <a:ext uri="{9D8B030D-6E8A-4147-A177-3AD203B41FA5}">
                      <a16:colId xmlns:a16="http://schemas.microsoft.com/office/drawing/2014/main" val="356142278"/>
                    </a:ext>
                  </a:extLst>
                </a:gridCol>
                <a:gridCol w="3459157">
                  <a:extLst>
                    <a:ext uri="{9D8B030D-6E8A-4147-A177-3AD203B41FA5}">
                      <a16:colId xmlns:a16="http://schemas.microsoft.com/office/drawing/2014/main" val="3031642668"/>
                    </a:ext>
                  </a:extLst>
                </a:gridCol>
                <a:gridCol w="3668424">
                  <a:extLst>
                    <a:ext uri="{9D8B030D-6E8A-4147-A177-3AD203B41FA5}">
                      <a16:colId xmlns:a16="http://schemas.microsoft.com/office/drawing/2014/main" val="2241997803"/>
                    </a:ext>
                  </a:extLst>
                </a:gridCol>
              </a:tblGrid>
              <a:tr h="475543">
                <a:tc>
                  <a:txBody>
                    <a:bodyPr/>
                    <a:lstStyle/>
                    <a:p>
                      <a:pPr algn="ctr">
                        <a:lnSpc>
                          <a:spcPct val="107000"/>
                        </a:lnSpc>
                        <a:spcAft>
                          <a:spcPts val="800"/>
                        </a:spcAft>
                      </a:pPr>
                      <a:r>
                        <a:rPr lang="en-GB" sz="16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Year Groups</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n-GB" sz="16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Autumn Term</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n-GB" sz="16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Spring Term</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r>
                        <a:rPr lang="en-GB" sz="16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Summer Term</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473044678"/>
                  </a:ext>
                </a:extLst>
              </a:tr>
              <a:tr h="6228031">
                <a:tc>
                  <a:txBody>
                    <a:bodyPr/>
                    <a:lstStyle/>
                    <a:p>
                      <a:pPr algn="ctr"/>
                      <a:r>
                        <a:rPr lang="en-GB" sz="16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Year 9</a:t>
                      </a:r>
                      <a:endParaRPr lang="en-GB"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C5AC"/>
                    </a:solidFill>
                  </a:tcPr>
                </a:tc>
                <a:tc>
                  <a:txBody>
                    <a:bodyPr/>
                    <a:lstStyle/>
                    <a:p>
                      <a:pPr algn="ctr">
                        <a:lnSpc>
                          <a:spcPct val="107000"/>
                        </a:lnSpc>
                        <a:spcAft>
                          <a:spcPts val="800"/>
                        </a:spcAft>
                      </a:pPr>
                      <a:r>
                        <a:rPr lang="en-GB" sz="1400" b="1" u="sng" kern="100" dirty="0">
                          <a:effectLst/>
                          <a:latin typeface="Aptos" panose="020B0004020202020204" pitchFamily="34" charset="0"/>
                          <a:ea typeface="Aptos" panose="020B0004020202020204" pitchFamily="34" charset="0"/>
                          <a:cs typeface="Times New Roman" panose="02020603050405020304" pitchFamily="18" charset="0"/>
                        </a:rPr>
                        <a:t>Unit Objectives</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07000"/>
                        </a:lnSpc>
                        <a:spcAft>
                          <a:spcPts val="800"/>
                        </a:spcAft>
                      </a:pPr>
                      <a:r>
                        <a:rPr lang="en-GB" sz="1400" b="1"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rPr>
                        <a:t>Y9 Core (GCSE)</a:t>
                      </a:r>
                    </a:p>
                    <a:p>
                      <a:pPr algn="ctr">
                        <a:lnSpc>
                          <a:spcPct val="107000"/>
                        </a:lnSpc>
                        <a:spcAft>
                          <a:spcPts val="800"/>
                        </a:spcAft>
                      </a:pPr>
                      <a:r>
                        <a:rPr lang="en-GB" sz="1400" b="1"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rPr>
                        <a:t> </a:t>
                      </a:r>
                      <a:r>
                        <a:rPr lang="en-GB" sz="1400" b="1" kern="100" dirty="0">
                          <a:effectLst/>
                          <a:latin typeface="Aptos" panose="020B0004020202020204" pitchFamily="34" charset="0"/>
                          <a:ea typeface="Aptos" panose="020B0004020202020204" pitchFamily="34" charset="0"/>
                          <a:cs typeface="Times New Roman" panose="02020603050405020304" pitchFamily="18" charset="0"/>
                        </a:rPr>
                        <a:t>Algebraic Proficiency and Visualising</a:t>
                      </a:r>
                    </a:p>
                    <a:p>
                      <a:pPr algn="ctr">
                        <a:lnSpc>
                          <a:spcPct val="107000"/>
                        </a:lnSpc>
                        <a:spcAft>
                          <a:spcPts val="800"/>
                        </a:spcAft>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 Simplifying expressions, algebraic fractions, using formulae, change of subject and indices.</a:t>
                      </a:r>
                      <a:r>
                        <a:rPr lang="en-GB" sz="1400" b="1"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07000"/>
                        </a:lnSpc>
                        <a:spcAft>
                          <a:spcPts val="800"/>
                        </a:spcAft>
                      </a:pPr>
                      <a:r>
                        <a:rPr lang="en-GB" sz="1400" b="1"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07000"/>
                        </a:lnSpc>
                        <a:spcAft>
                          <a:spcPts val="800"/>
                        </a:spcAft>
                      </a:pPr>
                      <a:r>
                        <a:rPr lang="en-GB" sz="1400" b="1"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Y9 Entry Level 2 </a:t>
                      </a:r>
                    </a:p>
                    <a:p>
                      <a:pPr algn="ctr">
                        <a:lnSpc>
                          <a:spcPct val="107000"/>
                        </a:lnSpc>
                        <a:spcAft>
                          <a:spcPts val="800"/>
                        </a:spcAft>
                      </a:pPr>
                      <a:r>
                        <a:rPr lang="en-GB" sz="1400" b="1" kern="100" dirty="0">
                          <a:effectLst/>
                          <a:latin typeface="Aptos" panose="020B0004020202020204" pitchFamily="34" charset="0"/>
                          <a:ea typeface="Aptos" panose="020B0004020202020204" pitchFamily="34" charset="0"/>
                          <a:cs typeface="Times New Roman" panose="02020603050405020304" pitchFamily="18" charset="0"/>
                        </a:rPr>
                        <a:t>Using Numbers and the Number System </a:t>
                      </a:r>
                    </a:p>
                    <a:p>
                      <a:pPr algn="ctr">
                        <a:lnSpc>
                          <a:spcPct val="107000"/>
                        </a:lnSpc>
                        <a:spcAft>
                          <a:spcPts val="800"/>
                        </a:spcAft>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Calculating with whole numbers, fractions, decimals and percentages.</a:t>
                      </a:r>
                    </a:p>
                    <a:p>
                      <a:pPr algn="ctr">
                        <a:lnSpc>
                          <a:spcPct val="107000"/>
                        </a:lnSpc>
                        <a:spcAft>
                          <a:spcPts val="800"/>
                        </a:spcAft>
                      </a:pPr>
                      <a:r>
                        <a:rPr lang="en-GB" sz="1400" b="1"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 </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p>
                      <a:pPr algn="ctr"/>
                      <a:r>
                        <a:rPr lang="en-GB" sz="1400" b="1"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t>Y9 Entry Level 3</a:t>
                      </a:r>
                    </a:p>
                    <a:p>
                      <a:pPr algn="ctr"/>
                      <a:endParaRPr lang="en-GB" sz="1400" b="1"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endParaRPr>
                    </a:p>
                    <a:p>
                      <a:pPr algn="ctr"/>
                      <a:r>
                        <a:rPr lang="en-GB" sz="1400" b="1" kern="0" dirty="0">
                          <a:effectLst/>
                          <a:latin typeface="Calibri" panose="020F0502020204030204" pitchFamily="34" charset="0"/>
                          <a:ea typeface="Calibri" panose="020F0502020204030204" pitchFamily="34" charset="0"/>
                          <a:cs typeface="Times New Roman" panose="02020603050405020304" pitchFamily="18" charset="0"/>
                        </a:rPr>
                        <a:t>Using Numbers and the Number System </a:t>
                      </a:r>
                    </a:p>
                    <a:p>
                      <a:pPr algn="ctr"/>
                      <a:endParaRPr lang="en-GB" sz="1400" b="0" kern="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400" b="0" kern="0" dirty="0">
                          <a:effectLst/>
                          <a:latin typeface="Calibri" panose="020F0502020204030204" pitchFamily="34" charset="0"/>
                          <a:ea typeface="Calibri" panose="020F0502020204030204" pitchFamily="34" charset="0"/>
                          <a:cs typeface="Times New Roman" panose="02020603050405020304" pitchFamily="18" charset="0"/>
                        </a:rPr>
                        <a:t>Calculating whole numbers,</a:t>
                      </a:r>
                      <a:endParaRPr lang="en-GB" sz="1400" b="0" kern="100" dirty="0">
                        <a:effectLst/>
                        <a:latin typeface="Aptos" panose="020B0004020202020204" pitchFamily="34" charset="0"/>
                        <a:ea typeface="Aptos" panose="020B0004020202020204" pitchFamily="34" charset="0"/>
                        <a:cs typeface="Times New Roman" panose="02020603050405020304" pitchFamily="18" charset="0"/>
                      </a:endParaRPr>
                    </a:p>
                    <a:p>
                      <a:pPr algn="ctr"/>
                      <a:r>
                        <a:rPr lang="en-GB" sz="1400" b="0" kern="0" dirty="0">
                          <a:effectLst/>
                          <a:latin typeface="Calibri" panose="020F0502020204030204" pitchFamily="34" charset="0"/>
                          <a:ea typeface="Calibri" panose="020F0502020204030204" pitchFamily="34" charset="0"/>
                          <a:cs typeface="Times New Roman" panose="02020603050405020304" pitchFamily="18" charset="0"/>
                        </a:rPr>
                        <a:t>fractions and decimals, </a:t>
                      </a:r>
                    </a:p>
                    <a:p>
                      <a:pPr algn="ctr"/>
                      <a:r>
                        <a:rPr lang="en-GB" sz="1400" kern="0" dirty="0">
                          <a:effectLst/>
                          <a:latin typeface="Calibri" panose="020F0502020204030204" pitchFamily="34" charset="0"/>
                          <a:ea typeface="Calibri" panose="020F0502020204030204" pitchFamily="34" charset="0"/>
                          <a:cs typeface="Times New Roman" panose="02020603050405020304" pitchFamily="18" charset="0"/>
                        </a:rPr>
                        <a:t>rounding to decimal places. sequences and multiplying and dividing two and three digits by whole numbers including problem solving.</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400" b="1" u="sng"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Unit Objectives</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07000"/>
                        </a:lnSpc>
                        <a:spcAft>
                          <a:spcPts val="800"/>
                        </a:spcAft>
                      </a:pPr>
                      <a:r>
                        <a:rPr lang="en-GB" sz="1400" b="1"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rPr>
                        <a:t>Y9 Core (GCSE)</a:t>
                      </a:r>
                      <a:endParaRPr lang="en-GB" sz="1400" kern="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07000"/>
                        </a:lnSpc>
                        <a:spcAft>
                          <a:spcPts val="800"/>
                        </a:spcAft>
                      </a:pPr>
                      <a:r>
                        <a:rPr lang="en-GB" sz="1400" b="1" kern="0" dirty="0">
                          <a:effectLst/>
                          <a:latin typeface="Aptos" panose="020B0004020202020204" pitchFamily="34" charset="0"/>
                          <a:ea typeface="Aptos" panose="020B0004020202020204" pitchFamily="34" charset="0"/>
                          <a:cs typeface="Times New Roman" panose="02020603050405020304" pitchFamily="18" charset="0"/>
                        </a:rPr>
                        <a:t>Investigating Angles, Proportional Reasoning and Visualising and Constructing </a:t>
                      </a:r>
                    </a:p>
                    <a:p>
                      <a:pPr algn="ctr">
                        <a:lnSpc>
                          <a:spcPct val="107000"/>
                        </a:lnSpc>
                        <a:spcAft>
                          <a:spcPts val="800"/>
                        </a:spcAft>
                      </a:pPr>
                      <a:r>
                        <a:rPr lang="en-GB" sz="1400" kern="0" dirty="0">
                          <a:effectLst/>
                          <a:latin typeface="Aptos" panose="020B0004020202020204" pitchFamily="34" charset="0"/>
                          <a:ea typeface="Aptos" panose="020B0004020202020204" pitchFamily="34" charset="0"/>
                          <a:cs typeface="Times New Roman" panose="02020603050405020304" pitchFamily="18" charset="0"/>
                        </a:rPr>
                        <a:t>Ratio and proportion (recipes),</a:t>
                      </a:r>
                      <a:r>
                        <a:rPr lang="en-GB" sz="1400" kern="100" dirty="0">
                          <a:effectLst/>
                          <a:latin typeface="Aptos" panose="020B0004020202020204" pitchFamily="34" charset="0"/>
                          <a:ea typeface="Aptos" panose="020B0004020202020204" pitchFamily="34" charset="0"/>
                          <a:cs typeface="Times New Roman" panose="02020603050405020304" pitchFamily="18" charset="0"/>
                        </a:rPr>
                        <a:t> </a:t>
                      </a:r>
                      <a:r>
                        <a:rPr lang="en-GB" sz="1400" kern="0" dirty="0">
                          <a:effectLst/>
                          <a:latin typeface="Aptos" panose="020B0004020202020204" pitchFamily="34" charset="0"/>
                          <a:ea typeface="Aptos" panose="020B0004020202020204" pitchFamily="34" charset="0"/>
                          <a:cs typeface="Times New Roman" panose="02020603050405020304" pitchFamily="18" charset="0"/>
                        </a:rPr>
                        <a:t>linear sequences including Fibonacci Sequence</a:t>
                      </a:r>
                      <a:r>
                        <a:rPr lang="en-GB" sz="1400" b="1" kern="0" dirty="0">
                          <a:effectLst/>
                          <a:latin typeface="Aptos" panose="020B0004020202020204" pitchFamily="34" charset="0"/>
                          <a:ea typeface="Aptos" panose="020B0004020202020204" pitchFamily="34" charset="0"/>
                          <a:cs typeface="Times New Roman" panose="02020603050405020304" pitchFamily="18" charset="0"/>
                        </a:rPr>
                        <a:t>, </a:t>
                      </a:r>
                      <a:r>
                        <a:rPr lang="en-GB" sz="1400" b="0" kern="0" dirty="0">
                          <a:effectLst/>
                          <a:latin typeface="Aptos" panose="020B0004020202020204" pitchFamily="34" charset="0"/>
                          <a:ea typeface="Aptos" panose="020B0004020202020204" pitchFamily="34" charset="0"/>
                          <a:cs typeface="Times New Roman" panose="02020603050405020304" pitchFamily="18" charset="0"/>
                        </a:rPr>
                        <a:t>a</a:t>
                      </a:r>
                      <a:r>
                        <a:rPr lang="en-GB" sz="1400" kern="0" dirty="0">
                          <a:effectLst/>
                          <a:latin typeface="Aptos" panose="020B0004020202020204" pitchFamily="34" charset="0"/>
                          <a:ea typeface="Aptos" panose="020B0004020202020204" pitchFamily="34" charset="0"/>
                          <a:cs typeface="Times New Roman" panose="02020603050405020304" pitchFamily="18" charset="0"/>
                        </a:rPr>
                        <a:t>ngles in parallel lines including angle reasoning.</a:t>
                      </a:r>
                      <a:r>
                        <a:rPr lang="en-GB" sz="1400" b="1"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07000"/>
                        </a:lnSpc>
                        <a:spcAft>
                          <a:spcPts val="800"/>
                        </a:spcAft>
                      </a:pPr>
                      <a:r>
                        <a:rPr lang="en-GB" sz="1400" b="1"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Y9 Entry Level 2 </a:t>
                      </a:r>
                      <a:r>
                        <a:rPr lang="en-GB" sz="1400" kern="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GB" sz="1400" b="1" kern="0" dirty="0">
                          <a:effectLst/>
                          <a:latin typeface="Calibri" panose="020F0502020204030204" pitchFamily="34" charset="0"/>
                          <a:ea typeface="Calibri" panose="020F0502020204030204" pitchFamily="34" charset="0"/>
                          <a:cs typeface="Times New Roman" panose="02020603050405020304" pitchFamily="18" charset="0"/>
                        </a:rPr>
                        <a:t>Using Common Measures, Shape and Space </a:t>
                      </a:r>
                    </a:p>
                    <a:p>
                      <a:pPr algn="ctr">
                        <a:lnSpc>
                          <a:spcPct val="107000"/>
                        </a:lnSpc>
                        <a:spcAft>
                          <a:spcPts val="800"/>
                        </a:spcAft>
                      </a:pPr>
                      <a:r>
                        <a:rPr lang="en-GB" sz="1400" kern="0" dirty="0">
                          <a:effectLst/>
                          <a:latin typeface="Calibri" panose="020F0502020204030204" pitchFamily="34" charset="0"/>
                          <a:ea typeface="Calibri" panose="020F0502020204030204" pitchFamily="34" charset="0"/>
                          <a:cs typeface="Times New Roman" panose="02020603050405020304" pitchFamily="18" charset="0"/>
                        </a:rPr>
                        <a:t>Money calculations, unit conversions, properties of 2D and 3D shapes. 12hr and 24hr conversions.</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p>
                      <a:pPr algn="ctr">
                        <a:tabLst>
                          <a:tab pos="4133850" algn="l"/>
                        </a:tabLst>
                      </a:pPr>
                      <a:r>
                        <a:rPr lang="en-GB" sz="1400" b="1"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t>Y9 Entry Level 3</a:t>
                      </a:r>
                      <a:r>
                        <a:rPr lang="en-GB" sz="1400" b="1" kern="0" dirty="0">
                          <a:effectLst/>
                          <a:latin typeface="Calibri" panose="020F0502020204030204" pitchFamily="34" charset="0"/>
                          <a:ea typeface="Calibri" panose="020F0502020204030204" pitchFamily="34" charset="0"/>
                          <a:cs typeface="Times New Roman" panose="02020603050405020304" pitchFamily="18" charset="0"/>
                        </a:rPr>
                        <a:t> </a:t>
                      </a:r>
                    </a:p>
                    <a:p>
                      <a:pPr algn="ctr">
                        <a:tabLst>
                          <a:tab pos="4133850" algn="l"/>
                        </a:tabLst>
                      </a:pPr>
                      <a:endParaRPr lang="en-GB" sz="1400" b="1" kern="0" dirty="0">
                        <a:effectLst/>
                        <a:latin typeface="Calibri" panose="020F0502020204030204" pitchFamily="34" charset="0"/>
                        <a:ea typeface="Calibri" panose="020F0502020204030204" pitchFamily="34" charset="0"/>
                        <a:cs typeface="Times New Roman" panose="02020603050405020304" pitchFamily="18" charset="0"/>
                      </a:endParaRPr>
                    </a:p>
                    <a:p>
                      <a:pPr algn="ctr">
                        <a:tabLst>
                          <a:tab pos="4133850" algn="l"/>
                        </a:tabLst>
                      </a:pPr>
                      <a:r>
                        <a:rPr lang="en-GB" sz="1400" b="1" kern="0" dirty="0">
                          <a:effectLst/>
                          <a:latin typeface="Calibri" panose="020F0502020204030204" pitchFamily="34" charset="0"/>
                          <a:ea typeface="Calibri" panose="020F0502020204030204" pitchFamily="34" charset="0"/>
                          <a:cs typeface="Times New Roman" panose="02020603050405020304" pitchFamily="18" charset="0"/>
                        </a:rPr>
                        <a:t>Using Common Measures, Shape and Space</a:t>
                      </a:r>
                    </a:p>
                    <a:p>
                      <a:pPr algn="ctr">
                        <a:tabLst>
                          <a:tab pos="4133850" algn="l"/>
                        </a:tabLst>
                      </a:pPr>
                      <a:r>
                        <a:rPr lang="en-GB" sz="1400" b="1" kern="0" dirty="0">
                          <a:effectLst/>
                          <a:latin typeface="Calibri" panose="020F0502020204030204" pitchFamily="34" charset="0"/>
                          <a:ea typeface="Calibri" panose="020F0502020204030204" pitchFamily="34" charset="0"/>
                          <a:cs typeface="Times New Roman" panose="02020603050405020304" pitchFamily="18" charset="0"/>
                        </a:rPr>
                        <a:t> </a:t>
                      </a:r>
                    </a:p>
                    <a:p>
                      <a:pPr algn="ctr">
                        <a:tabLst>
                          <a:tab pos="4133850" algn="l"/>
                        </a:tabLst>
                      </a:pPr>
                      <a:r>
                        <a:rPr lang="en-GB" sz="1400" kern="0" dirty="0">
                          <a:effectLst/>
                          <a:latin typeface="Calibri" panose="020F0502020204030204" pitchFamily="34" charset="0"/>
                          <a:ea typeface="Calibri" panose="020F0502020204030204" pitchFamily="34" charset="0"/>
                          <a:cs typeface="Times New Roman" panose="02020603050405020304" pitchFamily="18" charset="0"/>
                        </a:rPr>
                        <a:t>Compare metric measures of length, including millimetres, centimetres, metres and kilometres. Sort 2-D and 3-D shapes, symmetry, length, right angles, angles, including in rectangles. </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p>
                      <a:pPr algn="ctr"/>
                      <a:r>
                        <a:rPr lang="en-GB" sz="1400" b="1" kern="0" dirty="0">
                          <a:effectLst/>
                          <a:latin typeface="Calibri" panose="020F0502020204030204" pitchFamily="34" charset="0"/>
                          <a:ea typeface="Calibri" panose="020F0502020204030204" pitchFamily="34" charset="0"/>
                          <a:cs typeface="Times New Roman" panose="02020603050405020304" pitchFamily="18" charset="0"/>
                        </a:rPr>
                        <a:t> </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07000"/>
                        </a:lnSpc>
                        <a:spcAft>
                          <a:spcPts val="800"/>
                        </a:spcAft>
                      </a:pPr>
                      <a:r>
                        <a:rPr lang="en-GB" sz="1400" b="1" kern="0" dirty="0">
                          <a:effectLst/>
                          <a:latin typeface="Calibri" panose="020F0502020204030204" pitchFamily="34" charset="0"/>
                          <a:ea typeface="Calibri" panose="020F0502020204030204" pitchFamily="34" charset="0"/>
                          <a:cs typeface="Times New Roman" panose="02020603050405020304" pitchFamily="18" charset="0"/>
                        </a:rPr>
                        <a:t> </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400" b="1" u="sng" kern="100" dirty="0">
                          <a:effectLst/>
                          <a:latin typeface="Aptos" panose="020B0004020202020204" pitchFamily="34" charset="0"/>
                          <a:ea typeface="Aptos" panose="020B0004020202020204" pitchFamily="34" charset="0"/>
                          <a:cs typeface="Times New Roman" panose="02020603050405020304" pitchFamily="18" charset="0"/>
                        </a:rPr>
                        <a:t>Unit Objectives</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07000"/>
                        </a:lnSpc>
                        <a:spcAft>
                          <a:spcPts val="800"/>
                        </a:spcAft>
                      </a:pPr>
                      <a:r>
                        <a:rPr lang="en-GB" sz="1400" b="1"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rPr>
                        <a:t>Y9 Core (GCSE)</a:t>
                      </a:r>
                    </a:p>
                    <a:p>
                      <a:pPr algn="ctr">
                        <a:lnSpc>
                          <a:spcPct val="107000"/>
                        </a:lnSpc>
                        <a:spcAft>
                          <a:spcPts val="800"/>
                        </a:spcAft>
                      </a:pPr>
                      <a:r>
                        <a:rPr lang="en-GB" sz="1400" b="1"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rPr>
                        <a:t> </a:t>
                      </a:r>
                      <a:r>
                        <a:rPr lang="en-GB" sz="1400" kern="100" dirty="0">
                          <a:effectLst/>
                          <a:latin typeface="Aptos" panose="020B0004020202020204" pitchFamily="34" charset="0"/>
                          <a:ea typeface="Aptos" panose="020B0004020202020204" pitchFamily="34" charset="0"/>
                          <a:cs typeface="Times New Roman" panose="02020603050405020304" pitchFamily="18" charset="0"/>
                        </a:rPr>
                        <a:t> </a:t>
                      </a:r>
                      <a:r>
                        <a:rPr lang="en-GB" sz="14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Algebraic Proficiency-Tinkering </a:t>
                      </a:r>
                    </a:p>
                    <a:p>
                      <a:pPr algn="ctr">
                        <a:lnSpc>
                          <a:spcPct val="107000"/>
                        </a:lnSpc>
                        <a:spcAft>
                          <a:spcPts val="800"/>
                        </a:spcAft>
                      </a:pPr>
                      <a:r>
                        <a:rPr lang="en-GB" sz="14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Substitute in formulae, simplifying algebraic expressions, change of subject, factorising and calculating with indices (index laws)</a:t>
                      </a:r>
                      <a:r>
                        <a:rPr lang="en-GB" sz="1400" b="1"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p>
                      <a:pPr algn="ctr"/>
                      <a:r>
                        <a:rPr lang="en-GB" sz="1400" b="1"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Y9 Entry Level 2</a:t>
                      </a:r>
                    </a:p>
                    <a:p>
                      <a:pPr algn="ctr"/>
                      <a:endParaRPr lang="en-GB" sz="1400" b="1"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endParaRPr>
                    </a:p>
                    <a:p>
                      <a:pPr algn="ctr"/>
                      <a:r>
                        <a:rPr lang="en-GB" sz="1400" b="1"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 </a:t>
                      </a:r>
                      <a:r>
                        <a:rPr lang="en-GB" sz="1400" b="1" kern="100" dirty="0">
                          <a:effectLst/>
                          <a:latin typeface="Aptos" panose="020B0004020202020204" pitchFamily="34" charset="0"/>
                          <a:ea typeface="Aptos" panose="020B0004020202020204" pitchFamily="34" charset="0"/>
                          <a:cs typeface="Times New Roman" panose="02020603050405020304" pitchFamily="18" charset="0"/>
                        </a:rPr>
                        <a:t> Handling Information and Data</a:t>
                      </a:r>
                    </a:p>
                    <a:p>
                      <a:pPr algn="ctr"/>
                      <a:r>
                        <a:rPr lang="en-GB" sz="1400" b="1" kern="100" dirty="0">
                          <a:effectLst/>
                          <a:latin typeface="Aptos" panose="020B0004020202020204" pitchFamily="34" charset="0"/>
                          <a:ea typeface="Aptos" panose="020B0004020202020204" pitchFamily="34" charset="0"/>
                          <a:cs typeface="Times New Roman" panose="02020603050405020304" pitchFamily="18" charset="0"/>
                        </a:rPr>
                        <a:t> </a:t>
                      </a:r>
                      <a:r>
                        <a:rPr lang="en-GB" sz="1400" kern="100" dirty="0">
                          <a:effectLst/>
                          <a:latin typeface="Aptos" panose="020B0004020202020204" pitchFamily="34" charset="0"/>
                          <a:ea typeface="Aptos" panose="020B0004020202020204" pitchFamily="34" charset="0"/>
                          <a:cs typeface="Times New Roman" panose="02020603050405020304" pitchFamily="18" charset="0"/>
                        </a:rPr>
                        <a:t>Interpret lists, tables, diagrams and bar charts in contexts and make </a:t>
                      </a:r>
                      <a:r>
                        <a:rPr lang="en-GB" sz="1400" kern="0" dirty="0">
                          <a:effectLst/>
                          <a:latin typeface="Calibri" panose="020F0502020204030204" pitchFamily="34" charset="0"/>
                          <a:ea typeface="Calibri" panose="020F0502020204030204" pitchFamily="34" charset="0"/>
                          <a:cs typeface="Times New Roman" panose="02020603050405020304" pitchFamily="18" charset="0"/>
                        </a:rPr>
                        <a:t>numerical comparisons from bar charts.</a:t>
                      </a:r>
                      <a:endParaRPr lang="en-GB" sz="1400" b="0" kern="1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endParaRPr>
                    </a:p>
                    <a:p>
                      <a:pPr algn="ctr"/>
                      <a:endParaRPr lang="en-GB" sz="1400" b="1"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endParaRPr>
                    </a:p>
                    <a:p>
                      <a:pPr algn="ctr">
                        <a:lnSpc>
                          <a:spcPct val="107000"/>
                        </a:lnSpc>
                        <a:spcAft>
                          <a:spcPts val="800"/>
                        </a:spcAft>
                      </a:pPr>
                      <a:r>
                        <a:rPr lang="en-GB" sz="1400" b="1"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t>Y9 Entry Level 3 </a:t>
                      </a:r>
                      <a:r>
                        <a:rPr lang="en-GB" sz="1400" b="1" kern="100" dirty="0">
                          <a:effectLst/>
                          <a:latin typeface="Aptos" panose="020B0004020202020204" pitchFamily="34" charset="0"/>
                          <a:ea typeface="Aptos" panose="020B0004020202020204" pitchFamily="34" charset="0"/>
                          <a:cs typeface="Times New Roman" panose="02020603050405020304" pitchFamily="18" charset="0"/>
                        </a:rPr>
                        <a:t> </a:t>
                      </a:r>
                    </a:p>
                    <a:p>
                      <a:pPr algn="ctr">
                        <a:lnSpc>
                          <a:spcPct val="107000"/>
                        </a:lnSpc>
                        <a:spcAft>
                          <a:spcPts val="800"/>
                        </a:spcAft>
                      </a:pPr>
                      <a:r>
                        <a:rPr lang="en-GB" sz="1400" b="1" kern="100" dirty="0">
                          <a:effectLst/>
                          <a:latin typeface="Aptos" panose="020B0004020202020204" pitchFamily="34" charset="0"/>
                          <a:ea typeface="Aptos" panose="020B0004020202020204" pitchFamily="34" charset="0"/>
                          <a:cs typeface="Times New Roman" panose="02020603050405020304" pitchFamily="18" charset="0"/>
                        </a:rPr>
                        <a:t>Handling Information and Data </a:t>
                      </a:r>
                      <a:r>
                        <a:rPr lang="en-GB" sz="1400" b="1" kern="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GB" sz="1400" kern="0" dirty="0">
                          <a:effectLst/>
                          <a:latin typeface="Calibri" panose="020F0502020204030204" pitchFamily="34" charset="0"/>
                          <a:ea typeface="Calibri" panose="020F0502020204030204" pitchFamily="34" charset="0"/>
                          <a:cs typeface="Times New Roman" panose="02020603050405020304" pitchFamily="18" charset="0"/>
                        </a:rPr>
                        <a:t>  Interpret information and record changes, from different formats, including bar charts and simple line graphs.</a:t>
                      </a:r>
                    </a:p>
                    <a:p>
                      <a:pPr algn="ctr">
                        <a:lnSpc>
                          <a:spcPct val="107000"/>
                        </a:lnSpc>
                        <a:spcAft>
                          <a:spcPts val="800"/>
                        </a:spcAft>
                      </a:pPr>
                      <a:r>
                        <a:rPr lang="en-GB" sz="1400" kern="0" dirty="0">
                          <a:effectLst/>
                          <a:latin typeface="Calibri" panose="020F0502020204030204" pitchFamily="34" charset="0"/>
                          <a:ea typeface="Calibri" panose="020F0502020204030204" pitchFamily="34" charset="0"/>
                          <a:cs typeface="Times New Roman" panose="02020603050405020304" pitchFamily="18" charset="0"/>
                        </a:rPr>
                        <a:t> Organise and represent information in appropriate ways, including tables, diagrams, simple line graphs and bar charts.</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p>
                      <a:pPr algn="ctr"/>
                      <a:r>
                        <a:rPr lang="en-GB" sz="1400" b="1" kern="0" dirty="0">
                          <a:effectLst/>
                          <a:latin typeface="Calibri" panose="020F0502020204030204" pitchFamily="34" charset="0"/>
                          <a:ea typeface="Calibri" panose="020F0502020204030204" pitchFamily="34" charset="0"/>
                          <a:cs typeface="Times New Roman" panose="02020603050405020304" pitchFamily="18" charset="0"/>
                        </a:rPr>
                        <a:t>Revision and Assessments </a:t>
                      </a:r>
                    </a:p>
                    <a:p>
                      <a:pPr algn="ctr"/>
                      <a:r>
                        <a:rPr lang="en-GB" sz="1400" kern="0" dirty="0">
                          <a:effectLst/>
                          <a:latin typeface="Calibri" panose="020F0502020204030204" pitchFamily="34" charset="0"/>
                          <a:ea typeface="Calibri" panose="020F0502020204030204" pitchFamily="34" charset="0"/>
                          <a:cs typeface="Times New Roman" panose="02020603050405020304" pitchFamily="18" charset="0"/>
                        </a:rPr>
                        <a:t>Carefully selected past papers.</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1477" marR="4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6650179"/>
                  </a:ext>
                </a:extLst>
              </a:tr>
            </a:tbl>
          </a:graphicData>
        </a:graphic>
      </p:graphicFrame>
    </p:spTree>
    <p:extLst>
      <p:ext uri="{BB962C8B-B14F-4D97-AF65-F5344CB8AC3E}">
        <p14:creationId xmlns:p14="http://schemas.microsoft.com/office/powerpoint/2010/main" val="409776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AA07832-655C-A31B-EB21-A5922DF0CEAA}"/>
            </a:ext>
          </a:extLst>
        </p:cNvPr>
        <p:cNvGrpSpPr/>
        <p:nvPr/>
      </p:nvGrpSpPr>
      <p:grpSpPr>
        <a:xfrm>
          <a:off x="0" y="0"/>
          <a:ext cx="0" cy="0"/>
          <a:chOff x="0" y="0"/>
          <a:chExt cx="0" cy="0"/>
        </a:xfrm>
      </p:grpSpPr>
      <p:pic>
        <p:nvPicPr>
          <p:cNvPr id="4" name="Picture 3" descr="White structure">
            <a:extLst>
              <a:ext uri="{FF2B5EF4-FFF2-40B4-BE49-F238E27FC236}">
                <a16:creationId xmlns:a16="http://schemas.microsoft.com/office/drawing/2014/main" id="{C98177AE-90DC-D6B1-789D-0295FD1E6A87}"/>
              </a:ext>
            </a:extLst>
          </p:cNvPr>
          <p:cNvPicPr>
            <a:picLocks noChangeAspect="1"/>
          </p:cNvPicPr>
          <p:nvPr/>
        </p:nvPicPr>
        <p:blipFill>
          <a:blip r:embed="rId2"/>
          <a:srcRect r="-2" b="21911"/>
          <a:stretch/>
        </p:blipFill>
        <p:spPr>
          <a:xfrm>
            <a:off x="20" y="-1"/>
            <a:ext cx="11828189" cy="6858000"/>
          </a:xfrm>
          <a:custGeom>
            <a:avLst/>
            <a:gdLst/>
            <a:ahLst/>
            <a:cxnLst/>
            <a:rect l="l" t="t" r="r" b="b"/>
            <a:pathLst>
              <a:path w="11828209" h="6851225">
                <a:moveTo>
                  <a:pt x="1484882" y="0"/>
                </a:moveTo>
                <a:lnTo>
                  <a:pt x="8520272" y="0"/>
                </a:lnTo>
                <a:lnTo>
                  <a:pt x="8541915" y="12445"/>
                </a:lnTo>
                <a:cubicBezTo>
                  <a:pt x="10512125" y="1209574"/>
                  <a:pt x="11828209" y="3376047"/>
                  <a:pt x="11828209" y="5849907"/>
                </a:cubicBezTo>
                <a:cubicBezTo>
                  <a:pt x="11828209" y="6085513"/>
                  <a:pt x="11816272" y="6318331"/>
                  <a:pt x="11792969" y="6547788"/>
                </a:cubicBezTo>
                <a:lnTo>
                  <a:pt x="11754411" y="6851225"/>
                </a:lnTo>
                <a:lnTo>
                  <a:pt x="0" y="6851225"/>
                </a:lnTo>
                <a:lnTo>
                  <a:pt x="0" y="1208190"/>
                </a:lnTo>
                <a:lnTo>
                  <a:pt x="176127" y="1023457"/>
                </a:lnTo>
                <a:cubicBezTo>
                  <a:pt x="562126" y="637458"/>
                  <a:pt x="994141" y="297476"/>
                  <a:pt x="1463239" y="12445"/>
                </a:cubicBezTo>
                <a:close/>
              </a:path>
            </a:pathLst>
          </a:custGeom>
        </p:spPr>
      </p:pic>
      <p:graphicFrame>
        <p:nvGraphicFramePr>
          <p:cNvPr id="3" name="Table 2">
            <a:extLst>
              <a:ext uri="{FF2B5EF4-FFF2-40B4-BE49-F238E27FC236}">
                <a16:creationId xmlns:a16="http://schemas.microsoft.com/office/drawing/2014/main" id="{72E4ADE5-3089-43D8-7003-4D758C8A839C}"/>
              </a:ext>
            </a:extLst>
          </p:cNvPr>
          <p:cNvGraphicFramePr>
            <a:graphicFrameLocks noGrp="1"/>
          </p:cNvGraphicFramePr>
          <p:nvPr>
            <p:extLst>
              <p:ext uri="{D42A27DB-BD31-4B8C-83A1-F6EECF244321}">
                <p14:modId xmlns:p14="http://schemas.microsoft.com/office/powerpoint/2010/main" val="633595655"/>
              </p:ext>
            </p:extLst>
          </p:nvPr>
        </p:nvGraphicFramePr>
        <p:xfrm>
          <a:off x="436556" y="188118"/>
          <a:ext cx="11391653" cy="6295676"/>
        </p:xfrm>
        <a:graphic>
          <a:graphicData uri="http://schemas.openxmlformats.org/drawingml/2006/table">
            <a:tbl>
              <a:tblPr firstRow="1" firstCol="1" lastRow="1" lastCol="1" bandRow="1" bandCol="1"/>
              <a:tblGrid>
                <a:gridCol w="1377999">
                  <a:extLst>
                    <a:ext uri="{9D8B030D-6E8A-4147-A177-3AD203B41FA5}">
                      <a16:colId xmlns:a16="http://schemas.microsoft.com/office/drawing/2014/main" val="3869907282"/>
                    </a:ext>
                  </a:extLst>
                </a:gridCol>
                <a:gridCol w="4802921">
                  <a:extLst>
                    <a:ext uri="{9D8B030D-6E8A-4147-A177-3AD203B41FA5}">
                      <a16:colId xmlns:a16="http://schemas.microsoft.com/office/drawing/2014/main" val="3857782713"/>
                    </a:ext>
                  </a:extLst>
                </a:gridCol>
                <a:gridCol w="3000793">
                  <a:extLst>
                    <a:ext uri="{9D8B030D-6E8A-4147-A177-3AD203B41FA5}">
                      <a16:colId xmlns:a16="http://schemas.microsoft.com/office/drawing/2014/main" val="3756332427"/>
                    </a:ext>
                  </a:extLst>
                </a:gridCol>
                <a:gridCol w="2209940">
                  <a:extLst>
                    <a:ext uri="{9D8B030D-6E8A-4147-A177-3AD203B41FA5}">
                      <a16:colId xmlns:a16="http://schemas.microsoft.com/office/drawing/2014/main" val="3172528314"/>
                    </a:ext>
                  </a:extLst>
                </a:gridCol>
              </a:tblGrid>
              <a:tr h="483398">
                <a:tc gridSpan="4">
                  <a:txBody>
                    <a:bodyPr/>
                    <a:lstStyle/>
                    <a:p>
                      <a:pPr marL="67945" algn="l">
                        <a:spcBef>
                          <a:spcPts val="595"/>
                        </a:spcBef>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Curriculum</a:t>
                      </a:r>
                      <a:r>
                        <a:rPr lang="en-US" sz="1400" b="1" spc="-4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Overview</a:t>
                      </a:r>
                      <a:r>
                        <a:rPr lang="en-US" sz="1400" b="1" spc="-3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a:t>
                      </a:r>
                      <a:r>
                        <a:rPr lang="en-US" sz="1400" b="1" spc="-2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Mathematics</a:t>
                      </a:r>
                      <a:r>
                        <a:rPr lang="en-US" sz="1400" b="1" spc="-25"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400" b="1" spc="-25"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Year</a:t>
                      </a:r>
                      <a:r>
                        <a:rPr lang="en-US" sz="1400" b="1" spc="-25"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spc="-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9</a:t>
                      </a:r>
                    </a:p>
                    <a:p>
                      <a:pPr marL="67945" algn="l">
                        <a:spcBef>
                          <a:spcPts val="595"/>
                        </a:spcBef>
                      </a:pP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538DD3"/>
                      </a:solidFill>
                      <a:prstDash val="solid"/>
                      <a:round/>
                      <a:headEnd type="none" w="med" len="med"/>
                      <a:tailEnd type="none" w="med" len="med"/>
                    </a:lnL>
                    <a:lnR w="12700" cap="flat" cmpd="sng" algn="ctr">
                      <a:solidFill>
                        <a:srgbClr val="538DD3"/>
                      </a:solidFill>
                      <a:prstDash val="solid"/>
                      <a:round/>
                      <a:headEnd type="none" w="med" len="med"/>
                      <a:tailEnd type="none" w="med" len="med"/>
                    </a:lnR>
                    <a:lnT w="12700" cap="flat" cmpd="sng" algn="ctr">
                      <a:solidFill>
                        <a:srgbClr val="538DD3"/>
                      </a:solidFill>
                      <a:prstDash val="solid"/>
                      <a:round/>
                      <a:headEnd type="none" w="med" len="med"/>
                      <a:tailEnd type="none" w="med" len="med"/>
                    </a:lnT>
                    <a:lnB w="12700" cap="flat" cmpd="sng" algn="ctr">
                      <a:solidFill>
                        <a:srgbClr val="538DD3"/>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9768165"/>
                  </a:ext>
                </a:extLst>
              </a:tr>
              <a:tr h="330376">
                <a:tc>
                  <a:txBody>
                    <a:bodyPr/>
                    <a:lstStyle/>
                    <a:p>
                      <a:pPr marL="67945">
                        <a:spcBef>
                          <a:spcPts val="320"/>
                        </a:spcBef>
                      </a:pPr>
                      <a:r>
                        <a:rPr lang="en-US" sz="1400" b="1" spc="-1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When?</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538DD3"/>
                      </a:solidFill>
                      <a:prstDash val="solid"/>
                      <a:round/>
                      <a:headEnd type="none" w="med" len="med"/>
                      <a:tailEnd type="none" w="med" len="med"/>
                    </a:lnL>
                    <a:lnR w="12700" cap="flat" cmpd="sng" algn="ctr">
                      <a:solidFill>
                        <a:srgbClr val="538DD3"/>
                      </a:solidFill>
                      <a:prstDash val="solid"/>
                      <a:round/>
                      <a:headEnd type="none" w="med" len="med"/>
                      <a:tailEnd type="none" w="med" len="med"/>
                    </a:lnR>
                    <a:lnT w="12700" cap="flat" cmpd="sng" algn="ctr">
                      <a:solidFill>
                        <a:srgbClr val="538DD3"/>
                      </a:solidFill>
                      <a:prstDash val="solid"/>
                      <a:round/>
                      <a:headEnd type="none" w="med" len="med"/>
                      <a:tailEnd type="none" w="med" len="med"/>
                    </a:lnT>
                    <a:lnB w="12700" cap="flat" cmpd="sng" algn="ctr">
                      <a:solidFill>
                        <a:srgbClr val="538DD3"/>
                      </a:solidFill>
                      <a:prstDash val="solid"/>
                      <a:round/>
                      <a:headEnd type="none" w="med" len="med"/>
                      <a:tailEnd type="none" w="med" len="med"/>
                    </a:lnB>
                    <a:solidFill>
                      <a:srgbClr val="92D050"/>
                    </a:solidFill>
                  </a:tcPr>
                </a:tc>
                <a:tc>
                  <a:txBody>
                    <a:bodyPr/>
                    <a:lstStyle/>
                    <a:p>
                      <a:pPr marL="793750" marR="788670" algn="ctr">
                        <a:spcBef>
                          <a:spcPts val="320"/>
                        </a:spcBef>
                      </a:pPr>
                      <a:r>
                        <a:rPr lang="en-US" sz="1400" b="1" spc="-1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538DD3"/>
                      </a:solidFill>
                      <a:prstDash val="solid"/>
                      <a:round/>
                      <a:headEnd type="none" w="med" len="med"/>
                      <a:tailEnd type="none" w="med" len="med"/>
                    </a:lnL>
                    <a:lnR w="12700" cap="flat" cmpd="sng" algn="ctr">
                      <a:solidFill>
                        <a:srgbClr val="538DD3"/>
                      </a:solidFill>
                      <a:prstDash val="solid"/>
                      <a:round/>
                      <a:headEnd type="none" w="med" len="med"/>
                      <a:tailEnd type="none" w="med" len="med"/>
                    </a:lnR>
                    <a:lnT w="12700" cap="flat" cmpd="sng" algn="ctr">
                      <a:solidFill>
                        <a:srgbClr val="538DD3"/>
                      </a:solidFill>
                      <a:prstDash val="solid"/>
                      <a:round/>
                      <a:headEnd type="none" w="med" len="med"/>
                      <a:tailEnd type="none" w="med" len="med"/>
                    </a:lnT>
                    <a:lnB w="12700" cap="flat" cmpd="sng" algn="ctr">
                      <a:solidFill>
                        <a:srgbClr val="538DD3"/>
                      </a:solidFill>
                      <a:prstDash val="solid"/>
                      <a:round/>
                      <a:headEnd type="none" w="med" len="med"/>
                      <a:tailEnd type="none" w="med" len="med"/>
                    </a:lnB>
                    <a:solidFill>
                      <a:srgbClr val="92D050"/>
                    </a:solidFill>
                  </a:tcPr>
                </a:tc>
                <a:tc>
                  <a:txBody>
                    <a:bodyPr/>
                    <a:lstStyle/>
                    <a:p>
                      <a:pPr marR="657860">
                        <a:spcBef>
                          <a:spcPts val="320"/>
                        </a:spcBef>
                      </a:pPr>
                      <a:r>
                        <a:rPr lang="en-US" sz="1400" b="1" spc="-2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Why?</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538DD3"/>
                      </a:solidFill>
                      <a:prstDash val="solid"/>
                      <a:round/>
                      <a:headEnd type="none" w="med" len="med"/>
                      <a:tailEnd type="none" w="med" len="med"/>
                    </a:lnL>
                    <a:lnR w="12700" cap="flat" cmpd="sng" algn="ctr">
                      <a:solidFill>
                        <a:srgbClr val="538DD3"/>
                      </a:solidFill>
                      <a:prstDash val="solid"/>
                      <a:round/>
                      <a:headEnd type="none" w="med" len="med"/>
                      <a:tailEnd type="none" w="med" len="med"/>
                    </a:lnR>
                    <a:lnT w="12700" cap="flat" cmpd="sng" algn="ctr">
                      <a:solidFill>
                        <a:srgbClr val="538DD3"/>
                      </a:solidFill>
                      <a:prstDash val="solid"/>
                      <a:round/>
                      <a:headEnd type="none" w="med" len="med"/>
                      <a:tailEnd type="none" w="med" len="med"/>
                    </a:lnT>
                    <a:lnB w="12700" cap="flat" cmpd="sng" algn="ctr">
                      <a:solidFill>
                        <a:srgbClr val="538DD3"/>
                      </a:solidFill>
                      <a:prstDash val="solid"/>
                      <a:round/>
                      <a:headEnd type="none" w="med" len="med"/>
                      <a:tailEnd type="none" w="med" len="med"/>
                    </a:lnB>
                    <a:solidFill>
                      <a:srgbClr val="92D050"/>
                    </a:solidFill>
                  </a:tcPr>
                </a:tc>
                <a:tc>
                  <a:txBody>
                    <a:bodyPr/>
                    <a:lstStyle/>
                    <a:p>
                      <a:pPr marR="703580">
                        <a:spcBef>
                          <a:spcPts val="320"/>
                        </a:spcBef>
                      </a:pPr>
                      <a:r>
                        <a:rPr lang="en-US" sz="1400" b="1" spc="-2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How?</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538DD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538DD3"/>
                      </a:solidFill>
                      <a:prstDash val="solid"/>
                      <a:round/>
                      <a:headEnd type="none" w="med" len="med"/>
                      <a:tailEnd type="none" w="med" len="med"/>
                    </a:lnT>
                    <a:lnB w="12700" cap="flat" cmpd="sng" algn="ctr">
                      <a:solidFill>
                        <a:srgbClr val="538DD3"/>
                      </a:solidFill>
                      <a:prstDash val="solid"/>
                      <a:round/>
                      <a:headEnd type="none" w="med" len="med"/>
                      <a:tailEnd type="none" w="med" len="med"/>
                    </a:lnB>
                    <a:solidFill>
                      <a:srgbClr val="92D050"/>
                    </a:solidFill>
                  </a:tcPr>
                </a:tc>
                <a:extLst>
                  <a:ext uri="{0D108BD9-81ED-4DB2-BD59-A6C34878D82A}">
                    <a16:rowId xmlns:a16="http://schemas.microsoft.com/office/drawing/2014/main" val="141168388"/>
                  </a:ext>
                </a:extLst>
              </a:tr>
              <a:tr h="1286865">
                <a:tc>
                  <a:txBody>
                    <a:bodyPr/>
                    <a:lstStyle/>
                    <a:p>
                      <a:pPr marL="67945"/>
                      <a:r>
                        <a:rPr lang="en-US" sz="900" b="1" dirty="0">
                          <a:solidFill>
                            <a:srgbClr val="6F2F9F"/>
                          </a:solidFill>
                          <a:effectLst/>
                          <a:latin typeface="Calibri" panose="020F0502020204030204" pitchFamily="34" charset="0"/>
                          <a:ea typeface="Calibri" panose="020F0502020204030204" pitchFamily="34" charset="0"/>
                          <a:cs typeface="Calibri" panose="020F0502020204030204" pitchFamily="34" charset="0"/>
                        </a:rPr>
                        <a:t>Autumn</a:t>
                      </a:r>
                      <a:r>
                        <a:rPr lang="en-US" sz="900" b="1" spc="-75" dirty="0">
                          <a:solidFill>
                            <a:srgbClr val="6F2F9F"/>
                          </a:solidFill>
                          <a:effectLst/>
                          <a:latin typeface="Calibri" panose="020F0502020204030204" pitchFamily="34" charset="0"/>
                          <a:ea typeface="Calibri" panose="020F0502020204030204" pitchFamily="34" charset="0"/>
                          <a:cs typeface="Calibri" panose="020F0502020204030204" pitchFamily="34" charset="0"/>
                        </a:rPr>
                        <a:t> </a:t>
                      </a:r>
                      <a:r>
                        <a:rPr lang="en-US" sz="900" b="1" spc="-20" dirty="0">
                          <a:solidFill>
                            <a:srgbClr val="6F2F9F"/>
                          </a:solidFill>
                          <a:effectLst/>
                          <a:latin typeface="Calibri" panose="020F0502020204030204" pitchFamily="34" charset="0"/>
                          <a:ea typeface="Calibri" panose="020F0502020204030204" pitchFamily="34" charset="0"/>
                          <a:cs typeface="Calibri" panose="020F0502020204030204" pitchFamily="34" charset="0"/>
                        </a:rPr>
                        <a:t>Term</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538DD3"/>
                      </a:solidFill>
                      <a:prstDash val="solid"/>
                      <a:round/>
                      <a:headEnd type="none" w="med" len="med"/>
                      <a:tailEnd type="none" w="med" len="med"/>
                    </a:lnL>
                    <a:lnR w="12700" cap="flat" cmpd="sng" algn="ctr">
                      <a:solidFill>
                        <a:srgbClr val="538DD3"/>
                      </a:solidFill>
                      <a:prstDash val="solid"/>
                      <a:round/>
                      <a:headEnd type="none" w="med" len="med"/>
                      <a:tailEnd type="none" w="med" len="med"/>
                    </a:lnR>
                    <a:lnT w="12700" cap="flat" cmpd="sng" algn="ctr">
                      <a:solidFill>
                        <a:srgbClr val="538DD3"/>
                      </a:solidFill>
                      <a:prstDash val="solid"/>
                      <a:round/>
                      <a:headEnd type="none" w="med" len="med"/>
                      <a:tailEnd type="none" w="med" len="med"/>
                    </a:lnT>
                    <a:lnB w="12700" cap="flat" cmpd="sng" algn="ctr">
                      <a:solidFill>
                        <a:srgbClr val="538DD3"/>
                      </a:solidFill>
                      <a:prstDash val="solid"/>
                      <a:round/>
                      <a:headEnd type="none" w="med" len="med"/>
                      <a:tailEnd type="none" w="med" len="med"/>
                    </a:lnB>
                    <a:solidFill>
                      <a:srgbClr val="CCCCFF"/>
                    </a:solidFill>
                  </a:tcPr>
                </a:tc>
                <a:tc>
                  <a:txBody>
                    <a:bodyPr/>
                    <a:lstStyle/>
                    <a:p>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900" u="sng"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Unit Objectives</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9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Y9 Core (GCSE): </a:t>
                      </a:r>
                      <a:r>
                        <a:rPr lang="en-GB" sz="9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Algebraic Proficiency and Visualising -</a:t>
                      </a:r>
                      <a:r>
                        <a:rPr lang="en-GB" sz="9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Simplifying expressions, algebraic fractions, using formulae, change of subject and indices.</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9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Y9 Entry Level 2: </a:t>
                      </a:r>
                      <a:r>
                        <a:rPr lang="en-GB"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Use of Numbers and the Number System </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Calculating with whole numbers, fractions, decimals and percentages.</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r>
                        <a:rPr lang="en-GB" sz="9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Y9 Entry Level 3: </a:t>
                      </a:r>
                      <a:r>
                        <a:rPr lang="en-GB"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Using Numbers and the Number System </a:t>
                      </a:r>
                      <a:r>
                        <a:rPr lang="en-GB" sz="9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whole numbers,</a:t>
                      </a:r>
                      <a:r>
                        <a:rPr lang="en-GB" sz="9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f</a:t>
                      </a:r>
                      <a:r>
                        <a:rPr lang="en-GB" sz="9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ractions and decimals: rounding to decimal places, sequences </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 multiplying and dividing two and three digits by whole numbers including problem solving.</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538DD3"/>
                      </a:solidFill>
                      <a:prstDash val="solid"/>
                      <a:round/>
                      <a:headEnd type="none" w="med" len="med"/>
                      <a:tailEnd type="none" w="med" len="med"/>
                    </a:lnL>
                    <a:lnR w="12700" cap="flat" cmpd="sng" algn="ctr">
                      <a:solidFill>
                        <a:srgbClr val="538DD3"/>
                      </a:solidFill>
                      <a:prstDash val="solid"/>
                      <a:round/>
                      <a:headEnd type="none" w="med" len="med"/>
                      <a:tailEnd type="none" w="med" len="med"/>
                    </a:lnR>
                    <a:lnT w="12700" cap="flat" cmpd="sng" algn="ctr">
                      <a:solidFill>
                        <a:srgbClr val="538DD3"/>
                      </a:solidFill>
                      <a:prstDash val="solid"/>
                      <a:round/>
                      <a:headEnd type="none" w="med" len="med"/>
                      <a:tailEnd type="none" w="med" len="med"/>
                    </a:lnT>
                    <a:lnB w="12700" cap="flat" cmpd="sng" algn="ctr">
                      <a:solidFill>
                        <a:srgbClr val="538DD3"/>
                      </a:solidFill>
                      <a:prstDash val="solid"/>
                      <a:round/>
                      <a:headEnd type="none" w="med" len="med"/>
                      <a:tailEnd type="none" w="med" len="med"/>
                    </a:lnB>
                    <a:solidFill>
                      <a:srgbClr val="CCCCFF"/>
                    </a:solidFill>
                  </a:tcPr>
                </a:tc>
                <a:tc rowSpan="3">
                  <a:txBody>
                    <a:bodyPr/>
                    <a:lstStyle/>
                    <a:p>
                      <a:pPr algn="ctr"/>
                      <a:endParaRPr lang="en-GB" sz="900" kern="100" dirty="0">
                        <a:effectLst/>
                        <a:latin typeface="Calibri" panose="020F0502020204030204" pitchFamily="34" charset="0"/>
                        <a:ea typeface="Calibri" panose="020F0502020204030204" pitchFamily="34" charset="0"/>
                        <a:cs typeface="Calibri" panose="020F0502020204030204" pitchFamily="34" charset="0"/>
                      </a:endParaRPr>
                    </a:p>
                    <a:p>
                      <a:pPr algn="ctr"/>
                      <a:r>
                        <a:rPr lang="en-GB" sz="900" kern="100" dirty="0">
                          <a:effectLst/>
                          <a:latin typeface="Calibri" panose="020F0502020204030204" pitchFamily="34" charset="0"/>
                          <a:ea typeface="Calibri" panose="020F0502020204030204" pitchFamily="34" charset="0"/>
                          <a:cs typeface="Calibri" panose="020F0502020204030204" pitchFamily="34" charset="0"/>
                        </a:rPr>
                        <a:t>Students should build on</a:t>
                      </a:r>
                      <a:r>
                        <a:rPr lang="en-GB" sz="900" kern="1200" dirty="0">
                          <a:effectLst/>
                          <a:latin typeface="Calibri" panose="020F0502020204030204" pitchFamily="34" charset="0"/>
                          <a:ea typeface="Calibri" panose="020F0502020204030204" pitchFamily="34" charset="0"/>
                          <a:cs typeface="Calibri" panose="020F0502020204030204" pitchFamily="34" charset="0"/>
                        </a:rPr>
                        <a:t> </a:t>
                      </a:r>
                      <a:r>
                        <a:rPr lang="en-GB" sz="900" kern="100" dirty="0">
                          <a:effectLst/>
                          <a:latin typeface="Calibri" panose="020F0502020204030204" pitchFamily="34" charset="0"/>
                          <a:ea typeface="Calibri" panose="020F0502020204030204" pitchFamily="34" charset="0"/>
                          <a:cs typeface="Calibri" panose="020F0502020204030204" pitchFamily="34" charset="0"/>
                        </a:rPr>
                        <a:t>learning from Years 7 &amp; 8,</a:t>
                      </a:r>
                      <a:r>
                        <a:rPr lang="en-GB" sz="900" kern="1200" dirty="0">
                          <a:effectLst/>
                          <a:latin typeface="Calibri" panose="020F0502020204030204" pitchFamily="34" charset="0"/>
                          <a:ea typeface="Calibri" panose="020F0502020204030204" pitchFamily="34" charset="0"/>
                          <a:cs typeface="Calibri" panose="020F0502020204030204" pitchFamily="34" charset="0"/>
                        </a:rPr>
                        <a:t> f</a:t>
                      </a:r>
                      <a:r>
                        <a:rPr lang="en-GB" sz="900" kern="100" dirty="0">
                          <a:effectLst/>
                          <a:latin typeface="Calibri" panose="020F0502020204030204" pitchFamily="34" charset="0"/>
                          <a:ea typeface="Calibri" panose="020F0502020204030204" pitchFamily="34" charset="0"/>
                          <a:cs typeface="Calibri" panose="020F0502020204030204" pitchFamily="34" charset="0"/>
                        </a:rPr>
                        <a:t>urther developing fluency,</a:t>
                      </a:r>
                      <a:r>
                        <a:rPr lang="en-GB" sz="900" kern="1200" dirty="0">
                          <a:effectLst/>
                          <a:latin typeface="Calibri" panose="020F0502020204030204" pitchFamily="34" charset="0"/>
                          <a:ea typeface="Calibri" panose="020F0502020204030204" pitchFamily="34" charset="0"/>
                          <a:cs typeface="Calibri" panose="020F0502020204030204" pitchFamily="34" charset="0"/>
                        </a:rPr>
                        <a:t> </a:t>
                      </a:r>
                      <a:r>
                        <a:rPr lang="en-GB" sz="900" kern="100" dirty="0">
                          <a:effectLst/>
                          <a:latin typeface="Calibri" panose="020F0502020204030204" pitchFamily="34" charset="0"/>
                          <a:ea typeface="Calibri" panose="020F0502020204030204" pitchFamily="34" charset="0"/>
                          <a:cs typeface="Calibri" panose="020F0502020204030204" pitchFamily="34" charset="0"/>
                        </a:rPr>
                        <a:t>mathematical reasoning and</a:t>
                      </a:r>
                      <a:r>
                        <a:rPr lang="en-GB" sz="900" kern="1200" dirty="0">
                          <a:effectLst/>
                          <a:latin typeface="Calibri" panose="020F0502020204030204" pitchFamily="34" charset="0"/>
                          <a:ea typeface="Calibri" panose="020F0502020204030204" pitchFamily="34" charset="0"/>
                          <a:cs typeface="Calibri" panose="020F0502020204030204" pitchFamily="34" charset="0"/>
                        </a:rPr>
                        <a:t> </a:t>
                      </a:r>
                      <a:r>
                        <a:rPr lang="en-GB" sz="900" kern="100" dirty="0">
                          <a:effectLst/>
                          <a:latin typeface="Calibri" panose="020F0502020204030204" pitchFamily="34" charset="0"/>
                          <a:ea typeface="Calibri" panose="020F0502020204030204" pitchFamily="34" charset="0"/>
                          <a:cs typeface="Calibri" panose="020F0502020204030204" pitchFamily="34" charset="0"/>
                        </a:rPr>
                        <a:t>competence in solving</a:t>
                      </a:r>
                      <a:r>
                        <a:rPr lang="en-GB" sz="900" kern="1200" dirty="0">
                          <a:effectLst/>
                          <a:latin typeface="Calibri" panose="020F0502020204030204" pitchFamily="34" charset="0"/>
                          <a:ea typeface="Calibri" panose="020F0502020204030204" pitchFamily="34" charset="0"/>
                          <a:cs typeface="Calibri" panose="020F0502020204030204" pitchFamily="34" charset="0"/>
                        </a:rPr>
                        <a:t> </a:t>
                      </a:r>
                      <a:r>
                        <a:rPr lang="en-GB" sz="900" kern="100" dirty="0">
                          <a:effectLst/>
                          <a:latin typeface="Calibri" panose="020F0502020204030204" pitchFamily="34" charset="0"/>
                          <a:ea typeface="Calibri" panose="020F0502020204030204" pitchFamily="34" charset="0"/>
                          <a:cs typeface="Calibri" panose="020F0502020204030204" pitchFamily="34" charset="0"/>
                        </a:rPr>
                        <a:t>increasingly sophisticated</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ctr"/>
                      <a:r>
                        <a:rPr lang="en-GB" sz="900" kern="100" dirty="0">
                          <a:effectLst/>
                          <a:latin typeface="Calibri" panose="020F0502020204030204" pitchFamily="34" charset="0"/>
                          <a:ea typeface="Calibri" panose="020F0502020204030204" pitchFamily="34" charset="0"/>
                          <a:cs typeface="Calibri" panose="020F0502020204030204" pitchFamily="34" charset="0"/>
                        </a:rPr>
                        <a:t>problems across the National</a:t>
                      </a:r>
                      <a:r>
                        <a:rPr lang="en-GB" sz="900" kern="1200" dirty="0">
                          <a:effectLst/>
                          <a:latin typeface="Calibri" panose="020F0502020204030204" pitchFamily="34" charset="0"/>
                          <a:ea typeface="Calibri" panose="020F0502020204030204" pitchFamily="34" charset="0"/>
                          <a:cs typeface="Calibri" panose="020F0502020204030204" pitchFamily="34" charset="0"/>
                        </a:rPr>
                        <a:t> </a:t>
                      </a:r>
                      <a:r>
                        <a:rPr lang="en-GB" sz="900" kern="100" dirty="0">
                          <a:effectLst/>
                          <a:latin typeface="Calibri" panose="020F0502020204030204" pitchFamily="34" charset="0"/>
                          <a:ea typeface="Calibri" panose="020F0502020204030204" pitchFamily="34" charset="0"/>
                          <a:cs typeface="Calibri" panose="020F0502020204030204" pitchFamily="34" charset="0"/>
                        </a:rPr>
                        <a:t>Curriculum areas of number,</a:t>
                      </a:r>
                      <a:r>
                        <a:rPr lang="en-GB" sz="900" kern="1200" dirty="0">
                          <a:effectLst/>
                          <a:latin typeface="Calibri" panose="020F0502020204030204" pitchFamily="34" charset="0"/>
                          <a:ea typeface="Calibri" panose="020F0502020204030204" pitchFamily="34" charset="0"/>
                          <a:cs typeface="Calibri" panose="020F0502020204030204" pitchFamily="34" charset="0"/>
                        </a:rPr>
                        <a:t> </a:t>
                      </a:r>
                      <a:r>
                        <a:rPr lang="en-GB" sz="900" kern="100" dirty="0">
                          <a:effectLst/>
                          <a:latin typeface="Calibri" panose="020F0502020204030204" pitchFamily="34" charset="0"/>
                          <a:ea typeface="Calibri" panose="020F0502020204030204" pitchFamily="34" charset="0"/>
                          <a:cs typeface="Calibri" panose="020F0502020204030204" pitchFamily="34" charset="0"/>
                        </a:rPr>
                        <a:t>algebra, ratio and proportion,</a:t>
                      </a:r>
                      <a:r>
                        <a:rPr lang="en-GB" sz="900" kern="1200" dirty="0">
                          <a:effectLst/>
                          <a:latin typeface="Calibri" panose="020F0502020204030204" pitchFamily="34" charset="0"/>
                          <a:ea typeface="Calibri" panose="020F0502020204030204" pitchFamily="34" charset="0"/>
                          <a:cs typeface="Calibri" panose="020F0502020204030204" pitchFamily="34" charset="0"/>
                        </a:rPr>
                        <a:t> </a:t>
                      </a:r>
                      <a:r>
                        <a:rPr lang="en-GB" sz="900" kern="100" dirty="0">
                          <a:effectLst/>
                          <a:latin typeface="Calibri" panose="020F0502020204030204" pitchFamily="34" charset="0"/>
                          <a:ea typeface="Calibri" panose="020F0502020204030204" pitchFamily="34" charset="0"/>
                          <a:cs typeface="Calibri" panose="020F0502020204030204" pitchFamily="34" charset="0"/>
                        </a:rPr>
                        <a:t>probability, geometry and</a:t>
                      </a:r>
                      <a:r>
                        <a:rPr lang="en-GB" sz="900" kern="1200" dirty="0">
                          <a:effectLst/>
                          <a:latin typeface="Calibri" panose="020F0502020204030204" pitchFamily="34" charset="0"/>
                          <a:ea typeface="Calibri" panose="020F0502020204030204" pitchFamily="34" charset="0"/>
                          <a:cs typeface="Calibri" panose="020F0502020204030204" pitchFamily="34" charset="0"/>
                        </a:rPr>
                        <a:t> </a:t>
                      </a:r>
                      <a:r>
                        <a:rPr lang="en-GB" sz="900" kern="100" dirty="0">
                          <a:effectLst/>
                          <a:latin typeface="Calibri" panose="020F0502020204030204" pitchFamily="34" charset="0"/>
                          <a:ea typeface="Calibri" panose="020F0502020204030204" pitchFamily="34" charset="0"/>
                          <a:cs typeface="Calibri" panose="020F0502020204030204" pitchFamily="34" charset="0"/>
                        </a:rPr>
                        <a:t>statistics.</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ctr"/>
                      <a:r>
                        <a:rPr lang="en-GB" sz="900" kern="100" dirty="0">
                          <a:effectLst/>
                          <a:latin typeface="Calibri" panose="020F0502020204030204" pitchFamily="34" charset="0"/>
                          <a:ea typeface="Calibri" panose="020F0502020204030204" pitchFamily="34" charset="0"/>
                          <a:cs typeface="Calibri" panose="020F0502020204030204" pitchFamily="34" charset="0"/>
                        </a:rPr>
                        <a:t> </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ctr"/>
                      <a:r>
                        <a:rPr lang="en-GB" sz="900" kern="100" dirty="0">
                          <a:effectLst/>
                          <a:latin typeface="Calibri" panose="020F0502020204030204" pitchFamily="34" charset="0"/>
                          <a:ea typeface="Calibri" panose="020F0502020204030204" pitchFamily="34" charset="0"/>
                          <a:cs typeface="Calibri" panose="020F0502020204030204" pitchFamily="34" charset="0"/>
                        </a:rPr>
                        <a:t>The curriculum will continue</a:t>
                      </a:r>
                      <a:r>
                        <a:rPr lang="en-GB" sz="900" kern="1200" dirty="0">
                          <a:effectLst/>
                          <a:latin typeface="Calibri" panose="020F0502020204030204" pitchFamily="34" charset="0"/>
                          <a:ea typeface="Calibri" panose="020F0502020204030204" pitchFamily="34" charset="0"/>
                          <a:cs typeface="Calibri" panose="020F0502020204030204" pitchFamily="34" charset="0"/>
                        </a:rPr>
                        <a:t> </a:t>
                      </a:r>
                      <a:r>
                        <a:rPr lang="en-GB" sz="900" kern="100" dirty="0">
                          <a:effectLst/>
                          <a:latin typeface="Calibri" panose="020F0502020204030204" pitchFamily="34" charset="0"/>
                          <a:ea typeface="Calibri" panose="020F0502020204030204" pitchFamily="34" charset="0"/>
                          <a:cs typeface="Calibri" panose="020F0502020204030204" pitchFamily="34" charset="0"/>
                        </a:rPr>
                        <a:t>to enable students to make</a:t>
                      </a:r>
                      <a:r>
                        <a:rPr lang="en-GB" sz="900" kern="1200" dirty="0">
                          <a:effectLst/>
                          <a:latin typeface="Calibri" panose="020F0502020204030204" pitchFamily="34" charset="0"/>
                          <a:ea typeface="Calibri" panose="020F0502020204030204" pitchFamily="34" charset="0"/>
                          <a:cs typeface="Calibri" panose="020F0502020204030204" pitchFamily="34" charset="0"/>
                        </a:rPr>
                        <a:t> </a:t>
                      </a:r>
                      <a:r>
                        <a:rPr lang="en-GB" sz="900" kern="100" dirty="0">
                          <a:effectLst/>
                          <a:latin typeface="Calibri" panose="020F0502020204030204" pitchFamily="34" charset="0"/>
                          <a:ea typeface="Calibri" panose="020F0502020204030204" pitchFamily="34" charset="0"/>
                          <a:cs typeface="Calibri" panose="020F0502020204030204" pitchFamily="34" charset="0"/>
                        </a:rPr>
                        <a:t>links between topics and</a:t>
                      </a:r>
                      <a:r>
                        <a:rPr lang="en-GB" sz="900" kern="1200" dirty="0">
                          <a:effectLst/>
                          <a:latin typeface="Calibri" panose="020F0502020204030204" pitchFamily="34" charset="0"/>
                          <a:ea typeface="Calibri" panose="020F0502020204030204" pitchFamily="34" charset="0"/>
                          <a:cs typeface="Calibri" panose="020F0502020204030204" pitchFamily="34" charset="0"/>
                        </a:rPr>
                        <a:t> </a:t>
                      </a:r>
                      <a:r>
                        <a:rPr lang="en-GB" sz="900" kern="100" dirty="0">
                          <a:effectLst/>
                          <a:latin typeface="Calibri" panose="020F0502020204030204" pitchFamily="34" charset="0"/>
                          <a:ea typeface="Calibri" panose="020F0502020204030204" pitchFamily="34" charset="0"/>
                          <a:cs typeface="Calibri" panose="020F0502020204030204" pitchFamily="34" charset="0"/>
                        </a:rPr>
                        <a:t>concepts whilst encouraging</a:t>
                      </a:r>
                      <a:r>
                        <a:rPr lang="en-GB" sz="900" kern="1200" dirty="0">
                          <a:effectLst/>
                          <a:latin typeface="Calibri" panose="020F0502020204030204" pitchFamily="34" charset="0"/>
                          <a:ea typeface="Calibri" panose="020F0502020204030204" pitchFamily="34" charset="0"/>
                          <a:cs typeface="Calibri" panose="020F0502020204030204" pitchFamily="34" charset="0"/>
                        </a:rPr>
                        <a:t> </a:t>
                      </a:r>
                      <a:r>
                        <a:rPr lang="en-GB" sz="900" kern="100" dirty="0">
                          <a:effectLst/>
                          <a:latin typeface="Calibri" panose="020F0502020204030204" pitchFamily="34" charset="0"/>
                          <a:ea typeface="Calibri" panose="020F0502020204030204" pitchFamily="34" charset="0"/>
                          <a:cs typeface="Calibri" panose="020F0502020204030204" pitchFamily="34" charset="0"/>
                        </a:rPr>
                        <a:t>students to visualise and</a:t>
                      </a:r>
                      <a:r>
                        <a:rPr lang="en-GB" sz="900" kern="1200" dirty="0">
                          <a:effectLst/>
                          <a:latin typeface="Calibri" panose="020F0502020204030204" pitchFamily="34" charset="0"/>
                          <a:ea typeface="Calibri" panose="020F0502020204030204" pitchFamily="34" charset="0"/>
                          <a:cs typeface="Calibri" panose="020F0502020204030204" pitchFamily="34" charset="0"/>
                        </a:rPr>
                        <a:t> </a:t>
                      </a:r>
                      <a:r>
                        <a:rPr lang="en-GB" sz="900" kern="100" dirty="0">
                          <a:effectLst/>
                          <a:latin typeface="Calibri" panose="020F0502020204030204" pitchFamily="34" charset="0"/>
                          <a:ea typeface="Calibri" panose="020F0502020204030204" pitchFamily="34" charset="0"/>
                          <a:cs typeface="Calibri" panose="020F0502020204030204" pitchFamily="34" charset="0"/>
                        </a:rPr>
                        <a:t>recognise patterns.</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ctr"/>
                      <a:r>
                        <a:rPr lang="en-GB" sz="900" kern="100" dirty="0">
                          <a:effectLst/>
                          <a:latin typeface="Calibri" panose="020F0502020204030204" pitchFamily="34" charset="0"/>
                          <a:ea typeface="Calibri" panose="020F0502020204030204" pitchFamily="34" charset="0"/>
                          <a:cs typeface="Calibri" panose="020F0502020204030204" pitchFamily="34" charset="0"/>
                        </a:rPr>
                        <a:t> </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ctr"/>
                      <a:r>
                        <a:rPr lang="en-GB" sz="900" kern="100" dirty="0">
                          <a:effectLst/>
                          <a:latin typeface="Calibri" panose="020F0502020204030204" pitchFamily="34" charset="0"/>
                          <a:ea typeface="Calibri" panose="020F0502020204030204" pitchFamily="34" charset="0"/>
                          <a:cs typeface="Calibri" panose="020F0502020204030204" pitchFamily="34" charset="0"/>
                        </a:rPr>
                        <a:t>From autumn, students begin to focus on topics determined by their tier of entry, with Y9 Core students following GCSE Foundation Tier and the rest following either Functional Skills Maths Entry Level 1, 2 or 3.</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marR="92710" algn="ctr"/>
                      <a:r>
                        <a:rPr lang="en-US" sz="900" dirty="0">
                          <a:effectLst/>
                          <a:latin typeface="Calibri" panose="020F0502020204030204" pitchFamily="34" charset="0"/>
                          <a:ea typeface="Calibri" panose="020F0502020204030204" pitchFamily="34" charset="0"/>
                          <a:cs typeface="Calibri" panose="020F0502020204030204" pitchFamily="34" charset="0"/>
                        </a:rPr>
                        <a:t> </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marR="92710" algn="ctr"/>
                      <a:r>
                        <a:rPr lang="en-US" sz="900" dirty="0">
                          <a:effectLst/>
                          <a:latin typeface="Calibri" panose="020F0502020204030204" pitchFamily="34" charset="0"/>
                          <a:ea typeface="Calibri" panose="020F0502020204030204" pitchFamily="34" charset="0"/>
                          <a:cs typeface="Calibri" panose="020F0502020204030204" pitchFamily="34" charset="0"/>
                        </a:rPr>
                        <a:t>To become confident in their use of fundamental mathematical knowledge and skills.</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marL="68580" marR="92710" algn="ctr"/>
                      <a:r>
                        <a:rPr lang="en-US" sz="900" dirty="0">
                          <a:effectLst/>
                          <a:latin typeface="Calibri" panose="020F0502020204030204" pitchFamily="34" charset="0"/>
                          <a:ea typeface="Calibri" panose="020F0502020204030204" pitchFamily="34" charset="0"/>
                          <a:cs typeface="Calibri" panose="020F0502020204030204" pitchFamily="34" charset="0"/>
                        </a:rPr>
                        <a:t> </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ct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 use the knowledge and skills from each content objective to recognise a simple problem and obtain a solution.</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ct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ct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 demonstrate key skills in maths by applying mathematical thinking to solve problems in familiar situations. </a:t>
                      </a:r>
                    </a:p>
                    <a:p>
                      <a:pPr algn="ct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ct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 recognise, understand and use simple mathematical terms appropriate to Entry Levels 1, 2 and 3. </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marL="68580" marR="92710" algn="ctr"/>
                      <a:r>
                        <a:rPr lang="en-US" sz="900" dirty="0">
                          <a:effectLst/>
                          <a:latin typeface="Calibri" panose="020F0502020204030204" pitchFamily="34" charset="0"/>
                          <a:ea typeface="Calibri" panose="020F0502020204030204" pitchFamily="34" charset="0"/>
                          <a:cs typeface="Calibri" panose="020F0502020204030204" pitchFamily="34" charset="0"/>
                        </a:rPr>
                        <a:t>  </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ctr"/>
                      <a:r>
                        <a:rPr lang="en-GB" sz="900" dirty="0">
                          <a:effectLst/>
                          <a:latin typeface="Calibri" panose="020F0502020204030204" pitchFamily="34" charset="0"/>
                          <a:ea typeface="Calibri" panose="020F0502020204030204" pitchFamily="34" charset="0"/>
                          <a:cs typeface="Calibri" panose="020F0502020204030204" pitchFamily="34" charset="0"/>
                        </a:rPr>
                        <a:t>To interpret and analyse context in order to independently identify and carry out appropriate mathematical processes.</a:t>
                      </a:r>
                    </a:p>
                    <a:p>
                      <a:pPr algn="ctr"/>
                      <a:r>
                        <a:rPr lang="en-GB" sz="900" dirty="0">
                          <a:effectLst/>
                          <a:latin typeface="Calibri" panose="020F0502020204030204" pitchFamily="34" charset="0"/>
                          <a:ea typeface="Calibri" panose="020F0502020204030204" pitchFamily="34" charset="0"/>
                          <a:cs typeface="Calibri" panose="020F0502020204030204" pitchFamily="34" charset="0"/>
                        </a:rPr>
                        <a:t> </a:t>
                      </a:r>
                    </a:p>
                    <a:p>
                      <a:pPr algn="ct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 present appropriate explanations using numbers, measures, simple diagrams, simple charts and symbols appropriate to the relevant Entry Level. </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ct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538DD3"/>
                      </a:solidFill>
                      <a:prstDash val="solid"/>
                      <a:round/>
                      <a:headEnd type="none" w="med" len="med"/>
                      <a:tailEnd type="none" w="med" len="med"/>
                    </a:lnL>
                    <a:lnR w="12700" cap="flat" cmpd="sng" algn="ctr">
                      <a:solidFill>
                        <a:srgbClr val="538DD3"/>
                      </a:solidFill>
                      <a:prstDash val="solid"/>
                      <a:round/>
                      <a:headEnd type="none" w="med" len="med"/>
                      <a:tailEnd type="none" w="med" len="med"/>
                    </a:lnR>
                    <a:lnT w="12700" cap="flat" cmpd="sng" algn="ctr">
                      <a:solidFill>
                        <a:srgbClr val="538DD3"/>
                      </a:solidFill>
                      <a:prstDash val="solid"/>
                      <a:round/>
                      <a:headEnd type="none" w="med" len="med"/>
                      <a:tailEnd type="none" w="med" len="med"/>
                    </a:lnT>
                    <a:lnB w="12700" cap="flat" cmpd="sng" algn="ctr">
                      <a:solidFill>
                        <a:srgbClr val="538DD3"/>
                      </a:solidFill>
                      <a:prstDash val="solid"/>
                      <a:round/>
                      <a:headEnd type="none" w="med" len="med"/>
                      <a:tailEnd type="none" w="med" len="med"/>
                    </a:lnB>
                    <a:noFill/>
                  </a:tcPr>
                </a:tc>
                <a:tc rowSpan="3">
                  <a:txBody>
                    <a:bodyPr/>
                    <a:lstStyle/>
                    <a:p>
                      <a:pPr algn="ctr"/>
                      <a:endPar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Students will learn</a:t>
                      </a:r>
                      <a:r>
                        <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through a range of</a:t>
                      </a:r>
                      <a:r>
                        <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techniques. Significant</a:t>
                      </a:r>
                      <a:r>
                        <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proportion of each</a:t>
                      </a:r>
                      <a:r>
                        <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lesson will focus on</a:t>
                      </a:r>
                      <a:r>
                        <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building on prior</a:t>
                      </a:r>
                      <a:r>
                        <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knowledge, with new</a:t>
                      </a:r>
                      <a:r>
                        <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concepts presented in</a:t>
                      </a:r>
                      <a:r>
                        <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small steps and</a:t>
                      </a:r>
                      <a:r>
                        <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scaffolded as required.</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marL="69215" marR="95250" algn="ctr">
                        <a:lnSpc>
                          <a:spcPts val="1350"/>
                        </a:lnSpc>
                      </a:pPr>
                      <a:r>
                        <a:rPr lang="en-US" sz="900" dirty="0">
                          <a:effectLst/>
                          <a:latin typeface="Calibri" panose="020F0502020204030204" pitchFamily="34" charset="0"/>
                          <a:ea typeface="Calibri" panose="020F0502020204030204" pitchFamily="34" charset="0"/>
                          <a:cs typeface="Calibri" panose="020F0502020204030204" pitchFamily="34" charset="0"/>
                        </a:rPr>
                        <a:t>  </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ct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Teachers will use skilful</a:t>
                      </a:r>
                      <a:r>
                        <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questioning techniques</a:t>
                      </a:r>
                      <a:r>
                        <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 assess understanding</a:t>
                      </a:r>
                      <a:r>
                        <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throughout the lesson,</a:t>
                      </a:r>
                      <a:r>
                        <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dentifying any misconceptions and</a:t>
                      </a:r>
                      <a:r>
                        <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ensuring that any</a:t>
                      </a:r>
                      <a:r>
                        <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required prior knowledge</a:t>
                      </a:r>
                      <a:r>
                        <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is secure before moving</a:t>
                      </a:r>
                      <a:r>
                        <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ct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ct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Students will then get</a:t>
                      </a:r>
                      <a:r>
                        <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time to practise these</a:t>
                      </a:r>
                      <a:r>
                        <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new ideas</a:t>
                      </a:r>
                      <a:r>
                        <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independently. The</a:t>
                      </a:r>
                      <a:r>
                        <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regular use of retrieval</a:t>
                      </a:r>
                      <a:r>
                        <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practice will also help</a:t>
                      </a:r>
                      <a:r>
                        <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inform teaching.</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marL="69215" marR="95250" algn="ctr">
                        <a:lnSpc>
                          <a:spcPts val="1350"/>
                        </a:lnSpc>
                      </a:pPr>
                      <a:r>
                        <a:rPr lang="en-US" sz="900" dirty="0">
                          <a:effectLst/>
                          <a:latin typeface="Calibri" panose="020F0502020204030204" pitchFamily="34" charset="0"/>
                          <a:ea typeface="Calibri" panose="020F0502020204030204" pitchFamily="34" charset="0"/>
                          <a:cs typeface="Calibri" panose="020F0502020204030204" pitchFamily="34" charset="0"/>
                        </a:rPr>
                        <a:t> </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marL="69215" marR="95250" algn="ctr">
                        <a:lnSpc>
                          <a:spcPts val="1350"/>
                        </a:lnSpc>
                      </a:pPr>
                      <a:endParaRPr lang="en-GB"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538DD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538DD3"/>
                      </a:solidFill>
                      <a:prstDash val="solid"/>
                      <a:round/>
                      <a:headEnd type="none" w="med" len="med"/>
                      <a:tailEnd type="none" w="med" len="med"/>
                    </a:lnT>
                    <a:lnB w="12700" cap="flat" cmpd="sng" algn="ctr">
                      <a:solidFill>
                        <a:srgbClr val="538DD3"/>
                      </a:solidFill>
                      <a:prstDash val="solid"/>
                      <a:round/>
                      <a:headEnd type="none" w="med" len="med"/>
                      <a:tailEnd type="none" w="med" len="med"/>
                    </a:lnB>
                    <a:noFill/>
                  </a:tcPr>
                </a:tc>
                <a:extLst>
                  <a:ext uri="{0D108BD9-81ED-4DB2-BD59-A6C34878D82A}">
                    <a16:rowId xmlns:a16="http://schemas.microsoft.com/office/drawing/2014/main" val="129163390"/>
                  </a:ext>
                </a:extLst>
              </a:tr>
              <a:tr h="1701389">
                <a:tc>
                  <a:txBody>
                    <a:bodyPr/>
                    <a:lstStyle/>
                    <a:p>
                      <a:pPr marL="67945"/>
                      <a:r>
                        <a:rPr lang="en-US" sz="900" b="1" dirty="0">
                          <a:solidFill>
                            <a:srgbClr val="6F2F9F"/>
                          </a:solidFill>
                          <a:effectLst/>
                          <a:latin typeface="Calibri" panose="020F0502020204030204" pitchFamily="34" charset="0"/>
                          <a:ea typeface="Calibri" panose="020F0502020204030204" pitchFamily="34" charset="0"/>
                          <a:cs typeface="Calibri" panose="020F0502020204030204" pitchFamily="34" charset="0"/>
                        </a:rPr>
                        <a:t>Spring</a:t>
                      </a:r>
                      <a:r>
                        <a:rPr lang="en-US" sz="900" b="1" spc="-55" dirty="0">
                          <a:solidFill>
                            <a:srgbClr val="6F2F9F"/>
                          </a:solidFill>
                          <a:effectLst/>
                          <a:latin typeface="Calibri" panose="020F0502020204030204" pitchFamily="34" charset="0"/>
                          <a:ea typeface="Calibri" panose="020F0502020204030204" pitchFamily="34" charset="0"/>
                          <a:cs typeface="Calibri" panose="020F0502020204030204" pitchFamily="34" charset="0"/>
                        </a:rPr>
                        <a:t> </a:t>
                      </a:r>
                      <a:r>
                        <a:rPr lang="en-US" sz="900" b="1" spc="-20" dirty="0">
                          <a:solidFill>
                            <a:srgbClr val="6F2F9F"/>
                          </a:solidFill>
                          <a:effectLst/>
                          <a:latin typeface="Calibri" panose="020F0502020204030204" pitchFamily="34" charset="0"/>
                          <a:ea typeface="Calibri" panose="020F0502020204030204" pitchFamily="34" charset="0"/>
                          <a:cs typeface="Calibri" panose="020F0502020204030204" pitchFamily="34" charset="0"/>
                        </a:rPr>
                        <a:t>Term</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538DD3"/>
                      </a:solidFill>
                      <a:prstDash val="solid"/>
                      <a:round/>
                      <a:headEnd type="none" w="med" len="med"/>
                      <a:tailEnd type="none" w="med" len="med"/>
                    </a:lnL>
                    <a:lnR w="12700" cap="flat" cmpd="sng" algn="ctr">
                      <a:solidFill>
                        <a:srgbClr val="538DD3"/>
                      </a:solidFill>
                      <a:prstDash val="solid"/>
                      <a:round/>
                      <a:headEnd type="none" w="med" len="med"/>
                      <a:tailEnd type="none" w="med" len="med"/>
                    </a:lnR>
                    <a:lnT w="12700" cap="flat" cmpd="sng" algn="ctr">
                      <a:solidFill>
                        <a:srgbClr val="538DD3"/>
                      </a:solidFill>
                      <a:prstDash val="solid"/>
                      <a:round/>
                      <a:headEnd type="none" w="med" len="med"/>
                      <a:tailEnd type="none" w="med" len="med"/>
                    </a:lnT>
                    <a:lnB w="12700" cap="flat" cmpd="sng" algn="ctr">
                      <a:solidFill>
                        <a:srgbClr val="538DD3"/>
                      </a:solidFill>
                      <a:prstDash val="solid"/>
                      <a:round/>
                      <a:headEnd type="none" w="med" len="med"/>
                      <a:tailEnd type="none" w="med" len="med"/>
                    </a:lnB>
                    <a:solidFill>
                      <a:srgbClr val="FFFF99"/>
                    </a:solidFill>
                  </a:tcPr>
                </a:tc>
                <a:tc>
                  <a:txBody>
                    <a:bodyPr/>
                    <a:lstStyle/>
                    <a:p>
                      <a:r>
                        <a:rPr lang="en-GB" sz="900" u="sng"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Unit Objectives</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r>
                        <a:rPr lang="en-GB" sz="9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Y9 Core (GCSE):</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Investigating Angles, Proportional Reasoning and Visualising and Constructing </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Ratio and proportion (Recipes),</a:t>
                      </a:r>
                      <a:r>
                        <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linear sequences including Fibonacci Sequence</a:t>
                      </a:r>
                      <a:r>
                        <a:rPr lang="en-GB"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9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ngles in parallel lines including angle reasoning.</a:t>
                      </a:r>
                      <a:r>
                        <a:rPr lang="en-GB" sz="9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900" b="1" kern="1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Y9 Entry Level 2: </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Using Common Measures, Shape and Space - </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Money calculations, Units conversions, Properties of 2D and 3D shapes. 12hr and 24hr conversions.</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tabLst>
                          <a:tab pos="4133850" algn="l"/>
                        </a:tabLst>
                      </a:pPr>
                      <a:r>
                        <a:rPr lang="en-GB" sz="9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Y9 Entry Level 3: </a:t>
                      </a:r>
                      <a:r>
                        <a:rPr lang="en-GB"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Using Common Measures, Shape and Space -</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Compare metric measures of length, including millimetres, centimetres, metres and kilometres, Sort 2-D and 3-D shapes, symmetry, length, right angles, angles, including in rectangles. </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r>
                        <a:rPr lang="en-US" sz="900" dirty="0">
                          <a:effectLst/>
                          <a:latin typeface="Calibri" panose="020F0502020204030204" pitchFamily="34" charset="0"/>
                          <a:ea typeface="Calibri" panose="020F0502020204030204" pitchFamily="34" charset="0"/>
                          <a:cs typeface="Calibri" panose="020F0502020204030204" pitchFamily="34" charset="0"/>
                        </a:rPr>
                        <a:t> </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538DD3"/>
                      </a:solidFill>
                      <a:prstDash val="solid"/>
                      <a:round/>
                      <a:headEnd type="none" w="med" len="med"/>
                      <a:tailEnd type="none" w="med" len="med"/>
                    </a:lnL>
                    <a:lnR w="12700" cap="flat" cmpd="sng" algn="ctr">
                      <a:solidFill>
                        <a:srgbClr val="538DD3"/>
                      </a:solidFill>
                      <a:prstDash val="solid"/>
                      <a:round/>
                      <a:headEnd type="none" w="med" len="med"/>
                      <a:tailEnd type="none" w="med" len="med"/>
                    </a:lnR>
                    <a:lnT w="12700" cap="flat" cmpd="sng" algn="ctr">
                      <a:solidFill>
                        <a:srgbClr val="538DD3"/>
                      </a:solidFill>
                      <a:prstDash val="solid"/>
                      <a:round/>
                      <a:headEnd type="none" w="med" len="med"/>
                      <a:tailEnd type="none" w="med" len="med"/>
                    </a:lnT>
                    <a:lnB w="12700" cap="flat" cmpd="sng" algn="ctr">
                      <a:solidFill>
                        <a:srgbClr val="538DD3"/>
                      </a:solidFill>
                      <a:prstDash val="solid"/>
                      <a:round/>
                      <a:headEnd type="none" w="med" len="med"/>
                      <a:tailEnd type="none" w="med" len="med"/>
                    </a:lnB>
                    <a:solidFill>
                      <a:srgbClr val="FFFF99"/>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844891765"/>
                  </a:ext>
                </a:extLst>
              </a:tr>
              <a:tr h="2422157">
                <a:tc>
                  <a:txBody>
                    <a:bodyPr/>
                    <a:lstStyle/>
                    <a:p>
                      <a:pPr marL="67945">
                        <a:lnSpc>
                          <a:spcPts val="1940"/>
                        </a:lnSpc>
                      </a:pPr>
                      <a:r>
                        <a:rPr lang="en-US" sz="1000" b="1" dirty="0">
                          <a:solidFill>
                            <a:srgbClr val="6F2F9F"/>
                          </a:solidFill>
                          <a:effectLst/>
                          <a:latin typeface="Calibri" panose="020F0502020204030204" pitchFamily="34" charset="0"/>
                          <a:ea typeface="Calibri" panose="020F0502020204030204" pitchFamily="34" charset="0"/>
                          <a:cs typeface="Times New Roman" panose="02020603050405020304" pitchFamily="18" charset="0"/>
                        </a:rPr>
                        <a:t>Summer</a:t>
                      </a:r>
                      <a:r>
                        <a:rPr lang="en-US" sz="1000" b="1" spc="-70" dirty="0">
                          <a:solidFill>
                            <a:srgbClr val="6F2F9F"/>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b="1" spc="-20" dirty="0">
                          <a:solidFill>
                            <a:srgbClr val="6F2F9F"/>
                          </a:solidFill>
                          <a:effectLst/>
                          <a:latin typeface="Calibri" panose="020F0502020204030204" pitchFamily="34" charset="0"/>
                          <a:ea typeface="Calibri" panose="020F0502020204030204" pitchFamily="34" charset="0"/>
                          <a:cs typeface="Times New Roman" panose="02020603050405020304" pitchFamily="18" charset="0"/>
                        </a:rPr>
                        <a:t>Term</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538DD3"/>
                      </a:solidFill>
                      <a:prstDash val="solid"/>
                      <a:round/>
                      <a:headEnd type="none" w="med" len="med"/>
                      <a:tailEnd type="none" w="med" len="med"/>
                    </a:lnL>
                    <a:lnR w="12700" cap="flat" cmpd="sng" algn="ctr">
                      <a:solidFill>
                        <a:srgbClr val="538DD3"/>
                      </a:solidFill>
                      <a:prstDash val="solid"/>
                      <a:round/>
                      <a:headEnd type="none" w="med" len="med"/>
                      <a:tailEnd type="none" w="med" len="med"/>
                    </a:lnR>
                    <a:lnT w="12700" cap="flat" cmpd="sng" algn="ctr">
                      <a:solidFill>
                        <a:srgbClr val="538DD3"/>
                      </a:solidFill>
                      <a:prstDash val="solid"/>
                      <a:round/>
                      <a:headEnd type="none" w="med" len="med"/>
                      <a:tailEnd type="none" w="med" len="med"/>
                    </a:lnT>
                    <a:lnB w="12700" cap="flat" cmpd="sng" algn="ctr">
                      <a:solidFill>
                        <a:srgbClr val="538DD3"/>
                      </a:solidFill>
                      <a:prstDash val="solid"/>
                      <a:round/>
                      <a:headEnd type="none" w="med" len="med"/>
                      <a:tailEnd type="none" w="med" len="med"/>
                    </a:lnB>
                    <a:solidFill>
                      <a:srgbClr val="FFCCFF"/>
                    </a:solidFill>
                  </a:tcPr>
                </a:tc>
                <a:tc>
                  <a:txBody>
                    <a:bodyPr/>
                    <a:lstStyle/>
                    <a:p>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000" u="sng"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Unit Objectives</a:t>
                      </a:r>
                      <a:endParaRPr lang="en-GB" sz="10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0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Y9 Core (GCSE): </a:t>
                      </a:r>
                      <a:r>
                        <a:rPr lang="en-GB" sz="10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0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Algebraic Proficiency-Tinkering - </a:t>
                      </a:r>
                      <a:r>
                        <a:rPr lang="en-GB" sz="10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Substitute in formulae, Simplifying Algebraic Expressions, change of subject, factorising and calculating with Indices (index laws)</a:t>
                      </a:r>
                      <a:r>
                        <a:rPr lang="en-GB" sz="10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000" dirty="0">
                        <a:effectLst/>
                        <a:latin typeface="Calibri" panose="020F0502020204030204" pitchFamily="34" charset="0"/>
                        <a:ea typeface="Calibri" panose="020F0502020204030204" pitchFamily="34" charset="0"/>
                        <a:cs typeface="Calibri" panose="020F0502020204030204" pitchFamily="34" charset="0"/>
                      </a:endParaRPr>
                    </a:p>
                    <a:p>
                      <a:r>
                        <a:rPr lang="en-GB" sz="1000" b="1" kern="1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Y9 Entry Level 2: </a:t>
                      </a:r>
                      <a:r>
                        <a:rPr lang="en-GB" sz="10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Handling Information and Data- </a:t>
                      </a:r>
                      <a:r>
                        <a:rPr lang="en-GB" sz="10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Interpret lists, tables, diagrams and bar charts in contexts and make </a:t>
                      </a: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numerical comparisons from bar charts.</a:t>
                      </a:r>
                      <a:endParaRPr lang="en-GB" sz="10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0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Y9 Entry Level 3: </a:t>
                      </a:r>
                      <a:r>
                        <a:rPr lang="en-GB" sz="10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Handling information and data-</a:t>
                      </a:r>
                      <a:r>
                        <a:rPr lang="en-GB"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Interpret information and record changes, from different formats, including bar charts and simple Line graphs; Organise and represent information in appropriate ways, Including tables, diagrams, simple line graphs and bar charts</a:t>
                      </a:r>
                      <a:endParaRPr lang="en-GB" sz="1000" dirty="0">
                        <a:effectLst/>
                        <a:latin typeface="Calibri" panose="020F0502020204030204" pitchFamily="34" charset="0"/>
                        <a:ea typeface="Calibri" panose="020F0502020204030204" pitchFamily="34" charset="0"/>
                        <a:cs typeface="Calibri" panose="020F0502020204030204" pitchFamily="34" charset="0"/>
                      </a:endParaRPr>
                    </a:p>
                    <a:p>
                      <a:pPr>
                        <a:tabLst>
                          <a:tab pos="312420" algn="l"/>
                          <a:tab pos="313055" algn="l"/>
                        </a:tabLst>
                      </a:pPr>
                      <a:r>
                        <a:rPr lang="en-GB"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Revision and Assessments – </a:t>
                      </a:r>
                      <a:r>
                        <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Carefully selected past papers.</a:t>
                      </a:r>
                      <a:endParaRPr lang="en-GB" sz="1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538DD3"/>
                      </a:solidFill>
                      <a:prstDash val="solid"/>
                      <a:round/>
                      <a:headEnd type="none" w="med" len="med"/>
                      <a:tailEnd type="none" w="med" len="med"/>
                    </a:lnL>
                    <a:lnR w="12700" cap="flat" cmpd="sng" algn="ctr">
                      <a:solidFill>
                        <a:srgbClr val="538DD3"/>
                      </a:solidFill>
                      <a:prstDash val="solid"/>
                      <a:round/>
                      <a:headEnd type="none" w="med" len="med"/>
                      <a:tailEnd type="none" w="med" len="med"/>
                    </a:lnR>
                    <a:lnT w="12700" cap="flat" cmpd="sng" algn="ctr">
                      <a:solidFill>
                        <a:srgbClr val="538DD3"/>
                      </a:solidFill>
                      <a:prstDash val="solid"/>
                      <a:round/>
                      <a:headEnd type="none" w="med" len="med"/>
                      <a:tailEnd type="none" w="med" len="med"/>
                    </a:lnT>
                    <a:lnB w="12700" cap="flat" cmpd="sng" algn="ctr">
                      <a:solidFill>
                        <a:srgbClr val="538DD3"/>
                      </a:solidFill>
                      <a:prstDash val="solid"/>
                      <a:round/>
                      <a:headEnd type="none" w="med" len="med"/>
                      <a:tailEnd type="none" w="med" len="med"/>
                    </a:lnB>
                    <a:solidFill>
                      <a:srgbClr val="FFCCFF"/>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933636872"/>
                  </a:ext>
                </a:extLst>
              </a:tr>
            </a:tbl>
          </a:graphicData>
        </a:graphic>
      </p:graphicFrame>
    </p:spTree>
    <p:extLst>
      <p:ext uri="{BB962C8B-B14F-4D97-AF65-F5344CB8AC3E}">
        <p14:creationId xmlns:p14="http://schemas.microsoft.com/office/powerpoint/2010/main" val="3555885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CBB3804-3A54-4166-6BD1-D025D56F37A1}"/>
            </a:ext>
          </a:extLst>
        </p:cNvPr>
        <p:cNvGrpSpPr/>
        <p:nvPr/>
      </p:nvGrpSpPr>
      <p:grpSpPr>
        <a:xfrm>
          <a:off x="0" y="0"/>
          <a:ext cx="0" cy="0"/>
          <a:chOff x="0" y="0"/>
          <a:chExt cx="0" cy="0"/>
        </a:xfrm>
      </p:grpSpPr>
      <p:pic>
        <p:nvPicPr>
          <p:cNvPr id="4" name="Picture 3" descr="White structure">
            <a:extLst>
              <a:ext uri="{FF2B5EF4-FFF2-40B4-BE49-F238E27FC236}">
                <a16:creationId xmlns:a16="http://schemas.microsoft.com/office/drawing/2014/main" id="{8E41F36D-435D-D3CC-38D1-4662666B046B}"/>
              </a:ext>
            </a:extLst>
          </p:cNvPr>
          <p:cNvPicPr>
            <a:picLocks noChangeAspect="1"/>
          </p:cNvPicPr>
          <p:nvPr/>
        </p:nvPicPr>
        <p:blipFill>
          <a:blip r:embed="rId2"/>
          <a:srcRect r="-2" b="21911"/>
          <a:stretch/>
        </p:blipFill>
        <p:spPr>
          <a:xfrm>
            <a:off x="20" y="-1"/>
            <a:ext cx="11828189" cy="6858000"/>
          </a:xfrm>
          <a:custGeom>
            <a:avLst/>
            <a:gdLst/>
            <a:ahLst/>
            <a:cxnLst/>
            <a:rect l="l" t="t" r="r" b="b"/>
            <a:pathLst>
              <a:path w="11828209" h="6851225">
                <a:moveTo>
                  <a:pt x="1484882" y="0"/>
                </a:moveTo>
                <a:lnTo>
                  <a:pt x="8520272" y="0"/>
                </a:lnTo>
                <a:lnTo>
                  <a:pt x="8541915" y="12445"/>
                </a:lnTo>
                <a:cubicBezTo>
                  <a:pt x="10512125" y="1209574"/>
                  <a:pt x="11828209" y="3376047"/>
                  <a:pt x="11828209" y="5849907"/>
                </a:cubicBezTo>
                <a:cubicBezTo>
                  <a:pt x="11828209" y="6085513"/>
                  <a:pt x="11816272" y="6318331"/>
                  <a:pt x="11792969" y="6547788"/>
                </a:cubicBezTo>
                <a:lnTo>
                  <a:pt x="11754411" y="6851225"/>
                </a:lnTo>
                <a:lnTo>
                  <a:pt x="0" y="6851225"/>
                </a:lnTo>
                <a:lnTo>
                  <a:pt x="0" y="1208190"/>
                </a:lnTo>
                <a:lnTo>
                  <a:pt x="176127" y="1023457"/>
                </a:lnTo>
                <a:cubicBezTo>
                  <a:pt x="562126" y="637458"/>
                  <a:pt x="994141" y="297476"/>
                  <a:pt x="1463239" y="12445"/>
                </a:cubicBezTo>
                <a:close/>
              </a:path>
            </a:pathLst>
          </a:custGeom>
        </p:spPr>
      </p:pic>
      <p:graphicFrame>
        <p:nvGraphicFramePr>
          <p:cNvPr id="3" name="Table 2">
            <a:extLst>
              <a:ext uri="{FF2B5EF4-FFF2-40B4-BE49-F238E27FC236}">
                <a16:creationId xmlns:a16="http://schemas.microsoft.com/office/drawing/2014/main" id="{20A1A905-76AE-9695-4E4D-B223F11F8185}"/>
              </a:ext>
            </a:extLst>
          </p:cNvPr>
          <p:cNvGraphicFramePr>
            <a:graphicFrameLocks noGrp="1"/>
          </p:cNvGraphicFramePr>
          <p:nvPr>
            <p:extLst>
              <p:ext uri="{D42A27DB-BD31-4B8C-83A1-F6EECF244321}">
                <p14:modId xmlns:p14="http://schemas.microsoft.com/office/powerpoint/2010/main" val="286646842"/>
              </p:ext>
            </p:extLst>
          </p:nvPr>
        </p:nvGraphicFramePr>
        <p:xfrm>
          <a:off x="522514" y="38480"/>
          <a:ext cx="11146972" cy="6939280"/>
        </p:xfrm>
        <a:graphic>
          <a:graphicData uri="http://schemas.openxmlformats.org/drawingml/2006/table">
            <a:tbl>
              <a:tblPr firstRow="1" firstCol="1" bandRow="1"/>
              <a:tblGrid>
                <a:gridCol w="878414">
                  <a:extLst>
                    <a:ext uri="{9D8B030D-6E8A-4147-A177-3AD203B41FA5}">
                      <a16:colId xmlns:a16="http://schemas.microsoft.com/office/drawing/2014/main" val="334312870"/>
                    </a:ext>
                  </a:extLst>
                </a:gridCol>
                <a:gridCol w="3247802">
                  <a:extLst>
                    <a:ext uri="{9D8B030D-6E8A-4147-A177-3AD203B41FA5}">
                      <a16:colId xmlns:a16="http://schemas.microsoft.com/office/drawing/2014/main" val="2127539273"/>
                    </a:ext>
                  </a:extLst>
                </a:gridCol>
                <a:gridCol w="3407314">
                  <a:extLst>
                    <a:ext uri="{9D8B030D-6E8A-4147-A177-3AD203B41FA5}">
                      <a16:colId xmlns:a16="http://schemas.microsoft.com/office/drawing/2014/main" val="3948124560"/>
                    </a:ext>
                  </a:extLst>
                </a:gridCol>
                <a:gridCol w="3613442">
                  <a:extLst>
                    <a:ext uri="{9D8B030D-6E8A-4147-A177-3AD203B41FA5}">
                      <a16:colId xmlns:a16="http://schemas.microsoft.com/office/drawing/2014/main" val="2845341744"/>
                    </a:ext>
                  </a:extLst>
                </a:gridCol>
              </a:tblGrid>
              <a:tr h="426134">
                <a:tc>
                  <a:txBody>
                    <a:bodyPr/>
                    <a:lstStyle/>
                    <a:p>
                      <a:pPr algn="l">
                        <a:lnSpc>
                          <a:spcPct val="107000"/>
                        </a:lnSpc>
                        <a:spcAft>
                          <a:spcPts val="800"/>
                        </a:spcAft>
                      </a:pPr>
                      <a:r>
                        <a:rPr lang="en-GB" sz="14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Year Groups</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txBody>
                  <a:tcPr marL="46547" marR="4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n-GB" sz="14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Autumn Term</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txBody>
                  <a:tcPr marL="46547" marR="4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n-GB" sz="14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Spring Term</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txBody>
                  <a:tcPr marL="46547" marR="4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r>
                        <a:rPr lang="en-GB" sz="14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Summer Term</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6547" marR="4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148765132"/>
                  </a:ext>
                </a:extLst>
              </a:tr>
              <a:tr h="5620528">
                <a:tc>
                  <a:txBody>
                    <a:bodyPr/>
                    <a:lstStyle/>
                    <a:p>
                      <a:pPr algn="l"/>
                      <a:r>
                        <a:rPr lang="en-GB" sz="1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Year 10</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txBody>
                  <a:tcPr marL="46547" marR="4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C5AC"/>
                    </a:solidFill>
                  </a:tcPr>
                </a:tc>
                <a:tc>
                  <a:txBody>
                    <a:bodyPr/>
                    <a:lstStyle/>
                    <a:p>
                      <a:pPr algn="ctr">
                        <a:lnSpc>
                          <a:spcPct val="107000"/>
                        </a:lnSpc>
                        <a:spcAft>
                          <a:spcPts val="800"/>
                        </a:spcAft>
                      </a:pPr>
                      <a:r>
                        <a:rPr lang="en-GB" sz="1200" u="sng"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Unit Objectives</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gn="ctr"/>
                      <a:r>
                        <a:rPr lang="en-GB" sz="1200" b="1"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rPr>
                        <a:t>Y10 Core (GCSE)</a:t>
                      </a:r>
                    </a:p>
                    <a:p>
                      <a:pPr algn="ctr"/>
                      <a:endParaRPr lang="en-GB" sz="1200" b="1"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p>
                      <a:pPr algn="ctr"/>
                      <a:r>
                        <a:rPr lang="en-GB" sz="12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Algebraic Proficiency and Visualising</a:t>
                      </a:r>
                    </a:p>
                    <a:p>
                      <a:pPr algn="ctr"/>
                      <a:endParaRPr lang="en-GB" sz="12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algn="ctr"/>
                      <a:r>
                        <a:rPr lang="en-GB" sz="12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Simplifying expressions, algebraic fractions, using formulae, change of subject and indices.</a:t>
                      </a:r>
                    </a:p>
                    <a:p>
                      <a:pPr algn="ct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07000"/>
                        </a:lnSpc>
                        <a:spcAft>
                          <a:spcPts val="800"/>
                        </a:spcAft>
                      </a:pPr>
                      <a:r>
                        <a:rPr lang="en-GB" sz="1200" b="1" kern="100" dirty="0">
                          <a:solidFill>
                            <a:srgbClr val="3A7C22"/>
                          </a:solidFill>
                          <a:effectLst/>
                          <a:latin typeface="Aptos" panose="020B0004020202020204" pitchFamily="34" charset="0"/>
                          <a:ea typeface="Aptos" panose="020B0004020202020204" pitchFamily="34" charset="0"/>
                          <a:cs typeface="Times New Roman" panose="02020603050405020304" pitchFamily="18" charset="0"/>
                        </a:rPr>
                        <a:t>Y10 Entry Level 1</a:t>
                      </a:r>
                    </a:p>
                    <a:p>
                      <a:pPr algn="ctr">
                        <a:lnSpc>
                          <a:spcPct val="107000"/>
                        </a:lnSpc>
                        <a:spcAft>
                          <a:spcPts val="800"/>
                        </a:spcAft>
                      </a:pPr>
                      <a:r>
                        <a:rPr lang="en-GB" sz="12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Use of Numbers and the Number System </a:t>
                      </a:r>
                    </a:p>
                    <a:p>
                      <a:pPr algn="ctr">
                        <a:lnSpc>
                          <a:spcPct val="107000"/>
                        </a:lnSpc>
                        <a:spcAft>
                          <a:spcPts val="800"/>
                        </a:spcAft>
                      </a:pPr>
                      <a:r>
                        <a:rPr lang="en-GB" sz="1200" kern="100" dirty="0">
                          <a:solidFill>
                            <a:srgbClr val="000000"/>
                          </a:solidFill>
                          <a:effectLst/>
                          <a:latin typeface="+mn-lt"/>
                          <a:ea typeface="Calibri" panose="020F0502020204030204" pitchFamily="34" charset="0"/>
                          <a:cs typeface="Times New Roman" panose="02020603050405020304" pitchFamily="18" charset="0"/>
                        </a:rPr>
                        <a:t>Read, write, order and compare numbers up to 2, count to 20 items, adding, subtracting numbers up to,20 and Use of +, − and = .</a:t>
                      </a:r>
                      <a:endParaRPr lang="en-GB" sz="1200" kern="100" dirty="0">
                        <a:effectLst/>
                        <a:latin typeface="+mn-lt"/>
                        <a:ea typeface="Aptos" panose="020B0004020202020204" pitchFamily="34" charset="0"/>
                        <a:cs typeface="Times New Roman" panose="02020603050405020304" pitchFamily="18" charset="0"/>
                      </a:endParaRPr>
                    </a:p>
                    <a:p>
                      <a:pPr algn="ctr">
                        <a:lnSpc>
                          <a:spcPct val="107000"/>
                        </a:lnSpc>
                        <a:spcAft>
                          <a:spcPts val="800"/>
                        </a:spcAft>
                      </a:pPr>
                      <a:r>
                        <a:rPr lang="en-GB" sz="1200" b="1"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Y10 Entry Level 2</a:t>
                      </a:r>
                    </a:p>
                    <a:p>
                      <a:pPr algn="ctr">
                        <a:lnSpc>
                          <a:spcPct val="107000"/>
                        </a:lnSpc>
                        <a:spcAft>
                          <a:spcPts val="800"/>
                        </a:spcAft>
                      </a:pPr>
                      <a:r>
                        <a:rPr lang="en-GB" sz="12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Use of Numbers and the Number System </a:t>
                      </a:r>
                    </a:p>
                    <a:p>
                      <a:pPr algn="ctr">
                        <a:lnSpc>
                          <a:spcPct val="107000"/>
                        </a:lnSpc>
                        <a:spcAft>
                          <a:spcPts val="800"/>
                        </a:spcAft>
                      </a:pPr>
                      <a:r>
                        <a:rPr lang="en-GB" sz="12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Calculating with whole numbers, fractions, decimals and percentages</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07000"/>
                        </a:lnSpc>
                        <a:spcAft>
                          <a:spcPts val="800"/>
                        </a:spcAft>
                      </a:pPr>
                      <a:r>
                        <a:rPr lang="en-GB" sz="1200" b="1"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t>Y10 Entry Level 3 </a:t>
                      </a:r>
                    </a:p>
                    <a:p>
                      <a:pPr algn="ctr">
                        <a:lnSpc>
                          <a:spcPct val="107000"/>
                        </a:lnSpc>
                        <a:spcAft>
                          <a:spcPts val="800"/>
                        </a:spcAft>
                      </a:pPr>
                      <a:r>
                        <a:rPr lang="en-GB" sz="12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Using Numbers and the </a:t>
                      </a:r>
                      <a:r>
                        <a:rPr lang="en-GB"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Number System </a:t>
                      </a:r>
                    </a:p>
                    <a:p>
                      <a:pPr algn="ctr">
                        <a:lnSpc>
                          <a:spcPct val="107000"/>
                        </a:lnSpc>
                        <a:spcAft>
                          <a:spcPts val="800"/>
                        </a:spcAft>
                      </a:pPr>
                      <a:r>
                        <a:rPr lang="en-GB" sz="12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Whole numbers, fractions and decimals, r</a:t>
                      </a:r>
                      <a:r>
                        <a:rPr lang="en-GB" sz="1200" b="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ounding to decimal places, Sequences and multiplying and dividing two and three digits by whole numbers including problem solving.</a:t>
                      </a:r>
                      <a:endParaRPr lang="en-GB" sz="12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46547" marR="4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1200" u="sng"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Unit Objectives</a:t>
                      </a:r>
                      <a:endParaRPr lang="en-GB" sz="1200"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200"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Y10 Core (GCSE)</a:t>
                      </a:r>
                    </a:p>
                    <a:p>
                      <a:pPr algn="ctr">
                        <a:lnSpc>
                          <a:spcPct val="107000"/>
                        </a:lnSpc>
                        <a:spcAft>
                          <a:spcPts val="800"/>
                        </a:spcAft>
                      </a:pPr>
                      <a:r>
                        <a:rPr lang="en-GB" sz="1200" kern="0" dirty="0">
                          <a:effectLst/>
                          <a:latin typeface="Calibri" panose="020F0502020204030204" pitchFamily="34" charset="0"/>
                          <a:ea typeface="Calibri" panose="020F0502020204030204" pitchFamily="34" charset="0"/>
                          <a:cs typeface="Times New Roman" panose="02020603050405020304" pitchFamily="18" charset="0"/>
                        </a:rPr>
                        <a:t> </a:t>
                      </a:r>
                      <a:r>
                        <a:rPr lang="en-GB" sz="1200" b="1" kern="0" dirty="0">
                          <a:effectLst/>
                          <a:latin typeface="Calibri" panose="020F0502020204030204" pitchFamily="34" charset="0"/>
                          <a:ea typeface="Calibri" panose="020F0502020204030204" pitchFamily="34" charset="0"/>
                          <a:cs typeface="Times New Roman" panose="02020603050405020304" pitchFamily="18" charset="0"/>
                        </a:rPr>
                        <a:t>Investigating Angles, Proportional Reasoning and Visualising and Constructing</a:t>
                      </a:r>
                      <a:r>
                        <a:rPr lang="en-GB" sz="1200" kern="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GB" sz="1200" kern="0" dirty="0">
                          <a:effectLst/>
                          <a:latin typeface="+mn-lt"/>
                          <a:ea typeface="Calibri" panose="020F0502020204030204" pitchFamily="34" charset="0"/>
                          <a:cs typeface="Times New Roman" panose="02020603050405020304" pitchFamily="18" charset="0"/>
                        </a:rPr>
                        <a:t> Ratio and Proportion (Recipes), </a:t>
                      </a:r>
                      <a:r>
                        <a:rPr lang="en-GB" sz="1200" kern="0" dirty="0">
                          <a:effectLst/>
                          <a:latin typeface="+mn-lt"/>
                          <a:ea typeface="Aptos" panose="020B0004020202020204" pitchFamily="34" charset="0"/>
                          <a:cs typeface="Times New Roman" panose="02020603050405020304" pitchFamily="18" charset="0"/>
                        </a:rPr>
                        <a:t>Linear Sequences including Fibonacci Sequence</a:t>
                      </a:r>
                      <a:r>
                        <a:rPr lang="en-GB" sz="1200" b="1" kern="0" dirty="0">
                          <a:effectLst/>
                          <a:latin typeface="+mn-lt"/>
                          <a:ea typeface="Aptos" panose="020B0004020202020204" pitchFamily="34" charset="0"/>
                          <a:cs typeface="Times New Roman" panose="02020603050405020304" pitchFamily="18" charset="0"/>
                        </a:rPr>
                        <a:t>, </a:t>
                      </a:r>
                      <a:r>
                        <a:rPr lang="en-GB" sz="1200" kern="0" dirty="0">
                          <a:effectLst/>
                          <a:latin typeface="+mn-lt"/>
                          <a:ea typeface="Aptos" panose="020B0004020202020204" pitchFamily="34" charset="0"/>
                          <a:cs typeface="Times New Roman" panose="02020603050405020304" pitchFamily="18" charset="0"/>
                        </a:rPr>
                        <a:t>Angles in Parallel Lines including Angle Reasoning</a:t>
                      </a:r>
                      <a:r>
                        <a:rPr lang="en-GB" sz="1200" kern="0" dirty="0">
                          <a:effectLst/>
                          <a:latin typeface="Aptos" panose="020B0004020202020204" pitchFamily="34" charset="0"/>
                          <a:ea typeface="Aptos" panose="020B0004020202020204" pitchFamily="34" charset="0"/>
                          <a:cs typeface="Times New Roman" panose="02020603050405020304" pitchFamily="18" charset="0"/>
                        </a:rPr>
                        <a:t>.</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07000"/>
                        </a:lnSpc>
                        <a:spcAft>
                          <a:spcPts val="800"/>
                        </a:spcAft>
                        <a:tabLst>
                          <a:tab pos="4114800" algn="l"/>
                        </a:tabLst>
                      </a:pPr>
                      <a:r>
                        <a:rPr lang="en-GB" sz="1200" b="1" kern="100" dirty="0">
                          <a:solidFill>
                            <a:srgbClr val="E36C0A"/>
                          </a:solidFill>
                          <a:effectLst/>
                          <a:latin typeface="Aptos" panose="020B0004020202020204" pitchFamily="34" charset="0"/>
                          <a:ea typeface="Aptos" panose="020B0004020202020204" pitchFamily="34" charset="0"/>
                          <a:cs typeface="Times New Roman" panose="02020603050405020304" pitchFamily="18" charset="0"/>
                        </a:rPr>
                        <a:t>Y10 Entry Level 1</a:t>
                      </a:r>
                    </a:p>
                    <a:p>
                      <a:pPr algn="ctr">
                        <a:lnSpc>
                          <a:spcPct val="107000"/>
                        </a:lnSpc>
                        <a:spcAft>
                          <a:spcPts val="800"/>
                        </a:spcAft>
                        <a:tabLst>
                          <a:tab pos="4114800" algn="l"/>
                        </a:tabLst>
                      </a:pPr>
                      <a:r>
                        <a:rPr lang="en-GB" sz="1200" b="1" kern="100" dirty="0">
                          <a:solidFill>
                            <a:srgbClr val="E36C0A"/>
                          </a:solidFill>
                          <a:effectLst/>
                          <a:latin typeface="Aptos" panose="020B0004020202020204" pitchFamily="34" charset="0"/>
                          <a:ea typeface="Aptos" panose="020B0004020202020204" pitchFamily="34" charset="0"/>
                          <a:cs typeface="Times New Roman" panose="02020603050405020304" pitchFamily="18" charset="0"/>
                        </a:rPr>
                        <a:t> </a:t>
                      </a:r>
                      <a:r>
                        <a:rPr lang="en-GB" sz="1200" b="1" kern="0" dirty="0">
                          <a:effectLst/>
                          <a:latin typeface="Calibri" panose="020F0502020204030204" pitchFamily="34" charset="0"/>
                          <a:ea typeface="Calibri" panose="020F0502020204030204" pitchFamily="34" charset="0"/>
                          <a:cs typeface="Times New Roman" panose="02020603050405020304" pitchFamily="18" charset="0"/>
                        </a:rPr>
                        <a:t>Using Common Measures, Shape and Space</a:t>
                      </a:r>
                    </a:p>
                    <a:p>
                      <a:pPr algn="ctr">
                        <a:lnSpc>
                          <a:spcPct val="107000"/>
                        </a:lnSpc>
                        <a:spcAft>
                          <a:spcPts val="800"/>
                        </a:spcAft>
                        <a:tabLst>
                          <a:tab pos="4114800" algn="l"/>
                        </a:tabLst>
                      </a:pPr>
                      <a:r>
                        <a:rPr lang="en-GB" sz="1200" b="1" kern="0" dirty="0">
                          <a:effectLst/>
                          <a:latin typeface="+mn-lt"/>
                          <a:ea typeface="Calibri" panose="020F0502020204030204" pitchFamily="34" charset="0"/>
                          <a:cs typeface="Times New Roman" panose="02020603050405020304" pitchFamily="18" charset="0"/>
                        </a:rPr>
                        <a:t> </a:t>
                      </a:r>
                      <a:r>
                        <a:rPr lang="en-GB" sz="1200" kern="0" dirty="0">
                          <a:effectLst/>
                          <a:latin typeface="+mn-lt"/>
                          <a:ea typeface="Calibri" panose="020F0502020204030204" pitchFamily="34" charset="0"/>
                          <a:cs typeface="Times New Roman" panose="02020603050405020304" pitchFamily="18" charset="0"/>
                        </a:rPr>
                        <a:t>Money –use of coins and notes, 12-hour digital and analogue clocks, days of the week, months and seasons in a year; sequences, measures of items, Properties of 2D and 3D shapes and the use of every day positional vocabulary to describe positions and directions.</a:t>
                      </a:r>
                      <a:endParaRPr lang="en-GB" sz="1200" kern="100" dirty="0">
                        <a:effectLst/>
                        <a:latin typeface="+mn-lt"/>
                        <a:ea typeface="Aptos" panose="020B0004020202020204" pitchFamily="34" charset="0"/>
                        <a:cs typeface="Times New Roman" panose="02020603050405020304" pitchFamily="18" charset="0"/>
                      </a:endParaRPr>
                    </a:p>
                    <a:p>
                      <a:pPr algn="ctr">
                        <a:lnSpc>
                          <a:spcPct val="107000"/>
                        </a:lnSpc>
                        <a:spcAft>
                          <a:spcPts val="800"/>
                        </a:spcAft>
                      </a:pPr>
                      <a:r>
                        <a:rPr lang="en-GB" sz="1200" b="1"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Y10 Entry Level 2</a:t>
                      </a:r>
                    </a:p>
                    <a:p>
                      <a:pPr algn="ctr">
                        <a:lnSpc>
                          <a:spcPct val="107000"/>
                        </a:lnSpc>
                        <a:spcAft>
                          <a:spcPts val="800"/>
                        </a:spcAft>
                      </a:pPr>
                      <a:r>
                        <a:rPr lang="en-GB" sz="1200" b="1"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 </a:t>
                      </a:r>
                      <a:r>
                        <a:rPr lang="en-GB" sz="1200" b="1" kern="0" dirty="0">
                          <a:effectLst/>
                          <a:latin typeface="Calibri" panose="020F0502020204030204" pitchFamily="34" charset="0"/>
                          <a:ea typeface="Calibri" panose="020F0502020204030204" pitchFamily="34" charset="0"/>
                          <a:cs typeface="Times New Roman" panose="02020603050405020304" pitchFamily="18" charset="0"/>
                        </a:rPr>
                        <a:t>Using Common Measures, Shape and Space </a:t>
                      </a:r>
                    </a:p>
                    <a:p>
                      <a:pPr algn="ctr">
                        <a:lnSpc>
                          <a:spcPct val="107000"/>
                        </a:lnSpc>
                        <a:spcAft>
                          <a:spcPts val="800"/>
                        </a:spcAft>
                      </a:pPr>
                      <a:r>
                        <a:rPr lang="en-GB" sz="1200" b="1" kern="0" dirty="0">
                          <a:effectLst/>
                          <a:latin typeface="Calibri" panose="020F0502020204030204" pitchFamily="34" charset="0"/>
                          <a:ea typeface="Calibri" panose="020F0502020204030204" pitchFamily="34" charset="0"/>
                          <a:cs typeface="Times New Roman" panose="02020603050405020304" pitchFamily="18" charset="0"/>
                        </a:rPr>
                        <a:t> </a:t>
                      </a:r>
                      <a:r>
                        <a:rPr lang="en-GB" sz="1200" kern="0" dirty="0">
                          <a:effectLst/>
                          <a:latin typeface="+mn-lt"/>
                          <a:ea typeface="Calibri" panose="020F0502020204030204" pitchFamily="34" charset="0"/>
                          <a:cs typeface="Times New Roman" panose="02020603050405020304" pitchFamily="18" charset="0"/>
                        </a:rPr>
                        <a:t>Money calculations, Units conversions, Properties of 2D and 3D shapes. 12hr and 24hr conversions.</a:t>
                      </a:r>
                      <a:endParaRPr lang="en-GB" sz="1200" kern="100" dirty="0">
                        <a:effectLst/>
                        <a:latin typeface="+mn-lt"/>
                        <a:ea typeface="Aptos" panose="020B0004020202020204" pitchFamily="34" charset="0"/>
                        <a:cs typeface="Times New Roman" panose="02020603050405020304" pitchFamily="18" charset="0"/>
                      </a:endParaRPr>
                    </a:p>
                    <a:p>
                      <a:pPr algn="ctr">
                        <a:lnSpc>
                          <a:spcPct val="107000"/>
                        </a:lnSpc>
                        <a:spcAft>
                          <a:spcPts val="800"/>
                        </a:spcAft>
                        <a:tabLst>
                          <a:tab pos="4133850" algn="l"/>
                        </a:tabLst>
                      </a:pPr>
                      <a:r>
                        <a:rPr lang="en-GB" sz="1200" b="1"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t>Y10 Entry Level 3</a:t>
                      </a:r>
                    </a:p>
                    <a:p>
                      <a:pPr algn="ctr">
                        <a:lnSpc>
                          <a:spcPct val="107000"/>
                        </a:lnSpc>
                        <a:spcAft>
                          <a:spcPts val="800"/>
                        </a:spcAft>
                        <a:tabLst>
                          <a:tab pos="4133850" algn="l"/>
                        </a:tabLst>
                      </a:pPr>
                      <a:r>
                        <a:rPr lang="en-GB" sz="1200" b="1" kern="0" dirty="0">
                          <a:effectLst/>
                          <a:latin typeface="Calibri" panose="020F0502020204030204" pitchFamily="34" charset="0"/>
                          <a:ea typeface="Calibri" panose="020F0502020204030204" pitchFamily="34" charset="0"/>
                          <a:cs typeface="Times New Roman" panose="02020603050405020304" pitchFamily="18" charset="0"/>
                        </a:rPr>
                        <a:t>Using Common Measures, Shape and Space </a:t>
                      </a:r>
                      <a:r>
                        <a:rPr lang="en-GB" sz="1200" kern="0" dirty="0">
                          <a:effectLst/>
                          <a:latin typeface="Calibri" panose="020F0502020204030204" pitchFamily="34" charset="0"/>
                          <a:ea typeface="Calibri" panose="020F0502020204030204" pitchFamily="34" charset="0"/>
                          <a:cs typeface="Times New Roman" panose="02020603050405020304" pitchFamily="18" charset="0"/>
                        </a:rPr>
                        <a:t> </a:t>
                      </a:r>
                      <a:r>
                        <a:rPr lang="en-GB" sz="1200" kern="0" dirty="0">
                          <a:effectLst/>
                          <a:latin typeface="+mn-lt"/>
                          <a:ea typeface="Calibri" panose="020F0502020204030204" pitchFamily="34" charset="0"/>
                          <a:cs typeface="Times New Roman" panose="02020603050405020304" pitchFamily="18" charset="0"/>
                        </a:rPr>
                        <a:t>Compare metric measures of length, including millimetres, centimetres, metres and kilometres, Sort 2-D and 3-D shapes, symmetry, length, right angles, angles, including in rectangles</a:t>
                      </a:r>
                      <a:r>
                        <a:rPr lang="en-GB" sz="1200" kern="0"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gn="ctr"/>
                      <a:r>
                        <a:rPr lang="en-GB" sz="1200" kern="100" dirty="0">
                          <a:effectLst/>
                          <a:latin typeface="Aptos" panose="020B0004020202020204" pitchFamily="34" charset="0"/>
                          <a:ea typeface="Aptos" panose="020B0004020202020204" pitchFamily="34" charset="0"/>
                          <a:cs typeface="Times New Roman" panose="02020603050405020304" pitchFamily="18" charset="0"/>
                        </a:rPr>
                        <a:t> </a:t>
                      </a:r>
                    </a:p>
                  </a:txBody>
                  <a:tcPr marL="46547" marR="4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2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r>
                        <a:rPr lang="en-GB" sz="1200" u="sng"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Unit Objectives</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07000"/>
                        </a:lnSpc>
                        <a:spcAft>
                          <a:spcPts val="800"/>
                        </a:spcAft>
                      </a:pPr>
                      <a:r>
                        <a:rPr lang="en-GB" sz="1200" b="1"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rPr>
                        <a:t>Y10 Core (GCSE) </a:t>
                      </a:r>
                      <a:r>
                        <a:rPr lang="en-GB" sz="1200"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rPr>
                        <a:t> </a:t>
                      </a:r>
                    </a:p>
                    <a:p>
                      <a:pPr algn="ctr">
                        <a:lnSpc>
                          <a:spcPct val="107000"/>
                        </a:lnSpc>
                        <a:spcAft>
                          <a:spcPts val="800"/>
                        </a:spcAft>
                      </a:pPr>
                      <a:r>
                        <a:rPr lang="en-GB" sz="12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Algebraic Proficiency-Tinkering</a:t>
                      </a:r>
                    </a:p>
                    <a:p>
                      <a:pPr algn="ctr">
                        <a:lnSpc>
                          <a:spcPct val="107000"/>
                        </a:lnSpc>
                        <a:spcAft>
                          <a:spcPts val="800"/>
                        </a:spcAft>
                      </a:pPr>
                      <a:r>
                        <a:rPr lang="en-GB" sz="12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Substitute in formulae, Simplifying Algebraic Expressions, change of subject, factorising and calculating with Indices (index laws).</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07000"/>
                        </a:lnSpc>
                        <a:spcAft>
                          <a:spcPts val="800"/>
                        </a:spcAft>
                      </a:pPr>
                      <a:r>
                        <a:rPr lang="en-GB" sz="1200" b="1" kern="100" dirty="0">
                          <a:solidFill>
                            <a:srgbClr val="3A7C22"/>
                          </a:solidFill>
                          <a:effectLst/>
                          <a:latin typeface="Aptos" panose="020B0004020202020204" pitchFamily="34" charset="0"/>
                          <a:ea typeface="Aptos" panose="020B0004020202020204" pitchFamily="34" charset="0"/>
                          <a:cs typeface="Times New Roman" panose="02020603050405020304" pitchFamily="18" charset="0"/>
                        </a:rPr>
                        <a:t>Y10 Entry Level 1</a:t>
                      </a:r>
                    </a:p>
                    <a:p>
                      <a:pPr algn="ctr">
                        <a:lnSpc>
                          <a:spcPct val="107000"/>
                        </a:lnSpc>
                        <a:spcAft>
                          <a:spcPts val="800"/>
                        </a:spcAft>
                      </a:pPr>
                      <a:r>
                        <a:rPr lang="en-GB" sz="1200" b="1" kern="100" dirty="0">
                          <a:solidFill>
                            <a:srgbClr val="3A7C22"/>
                          </a:solidFill>
                          <a:effectLst/>
                          <a:latin typeface="Aptos" panose="020B0004020202020204" pitchFamily="34" charset="0"/>
                          <a:ea typeface="Aptos" panose="020B0004020202020204" pitchFamily="34" charset="0"/>
                          <a:cs typeface="Times New Roman" panose="02020603050405020304" pitchFamily="18" charset="0"/>
                        </a:rPr>
                        <a:t> </a:t>
                      </a:r>
                      <a:r>
                        <a:rPr lang="en-GB" sz="12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Handling Information and Data</a:t>
                      </a:r>
                    </a:p>
                    <a:p>
                      <a:pPr algn="ctr">
                        <a:lnSpc>
                          <a:spcPct val="107000"/>
                        </a:lnSpc>
                        <a:spcAft>
                          <a:spcPts val="800"/>
                        </a:spcAft>
                      </a:pPr>
                      <a:r>
                        <a:rPr lang="en-GB" sz="1200" kern="100" dirty="0">
                          <a:solidFill>
                            <a:srgbClr val="000000"/>
                          </a:solidFill>
                          <a:effectLst/>
                          <a:latin typeface="+mn-lt"/>
                          <a:ea typeface="Calibri" panose="020F0502020204030204" pitchFamily="34" charset="0"/>
                          <a:cs typeface="Times New Roman" panose="02020603050405020304" pitchFamily="18" charset="0"/>
                        </a:rPr>
                        <a:t>Read numerical information from lists, Sorting and classifying objects, Read and draw simple charts such as tally chart, block diagram/graphs.</a:t>
                      </a:r>
                      <a:endParaRPr lang="en-GB" sz="1200" kern="100" dirty="0">
                        <a:effectLst/>
                        <a:latin typeface="+mn-lt"/>
                        <a:ea typeface="Aptos" panose="020B0004020202020204" pitchFamily="34" charset="0"/>
                        <a:cs typeface="Times New Roman" panose="02020603050405020304" pitchFamily="18" charset="0"/>
                      </a:endParaRPr>
                    </a:p>
                    <a:p>
                      <a:pPr algn="ctr">
                        <a:lnSpc>
                          <a:spcPct val="107000"/>
                        </a:lnSpc>
                        <a:spcAft>
                          <a:spcPts val="800"/>
                        </a:spcAft>
                      </a:pPr>
                      <a:r>
                        <a:rPr lang="en-GB" sz="1200" b="1"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Y10 Entry Level 2</a:t>
                      </a:r>
                    </a:p>
                    <a:p>
                      <a:pPr algn="ctr">
                        <a:lnSpc>
                          <a:spcPct val="107000"/>
                        </a:lnSpc>
                        <a:spcAft>
                          <a:spcPts val="800"/>
                        </a:spcAft>
                      </a:pPr>
                      <a:r>
                        <a:rPr lang="en-GB" sz="12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Handling Information and Data </a:t>
                      </a:r>
                      <a:r>
                        <a:rPr lang="en-GB" sz="12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Interpret lists, tables, diagrams and bar charts in contexts and make </a:t>
                      </a:r>
                      <a:r>
                        <a:rPr lang="en-GB"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numerical comparisons from bar charts.</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07000"/>
                        </a:lnSpc>
                        <a:spcAft>
                          <a:spcPts val="800"/>
                        </a:spcAft>
                      </a:pPr>
                      <a:r>
                        <a:rPr lang="en-GB" sz="1200" b="1"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t>Y10 Entry Level 3</a:t>
                      </a:r>
                    </a:p>
                    <a:p>
                      <a:pPr algn="ctr">
                        <a:lnSpc>
                          <a:spcPct val="107000"/>
                        </a:lnSpc>
                        <a:spcAft>
                          <a:spcPts val="800"/>
                        </a:spcAft>
                      </a:pPr>
                      <a:r>
                        <a:rPr lang="en-GB" sz="1200" b="1"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t> </a:t>
                      </a:r>
                      <a:r>
                        <a:rPr lang="en-GB" sz="12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Handling Information and Data</a:t>
                      </a:r>
                    </a:p>
                    <a:p>
                      <a:pPr algn="ctr">
                        <a:lnSpc>
                          <a:spcPct val="107000"/>
                        </a:lnSpc>
                        <a:spcAft>
                          <a:spcPts val="800"/>
                        </a:spcAft>
                      </a:pPr>
                      <a:r>
                        <a:rPr lang="en-GB" sz="1200" b="1"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 </a:t>
                      </a:r>
                      <a:r>
                        <a:rPr lang="en-GB" sz="1200"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Interpret information and record changes, from different formats, including bar charts and simple Line graphs; Organise and represent information in appropriate ways</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07000"/>
                        </a:lnSpc>
                        <a:spcAft>
                          <a:spcPts val="800"/>
                        </a:spcAft>
                      </a:pPr>
                      <a:r>
                        <a:rPr lang="en-GB" sz="1200"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including tables, diagrams, simple line graphs and bar charts</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gn="ctr"/>
                      <a:r>
                        <a:rPr lang="en-GB" sz="12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Revision and Assessments – </a:t>
                      </a:r>
                      <a:r>
                        <a:rPr lang="en-GB" sz="12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Carefully selected past papers.</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gn="ctr"/>
                      <a:r>
                        <a:rPr lang="en-GB" sz="1200" kern="100" dirty="0">
                          <a:effectLst/>
                          <a:latin typeface="Aptos" panose="020B0004020202020204" pitchFamily="34" charset="0"/>
                          <a:ea typeface="Aptos" panose="020B0004020202020204" pitchFamily="34" charset="0"/>
                          <a:cs typeface="Times New Roman" panose="02020603050405020304" pitchFamily="18" charset="0"/>
                        </a:rPr>
                        <a:t> </a:t>
                      </a:r>
                    </a:p>
                  </a:txBody>
                  <a:tcPr marL="46547" marR="4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910059235"/>
                  </a:ext>
                </a:extLst>
              </a:tr>
            </a:tbl>
          </a:graphicData>
        </a:graphic>
      </p:graphicFrame>
    </p:spTree>
    <p:extLst>
      <p:ext uri="{BB962C8B-B14F-4D97-AF65-F5344CB8AC3E}">
        <p14:creationId xmlns:p14="http://schemas.microsoft.com/office/powerpoint/2010/main" val="2495741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1C78AC6-4469-CE03-B61A-DEB602362F5F}"/>
            </a:ext>
          </a:extLst>
        </p:cNvPr>
        <p:cNvGrpSpPr/>
        <p:nvPr/>
      </p:nvGrpSpPr>
      <p:grpSpPr>
        <a:xfrm>
          <a:off x="0" y="0"/>
          <a:ext cx="0" cy="0"/>
          <a:chOff x="0" y="0"/>
          <a:chExt cx="0" cy="0"/>
        </a:xfrm>
      </p:grpSpPr>
      <p:pic>
        <p:nvPicPr>
          <p:cNvPr id="4" name="Picture 3" descr="White structure">
            <a:extLst>
              <a:ext uri="{FF2B5EF4-FFF2-40B4-BE49-F238E27FC236}">
                <a16:creationId xmlns:a16="http://schemas.microsoft.com/office/drawing/2014/main" id="{3F8752ED-249C-D5EB-59E3-F788576331A7}"/>
              </a:ext>
            </a:extLst>
          </p:cNvPr>
          <p:cNvPicPr>
            <a:picLocks noChangeAspect="1"/>
          </p:cNvPicPr>
          <p:nvPr/>
        </p:nvPicPr>
        <p:blipFill>
          <a:blip r:embed="rId2"/>
          <a:srcRect r="-2" b="21911"/>
          <a:stretch/>
        </p:blipFill>
        <p:spPr>
          <a:xfrm>
            <a:off x="20" y="-1"/>
            <a:ext cx="11828189" cy="6858000"/>
          </a:xfrm>
          <a:custGeom>
            <a:avLst/>
            <a:gdLst/>
            <a:ahLst/>
            <a:cxnLst/>
            <a:rect l="l" t="t" r="r" b="b"/>
            <a:pathLst>
              <a:path w="11828209" h="6851225">
                <a:moveTo>
                  <a:pt x="1484882" y="0"/>
                </a:moveTo>
                <a:lnTo>
                  <a:pt x="8520272" y="0"/>
                </a:lnTo>
                <a:lnTo>
                  <a:pt x="8541915" y="12445"/>
                </a:lnTo>
                <a:cubicBezTo>
                  <a:pt x="10512125" y="1209574"/>
                  <a:pt x="11828209" y="3376047"/>
                  <a:pt x="11828209" y="5849907"/>
                </a:cubicBezTo>
                <a:cubicBezTo>
                  <a:pt x="11828209" y="6085513"/>
                  <a:pt x="11816272" y="6318331"/>
                  <a:pt x="11792969" y="6547788"/>
                </a:cubicBezTo>
                <a:lnTo>
                  <a:pt x="11754411" y="6851225"/>
                </a:lnTo>
                <a:lnTo>
                  <a:pt x="0" y="6851225"/>
                </a:lnTo>
                <a:lnTo>
                  <a:pt x="0" y="1208190"/>
                </a:lnTo>
                <a:lnTo>
                  <a:pt x="176127" y="1023457"/>
                </a:lnTo>
                <a:cubicBezTo>
                  <a:pt x="562126" y="637458"/>
                  <a:pt x="994141" y="297476"/>
                  <a:pt x="1463239" y="12445"/>
                </a:cubicBezTo>
                <a:close/>
              </a:path>
            </a:pathLst>
          </a:custGeom>
        </p:spPr>
      </p:pic>
      <p:graphicFrame>
        <p:nvGraphicFramePr>
          <p:cNvPr id="2" name="Table 1">
            <a:extLst>
              <a:ext uri="{FF2B5EF4-FFF2-40B4-BE49-F238E27FC236}">
                <a16:creationId xmlns:a16="http://schemas.microsoft.com/office/drawing/2014/main" id="{A5F0E0F2-B9B2-7692-2DB9-3884D69669E4}"/>
              </a:ext>
            </a:extLst>
          </p:cNvPr>
          <p:cNvGraphicFramePr>
            <a:graphicFrameLocks noGrp="1"/>
          </p:cNvGraphicFramePr>
          <p:nvPr>
            <p:extLst>
              <p:ext uri="{D42A27DB-BD31-4B8C-83A1-F6EECF244321}">
                <p14:modId xmlns:p14="http://schemas.microsoft.com/office/powerpoint/2010/main" val="3992925130"/>
              </p:ext>
            </p:extLst>
          </p:nvPr>
        </p:nvGraphicFramePr>
        <p:xfrm>
          <a:off x="95693" y="0"/>
          <a:ext cx="11299371" cy="6679945"/>
        </p:xfrm>
        <a:graphic>
          <a:graphicData uri="http://schemas.openxmlformats.org/drawingml/2006/table">
            <a:tbl>
              <a:tblPr firstRow="1" firstCol="1" lastRow="1" lastCol="1" bandRow="1" bandCol="1"/>
              <a:tblGrid>
                <a:gridCol w="988828">
                  <a:extLst>
                    <a:ext uri="{9D8B030D-6E8A-4147-A177-3AD203B41FA5}">
                      <a16:colId xmlns:a16="http://schemas.microsoft.com/office/drawing/2014/main" val="4063136989"/>
                    </a:ext>
                  </a:extLst>
                </a:gridCol>
                <a:gridCol w="4976037">
                  <a:extLst>
                    <a:ext uri="{9D8B030D-6E8A-4147-A177-3AD203B41FA5}">
                      <a16:colId xmlns:a16="http://schemas.microsoft.com/office/drawing/2014/main" val="3540980704"/>
                    </a:ext>
                  </a:extLst>
                </a:gridCol>
                <a:gridCol w="2424223">
                  <a:extLst>
                    <a:ext uri="{9D8B030D-6E8A-4147-A177-3AD203B41FA5}">
                      <a16:colId xmlns:a16="http://schemas.microsoft.com/office/drawing/2014/main" val="3666226241"/>
                    </a:ext>
                  </a:extLst>
                </a:gridCol>
                <a:gridCol w="1318438">
                  <a:extLst>
                    <a:ext uri="{9D8B030D-6E8A-4147-A177-3AD203B41FA5}">
                      <a16:colId xmlns:a16="http://schemas.microsoft.com/office/drawing/2014/main" val="3048969927"/>
                    </a:ext>
                  </a:extLst>
                </a:gridCol>
                <a:gridCol w="1591845">
                  <a:extLst>
                    <a:ext uri="{9D8B030D-6E8A-4147-A177-3AD203B41FA5}">
                      <a16:colId xmlns:a16="http://schemas.microsoft.com/office/drawing/2014/main" val="4046950923"/>
                    </a:ext>
                  </a:extLst>
                </a:gridCol>
              </a:tblGrid>
              <a:tr h="226662">
                <a:tc gridSpan="5">
                  <a:txBody>
                    <a:bodyPr/>
                    <a:lstStyle/>
                    <a:p>
                      <a:pPr marL="67945">
                        <a:spcBef>
                          <a:spcPts val="595"/>
                        </a:spcBef>
                      </a:pPr>
                      <a:r>
                        <a:rPr lang="en-US"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Year</a:t>
                      </a:r>
                      <a:r>
                        <a:rPr lang="en-US" sz="1400" b="1" spc="-25"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spc="-5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10 </a:t>
                      </a:r>
                      <a:r>
                        <a:rPr lang="en-US"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Curriculum</a:t>
                      </a:r>
                      <a:r>
                        <a:rPr lang="en-US" sz="1400" b="1" spc="-4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Overview</a:t>
                      </a:r>
                      <a:r>
                        <a:rPr lang="en-US" sz="1400" b="1" spc="-3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for</a:t>
                      </a:r>
                      <a:r>
                        <a:rPr lang="en-US" sz="1400" b="1" spc="-2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Mathematics</a:t>
                      </a:r>
                      <a:r>
                        <a:rPr lang="en-US" sz="1400" b="1" spc="-25"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t>
                      </a:r>
                      <a:r>
                        <a:rPr lang="en-US" sz="1400" b="1" spc="-25"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spc="-5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(When? What? Why? How?)        </a:t>
                      </a:r>
                      <a:r>
                        <a:rPr lang="en-US" sz="1400" b="1" spc="-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Exam Boards: AQA (GCSE) and Edexcel (FS Entry Level1,2,3)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538DD3"/>
                      </a:solidFill>
                      <a:prstDash val="solid"/>
                      <a:round/>
                      <a:headEnd type="none" w="med" len="med"/>
                      <a:tailEnd type="none" w="med" len="med"/>
                    </a:lnL>
                    <a:lnR w="12700" cap="flat" cmpd="sng" algn="ctr">
                      <a:solidFill>
                        <a:srgbClr val="538DD3"/>
                      </a:solidFill>
                      <a:prstDash val="solid"/>
                      <a:round/>
                      <a:headEnd type="none" w="med" len="med"/>
                      <a:tailEnd type="none" w="med" len="med"/>
                    </a:lnR>
                    <a:lnT w="12700" cap="flat" cmpd="sng" algn="ctr">
                      <a:solidFill>
                        <a:srgbClr val="538DD3"/>
                      </a:solidFill>
                      <a:prstDash val="solid"/>
                      <a:round/>
                      <a:headEnd type="none" w="med" len="med"/>
                      <a:tailEnd type="none" w="med" len="med"/>
                    </a:lnT>
                    <a:lnB w="12700" cap="flat" cmpd="sng" algn="ctr">
                      <a:solidFill>
                        <a:srgbClr val="538DD3"/>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667329111"/>
                  </a:ext>
                </a:extLst>
              </a:tr>
              <a:tr h="281083">
                <a:tc>
                  <a:txBody>
                    <a:bodyPr/>
                    <a:lstStyle/>
                    <a:p>
                      <a:pPr marL="67945">
                        <a:spcBef>
                          <a:spcPts val="320"/>
                        </a:spcBef>
                      </a:pPr>
                      <a:r>
                        <a:rPr lang="en-US" sz="1200" b="1" spc="-1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When?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538DD3"/>
                      </a:solidFill>
                      <a:prstDash val="solid"/>
                      <a:round/>
                      <a:headEnd type="none" w="med" len="med"/>
                      <a:tailEnd type="none" w="med" len="med"/>
                    </a:lnL>
                    <a:lnR w="12700" cap="flat" cmpd="sng" algn="ctr">
                      <a:solidFill>
                        <a:srgbClr val="538DD3"/>
                      </a:solidFill>
                      <a:prstDash val="solid"/>
                      <a:round/>
                      <a:headEnd type="none" w="med" len="med"/>
                      <a:tailEnd type="none" w="med" len="med"/>
                    </a:lnR>
                    <a:lnT w="12700" cap="flat" cmpd="sng" algn="ctr">
                      <a:solidFill>
                        <a:srgbClr val="538DD3"/>
                      </a:solidFill>
                      <a:prstDash val="solid"/>
                      <a:round/>
                      <a:headEnd type="none" w="med" len="med"/>
                      <a:tailEnd type="none" w="med" len="med"/>
                    </a:lnT>
                    <a:lnB w="12700" cap="flat" cmpd="sng" algn="ctr">
                      <a:solidFill>
                        <a:srgbClr val="538DD3"/>
                      </a:solidFill>
                      <a:prstDash val="solid"/>
                      <a:round/>
                      <a:headEnd type="none" w="med" len="med"/>
                      <a:tailEnd type="none" w="med" len="med"/>
                    </a:lnB>
                    <a:solidFill>
                      <a:srgbClr val="92D050"/>
                    </a:solidFill>
                  </a:tcPr>
                </a:tc>
                <a:tc>
                  <a:txBody>
                    <a:bodyPr/>
                    <a:lstStyle/>
                    <a:p>
                      <a:pPr marL="793750" marR="788670" algn="ctr">
                        <a:spcBef>
                          <a:spcPts val="320"/>
                        </a:spcBef>
                      </a:pPr>
                      <a:r>
                        <a:rPr lang="en-US" sz="1200" b="1" spc="-1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What?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538DD3"/>
                      </a:solidFill>
                      <a:prstDash val="solid"/>
                      <a:round/>
                      <a:headEnd type="none" w="med" len="med"/>
                      <a:tailEnd type="none" w="med" len="med"/>
                    </a:lnL>
                    <a:lnR w="12700" cap="flat" cmpd="sng" algn="ctr">
                      <a:solidFill>
                        <a:srgbClr val="538DD3"/>
                      </a:solidFill>
                      <a:prstDash val="solid"/>
                      <a:round/>
                      <a:headEnd type="none" w="med" len="med"/>
                      <a:tailEnd type="none" w="med" len="med"/>
                    </a:lnR>
                    <a:lnT w="12700" cap="flat" cmpd="sng" algn="ctr">
                      <a:solidFill>
                        <a:srgbClr val="538DD3"/>
                      </a:solidFill>
                      <a:prstDash val="solid"/>
                      <a:round/>
                      <a:headEnd type="none" w="med" len="med"/>
                      <a:tailEnd type="none" w="med" len="med"/>
                    </a:lnT>
                    <a:lnB w="12700" cap="flat" cmpd="sng" algn="ctr">
                      <a:solidFill>
                        <a:srgbClr val="538DD3"/>
                      </a:solidFill>
                      <a:prstDash val="solid"/>
                      <a:round/>
                      <a:headEnd type="none" w="med" len="med"/>
                      <a:tailEnd type="none" w="med" len="med"/>
                    </a:lnB>
                    <a:solidFill>
                      <a:srgbClr val="92D050"/>
                    </a:solidFill>
                  </a:tcPr>
                </a:tc>
                <a:tc>
                  <a:txBody>
                    <a:bodyPr/>
                    <a:lstStyle/>
                    <a:p>
                      <a:pPr marR="657860">
                        <a:spcBef>
                          <a:spcPts val="320"/>
                        </a:spcBef>
                      </a:pPr>
                      <a:r>
                        <a:rPr lang="en-US" sz="1200" b="1" spc="-20" dirty="0">
                          <a:solidFill>
                            <a:srgbClr val="538DD3"/>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spc="-2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Why?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538DD3"/>
                      </a:solidFill>
                      <a:prstDash val="solid"/>
                      <a:round/>
                      <a:headEnd type="none" w="med" len="med"/>
                      <a:tailEnd type="none" w="med" len="med"/>
                    </a:lnL>
                    <a:lnR w="12700" cap="flat" cmpd="sng" algn="ctr">
                      <a:solidFill>
                        <a:srgbClr val="538DD3"/>
                      </a:solidFill>
                      <a:prstDash val="solid"/>
                      <a:round/>
                      <a:headEnd type="none" w="med" len="med"/>
                      <a:tailEnd type="none" w="med" len="med"/>
                    </a:lnR>
                    <a:lnT w="12700" cap="flat" cmpd="sng" algn="ctr">
                      <a:solidFill>
                        <a:srgbClr val="538DD3"/>
                      </a:solidFill>
                      <a:prstDash val="solid"/>
                      <a:round/>
                      <a:headEnd type="none" w="med" len="med"/>
                      <a:tailEnd type="none" w="med" len="med"/>
                    </a:lnT>
                    <a:lnB w="12700" cap="flat" cmpd="sng" algn="ctr">
                      <a:solidFill>
                        <a:srgbClr val="538DD3"/>
                      </a:solidFill>
                      <a:prstDash val="solid"/>
                      <a:round/>
                      <a:headEnd type="none" w="med" len="med"/>
                      <a:tailEnd type="none" w="med" len="med"/>
                    </a:lnB>
                    <a:solidFill>
                      <a:srgbClr val="92D050"/>
                    </a:solidFill>
                  </a:tcPr>
                </a:tc>
                <a:tc>
                  <a:txBody>
                    <a:bodyPr/>
                    <a:lstStyle/>
                    <a:p>
                      <a:pPr marR="703580">
                        <a:spcBef>
                          <a:spcPts val="320"/>
                        </a:spcBef>
                      </a:pPr>
                      <a:r>
                        <a:rPr lang="en-US" sz="1200" b="1" spc="-2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How?</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538DD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538DD3"/>
                      </a:solidFill>
                      <a:prstDash val="solid"/>
                      <a:round/>
                      <a:headEnd type="none" w="med" len="med"/>
                      <a:tailEnd type="none" w="med" len="med"/>
                    </a:lnT>
                    <a:lnB w="12700" cap="flat" cmpd="sng" algn="ctr">
                      <a:solidFill>
                        <a:srgbClr val="538DD3"/>
                      </a:solidFill>
                      <a:prstDash val="solid"/>
                      <a:round/>
                      <a:headEnd type="none" w="med" len="med"/>
                      <a:tailEnd type="none" w="med" len="med"/>
                    </a:lnB>
                    <a:solidFill>
                      <a:srgbClr val="92D050"/>
                    </a:solidFill>
                  </a:tcPr>
                </a:tc>
                <a:tc>
                  <a:txBody>
                    <a:bodyPr/>
                    <a:lstStyle/>
                    <a:p>
                      <a:pPr marR="703580">
                        <a:spcBef>
                          <a:spcPts val="320"/>
                        </a:spcBef>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Assessment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538DD3"/>
                      </a:solidFill>
                      <a:prstDash val="solid"/>
                      <a:round/>
                      <a:headEnd type="none" w="med" len="med"/>
                      <a:tailEnd type="none" w="med" len="med"/>
                    </a:lnR>
                    <a:lnT w="12700" cap="flat" cmpd="sng" algn="ctr">
                      <a:solidFill>
                        <a:srgbClr val="538DD3"/>
                      </a:solidFill>
                      <a:prstDash val="solid"/>
                      <a:round/>
                      <a:headEnd type="none" w="med" len="med"/>
                      <a:tailEnd type="none" w="med" len="med"/>
                    </a:lnT>
                    <a:lnB w="12700" cap="flat" cmpd="sng" algn="ctr">
                      <a:solidFill>
                        <a:srgbClr val="538DD3"/>
                      </a:solidFill>
                      <a:prstDash val="solid"/>
                      <a:round/>
                      <a:headEnd type="none" w="med" len="med"/>
                      <a:tailEnd type="none" w="med" len="med"/>
                    </a:lnB>
                    <a:solidFill>
                      <a:srgbClr val="92D050"/>
                    </a:solidFill>
                  </a:tcPr>
                </a:tc>
                <a:extLst>
                  <a:ext uri="{0D108BD9-81ED-4DB2-BD59-A6C34878D82A}">
                    <a16:rowId xmlns:a16="http://schemas.microsoft.com/office/drawing/2014/main" val="3715834873"/>
                  </a:ext>
                </a:extLst>
              </a:tr>
              <a:tr h="1343632">
                <a:tc>
                  <a:txBody>
                    <a:bodyPr/>
                    <a:lstStyle/>
                    <a:p>
                      <a:pPr marL="67945" algn="ctr"/>
                      <a:r>
                        <a:rPr lang="en-US" sz="900" b="1">
                          <a:solidFill>
                            <a:srgbClr val="6F2F9F"/>
                          </a:solidFill>
                          <a:effectLst/>
                          <a:latin typeface="Calibri" panose="020F0502020204030204" pitchFamily="34" charset="0"/>
                          <a:ea typeface="Calibri" panose="020F0502020204030204" pitchFamily="34" charset="0"/>
                          <a:cs typeface="Calibri" panose="020F0502020204030204" pitchFamily="34" charset="0"/>
                        </a:rPr>
                        <a:t>Autumn</a:t>
                      </a:r>
                      <a:r>
                        <a:rPr lang="en-US" sz="900" b="1" spc="-75">
                          <a:solidFill>
                            <a:srgbClr val="6F2F9F"/>
                          </a:solidFill>
                          <a:effectLst/>
                          <a:latin typeface="Calibri" panose="020F0502020204030204" pitchFamily="34" charset="0"/>
                          <a:ea typeface="Calibri" panose="020F0502020204030204" pitchFamily="34" charset="0"/>
                          <a:cs typeface="Calibri" panose="020F0502020204030204" pitchFamily="34" charset="0"/>
                        </a:rPr>
                        <a:t> </a:t>
                      </a:r>
                      <a:r>
                        <a:rPr lang="en-US" sz="900" b="1" spc="-20">
                          <a:solidFill>
                            <a:srgbClr val="6F2F9F"/>
                          </a:solidFill>
                          <a:effectLst/>
                          <a:latin typeface="Calibri" panose="020F0502020204030204" pitchFamily="34" charset="0"/>
                          <a:ea typeface="Calibri" panose="020F0502020204030204" pitchFamily="34" charset="0"/>
                          <a:cs typeface="Calibri" panose="020F0502020204030204" pitchFamily="34" charset="0"/>
                        </a:rPr>
                        <a:t>Term</a:t>
                      </a:r>
                      <a:endParaRPr lang="en-GB" sz="900">
                        <a:effectLst/>
                        <a:latin typeface="Calibri" panose="020F0502020204030204" pitchFamily="34" charset="0"/>
                        <a:ea typeface="Calibri" panose="020F0502020204030204" pitchFamily="34" charset="0"/>
                        <a:cs typeface="Calibri" panose="020F0502020204030204" pitchFamily="34" charset="0"/>
                      </a:endParaRPr>
                    </a:p>
                    <a:p>
                      <a:pPr algn="ct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9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538DD3"/>
                      </a:solidFill>
                      <a:prstDash val="solid"/>
                      <a:round/>
                      <a:headEnd type="none" w="med" len="med"/>
                      <a:tailEnd type="none" w="med" len="med"/>
                    </a:lnL>
                    <a:lnR w="12700" cap="flat" cmpd="sng" algn="ctr">
                      <a:solidFill>
                        <a:srgbClr val="538DD3"/>
                      </a:solidFill>
                      <a:prstDash val="solid"/>
                      <a:round/>
                      <a:headEnd type="none" w="med" len="med"/>
                      <a:tailEnd type="none" w="med" len="med"/>
                    </a:lnR>
                    <a:lnT w="12700" cap="flat" cmpd="sng" algn="ctr">
                      <a:solidFill>
                        <a:srgbClr val="538DD3"/>
                      </a:solidFill>
                      <a:prstDash val="solid"/>
                      <a:round/>
                      <a:headEnd type="none" w="med" len="med"/>
                      <a:tailEnd type="none" w="med" len="med"/>
                    </a:lnT>
                    <a:lnB w="12700" cap="flat" cmpd="sng" algn="ctr">
                      <a:solidFill>
                        <a:srgbClr val="538DD3"/>
                      </a:solidFill>
                      <a:prstDash val="solid"/>
                      <a:round/>
                      <a:headEnd type="none" w="med" len="med"/>
                      <a:tailEnd type="none" w="med" len="med"/>
                    </a:lnB>
                    <a:solidFill>
                      <a:srgbClr val="CCCCFF"/>
                    </a:solidFill>
                  </a:tcPr>
                </a:tc>
                <a:tc>
                  <a:txBody>
                    <a:bodyPr/>
                    <a:lstStyle/>
                    <a:p>
                      <a:pPr algn="l"/>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900" u="sng"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Unit Objectives</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l"/>
                      <a:r>
                        <a:rPr lang="en-GB" sz="900" b="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Y10 Core (GCSE): </a:t>
                      </a:r>
                      <a:r>
                        <a:rPr lang="en-GB"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Algebraic Proficiency and Visualising</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Simplifying expressions, algebraic fractions, using formulae, change of subject and indices.</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l"/>
                      <a:r>
                        <a:rPr lang="en-GB" sz="900" b="1" kern="100" dirty="0">
                          <a:solidFill>
                            <a:srgbClr val="E36C0A"/>
                          </a:solidFill>
                          <a:effectLst/>
                          <a:latin typeface="Calibri" panose="020F0502020204030204" pitchFamily="34" charset="0"/>
                          <a:ea typeface="Calibri" panose="020F0502020204030204" pitchFamily="34" charset="0"/>
                          <a:cs typeface="Calibri" panose="020F0502020204030204" pitchFamily="34" charset="0"/>
                        </a:rPr>
                        <a:t>Y10 Entry Level 1: </a:t>
                      </a:r>
                      <a:r>
                        <a:rPr lang="en-GB"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Use of numbers and the number system –</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Read, write, order and compare numbers up to 2, count up to 20 items, Adding, subtracting numbers up to,20 and Use of  +, − and = </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spcAft>
                          <a:spcPts val="800"/>
                        </a:spcAft>
                      </a:pPr>
                      <a:r>
                        <a:rPr lang="en-GB" sz="9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Y10 Entry Level 2: </a:t>
                      </a:r>
                      <a:r>
                        <a:rPr lang="en-GB"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Use of numbers and the number system –</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calculating with whole numbers, fractions, decimals and percentages</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l"/>
                      <a:r>
                        <a:rPr lang="en-GB" sz="9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Y10 Entry Level 3: </a:t>
                      </a:r>
                      <a:r>
                        <a:rPr lang="en-GB"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Using numbers and the number system – whole numbers,</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l"/>
                      <a:r>
                        <a:rPr lang="en-GB"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fractions and decimals: </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Rounding to decimal places, sequences and multiplying and dividing two and three digits by whole numbers including problem solving.</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538DD3"/>
                      </a:solidFill>
                      <a:prstDash val="solid"/>
                      <a:round/>
                      <a:headEnd type="none" w="med" len="med"/>
                      <a:tailEnd type="none" w="med" len="med"/>
                    </a:lnL>
                    <a:lnR w="12700" cap="flat" cmpd="sng" algn="ctr">
                      <a:solidFill>
                        <a:srgbClr val="538DD3"/>
                      </a:solidFill>
                      <a:prstDash val="solid"/>
                      <a:round/>
                      <a:headEnd type="none" w="med" len="med"/>
                      <a:tailEnd type="none" w="med" len="med"/>
                    </a:lnR>
                    <a:lnT w="12700" cap="flat" cmpd="sng" algn="ctr">
                      <a:solidFill>
                        <a:srgbClr val="538DD3"/>
                      </a:solidFill>
                      <a:prstDash val="solid"/>
                      <a:round/>
                      <a:headEnd type="none" w="med" len="med"/>
                      <a:tailEnd type="none" w="med" len="med"/>
                    </a:lnT>
                    <a:lnB w="12700" cap="flat" cmpd="sng" algn="ctr">
                      <a:solidFill>
                        <a:srgbClr val="538DD3"/>
                      </a:solidFill>
                      <a:prstDash val="solid"/>
                      <a:round/>
                      <a:headEnd type="none" w="med" len="med"/>
                      <a:tailEnd type="none" w="med" len="med"/>
                    </a:lnB>
                    <a:solidFill>
                      <a:srgbClr val="CCCCFF"/>
                    </a:solidFill>
                  </a:tcPr>
                </a:tc>
                <a:tc rowSpan="3">
                  <a:txBody>
                    <a:bodyPr/>
                    <a:lstStyle/>
                    <a:p>
                      <a:pPr algn="ctr"/>
                      <a:r>
                        <a:rPr lang="en-GB" sz="900" kern="100" dirty="0">
                          <a:effectLst/>
                          <a:latin typeface="Calibri" panose="020F0502020204030204" pitchFamily="34" charset="0"/>
                          <a:ea typeface="Calibri" panose="020F0502020204030204" pitchFamily="34" charset="0"/>
                          <a:cs typeface="Calibri" panose="020F0502020204030204" pitchFamily="34" charset="0"/>
                        </a:rPr>
                        <a:t> </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ctr"/>
                      <a:r>
                        <a:rPr lang="en-GB" sz="900" kern="100" dirty="0">
                          <a:effectLst/>
                          <a:latin typeface="Calibri" panose="020F0502020204030204" pitchFamily="34" charset="0"/>
                          <a:ea typeface="Calibri" panose="020F0502020204030204" pitchFamily="34" charset="0"/>
                          <a:cs typeface="Calibri" panose="020F0502020204030204" pitchFamily="34" charset="0"/>
                        </a:rPr>
                        <a:t> Students should build on</a:t>
                      </a:r>
                      <a:r>
                        <a:rPr lang="en-GB" sz="900" kern="1200" dirty="0">
                          <a:effectLst/>
                          <a:latin typeface="Calibri" panose="020F0502020204030204" pitchFamily="34" charset="0"/>
                          <a:ea typeface="Calibri" panose="020F0502020204030204" pitchFamily="34" charset="0"/>
                          <a:cs typeface="Calibri" panose="020F0502020204030204" pitchFamily="34" charset="0"/>
                        </a:rPr>
                        <a:t> </a:t>
                      </a:r>
                      <a:r>
                        <a:rPr lang="en-GB" sz="900" kern="100" dirty="0">
                          <a:effectLst/>
                          <a:latin typeface="Calibri" panose="020F0502020204030204" pitchFamily="34" charset="0"/>
                          <a:ea typeface="Calibri" panose="020F0502020204030204" pitchFamily="34" charset="0"/>
                          <a:cs typeface="Calibri" panose="020F0502020204030204" pitchFamily="34" charset="0"/>
                        </a:rPr>
                        <a:t>learning from KS3,</a:t>
                      </a:r>
                      <a:r>
                        <a:rPr lang="en-GB" sz="900" kern="1200" dirty="0">
                          <a:effectLst/>
                          <a:latin typeface="Calibri" panose="020F0502020204030204" pitchFamily="34" charset="0"/>
                          <a:ea typeface="Calibri" panose="020F0502020204030204" pitchFamily="34" charset="0"/>
                          <a:cs typeface="Calibri" panose="020F0502020204030204" pitchFamily="34" charset="0"/>
                        </a:rPr>
                        <a:t> </a:t>
                      </a:r>
                      <a:r>
                        <a:rPr lang="en-GB" sz="900" kern="100" dirty="0">
                          <a:effectLst/>
                          <a:latin typeface="Calibri" panose="020F0502020204030204" pitchFamily="34" charset="0"/>
                          <a:ea typeface="Calibri" panose="020F0502020204030204" pitchFamily="34" charset="0"/>
                          <a:cs typeface="Calibri" panose="020F0502020204030204" pitchFamily="34" charset="0"/>
                        </a:rPr>
                        <a:t>further developing fluency,</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ctr"/>
                      <a:r>
                        <a:rPr lang="en-GB" sz="900" kern="100" dirty="0">
                          <a:effectLst/>
                          <a:latin typeface="Calibri" panose="020F0502020204030204" pitchFamily="34" charset="0"/>
                          <a:ea typeface="Calibri" panose="020F0502020204030204" pitchFamily="34" charset="0"/>
                          <a:cs typeface="Calibri" panose="020F0502020204030204" pitchFamily="34" charset="0"/>
                        </a:rPr>
                        <a:t>mathematical reasoning and</a:t>
                      </a:r>
                      <a:r>
                        <a:rPr lang="en-GB" sz="900" kern="1200" dirty="0">
                          <a:effectLst/>
                          <a:latin typeface="Calibri" panose="020F0502020204030204" pitchFamily="34" charset="0"/>
                          <a:ea typeface="Calibri" panose="020F0502020204030204" pitchFamily="34" charset="0"/>
                          <a:cs typeface="Calibri" panose="020F0502020204030204" pitchFamily="34" charset="0"/>
                        </a:rPr>
                        <a:t> </a:t>
                      </a:r>
                      <a:r>
                        <a:rPr lang="en-GB" sz="900" kern="100" dirty="0">
                          <a:effectLst/>
                          <a:latin typeface="Calibri" panose="020F0502020204030204" pitchFamily="34" charset="0"/>
                          <a:ea typeface="Calibri" panose="020F0502020204030204" pitchFamily="34" charset="0"/>
                          <a:cs typeface="Calibri" panose="020F0502020204030204" pitchFamily="34" charset="0"/>
                        </a:rPr>
                        <a:t>competence in solving increasingly sophisticated</a:t>
                      </a:r>
                      <a:r>
                        <a:rPr lang="en-GB" sz="900" kern="1200" dirty="0">
                          <a:effectLst/>
                          <a:latin typeface="Calibri" panose="020F0502020204030204" pitchFamily="34" charset="0"/>
                          <a:ea typeface="Calibri" panose="020F0502020204030204" pitchFamily="34" charset="0"/>
                          <a:cs typeface="Calibri" panose="020F0502020204030204" pitchFamily="34" charset="0"/>
                        </a:rPr>
                        <a:t> </a:t>
                      </a:r>
                      <a:r>
                        <a:rPr lang="en-GB" sz="900" kern="100" dirty="0">
                          <a:effectLst/>
                          <a:latin typeface="Calibri" panose="020F0502020204030204" pitchFamily="34" charset="0"/>
                          <a:ea typeface="Calibri" panose="020F0502020204030204" pitchFamily="34" charset="0"/>
                          <a:cs typeface="Calibri" panose="020F0502020204030204" pitchFamily="34" charset="0"/>
                        </a:rPr>
                        <a:t>problems across the National</a:t>
                      </a:r>
                      <a:r>
                        <a:rPr lang="en-GB" sz="900" kern="1200" dirty="0">
                          <a:effectLst/>
                          <a:latin typeface="Calibri" panose="020F0502020204030204" pitchFamily="34" charset="0"/>
                          <a:ea typeface="Calibri" panose="020F0502020204030204" pitchFamily="34" charset="0"/>
                          <a:cs typeface="Calibri" panose="020F0502020204030204" pitchFamily="34" charset="0"/>
                        </a:rPr>
                        <a:t> </a:t>
                      </a:r>
                      <a:r>
                        <a:rPr lang="en-GB" sz="900" kern="100" dirty="0">
                          <a:effectLst/>
                          <a:latin typeface="Calibri" panose="020F0502020204030204" pitchFamily="34" charset="0"/>
                          <a:ea typeface="Calibri" panose="020F0502020204030204" pitchFamily="34" charset="0"/>
                          <a:cs typeface="Calibri" panose="020F0502020204030204" pitchFamily="34" charset="0"/>
                        </a:rPr>
                        <a:t>Curriculum areas of number,</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ctr"/>
                      <a:r>
                        <a:rPr lang="en-GB" sz="900" kern="100" dirty="0">
                          <a:effectLst/>
                          <a:latin typeface="Calibri" panose="020F0502020204030204" pitchFamily="34" charset="0"/>
                          <a:ea typeface="Calibri" panose="020F0502020204030204" pitchFamily="34" charset="0"/>
                          <a:cs typeface="Calibri" panose="020F0502020204030204" pitchFamily="34" charset="0"/>
                        </a:rPr>
                        <a:t>algebra, ratio and proportion,</a:t>
                      </a:r>
                      <a:r>
                        <a:rPr lang="en-GB" sz="900" kern="1200" dirty="0">
                          <a:effectLst/>
                          <a:latin typeface="Calibri" panose="020F0502020204030204" pitchFamily="34" charset="0"/>
                          <a:ea typeface="Calibri" panose="020F0502020204030204" pitchFamily="34" charset="0"/>
                          <a:cs typeface="Calibri" panose="020F0502020204030204" pitchFamily="34" charset="0"/>
                        </a:rPr>
                        <a:t> </a:t>
                      </a:r>
                      <a:r>
                        <a:rPr lang="en-GB" sz="900" kern="100" dirty="0">
                          <a:effectLst/>
                          <a:latin typeface="Calibri" panose="020F0502020204030204" pitchFamily="34" charset="0"/>
                          <a:ea typeface="Calibri" panose="020F0502020204030204" pitchFamily="34" charset="0"/>
                          <a:cs typeface="Calibri" panose="020F0502020204030204" pitchFamily="34" charset="0"/>
                        </a:rPr>
                        <a:t>probability, geometry and</a:t>
                      </a:r>
                      <a:r>
                        <a:rPr lang="en-GB" sz="900" kern="1200" dirty="0">
                          <a:effectLst/>
                          <a:latin typeface="Calibri" panose="020F0502020204030204" pitchFamily="34" charset="0"/>
                          <a:ea typeface="Calibri" panose="020F0502020204030204" pitchFamily="34" charset="0"/>
                          <a:cs typeface="Calibri" panose="020F0502020204030204" pitchFamily="34" charset="0"/>
                        </a:rPr>
                        <a:t> </a:t>
                      </a:r>
                      <a:r>
                        <a:rPr lang="en-GB" sz="900" kern="100" dirty="0">
                          <a:effectLst/>
                          <a:latin typeface="Calibri" panose="020F0502020204030204" pitchFamily="34" charset="0"/>
                          <a:ea typeface="Calibri" panose="020F0502020204030204" pitchFamily="34" charset="0"/>
                          <a:cs typeface="Calibri" panose="020F0502020204030204" pitchFamily="34" charset="0"/>
                        </a:rPr>
                        <a:t> statistics.</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ctr"/>
                      <a:r>
                        <a:rPr lang="en-GB" sz="900" kern="100" dirty="0">
                          <a:effectLst/>
                          <a:latin typeface="Calibri" panose="020F0502020204030204" pitchFamily="34" charset="0"/>
                          <a:ea typeface="Calibri" panose="020F0502020204030204" pitchFamily="34" charset="0"/>
                          <a:cs typeface="Calibri" panose="020F0502020204030204" pitchFamily="34" charset="0"/>
                        </a:rPr>
                        <a:t> </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ctr"/>
                      <a:r>
                        <a:rPr lang="en-GB" sz="900" kern="100" dirty="0">
                          <a:effectLst/>
                          <a:latin typeface="Calibri" panose="020F0502020204030204" pitchFamily="34" charset="0"/>
                          <a:ea typeface="Calibri" panose="020F0502020204030204" pitchFamily="34" charset="0"/>
                          <a:cs typeface="Calibri" panose="020F0502020204030204" pitchFamily="34" charset="0"/>
                        </a:rPr>
                        <a:t>The curriculum will continue</a:t>
                      </a:r>
                      <a:r>
                        <a:rPr lang="en-GB" sz="900" kern="1200" dirty="0">
                          <a:effectLst/>
                          <a:latin typeface="Calibri" panose="020F0502020204030204" pitchFamily="34" charset="0"/>
                          <a:ea typeface="Calibri" panose="020F0502020204030204" pitchFamily="34" charset="0"/>
                          <a:cs typeface="Calibri" panose="020F0502020204030204" pitchFamily="34" charset="0"/>
                        </a:rPr>
                        <a:t> </a:t>
                      </a:r>
                      <a:r>
                        <a:rPr lang="en-GB" sz="900" kern="100" dirty="0">
                          <a:effectLst/>
                          <a:latin typeface="Calibri" panose="020F0502020204030204" pitchFamily="34" charset="0"/>
                          <a:ea typeface="Calibri" panose="020F0502020204030204" pitchFamily="34" charset="0"/>
                          <a:cs typeface="Calibri" panose="020F0502020204030204" pitchFamily="34" charset="0"/>
                        </a:rPr>
                        <a:t>to enable students to make</a:t>
                      </a:r>
                      <a:r>
                        <a:rPr lang="en-GB" sz="900" kern="1200" dirty="0">
                          <a:effectLst/>
                          <a:latin typeface="Calibri" panose="020F0502020204030204" pitchFamily="34" charset="0"/>
                          <a:ea typeface="Calibri" panose="020F0502020204030204" pitchFamily="34" charset="0"/>
                          <a:cs typeface="Calibri" panose="020F0502020204030204" pitchFamily="34" charset="0"/>
                        </a:rPr>
                        <a:t> </a:t>
                      </a:r>
                      <a:r>
                        <a:rPr lang="en-GB" sz="900" kern="100" dirty="0">
                          <a:effectLst/>
                          <a:latin typeface="Calibri" panose="020F0502020204030204" pitchFamily="34" charset="0"/>
                          <a:ea typeface="Calibri" panose="020F0502020204030204" pitchFamily="34" charset="0"/>
                          <a:cs typeface="Calibri" panose="020F0502020204030204" pitchFamily="34" charset="0"/>
                        </a:rPr>
                        <a:t>links between topics and</a:t>
                      </a:r>
                      <a:r>
                        <a:rPr lang="en-GB" sz="900" kern="1200" dirty="0">
                          <a:effectLst/>
                          <a:latin typeface="Calibri" panose="020F0502020204030204" pitchFamily="34" charset="0"/>
                          <a:ea typeface="Calibri" panose="020F0502020204030204" pitchFamily="34" charset="0"/>
                          <a:cs typeface="Calibri" panose="020F0502020204030204" pitchFamily="34" charset="0"/>
                        </a:rPr>
                        <a:t> </a:t>
                      </a:r>
                      <a:r>
                        <a:rPr lang="en-GB" sz="900" kern="100" dirty="0">
                          <a:effectLst/>
                          <a:latin typeface="Calibri" panose="020F0502020204030204" pitchFamily="34" charset="0"/>
                          <a:ea typeface="Calibri" panose="020F0502020204030204" pitchFamily="34" charset="0"/>
                          <a:cs typeface="Calibri" panose="020F0502020204030204" pitchFamily="34" charset="0"/>
                        </a:rPr>
                        <a:t>concepts whilst encouraging</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ctr"/>
                      <a:r>
                        <a:rPr lang="en-GB" sz="900" kern="100" dirty="0">
                          <a:effectLst/>
                          <a:latin typeface="Calibri" panose="020F0502020204030204" pitchFamily="34" charset="0"/>
                          <a:ea typeface="Calibri" panose="020F0502020204030204" pitchFamily="34" charset="0"/>
                          <a:cs typeface="Calibri" panose="020F0502020204030204" pitchFamily="34" charset="0"/>
                        </a:rPr>
                        <a:t>students to visualise and</a:t>
                      </a:r>
                      <a:r>
                        <a:rPr lang="en-GB" sz="900" kern="1200" dirty="0">
                          <a:effectLst/>
                          <a:latin typeface="Calibri" panose="020F0502020204030204" pitchFamily="34" charset="0"/>
                          <a:ea typeface="Calibri" panose="020F0502020204030204" pitchFamily="34" charset="0"/>
                          <a:cs typeface="Calibri" panose="020F0502020204030204" pitchFamily="34" charset="0"/>
                        </a:rPr>
                        <a:t> </a:t>
                      </a:r>
                      <a:r>
                        <a:rPr lang="en-GB" sz="900" kern="100" dirty="0">
                          <a:effectLst/>
                          <a:latin typeface="Calibri" panose="020F0502020204030204" pitchFamily="34" charset="0"/>
                          <a:ea typeface="Calibri" panose="020F0502020204030204" pitchFamily="34" charset="0"/>
                          <a:cs typeface="Calibri" panose="020F0502020204030204" pitchFamily="34" charset="0"/>
                        </a:rPr>
                        <a:t>recognise patterns.</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ctr"/>
                      <a:r>
                        <a:rPr lang="en-GB" sz="900" kern="100" dirty="0">
                          <a:effectLst/>
                          <a:latin typeface="Calibri" panose="020F0502020204030204" pitchFamily="34" charset="0"/>
                          <a:ea typeface="Calibri" panose="020F0502020204030204" pitchFamily="34" charset="0"/>
                          <a:cs typeface="Calibri" panose="020F0502020204030204" pitchFamily="34" charset="0"/>
                        </a:rPr>
                        <a:t> </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ctr"/>
                      <a:r>
                        <a:rPr lang="en-GB" sz="900" kern="100" dirty="0">
                          <a:effectLst/>
                          <a:latin typeface="Calibri" panose="020F0502020204030204" pitchFamily="34" charset="0"/>
                          <a:ea typeface="Calibri" panose="020F0502020204030204" pitchFamily="34" charset="0"/>
                          <a:cs typeface="Calibri" panose="020F0502020204030204" pitchFamily="34" charset="0"/>
                        </a:rPr>
                        <a:t>From autumn, students begin to focus on topics determined by their tier of entry, with Y9 Core students following GCSE Foundation Tier and the rest following either Functional Skills Maths Entry Level 1, 2 or 3.</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marR="92710" algn="ctr"/>
                      <a:r>
                        <a:rPr lang="en-US" sz="900" dirty="0">
                          <a:effectLst/>
                          <a:latin typeface="Calibri" panose="020F0502020204030204" pitchFamily="34" charset="0"/>
                          <a:ea typeface="Calibri" panose="020F0502020204030204" pitchFamily="34" charset="0"/>
                          <a:cs typeface="Calibri" panose="020F0502020204030204" pitchFamily="34" charset="0"/>
                        </a:rPr>
                        <a:t> </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marR="92710" algn="ctr"/>
                      <a:r>
                        <a:rPr lang="en-US" sz="900" dirty="0">
                          <a:effectLst/>
                          <a:latin typeface="Calibri" panose="020F0502020204030204" pitchFamily="34" charset="0"/>
                          <a:ea typeface="Calibri" panose="020F0502020204030204" pitchFamily="34" charset="0"/>
                          <a:cs typeface="Calibri" panose="020F0502020204030204" pitchFamily="34" charset="0"/>
                        </a:rPr>
                        <a:t>To become confident in their use of fundamental mathematical knowledge and skills.</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ct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ct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 use the knowledge and skills from each content objective to recognise a simple problem and obtain a solution.</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ct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ct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 demonstrate key skills in maths by applying mathematical thinking to solve problems in familiar situations. </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marL="68580" marR="92710" algn="ctr"/>
                      <a:r>
                        <a:rPr lang="en-US" sz="900" dirty="0">
                          <a:effectLst/>
                          <a:latin typeface="Calibri" panose="020F0502020204030204" pitchFamily="34" charset="0"/>
                          <a:ea typeface="Calibri" panose="020F0502020204030204" pitchFamily="34" charset="0"/>
                          <a:cs typeface="Calibri" panose="020F0502020204030204" pitchFamily="34" charset="0"/>
                        </a:rPr>
                        <a:t> </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ct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 recognise, understand and use simple mathematical terms appropriate to Entry Levels 1, 2 and 3. </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marL="68580" marR="92710" algn="ctr"/>
                      <a:r>
                        <a:rPr lang="en-US" sz="900" dirty="0">
                          <a:effectLst/>
                          <a:latin typeface="Calibri" panose="020F0502020204030204" pitchFamily="34" charset="0"/>
                          <a:ea typeface="Calibri" panose="020F0502020204030204" pitchFamily="34" charset="0"/>
                          <a:cs typeface="Calibri" panose="020F0502020204030204" pitchFamily="34" charset="0"/>
                        </a:rPr>
                        <a:t> </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ctr"/>
                      <a:r>
                        <a:rPr lang="en-GB" sz="900" dirty="0">
                          <a:effectLst/>
                          <a:latin typeface="Calibri" panose="020F0502020204030204" pitchFamily="34" charset="0"/>
                          <a:ea typeface="Calibri" panose="020F0502020204030204" pitchFamily="34" charset="0"/>
                          <a:cs typeface="Calibri" panose="020F0502020204030204" pitchFamily="34" charset="0"/>
                        </a:rPr>
                        <a:t>To interpret and analyse contexts in order to independently identify and carry out appropriate mathematical processes.</a:t>
                      </a:r>
                    </a:p>
                    <a:p>
                      <a:pPr algn="ctr"/>
                      <a:r>
                        <a:rPr lang="en-GB" sz="900" dirty="0">
                          <a:effectLst/>
                          <a:latin typeface="Calibri" panose="020F0502020204030204" pitchFamily="34" charset="0"/>
                          <a:ea typeface="Calibri" panose="020F0502020204030204" pitchFamily="34" charset="0"/>
                          <a:cs typeface="Calibri" panose="020F0502020204030204" pitchFamily="34" charset="0"/>
                        </a:rPr>
                        <a:t> </a:t>
                      </a:r>
                    </a:p>
                    <a:p>
                      <a:pPr algn="ct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 present appropriate explanations using numbers, measures, simple diagrams, simple charts and symbols appropriate to the relevant Entry Level. </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ct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marL="68580" marR="92710" algn="ctr"/>
                      <a:r>
                        <a:rPr lang="en-US" sz="900" dirty="0">
                          <a:effectLst/>
                          <a:latin typeface="Calibri" panose="020F0502020204030204" pitchFamily="34" charset="0"/>
                          <a:ea typeface="Calibri" panose="020F0502020204030204" pitchFamily="34" charset="0"/>
                          <a:cs typeface="Calibri" panose="020F0502020204030204" pitchFamily="34" charset="0"/>
                        </a:rPr>
                        <a:t> </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538DD3"/>
                      </a:solidFill>
                      <a:prstDash val="solid"/>
                      <a:round/>
                      <a:headEnd type="none" w="med" len="med"/>
                      <a:tailEnd type="none" w="med" len="med"/>
                    </a:lnL>
                    <a:lnR w="12700" cap="flat" cmpd="sng" algn="ctr">
                      <a:solidFill>
                        <a:srgbClr val="538DD3"/>
                      </a:solidFill>
                      <a:prstDash val="solid"/>
                      <a:round/>
                      <a:headEnd type="none" w="med" len="med"/>
                      <a:tailEnd type="none" w="med" len="med"/>
                    </a:lnR>
                    <a:lnT w="12700" cap="flat" cmpd="sng" algn="ctr">
                      <a:solidFill>
                        <a:srgbClr val="538DD3"/>
                      </a:solidFill>
                      <a:prstDash val="solid"/>
                      <a:round/>
                      <a:headEnd type="none" w="med" len="med"/>
                      <a:tailEnd type="none" w="med" len="med"/>
                    </a:lnT>
                    <a:lnB>
                      <a:noFill/>
                    </a:lnB>
                    <a:noFill/>
                  </a:tcPr>
                </a:tc>
                <a:tc rowSpan="3">
                  <a:txBody>
                    <a:bodyPr/>
                    <a:lstStyle/>
                    <a:p>
                      <a:pPr algn="ct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ct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Students will learn</a:t>
                      </a:r>
                      <a:r>
                        <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through a range of</a:t>
                      </a:r>
                      <a:r>
                        <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techniques. Significant</a:t>
                      </a:r>
                      <a:r>
                        <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proportion of each</a:t>
                      </a:r>
                      <a:r>
                        <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lesson will focus on</a:t>
                      </a:r>
                      <a:r>
                        <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building on prior</a:t>
                      </a:r>
                      <a:r>
                        <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knowledge, with new</a:t>
                      </a:r>
                      <a:r>
                        <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concepts presented in</a:t>
                      </a:r>
                      <a:r>
                        <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small steps and</a:t>
                      </a:r>
                      <a:r>
                        <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scaffolded as required.</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marL="69215" marR="95250" algn="ctr">
                        <a:lnSpc>
                          <a:spcPts val="1350"/>
                        </a:lnSpc>
                      </a:pPr>
                      <a:r>
                        <a:rPr lang="en-US" sz="900" dirty="0">
                          <a:effectLst/>
                          <a:latin typeface="Calibri" panose="020F0502020204030204" pitchFamily="34" charset="0"/>
                          <a:ea typeface="Calibri" panose="020F0502020204030204" pitchFamily="34" charset="0"/>
                          <a:cs typeface="Calibri" panose="020F0502020204030204" pitchFamily="34" charset="0"/>
                        </a:rPr>
                        <a:t> </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marL="69215" marR="95250" algn="ctr">
                        <a:lnSpc>
                          <a:spcPts val="1350"/>
                        </a:lnSpc>
                      </a:pPr>
                      <a:r>
                        <a:rPr lang="en-US" sz="900" dirty="0">
                          <a:effectLst/>
                          <a:latin typeface="Calibri" panose="020F0502020204030204" pitchFamily="34" charset="0"/>
                          <a:ea typeface="Calibri" panose="020F0502020204030204" pitchFamily="34" charset="0"/>
                          <a:cs typeface="Calibri" panose="020F0502020204030204" pitchFamily="34" charset="0"/>
                        </a:rPr>
                        <a:t> </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ct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Teachers will use skilful questioning techniques</a:t>
                      </a:r>
                      <a:r>
                        <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 assess understanding throughout lessons,</a:t>
                      </a:r>
                      <a:r>
                        <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identifying any</a:t>
                      </a:r>
                      <a:r>
                        <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misconceptions and</a:t>
                      </a:r>
                      <a:r>
                        <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ensuring that any</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ct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required prior knowledge</a:t>
                      </a:r>
                      <a:r>
                        <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is secure before moving</a:t>
                      </a:r>
                      <a:r>
                        <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ct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ct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ct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Students will then get</a:t>
                      </a:r>
                      <a:r>
                        <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time to practise</a:t>
                      </a:r>
                      <a:r>
                        <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new ideas</a:t>
                      </a:r>
                      <a:r>
                        <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independently. The</a:t>
                      </a:r>
                      <a:r>
                        <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regular use of retrieval</a:t>
                      </a:r>
                      <a:r>
                        <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practice will also help inform teaching.</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marL="69215" marR="95250" algn="ctr">
                        <a:lnSpc>
                          <a:spcPts val="1350"/>
                        </a:lnSpc>
                      </a:pPr>
                      <a:r>
                        <a:rPr lang="en-US" sz="900" dirty="0">
                          <a:effectLst/>
                          <a:latin typeface="Calibri" panose="020F0502020204030204" pitchFamily="34" charset="0"/>
                          <a:ea typeface="Calibri" panose="020F0502020204030204" pitchFamily="34" charset="0"/>
                          <a:cs typeface="Calibri" panose="020F0502020204030204" pitchFamily="34" charset="0"/>
                        </a:rPr>
                        <a:t> </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marL="69215" marR="95250" algn="ctr">
                        <a:lnSpc>
                          <a:spcPts val="1350"/>
                        </a:lnSpc>
                      </a:pPr>
                      <a:r>
                        <a:rPr lang="en-US" sz="900" dirty="0">
                          <a:effectLst/>
                          <a:latin typeface="Calibri" panose="020F0502020204030204" pitchFamily="34" charset="0"/>
                          <a:ea typeface="Calibri" panose="020F0502020204030204" pitchFamily="34" charset="0"/>
                          <a:cs typeface="Calibri" panose="020F0502020204030204" pitchFamily="34" charset="0"/>
                        </a:rPr>
                        <a:t> </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538DD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538DD3"/>
                      </a:solidFill>
                      <a:prstDash val="solid"/>
                      <a:round/>
                      <a:headEnd type="none" w="med" len="med"/>
                      <a:tailEnd type="none" w="med" len="med"/>
                    </a:lnT>
                    <a:lnB>
                      <a:noFill/>
                    </a:lnB>
                    <a:noFill/>
                  </a:tcPr>
                </a:tc>
                <a:tc rowSpan="3">
                  <a:txBody>
                    <a:bodyPr/>
                    <a:lstStyle/>
                    <a:p>
                      <a:pPr algn="ctr"/>
                      <a:r>
                        <a:rPr lang="en-GB" sz="9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Formative Assessment</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ct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Techniques, such as</a:t>
                      </a:r>
                      <a:r>
                        <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q</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uizzing and cold calling</a:t>
                      </a:r>
                      <a:r>
                        <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questioning, are used to assess the students’ prior</a:t>
                      </a:r>
                      <a:r>
                        <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knowledge and misconceptions.</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ct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ct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ctr"/>
                      <a:r>
                        <a:rPr lang="en-GB" sz="9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Summative Assessments</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ct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are completed termly with the focus in each term</a:t>
                      </a:r>
                      <a:r>
                        <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being to review students’ understanding of topics</a:t>
                      </a:r>
                      <a:r>
                        <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taught in the current and previous terms. This</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ct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could include topic</a:t>
                      </a:r>
                      <a:r>
                        <a:rPr lang="en-GB" sz="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 </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taught in previous year.</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ct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marL="69215" marR="95250" algn="ctr">
                        <a:lnSpc>
                          <a:spcPts val="1350"/>
                        </a:lnSpc>
                      </a:pPr>
                      <a:r>
                        <a:rPr lang="en-US" sz="900" dirty="0">
                          <a:effectLst/>
                          <a:latin typeface="Calibri" panose="020F0502020204030204" pitchFamily="34" charset="0"/>
                          <a:ea typeface="Calibri" panose="020F0502020204030204" pitchFamily="34" charset="0"/>
                          <a:cs typeface="Calibri" panose="020F0502020204030204" pitchFamily="34" charset="0"/>
                        </a:rPr>
                        <a:t> </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538DD3"/>
                      </a:solidFill>
                      <a:prstDash val="solid"/>
                      <a:round/>
                      <a:headEnd type="none" w="med" len="med"/>
                      <a:tailEnd type="none" w="med" len="med"/>
                    </a:lnR>
                    <a:lnT w="12700" cap="flat" cmpd="sng" algn="ctr">
                      <a:solidFill>
                        <a:srgbClr val="538DD3"/>
                      </a:solidFill>
                      <a:prstDash val="solid"/>
                      <a:round/>
                      <a:headEnd type="none" w="med" len="med"/>
                      <a:tailEnd type="none" w="med" len="med"/>
                    </a:lnT>
                    <a:lnB>
                      <a:noFill/>
                    </a:lnB>
                    <a:noFill/>
                  </a:tcPr>
                </a:tc>
                <a:extLst>
                  <a:ext uri="{0D108BD9-81ED-4DB2-BD59-A6C34878D82A}">
                    <a16:rowId xmlns:a16="http://schemas.microsoft.com/office/drawing/2014/main" val="1723625255"/>
                  </a:ext>
                </a:extLst>
              </a:tr>
              <a:tr h="1850791">
                <a:tc>
                  <a:txBody>
                    <a:bodyPr/>
                    <a:lstStyle/>
                    <a:p>
                      <a:pPr marL="67945" algn="ctr"/>
                      <a:r>
                        <a:rPr lang="en-US" sz="900" b="1">
                          <a:solidFill>
                            <a:srgbClr val="6F2F9F"/>
                          </a:solidFill>
                          <a:effectLst/>
                          <a:latin typeface="Calibri" panose="020F0502020204030204" pitchFamily="34" charset="0"/>
                          <a:ea typeface="Calibri" panose="020F0502020204030204" pitchFamily="34" charset="0"/>
                          <a:cs typeface="Calibri" panose="020F0502020204030204" pitchFamily="34" charset="0"/>
                        </a:rPr>
                        <a:t>Spring</a:t>
                      </a:r>
                      <a:r>
                        <a:rPr lang="en-US" sz="900" b="1" spc="-55">
                          <a:solidFill>
                            <a:srgbClr val="6F2F9F"/>
                          </a:solidFill>
                          <a:effectLst/>
                          <a:latin typeface="Calibri" panose="020F0502020204030204" pitchFamily="34" charset="0"/>
                          <a:ea typeface="Calibri" panose="020F0502020204030204" pitchFamily="34" charset="0"/>
                          <a:cs typeface="Calibri" panose="020F0502020204030204" pitchFamily="34" charset="0"/>
                        </a:rPr>
                        <a:t> </a:t>
                      </a:r>
                      <a:r>
                        <a:rPr lang="en-US" sz="900" b="1" spc="-20">
                          <a:solidFill>
                            <a:srgbClr val="6F2F9F"/>
                          </a:solidFill>
                          <a:effectLst/>
                          <a:latin typeface="Calibri" panose="020F0502020204030204" pitchFamily="34" charset="0"/>
                          <a:ea typeface="Calibri" panose="020F0502020204030204" pitchFamily="34" charset="0"/>
                          <a:cs typeface="Calibri" panose="020F0502020204030204" pitchFamily="34" charset="0"/>
                        </a:rPr>
                        <a:t>Term</a:t>
                      </a:r>
                      <a:endParaRPr lang="en-GB" sz="9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538DD3"/>
                      </a:solidFill>
                      <a:prstDash val="solid"/>
                      <a:round/>
                      <a:headEnd type="none" w="med" len="med"/>
                      <a:tailEnd type="none" w="med" len="med"/>
                    </a:lnL>
                    <a:lnR w="12700" cap="flat" cmpd="sng" algn="ctr">
                      <a:solidFill>
                        <a:srgbClr val="538DD3"/>
                      </a:solidFill>
                      <a:prstDash val="solid"/>
                      <a:round/>
                      <a:headEnd type="none" w="med" len="med"/>
                      <a:tailEnd type="none" w="med" len="med"/>
                    </a:lnR>
                    <a:lnT w="12700" cap="flat" cmpd="sng" algn="ctr">
                      <a:solidFill>
                        <a:srgbClr val="538DD3"/>
                      </a:solidFill>
                      <a:prstDash val="solid"/>
                      <a:round/>
                      <a:headEnd type="none" w="med" len="med"/>
                      <a:tailEnd type="none" w="med" len="med"/>
                    </a:lnT>
                    <a:lnB w="12700" cap="flat" cmpd="sng" algn="ctr">
                      <a:solidFill>
                        <a:srgbClr val="538DD3"/>
                      </a:solidFill>
                      <a:prstDash val="solid"/>
                      <a:round/>
                      <a:headEnd type="none" w="med" len="med"/>
                      <a:tailEnd type="none" w="med" len="med"/>
                    </a:lnB>
                    <a:solidFill>
                      <a:srgbClr val="FFFF99"/>
                    </a:solidFill>
                  </a:tcPr>
                </a:tc>
                <a:tc>
                  <a:txBody>
                    <a:bodyPr/>
                    <a:lstStyle/>
                    <a:p>
                      <a:pPr algn="l"/>
                      <a:r>
                        <a:rPr lang="en-US" sz="9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900" u="sng"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Unit Objectives</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l"/>
                      <a:r>
                        <a:rPr lang="en-GB" sz="9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Y10 Core (GCSE):</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Investigating Angles, Proportional Reasoning and Visualising and Constructing</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Ratio and proportion (Recipes), linear sequences including Fibonacci Sequence</a:t>
                      </a:r>
                      <a:r>
                        <a:rPr lang="en-GB"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ngles in parallel lines including angle reasoning.</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l"/>
                      <a:r>
                        <a:rPr lang="en-GB" sz="900" u="none" strike="noStrike"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l">
                        <a:tabLst>
                          <a:tab pos="4114800" algn="l"/>
                        </a:tabLst>
                      </a:pPr>
                      <a:r>
                        <a:rPr lang="en-GB" sz="900" b="1" kern="100" dirty="0">
                          <a:solidFill>
                            <a:srgbClr val="E36C0A"/>
                          </a:solidFill>
                          <a:effectLst/>
                          <a:latin typeface="Calibri" panose="020F0502020204030204" pitchFamily="34" charset="0"/>
                          <a:ea typeface="Calibri" panose="020F0502020204030204" pitchFamily="34" charset="0"/>
                          <a:cs typeface="Calibri" panose="020F0502020204030204" pitchFamily="34" charset="0"/>
                        </a:rPr>
                        <a:t>Y10 Entry Level 1: </a:t>
                      </a:r>
                      <a:r>
                        <a:rPr lang="en-GB"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Using Common Measures, Shape and Space -:</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Money –use of coins and notes, 12-hour digital and analogue clocks, Days of the week, months and seasons in a year; sequences, measures of items, Properties of 2D and 3D shapes and the use of every day positional vocabulary to describe positions and directions.</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spcAft>
                          <a:spcPts val="800"/>
                        </a:spcAft>
                      </a:pPr>
                      <a:r>
                        <a:rPr lang="en-GB" sz="900" b="1" kern="1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Y10 Entry Level 2: </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Using Common Measures, Shape and Space -: </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Money calculations, units conversions, properties of 2D and 3D shapes. 12hr and 24hr conversions.</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l">
                        <a:tabLst>
                          <a:tab pos="4133850" algn="l"/>
                        </a:tabLst>
                      </a:pPr>
                      <a:r>
                        <a:rPr lang="en-GB" sz="9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l">
                        <a:tabLst>
                          <a:tab pos="4133850" algn="l"/>
                        </a:tabLst>
                      </a:pPr>
                      <a:r>
                        <a:rPr lang="en-GB" sz="9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Y10 Entry Level 3: </a:t>
                      </a:r>
                      <a:r>
                        <a:rPr lang="en-GB"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Using Common Measures, Shape and Space -:</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Compare metric measures of length, including millimetres, centimetres, metres and kilometres, Sort 2-D and 3-D shapes, symmetry, length, right angles, angles, including in rectangles. </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538DD3"/>
                      </a:solidFill>
                      <a:prstDash val="solid"/>
                      <a:round/>
                      <a:headEnd type="none" w="med" len="med"/>
                      <a:tailEnd type="none" w="med" len="med"/>
                    </a:lnL>
                    <a:lnR w="12700" cap="flat" cmpd="sng" algn="ctr">
                      <a:solidFill>
                        <a:srgbClr val="538DD3"/>
                      </a:solidFill>
                      <a:prstDash val="solid"/>
                      <a:round/>
                      <a:headEnd type="none" w="med" len="med"/>
                      <a:tailEnd type="none" w="med" len="med"/>
                    </a:lnR>
                    <a:lnT w="12700" cap="flat" cmpd="sng" algn="ctr">
                      <a:solidFill>
                        <a:srgbClr val="538DD3"/>
                      </a:solidFill>
                      <a:prstDash val="solid"/>
                      <a:round/>
                      <a:headEnd type="none" w="med" len="med"/>
                      <a:tailEnd type="none" w="med" len="med"/>
                    </a:lnT>
                    <a:lnB w="12700" cap="flat" cmpd="sng" algn="ctr">
                      <a:solidFill>
                        <a:srgbClr val="538DD3"/>
                      </a:solidFill>
                      <a:prstDash val="solid"/>
                      <a:round/>
                      <a:headEnd type="none" w="med" len="med"/>
                      <a:tailEnd type="none" w="med" len="med"/>
                    </a:lnB>
                    <a:solidFill>
                      <a:srgbClr val="FFFF99"/>
                    </a:solidFill>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113374055"/>
                  </a:ext>
                </a:extLst>
              </a:tr>
              <a:tr h="1840523">
                <a:tc>
                  <a:txBody>
                    <a:bodyPr/>
                    <a:lstStyle/>
                    <a:p>
                      <a:pPr marL="67945">
                        <a:lnSpc>
                          <a:spcPts val="1940"/>
                        </a:lnSpc>
                      </a:pPr>
                      <a:r>
                        <a:rPr lang="en-US" sz="1200" b="1" dirty="0">
                          <a:solidFill>
                            <a:srgbClr val="6F2F9F"/>
                          </a:solidFill>
                          <a:effectLst/>
                          <a:latin typeface="Calibri" panose="020F0502020204030204" pitchFamily="34" charset="0"/>
                          <a:ea typeface="Calibri" panose="020F0502020204030204" pitchFamily="34" charset="0"/>
                          <a:cs typeface="Times New Roman" panose="02020603050405020304" pitchFamily="18" charset="0"/>
                        </a:rPr>
                        <a:t>Summer</a:t>
                      </a:r>
                      <a:r>
                        <a:rPr lang="en-US" sz="1200" b="1" spc="-70" dirty="0">
                          <a:solidFill>
                            <a:srgbClr val="6F2F9F"/>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spc="-20" dirty="0">
                          <a:solidFill>
                            <a:srgbClr val="6F2F9F"/>
                          </a:solidFill>
                          <a:effectLst/>
                          <a:latin typeface="Calibri" panose="020F0502020204030204" pitchFamily="34" charset="0"/>
                          <a:ea typeface="Calibri" panose="020F0502020204030204" pitchFamily="34" charset="0"/>
                          <a:cs typeface="Times New Roman" panose="02020603050405020304" pitchFamily="18" charset="0"/>
                        </a:rPr>
                        <a:t>Term</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538DD3"/>
                      </a:solidFill>
                      <a:prstDash val="solid"/>
                      <a:round/>
                      <a:headEnd type="none" w="med" len="med"/>
                      <a:tailEnd type="none" w="med" len="med"/>
                    </a:lnL>
                    <a:lnR w="12700" cap="flat" cmpd="sng" algn="ctr">
                      <a:solidFill>
                        <a:srgbClr val="538DD3"/>
                      </a:solidFill>
                      <a:prstDash val="solid"/>
                      <a:round/>
                      <a:headEnd type="none" w="med" len="med"/>
                      <a:tailEnd type="none" w="med" len="med"/>
                    </a:lnR>
                    <a:lnT w="12700" cap="flat" cmpd="sng" algn="ctr">
                      <a:solidFill>
                        <a:srgbClr val="538DD3"/>
                      </a:solidFill>
                      <a:prstDash val="solid"/>
                      <a:round/>
                      <a:headEnd type="none" w="med" len="med"/>
                      <a:tailEnd type="none" w="med" len="med"/>
                    </a:lnT>
                    <a:lnB w="12700" cap="flat" cmpd="sng" algn="ctr">
                      <a:solidFill>
                        <a:srgbClr val="538DD3"/>
                      </a:solidFill>
                      <a:prstDash val="solid"/>
                      <a:round/>
                      <a:headEnd type="none" w="med" len="med"/>
                      <a:tailEnd type="none" w="med" len="med"/>
                    </a:lnB>
                    <a:solidFill>
                      <a:srgbClr val="FFCCFF"/>
                    </a:solidFill>
                  </a:tcPr>
                </a:tc>
                <a:tc>
                  <a:txBody>
                    <a:bodyPr/>
                    <a:lstStyle/>
                    <a:p>
                      <a:pPr algn="l"/>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900" u="sng"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Unit Objectives</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spcAft>
                          <a:spcPts val="800"/>
                        </a:spcAft>
                      </a:pPr>
                      <a:r>
                        <a:rPr lang="en-GB" sz="9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Y10 Core (GCSE): </a:t>
                      </a:r>
                      <a:r>
                        <a:rPr lang="en-GB" sz="900"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 </a:t>
                      </a:r>
                      <a:r>
                        <a:rPr lang="en-GB" sz="9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Algebraic Proficiency-Tinkering: </a:t>
                      </a:r>
                      <a:r>
                        <a:rPr lang="en-GB" sz="9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Substitute in formulae, simplifying algebraic expressions, change of subject, factorising and calculating with Indices (index laws).</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l"/>
                      <a:r>
                        <a:rPr lang="en-GB" sz="900" b="1" kern="100" dirty="0">
                          <a:solidFill>
                            <a:srgbClr val="E36C0A"/>
                          </a:solidFill>
                          <a:effectLst/>
                          <a:latin typeface="Calibri" panose="020F0502020204030204" pitchFamily="34" charset="0"/>
                          <a:ea typeface="Calibri" panose="020F0502020204030204" pitchFamily="34" charset="0"/>
                          <a:cs typeface="Calibri" panose="020F0502020204030204" pitchFamily="34" charset="0"/>
                        </a:rPr>
                        <a:t>Y10 Entry Level 1:  </a:t>
                      </a:r>
                      <a:r>
                        <a:rPr lang="en-GB" sz="9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Handling information and data: </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Read numerical information from lists, sorting and classifying objects, Read and draw simple charts such as tally chart, block diagram/graphs.</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l"/>
                      <a:r>
                        <a:rPr lang="en-GB" sz="9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l"/>
                      <a:r>
                        <a:rPr lang="en-GB" sz="900" b="1" kern="1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Y10 Entry Level 2: </a:t>
                      </a:r>
                      <a:r>
                        <a:rPr lang="en-GB" sz="9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Handling information and data: </a:t>
                      </a:r>
                      <a:r>
                        <a:rPr lang="en-GB" sz="9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Interpret lists, tables, diagrams and bar charts in contexts and make </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numerical comparisons from bar charts.</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l"/>
                      <a:r>
                        <a:rPr lang="en-GB" sz="900" kern="100" dirty="0">
                          <a:effectLst/>
                          <a:latin typeface="Calibri" panose="020F0502020204030204" pitchFamily="34" charset="0"/>
                          <a:ea typeface="Calibri" panose="020F0502020204030204" pitchFamily="34" charset="0"/>
                          <a:cs typeface="Calibri" panose="020F0502020204030204" pitchFamily="34" charset="0"/>
                        </a:rPr>
                        <a:t> </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spcAft>
                          <a:spcPts val="800"/>
                        </a:spcAft>
                      </a:pPr>
                      <a:r>
                        <a:rPr lang="en-GB" sz="9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Y10 Entry Level 3: </a:t>
                      </a:r>
                      <a:r>
                        <a:rPr lang="en-GB" sz="9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Handling information and data: </a:t>
                      </a:r>
                      <a:r>
                        <a:rPr lang="en-GB"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Interpret information and record changes, from different formats, including bar charts and simple line graphs, organise and represent information in appropriate ways, Including tables, diagrams, simple line graphs and bar charts.</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p>
                      <a:pPr algn="l">
                        <a:tabLst>
                          <a:tab pos="312420" algn="l"/>
                          <a:tab pos="313055" algn="l"/>
                        </a:tabLst>
                      </a:pPr>
                      <a:r>
                        <a:rPr lang="en-GB"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Revision and Assessments – </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Carefully selected past papers.</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538DD3"/>
                      </a:solidFill>
                      <a:prstDash val="solid"/>
                      <a:round/>
                      <a:headEnd type="none" w="med" len="med"/>
                      <a:tailEnd type="none" w="med" len="med"/>
                    </a:lnL>
                    <a:lnR w="12700" cap="flat" cmpd="sng" algn="ctr">
                      <a:solidFill>
                        <a:srgbClr val="538DD3"/>
                      </a:solidFill>
                      <a:prstDash val="solid"/>
                      <a:round/>
                      <a:headEnd type="none" w="med" len="med"/>
                      <a:tailEnd type="none" w="med" len="med"/>
                    </a:lnR>
                    <a:lnT w="12700" cap="flat" cmpd="sng" algn="ctr">
                      <a:solidFill>
                        <a:srgbClr val="538DD3"/>
                      </a:solidFill>
                      <a:prstDash val="solid"/>
                      <a:round/>
                      <a:headEnd type="none" w="med" len="med"/>
                      <a:tailEnd type="none" w="med" len="med"/>
                    </a:lnT>
                    <a:lnB w="12700" cap="flat" cmpd="sng" algn="ctr">
                      <a:solidFill>
                        <a:srgbClr val="538DD3"/>
                      </a:solidFill>
                      <a:prstDash val="solid"/>
                      <a:round/>
                      <a:headEnd type="none" w="med" len="med"/>
                      <a:tailEnd type="none" w="med" len="med"/>
                    </a:lnB>
                    <a:solidFill>
                      <a:srgbClr val="FFCCFF"/>
                    </a:solidFill>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153289909"/>
                  </a:ext>
                </a:extLst>
              </a:tr>
            </a:tbl>
          </a:graphicData>
        </a:graphic>
      </p:graphicFrame>
    </p:spTree>
    <p:extLst>
      <p:ext uri="{BB962C8B-B14F-4D97-AF65-F5344CB8AC3E}">
        <p14:creationId xmlns:p14="http://schemas.microsoft.com/office/powerpoint/2010/main" val="3679001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593CDD8-BE8E-004B-E383-29739F02E81B}"/>
            </a:ext>
          </a:extLst>
        </p:cNvPr>
        <p:cNvGrpSpPr/>
        <p:nvPr/>
      </p:nvGrpSpPr>
      <p:grpSpPr>
        <a:xfrm>
          <a:off x="0" y="0"/>
          <a:ext cx="0" cy="0"/>
          <a:chOff x="0" y="0"/>
          <a:chExt cx="0" cy="0"/>
        </a:xfrm>
      </p:grpSpPr>
      <p:pic>
        <p:nvPicPr>
          <p:cNvPr id="4" name="Picture 3" descr="White structure">
            <a:extLst>
              <a:ext uri="{FF2B5EF4-FFF2-40B4-BE49-F238E27FC236}">
                <a16:creationId xmlns:a16="http://schemas.microsoft.com/office/drawing/2014/main" id="{09209F11-8389-882A-D408-4BDDA61F006E}"/>
              </a:ext>
            </a:extLst>
          </p:cNvPr>
          <p:cNvPicPr>
            <a:picLocks noChangeAspect="1"/>
          </p:cNvPicPr>
          <p:nvPr/>
        </p:nvPicPr>
        <p:blipFill>
          <a:blip r:embed="rId2"/>
          <a:srcRect r="-2" b="21911"/>
          <a:stretch/>
        </p:blipFill>
        <p:spPr>
          <a:xfrm>
            <a:off x="20" y="-1"/>
            <a:ext cx="11828189" cy="6858000"/>
          </a:xfrm>
          <a:custGeom>
            <a:avLst/>
            <a:gdLst/>
            <a:ahLst/>
            <a:cxnLst/>
            <a:rect l="l" t="t" r="r" b="b"/>
            <a:pathLst>
              <a:path w="11828209" h="6851225">
                <a:moveTo>
                  <a:pt x="1484882" y="0"/>
                </a:moveTo>
                <a:lnTo>
                  <a:pt x="8520272" y="0"/>
                </a:lnTo>
                <a:lnTo>
                  <a:pt x="8541915" y="12445"/>
                </a:lnTo>
                <a:cubicBezTo>
                  <a:pt x="10512125" y="1209574"/>
                  <a:pt x="11828209" y="3376047"/>
                  <a:pt x="11828209" y="5849907"/>
                </a:cubicBezTo>
                <a:cubicBezTo>
                  <a:pt x="11828209" y="6085513"/>
                  <a:pt x="11816272" y="6318331"/>
                  <a:pt x="11792969" y="6547788"/>
                </a:cubicBezTo>
                <a:lnTo>
                  <a:pt x="11754411" y="6851225"/>
                </a:lnTo>
                <a:lnTo>
                  <a:pt x="0" y="6851225"/>
                </a:lnTo>
                <a:lnTo>
                  <a:pt x="0" y="1208190"/>
                </a:lnTo>
                <a:lnTo>
                  <a:pt x="176127" y="1023457"/>
                </a:lnTo>
                <a:cubicBezTo>
                  <a:pt x="562126" y="637458"/>
                  <a:pt x="994141" y="297476"/>
                  <a:pt x="1463239" y="12445"/>
                </a:cubicBezTo>
                <a:close/>
              </a:path>
            </a:pathLst>
          </a:custGeom>
        </p:spPr>
      </p:pic>
      <p:graphicFrame>
        <p:nvGraphicFramePr>
          <p:cNvPr id="2" name="Table 1">
            <a:extLst>
              <a:ext uri="{FF2B5EF4-FFF2-40B4-BE49-F238E27FC236}">
                <a16:creationId xmlns:a16="http://schemas.microsoft.com/office/drawing/2014/main" id="{1B386BB3-46B5-6A1E-9726-35AB139B0310}"/>
              </a:ext>
            </a:extLst>
          </p:cNvPr>
          <p:cNvGraphicFramePr>
            <a:graphicFrameLocks noGrp="1"/>
          </p:cNvGraphicFramePr>
          <p:nvPr>
            <p:extLst>
              <p:ext uri="{D42A27DB-BD31-4B8C-83A1-F6EECF244321}">
                <p14:modId xmlns:p14="http://schemas.microsoft.com/office/powerpoint/2010/main" val="3746260648"/>
              </p:ext>
            </p:extLst>
          </p:nvPr>
        </p:nvGraphicFramePr>
        <p:xfrm>
          <a:off x="652889" y="108964"/>
          <a:ext cx="11049000" cy="6640069"/>
        </p:xfrm>
        <a:graphic>
          <a:graphicData uri="http://schemas.openxmlformats.org/drawingml/2006/table">
            <a:tbl>
              <a:tblPr firstRow="1" firstCol="1" bandRow="1"/>
              <a:tblGrid>
                <a:gridCol w="1762615">
                  <a:extLst>
                    <a:ext uri="{9D8B030D-6E8A-4147-A177-3AD203B41FA5}">
                      <a16:colId xmlns:a16="http://schemas.microsoft.com/office/drawing/2014/main" val="2127650797"/>
                    </a:ext>
                  </a:extLst>
                </a:gridCol>
                <a:gridCol w="3666744">
                  <a:extLst>
                    <a:ext uri="{9D8B030D-6E8A-4147-A177-3AD203B41FA5}">
                      <a16:colId xmlns:a16="http://schemas.microsoft.com/office/drawing/2014/main" val="4106174627"/>
                    </a:ext>
                  </a:extLst>
                </a:gridCol>
                <a:gridCol w="3368185">
                  <a:extLst>
                    <a:ext uri="{9D8B030D-6E8A-4147-A177-3AD203B41FA5}">
                      <a16:colId xmlns:a16="http://schemas.microsoft.com/office/drawing/2014/main" val="4221310492"/>
                    </a:ext>
                  </a:extLst>
                </a:gridCol>
                <a:gridCol w="2251456">
                  <a:extLst>
                    <a:ext uri="{9D8B030D-6E8A-4147-A177-3AD203B41FA5}">
                      <a16:colId xmlns:a16="http://schemas.microsoft.com/office/drawing/2014/main" val="4134891839"/>
                    </a:ext>
                  </a:extLst>
                </a:gridCol>
              </a:tblGrid>
              <a:tr h="131541">
                <a:tc>
                  <a:txBody>
                    <a:bodyPr/>
                    <a:lstStyle/>
                    <a:p>
                      <a:pPr algn="ctr">
                        <a:lnSpc>
                          <a:spcPct val="107000"/>
                        </a:lnSpc>
                        <a:spcAft>
                          <a:spcPts val="800"/>
                        </a:spcAft>
                      </a:pPr>
                      <a:r>
                        <a:rPr lang="en-GB" sz="14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Year Group</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txBody>
                  <a:tcPr marL="35796" marR="35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n-GB" sz="14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Autumn Term</a:t>
                      </a:r>
                      <a:endParaRPr lang="en-GB" sz="1400" kern="100">
                        <a:effectLst/>
                        <a:latin typeface="Aptos" panose="020B0004020202020204" pitchFamily="34" charset="0"/>
                        <a:ea typeface="Aptos" panose="020B0004020202020204" pitchFamily="34" charset="0"/>
                        <a:cs typeface="Times New Roman" panose="02020603050405020304" pitchFamily="18" charset="0"/>
                      </a:endParaRPr>
                    </a:p>
                  </a:txBody>
                  <a:tcPr marL="35796" marR="35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n-GB" sz="12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Spring Term</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35796" marR="35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r>
                        <a:rPr lang="en-GB" sz="12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Summer Term</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5796" marR="35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578586720"/>
                  </a:ext>
                </a:extLst>
              </a:tr>
              <a:tr h="5931802">
                <a:tc>
                  <a:txBody>
                    <a:bodyPr/>
                    <a:lstStyle/>
                    <a:p>
                      <a:pPr algn="l"/>
                      <a:r>
                        <a:rPr lang="en-GB" sz="11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Year 11</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gn="l"/>
                      <a:r>
                        <a:rPr lang="en-GB" sz="1100" kern="100" dirty="0">
                          <a:effectLst/>
                          <a:latin typeface="Aptos" panose="020B0004020202020204" pitchFamily="34" charset="0"/>
                          <a:ea typeface="Aptos" panose="020B0004020202020204" pitchFamily="34" charset="0"/>
                          <a:cs typeface="Times New Roman" panose="02020603050405020304" pitchFamily="18" charset="0"/>
                        </a:rPr>
                        <a:t> </a:t>
                      </a:r>
                    </a:p>
                    <a:p>
                      <a:pPr algn="l">
                        <a:lnSpc>
                          <a:spcPct val="107000"/>
                        </a:lnSpc>
                        <a:spcAft>
                          <a:spcPts val="800"/>
                        </a:spcAft>
                      </a:pPr>
                      <a:r>
                        <a:rPr lang="en-GB" sz="1100" b="1" kern="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Mock revisions begin after the first mock in the autumn term and continue through spring and summer terms.</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gn="l"/>
                      <a:r>
                        <a:rPr lang="en-GB" sz="1100" kern="100" dirty="0">
                          <a:effectLst/>
                          <a:latin typeface="Aptos" panose="020B0004020202020204" pitchFamily="34" charset="0"/>
                          <a:ea typeface="Aptos" panose="020B0004020202020204" pitchFamily="34" charset="0"/>
                          <a:cs typeface="Times New Roman" panose="02020603050405020304" pitchFamily="18" charset="0"/>
                        </a:rPr>
                        <a:t> </a:t>
                      </a:r>
                    </a:p>
                  </a:txBody>
                  <a:tcPr marL="35796" marR="35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C5AC"/>
                    </a:solidFill>
                  </a:tcPr>
                </a:tc>
                <a:tc>
                  <a:txBody>
                    <a:bodyPr/>
                    <a:lstStyle/>
                    <a:p>
                      <a:pPr algn="l">
                        <a:lnSpc>
                          <a:spcPct val="107000"/>
                        </a:lnSpc>
                        <a:spcAft>
                          <a:spcPts val="800"/>
                        </a:spcAft>
                      </a:pPr>
                      <a:r>
                        <a:rPr lang="en-GB" sz="11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r>
                        <a:rPr lang="en-GB" sz="1100" u="sng"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Unit Objectives</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gn="l"/>
                      <a:r>
                        <a:rPr lang="en-GB" sz="1100" b="1"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rPr>
                        <a:t>Y11 (GCSE Higher Tier): </a:t>
                      </a:r>
                      <a:r>
                        <a:rPr lang="en-GB" sz="11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r>
                        <a:rPr lang="en-GB" sz="11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Factorizing quadratics, quadratic equations, quadratic graphs, area of sector and arc length, volumes of cones and pyramids, simultaneous equations, recurring decimals, Venn diagram, box lots, solving inequalities, vectors, mass, density and volume, linear and quadratic sequence.</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gn="l"/>
                      <a:r>
                        <a:rPr lang="en-GB" sz="1100" b="1"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gn="l"/>
                      <a:r>
                        <a:rPr lang="en-GB" sz="11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Y11 (GCSE Foundation Tier):  </a:t>
                      </a:r>
                      <a:r>
                        <a:rPr lang="en-GB" sz="11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Simplifying expressions, algebraic fractions, using formulae, and change of subject and indices, linear sequence, area of sector.</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gn="l"/>
                      <a:r>
                        <a:rPr lang="en-GB" sz="1100" kern="100" dirty="0">
                          <a:effectLst/>
                          <a:latin typeface="Aptos" panose="020B0004020202020204" pitchFamily="34" charset="0"/>
                          <a:ea typeface="Aptos" panose="020B0004020202020204" pitchFamily="34" charset="0"/>
                          <a:cs typeface="Times New Roman" panose="02020603050405020304" pitchFamily="18" charset="0"/>
                        </a:rPr>
                        <a:t> </a:t>
                      </a:r>
                    </a:p>
                    <a:p>
                      <a:pPr algn="l"/>
                      <a:r>
                        <a:rPr lang="en-GB" sz="1100" b="1"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Y11 Functional Skills Maths Level 1:-</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gn="l"/>
                      <a:r>
                        <a:rPr lang="en-GB" sz="11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Use of Number and the Number System: </a:t>
                      </a:r>
                      <a:r>
                        <a:rPr lang="en-GB" sz="11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p>
                    <a:p>
                      <a:pPr algn="l"/>
                      <a:r>
                        <a:rPr lang="en-GB"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Read, write, order and compare large numbers, calculating with negative numbers, multiplying and dividing</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gn="l">
                        <a:lnSpc>
                          <a:spcPct val="107000"/>
                        </a:lnSpc>
                        <a:spcAft>
                          <a:spcPts val="800"/>
                        </a:spcAft>
                      </a:pPr>
                      <a:r>
                        <a:rPr lang="en-GB"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Use of formulae, indices, BIDMAS/BODMAS, fractions and mixed numbers, fractions of quantities, rounding.</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gn="l">
                        <a:lnSpc>
                          <a:spcPct val="107000"/>
                        </a:lnSpc>
                        <a:spcAft>
                          <a:spcPts val="800"/>
                        </a:spcAft>
                      </a:pPr>
                      <a:r>
                        <a:rPr lang="en-GB"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Percentage increases and decreases, Estimating and ratios and proportions.</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gn="l">
                        <a:lnSpc>
                          <a:spcPct val="107000"/>
                        </a:lnSpc>
                        <a:spcAft>
                          <a:spcPts val="800"/>
                        </a:spcAft>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 </a:t>
                      </a:r>
                    </a:p>
                    <a:p>
                      <a:pPr algn="l">
                        <a:lnSpc>
                          <a:spcPct val="107000"/>
                        </a:lnSpc>
                        <a:spcAft>
                          <a:spcPts val="800"/>
                        </a:spcAft>
                      </a:pPr>
                      <a:r>
                        <a:rPr lang="en-GB" sz="1100" b="1" kern="100" dirty="0">
                          <a:solidFill>
                            <a:srgbClr val="3A7C22"/>
                          </a:solidFill>
                          <a:effectLst/>
                          <a:latin typeface="Aptos" panose="020B0004020202020204" pitchFamily="34" charset="0"/>
                          <a:ea typeface="Aptos" panose="020B0004020202020204" pitchFamily="34" charset="0"/>
                          <a:cs typeface="Times New Roman" panose="02020603050405020304" pitchFamily="18" charset="0"/>
                        </a:rPr>
                        <a:t>Y11 Entry Level 1: </a:t>
                      </a:r>
                      <a:r>
                        <a:rPr lang="en-GB" sz="11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Use of Numbers and the Number System:</a:t>
                      </a:r>
                      <a:r>
                        <a:rPr lang="en-GB" sz="11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r>
                        <a:rPr lang="en-GB"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Read, write, order and compare numbers up to 2, count up to 20 items, Adding, subtracting numbers up to,20 and Use of  +, − and = </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gn="l">
                        <a:lnSpc>
                          <a:spcPct val="107000"/>
                        </a:lnSpc>
                        <a:spcAft>
                          <a:spcPts val="800"/>
                        </a:spcAft>
                      </a:pPr>
                      <a:r>
                        <a:rPr lang="en-GB" sz="1100" b="1"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Y11 Entry Level 2: </a:t>
                      </a:r>
                      <a:r>
                        <a:rPr lang="en-GB" sz="11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Use of numbers and the number system –</a:t>
                      </a:r>
                      <a:r>
                        <a:rPr lang="en-GB" sz="11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calculating with whole numbers, fractions, decimals and percentages</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gn="l">
                        <a:lnSpc>
                          <a:spcPct val="107000"/>
                        </a:lnSpc>
                        <a:spcAft>
                          <a:spcPts val="800"/>
                        </a:spcAft>
                      </a:pPr>
                      <a:r>
                        <a:rPr lang="en-GB" sz="1100" b="1"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t>Y11 Entry Level 3: </a:t>
                      </a:r>
                      <a:r>
                        <a:rPr lang="en-GB" sz="11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Using numbers and the number system – whole numbers,</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gn="l"/>
                      <a:r>
                        <a:rPr lang="en-GB" sz="11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Fractions and decimals: R</a:t>
                      </a:r>
                      <a:r>
                        <a:rPr lang="en-GB"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ounding to decimal places, sequences and multiplying and dividing two and three digits by whole numbers including problem solving.</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5796" marR="35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l"/>
                      <a:r>
                        <a:rPr lang="en-GB" sz="11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r>
                        <a:rPr lang="en-GB" sz="1100" u="sng"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Unit Objectives</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gn="l"/>
                      <a:r>
                        <a:rPr lang="en-GB" sz="1100" b="1"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rPr>
                        <a:t>Y11 (GCSE Higher Tier ):</a:t>
                      </a:r>
                      <a:r>
                        <a:rPr lang="en-GB" sz="11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r>
                        <a:rPr lang="en-GB" sz="11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Investigating Angles, Proportional Reasoning and Visualising and Constructing</a:t>
                      </a:r>
                      <a:r>
                        <a:rPr lang="en-GB" sz="11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 Ratio and proportion (Recipes), linear sequences including Fibonacci Sequence</a:t>
                      </a:r>
                      <a:r>
                        <a:rPr lang="en-GB" sz="11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r>
                        <a:rPr lang="en-GB" sz="1100" b="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a</a:t>
                      </a:r>
                      <a:r>
                        <a:rPr lang="en-GB" sz="11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ngles in parallel lines including angle reasoning.</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gn="l"/>
                      <a:r>
                        <a:rPr lang="en-GB" sz="1100" kern="100" dirty="0">
                          <a:effectLst/>
                          <a:latin typeface="Aptos" panose="020B0004020202020204" pitchFamily="34" charset="0"/>
                          <a:ea typeface="Aptos" panose="020B0004020202020204" pitchFamily="34" charset="0"/>
                          <a:cs typeface="Times New Roman" panose="02020603050405020304" pitchFamily="18" charset="0"/>
                        </a:rPr>
                        <a:t> </a:t>
                      </a:r>
                    </a:p>
                    <a:p>
                      <a:pPr algn="l"/>
                      <a:r>
                        <a:rPr lang="en-GB" sz="11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Y11 (GCSE Foundation Tier):</a:t>
                      </a:r>
                      <a:r>
                        <a:rPr lang="en-GB" sz="11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r>
                        <a:rPr lang="en-GB" sz="11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Investigating Angles, Proportional Reasoning and, Visualising and Constructing</a:t>
                      </a:r>
                      <a:r>
                        <a:rPr lang="en-GB" sz="11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 Ratio and proportion (Recipes), linear sequences including Fibonacci Sequence</a:t>
                      </a:r>
                      <a:r>
                        <a:rPr lang="en-GB" sz="11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a:t>
                      </a:r>
                      <a:r>
                        <a:rPr lang="en-GB" sz="11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ngles in parallel lines including angle reasoning.</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gn="l"/>
                      <a:r>
                        <a:rPr lang="en-GB" sz="1100" kern="100" dirty="0">
                          <a:effectLst/>
                          <a:latin typeface="Aptos" panose="020B0004020202020204" pitchFamily="34" charset="0"/>
                          <a:ea typeface="Aptos" panose="020B0004020202020204" pitchFamily="34" charset="0"/>
                          <a:cs typeface="Times New Roman" panose="02020603050405020304" pitchFamily="18" charset="0"/>
                        </a:rPr>
                        <a:t> </a:t>
                      </a:r>
                    </a:p>
                    <a:p>
                      <a:pPr algn="l"/>
                      <a:r>
                        <a:rPr lang="en-GB" sz="1100" b="1"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Y11 Functional Skills Maths Level 1:-</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gn="l"/>
                      <a:r>
                        <a:rPr lang="en-GB" sz="11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Common Measures, Shape and Space</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gn="l">
                        <a:lnSpc>
                          <a:spcPct val="107000"/>
                        </a:lnSpc>
                        <a:spcAft>
                          <a:spcPts val="800"/>
                        </a:spcAft>
                      </a:pPr>
                      <a:r>
                        <a:rPr lang="en-GB"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Calculate simple interest, unit conversion, map scales and drawings, Area and perimeter, volume of solids, draw 2D shapes, line symmetry, angles and nets of 3D shapes.</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gn="l">
                        <a:lnSpc>
                          <a:spcPct val="107000"/>
                        </a:lnSpc>
                        <a:spcAft>
                          <a:spcPts val="800"/>
                        </a:spcAft>
                        <a:tabLst>
                          <a:tab pos="4114800" algn="l"/>
                        </a:tabLst>
                      </a:pPr>
                      <a:r>
                        <a:rPr lang="en-GB" sz="1100" b="1" kern="100" dirty="0">
                          <a:solidFill>
                            <a:srgbClr val="3A7C22"/>
                          </a:solidFill>
                          <a:effectLst/>
                          <a:latin typeface="Aptos" panose="020B0004020202020204" pitchFamily="34" charset="0"/>
                          <a:ea typeface="Aptos" panose="020B0004020202020204" pitchFamily="34" charset="0"/>
                          <a:cs typeface="Times New Roman" panose="02020603050405020304" pitchFamily="18" charset="0"/>
                        </a:rPr>
                        <a:t>Y11 Entry Level 1: </a:t>
                      </a:r>
                      <a:r>
                        <a:rPr lang="en-GB" sz="11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Using Common Measures, Shape and Space -:</a:t>
                      </a:r>
                      <a:r>
                        <a:rPr lang="en-GB"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Money –use of coins and notes, 12-hour digital and analogue clocks, days of the week, months and seasons in a year; sequences, measures of items, properties of 2D and 3D shapes and the use of every day positional vocabulary to describe positions and directions.</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gn="l">
                        <a:lnSpc>
                          <a:spcPct val="107000"/>
                        </a:lnSpc>
                        <a:spcAft>
                          <a:spcPts val="800"/>
                        </a:spcAft>
                      </a:pPr>
                      <a:r>
                        <a:rPr lang="en-GB" sz="1100" b="1"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Y11 Entry Level 2: </a:t>
                      </a:r>
                      <a:r>
                        <a:rPr lang="en-GB"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1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Using Common Measures, Shape and Space -: </a:t>
                      </a:r>
                      <a:r>
                        <a:rPr lang="en-GB"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Money calculations, unit conversions, properties of 2D and 3D shapes. 12hr and 24hr conversions.</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gn="l">
                        <a:lnSpc>
                          <a:spcPct val="107000"/>
                        </a:lnSpc>
                        <a:spcAft>
                          <a:spcPts val="800"/>
                        </a:spcAft>
                        <a:tabLst>
                          <a:tab pos="4133850" algn="l"/>
                        </a:tabLst>
                      </a:pPr>
                      <a:r>
                        <a:rPr lang="en-GB" sz="1100" b="1"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t>Y11 Entry Level 3: </a:t>
                      </a:r>
                      <a:r>
                        <a:rPr lang="en-GB" sz="11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Using Common Measures, Shape and Space -:</a:t>
                      </a:r>
                      <a:r>
                        <a:rPr lang="en-GB"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Compare metric measures of length, including millimetres, centimetres, metres and kilometres, Sort 2-D and 3-D shapes, symmetry, length, right angles, angles, including in rectangles. </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gn="l"/>
                      <a:r>
                        <a:rPr lang="en-GB" sz="1100" kern="100" dirty="0">
                          <a:effectLst/>
                          <a:latin typeface="Aptos" panose="020B0004020202020204" pitchFamily="34" charset="0"/>
                          <a:ea typeface="Aptos" panose="020B0004020202020204" pitchFamily="34" charset="0"/>
                          <a:cs typeface="Times New Roman" panose="02020603050405020304" pitchFamily="18" charset="0"/>
                        </a:rPr>
                        <a:t> </a:t>
                      </a:r>
                    </a:p>
                  </a:txBody>
                  <a:tcPr marL="35796" marR="35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a:lnSpc>
                          <a:spcPct val="107000"/>
                        </a:lnSpc>
                        <a:spcAft>
                          <a:spcPts val="800"/>
                        </a:spcAft>
                      </a:pPr>
                      <a:r>
                        <a:rPr lang="en-GB" sz="1100" u="sng" kern="100" dirty="0">
                          <a:effectLst/>
                          <a:latin typeface="Aptos" panose="020B0004020202020204" pitchFamily="34" charset="0"/>
                          <a:ea typeface="Aptos" panose="020B0004020202020204" pitchFamily="34" charset="0"/>
                          <a:cs typeface="Times New Roman" panose="02020603050405020304" pitchFamily="18" charset="0"/>
                        </a:rPr>
                        <a:t>AQA and Edexcel Examinations</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gn="l">
                        <a:lnSpc>
                          <a:spcPct val="107000"/>
                        </a:lnSpc>
                        <a:spcAft>
                          <a:spcPts val="800"/>
                        </a:spcAft>
                      </a:pPr>
                      <a:r>
                        <a:rPr lang="en-GB" sz="1100" b="1" u="sng"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All Year 11 students</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gn="l">
                        <a:lnSpc>
                          <a:spcPct val="107000"/>
                        </a:lnSpc>
                        <a:spcAft>
                          <a:spcPts val="800"/>
                        </a:spcAft>
                      </a:pPr>
                      <a:r>
                        <a:rPr lang="en-GB" sz="1100" b="1" kern="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gn="l">
                        <a:lnSpc>
                          <a:spcPct val="107000"/>
                        </a:lnSpc>
                        <a:spcAft>
                          <a:spcPts val="800"/>
                        </a:spcAft>
                      </a:pPr>
                      <a:r>
                        <a:rPr lang="en-GB" sz="1100" b="1" kern="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Revisions.</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gn="l">
                        <a:lnSpc>
                          <a:spcPct val="107000"/>
                        </a:lnSpc>
                        <a:spcAft>
                          <a:spcPts val="800"/>
                        </a:spcAft>
                      </a:pPr>
                      <a:r>
                        <a:rPr lang="en-GB" sz="1100" b="1" kern="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gn="l"/>
                      <a:r>
                        <a:rPr lang="en-GB" sz="1100" b="1" kern="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All external examinations are in progress.</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5796" marR="35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7900598"/>
                  </a:ext>
                </a:extLst>
              </a:tr>
            </a:tbl>
          </a:graphicData>
        </a:graphic>
      </p:graphicFrame>
    </p:spTree>
    <p:extLst>
      <p:ext uri="{BB962C8B-B14F-4D97-AF65-F5344CB8AC3E}">
        <p14:creationId xmlns:p14="http://schemas.microsoft.com/office/powerpoint/2010/main" val="2972953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2940311-BF95-6EB9-4B2F-1E6E6DDCF2BC}"/>
            </a:ext>
          </a:extLst>
        </p:cNvPr>
        <p:cNvGrpSpPr/>
        <p:nvPr/>
      </p:nvGrpSpPr>
      <p:grpSpPr>
        <a:xfrm>
          <a:off x="0" y="0"/>
          <a:ext cx="0" cy="0"/>
          <a:chOff x="0" y="0"/>
          <a:chExt cx="0" cy="0"/>
        </a:xfrm>
      </p:grpSpPr>
      <p:pic>
        <p:nvPicPr>
          <p:cNvPr id="4" name="Picture 3" descr="White structure">
            <a:extLst>
              <a:ext uri="{FF2B5EF4-FFF2-40B4-BE49-F238E27FC236}">
                <a16:creationId xmlns:a16="http://schemas.microsoft.com/office/drawing/2014/main" id="{66487C70-851D-0A1D-AF79-66E83B8DF94A}"/>
              </a:ext>
            </a:extLst>
          </p:cNvPr>
          <p:cNvPicPr>
            <a:picLocks noChangeAspect="1"/>
          </p:cNvPicPr>
          <p:nvPr/>
        </p:nvPicPr>
        <p:blipFill>
          <a:blip r:embed="rId2"/>
          <a:srcRect r="-2" b="21911"/>
          <a:stretch/>
        </p:blipFill>
        <p:spPr>
          <a:xfrm>
            <a:off x="20" y="-1"/>
            <a:ext cx="11828189" cy="6858000"/>
          </a:xfrm>
          <a:custGeom>
            <a:avLst/>
            <a:gdLst/>
            <a:ahLst/>
            <a:cxnLst/>
            <a:rect l="l" t="t" r="r" b="b"/>
            <a:pathLst>
              <a:path w="11828209" h="6851225">
                <a:moveTo>
                  <a:pt x="1484882" y="0"/>
                </a:moveTo>
                <a:lnTo>
                  <a:pt x="8520272" y="0"/>
                </a:lnTo>
                <a:lnTo>
                  <a:pt x="8541915" y="12445"/>
                </a:lnTo>
                <a:cubicBezTo>
                  <a:pt x="10512125" y="1209574"/>
                  <a:pt x="11828209" y="3376047"/>
                  <a:pt x="11828209" y="5849907"/>
                </a:cubicBezTo>
                <a:cubicBezTo>
                  <a:pt x="11828209" y="6085513"/>
                  <a:pt x="11816272" y="6318331"/>
                  <a:pt x="11792969" y="6547788"/>
                </a:cubicBezTo>
                <a:lnTo>
                  <a:pt x="11754411" y="6851225"/>
                </a:lnTo>
                <a:lnTo>
                  <a:pt x="0" y="6851225"/>
                </a:lnTo>
                <a:lnTo>
                  <a:pt x="0" y="1208190"/>
                </a:lnTo>
                <a:lnTo>
                  <a:pt x="176127" y="1023457"/>
                </a:lnTo>
                <a:cubicBezTo>
                  <a:pt x="562126" y="637458"/>
                  <a:pt x="994141" y="297476"/>
                  <a:pt x="1463239" y="12445"/>
                </a:cubicBezTo>
                <a:close/>
              </a:path>
            </a:pathLst>
          </a:custGeom>
        </p:spPr>
      </p:pic>
      <p:graphicFrame>
        <p:nvGraphicFramePr>
          <p:cNvPr id="2" name="Table 1">
            <a:extLst>
              <a:ext uri="{FF2B5EF4-FFF2-40B4-BE49-F238E27FC236}">
                <a16:creationId xmlns:a16="http://schemas.microsoft.com/office/drawing/2014/main" id="{7DD418BB-E912-9BF0-8E35-1CCC24048593}"/>
              </a:ext>
            </a:extLst>
          </p:cNvPr>
          <p:cNvGraphicFramePr>
            <a:graphicFrameLocks noGrp="1"/>
          </p:cNvGraphicFramePr>
          <p:nvPr>
            <p:extLst>
              <p:ext uri="{D42A27DB-BD31-4B8C-83A1-F6EECF244321}">
                <p14:modId xmlns:p14="http://schemas.microsoft.com/office/powerpoint/2010/main" val="504457258"/>
              </p:ext>
            </p:extLst>
          </p:nvPr>
        </p:nvGraphicFramePr>
        <p:xfrm>
          <a:off x="181905" y="-908001"/>
          <a:ext cx="11828189" cy="7536372"/>
        </p:xfrm>
        <a:graphic>
          <a:graphicData uri="http://schemas.openxmlformats.org/drawingml/2006/table">
            <a:tbl>
              <a:tblPr firstRow="1" firstCol="1" lastRow="1" lastCol="1" bandRow="1" bandCol="1"/>
              <a:tblGrid>
                <a:gridCol w="951951">
                  <a:extLst>
                    <a:ext uri="{9D8B030D-6E8A-4147-A177-3AD203B41FA5}">
                      <a16:colId xmlns:a16="http://schemas.microsoft.com/office/drawing/2014/main" val="3709912754"/>
                    </a:ext>
                  </a:extLst>
                </a:gridCol>
                <a:gridCol w="5882328">
                  <a:extLst>
                    <a:ext uri="{9D8B030D-6E8A-4147-A177-3AD203B41FA5}">
                      <a16:colId xmlns:a16="http://schemas.microsoft.com/office/drawing/2014/main" val="3776650142"/>
                    </a:ext>
                  </a:extLst>
                </a:gridCol>
                <a:gridCol w="1901952">
                  <a:extLst>
                    <a:ext uri="{9D8B030D-6E8A-4147-A177-3AD203B41FA5}">
                      <a16:colId xmlns:a16="http://schemas.microsoft.com/office/drawing/2014/main" val="3650974129"/>
                    </a:ext>
                  </a:extLst>
                </a:gridCol>
                <a:gridCol w="1472184">
                  <a:extLst>
                    <a:ext uri="{9D8B030D-6E8A-4147-A177-3AD203B41FA5}">
                      <a16:colId xmlns:a16="http://schemas.microsoft.com/office/drawing/2014/main" val="396154027"/>
                    </a:ext>
                  </a:extLst>
                </a:gridCol>
                <a:gridCol w="1619774">
                  <a:extLst>
                    <a:ext uri="{9D8B030D-6E8A-4147-A177-3AD203B41FA5}">
                      <a16:colId xmlns:a16="http://schemas.microsoft.com/office/drawing/2014/main" val="4013402827"/>
                    </a:ext>
                  </a:extLst>
                </a:gridCol>
              </a:tblGrid>
              <a:tr h="146685">
                <a:tc gridSpan="5">
                  <a:txBody>
                    <a:bodyPr/>
                    <a:lstStyle/>
                    <a:p>
                      <a:pPr marL="67945">
                        <a:spcBef>
                          <a:spcPts val="595"/>
                        </a:spcBef>
                      </a:pPr>
                      <a:r>
                        <a:rPr lang="en-US" sz="1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Year</a:t>
                      </a:r>
                      <a:r>
                        <a:rPr lang="en-US" sz="1000" b="1" spc="-25"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b="1" spc="-5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11 </a:t>
                      </a:r>
                      <a:r>
                        <a:rPr lang="en-US" sz="1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Curriculum</a:t>
                      </a:r>
                      <a:r>
                        <a:rPr lang="en-US" sz="1000" b="1" spc="-4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Overview</a:t>
                      </a:r>
                      <a:r>
                        <a:rPr lang="en-US" sz="1000" b="1" spc="-3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for</a:t>
                      </a:r>
                      <a:r>
                        <a:rPr lang="en-US" sz="1000" b="1" spc="-2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Mathematics</a:t>
                      </a:r>
                      <a:r>
                        <a:rPr lang="en-US" sz="1000" b="1" spc="-25"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t>
                      </a:r>
                      <a:r>
                        <a:rPr lang="en-US" sz="1000" b="1" spc="-25"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b="1" spc="-5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(When? What? Why? How?)      </a:t>
                      </a:r>
                      <a:r>
                        <a:rPr lang="en-US" sz="1000" b="1" spc="-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Exam Boards: AQA (GCSE) and Edexcel (FS Entry Level1,2,3)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538DD3"/>
                      </a:solidFill>
                      <a:prstDash val="solid"/>
                      <a:round/>
                      <a:headEnd type="none" w="med" len="med"/>
                      <a:tailEnd type="none" w="med" len="med"/>
                    </a:lnL>
                    <a:lnR w="12700" cap="flat" cmpd="sng" algn="ctr">
                      <a:solidFill>
                        <a:srgbClr val="538DD3"/>
                      </a:solidFill>
                      <a:prstDash val="solid"/>
                      <a:round/>
                      <a:headEnd type="none" w="med" len="med"/>
                      <a:tailEnd type="none" w="med" len="med"/>
                    </a:lnR>
                    <a:lnT w="12700" cap="flat" cmpd="sng" algn="ctr">
                      <a:solidFill>
                        <a:srgbClr val="538DD3"/>
                      </a:solidFill>
                      <a:prstDash val="solid"/>
                      <a:round/>
                      <a:headEnd type="none" w="med" len="med"/>
                      <a:tailEnd type="none" w="med" len="med"/>
                    </a:lnT>
                    <a:lnB w="12700" cap="flat" cmpd="sng" algn="ctr">
                      <a:solidFill>
                        <a:srgbClr val="538DD3"/>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41257751"/>
                  </a:ext>
                </a:extLst>
              </a:tr>
              <a:tr h="132016">
                <a:tc>
                  <a:txBody>
                    <a:bodyPr/>
                    <a:lstStyle/>
                    <a:p>
                      <a:pPr marL="67945">
                        <a:spcBef>
                          <a:spcPts val="320"/>
                        </a:spcBef>
                      </a:pPr>
                      <a:r>
                        <a:rPr lang="en-US" sz="900" b="1" spc="-1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When?</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538DD3"/>
                      </a:solidFill>
                      <a:prstDash val="solid"/>
                      <a:round/>
                      <a:headEnd type="none" w="med" len="med"/>
                      <a:tailEnd type="none" w="med" len="med"/>
                    </a:lnL>
                    <a:lnR w="12700" cap="flat" cmpd="sng" algn="ctr">
                      <a:solidFill>
                        <a:srgbClr val="538DD3"/>
                      </a:solidFill>
                      <a:prstDash val="solid"/>
                      <a:round/>
                      <a:headEnd type="none" w="med" len="med"/>
                      <a:tailEnd type="none" w="med" len="med"/>
                    </a:lnR>
                    <a:lnT w="12700" cap="flat" cmpd="sng" algn="ctr">
                      <a:solidFill>
                        <a:srgbClr val="538DD3"/>
                      </a:solidFill>
                      <a:prstDash val="solid"/>
                      <a:round/>
                      <a:headEnd type="none" w="med" len="med"/>
                      <a:tailEnd type="none" w="med" len="med"/>
                    </a:lnT>
                    <a:lnB w="12700" cap="flat" cmpd="sng" algn="ctr">
                      <a:solidFill>
                        <a:srgbClr val="538DD3"/>
                      </a:solidFill>
                      <a:prstDash val="solid"/>
                      <a:round/>
                      <a:headEnd type="none" w="med" len="med"/>
                      <a:tailEnd type="none" w="med" len="med"/>
                    </a:lnB>
                    <a:solidFill>
                      <a:srgbClr val="92D050"/>
                    </a:solidFill>
                  </a:tcPr>
                </a:tc>
                <a:tc>
                  <a:txBody>
                    <a:bodyPr/>
                    <a:lstStyle/>
                    <a:p>
                      <a:pPr marL="793750" marR="788670" algn="ctr">
                        <a:spcBef>
                          <a:spcPts val="320"/>
                        </a:spcBef>
                      </a:pPr>
                      <a:r>
                        <a:rPr lang="en-US" sz="900" b="1" spc="-1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What?</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538DD3"/>
                      </a:solidFill>
                      <a:prstDash val="solid"/>
                      <a:round/>
                      <a:headEnd type="none" w="med" len="med"/>
                      <a:tailEnd type="none" w="med" len="med"/>
                    </a:lnL>
                    <a:lnR w="12700" cap="flat" cmpd="sng" algn="ctr">
                      <a:solidFill>
                        <a:srgbClr val="538DD3"/>
                      </a:solidFill>
                      <a:prstDash val="solid"/>
                      <a:round/>
                      <a:headEnd type="none" w="med" len="med"/>
                      <a:tailEnd type="none" w="med" len="med"/>
                    </a:lnR>
                    <a:lnT w="12700" cap="flat" cmpd="sng" algn="ctr">
                      <a:solidFill>
                        <a:srgbClr val="538DD3"/>
                      </a:solidFill>
                      <a:prstDash val="solid"/>
                      <a:round/>
                      <a:headEnd type="none" w="med" len="med"/>
                      <a:tailEnd type="none" w="med" len="med"/>
                    </a:lnT>
                    <a:lnB w="12700" cap="flat" cmpd="sng" algn="ctr">
                      <a:solidFill>
                        <a:srgbClr val="538DD3"/>
                      </a:solidFill>
                      <a:prstDash val="solid"/>
                      <a:round/>
                      <a:headEnd type="none" w="med" len="med"/>
                      <a:tailEnd type="none" w="med" len="med"/>
                    </a:lnB>
                    <a:solidFill>
                      <a:srgbClr val="92D050"/>
                    </a:solidFill>
                  </a:tcPr>
                </a:tc>
                <a:tc>
                  <a:txBody>
                    <a:bodyPr/>
                    <a:lstStyle/>
                    <a:p>
                      <a:pPr marR="657860">
                        <a:spcBef>
                          <a:spcPts val="320"/>
                        </a:spcBef>
                      </a:pPr>
                      <a:r>
                        <a:rPr lang="en-US" sz="900" b="1" spc="-20">
                          <a:solidFill>
                            <a:srgbClr val="538DD3"/>
                          </a:solidFill>
                          <a:effectLst/>
                          <a:latin typeface="Calibri" panose="020F0502020204030204" pitchFamily="34" charset="0"/>
                          <a:ea typeface="Calibri" panose="020F0502020204030204" pitchFamily="34" charset="0"/>
                          <a:cs typeface="Times New Roman" panose="02020603050405020304" pitchFamily="18" charset="0"/>
                        </a:rPr>
                        <a:t>                     </a:t>
                      </a:r>
                      <a:r>
                        <a:rPr lang="en-US" sz="900" b="1" spc="-2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Why?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538DD3"/>
                      </a:solidFill>
                      <a:prstDash val="solid"/>
                      <a:round/>
                      <a:headEnd type="none" w="med" len="med"/>
                      <a:tailEnd type="none" w="med" len="med"/>
                    </a:lnL>
                    <a:lnR w="12700" cap="flat" cmpd="sng" algn="ctr">
                      <a:solidFill>
                        <a:srgbClr val="538DD3"/>
                      </a:solidFill>
                      <a:prstDash val="solid"/>
                      <a:round/>
                      <a:headEnd type="none" w="med" len="med"/>
                      <a:tailEnd type="none" w="med" len="med"/>
                    </a:lnR>
                    <a:lnT w="12700" cap="flat" cmpd="sng" algn="ctr">
                      <a:solidFill>
                        <a:srgbClr val="538DD3"/>
                      </a:solidFill>
                      <a:prstDash val="solid"/>
                      <a:round/>
                      <a:headEnd type="none" w="med" len="med"/>
                      <a:tailEnd type="none" w="med" len="med"/>
                    </a:lnT>
                    <a:lnB w="12700" cap="flat" cmpd="sng" algn="ctr">
                      <a:solidFill>
                        <a:srgbClr val="538DD3"/>
                      </a:solidFill>
                      <a:prstDash val="solid"/>
                      <a:round/>
                      <a:headEnd type="none" w="med" len="med"/>
                      <a:tailEnd type="none" w="med" len="med"/>
                    </a:lnB>
                    <a:solidFill>
                      <a:srgbClr val="92D050"/>
                    </a:solidFill>
                  </a:tcPr>
                </a:tc>
                <a:tc>
                  <a:txBody>
                    <a:bodyPr/>
                    <a:lstStyle/>
                    <a:p>
                      <a:pPr marR="703580">
                        <a:spcBef>
                          <a:spcPts val="320"/>
                        </a:spcBef>
                      </a:pPr>
                      <a:r>
                        <a:rPr lang="en-US" sz="900" b="1" spc="-2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How?</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538DD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538DD3"/>
                      </a:solidFill>
                      <a:prstDash val="solid"/>
                      <a:round/>
                      <a:headEnd type="none" w="med" len="med"/>
                      <a:tailEnd type="none" w="med" len="med"/>
                    </a:lnT>
                    <a:lnB w="12700" cap="flat" cmpd="sng" algn="ctr">
                      <a:solidFill>
                        <a:srgbClr val="538DD3"/>
                      </a:solidFill>
                      <a:prstDash val="solid"/>
                      <a:round/>
                      <a:headEnd type="none" w="med" len="med"/>
                      <a:tailEnd type="none" w="med" len="med"/>
                    </a:lnB>
                    <a:solidFill>
                      <a:srgbClr val="92D050"/>
                    </a:solidFill>
                  </a:tcPr>
                </a:tc>
                <a:tc>
                  <a:txBody>
                    <a:bodyPr/>
                    <a:lstStyle/>
                    <a:p>
                      <a:pPr marR="703580">
                        <a:spcBef>
                          <a:spcPts val="320"/>
                        </a:spcBef>
                      </a:pPr>
                      <a:r>
                        <a:rPr lang="en-US" sz="9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900" b="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Assessment</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538DD3"/>
                      </a:solidFill>
                      <a:prstDash val="solid"/>
                      <a:round/>
                      <a:headEnd type="none" w="med" len="med"/>
                      <a:tailEnd type="none" w="med" len="med"/>
                    </a:lnR>
                    <a:lnT w="12700" cap="flat" cmpd="sng" algn="ctr">
                      <a:solidFill>
                        <a:srgbClr val="538DD3"/>
                      </a:solidFill>
                      <a:prstDash val="solid"/>
                      <a:round/>
                      <a:headEnd type="none" w="med" len="med"/>
                      <a:tailEnd type="none" w="med" len="med"/>
                    </a:lnT>
                    <a:lnB w="12700" cap="flat" cmpd="sng" algn="ctr">
                      <a:solidFill>
                        <a:srgbClr val="538DD3"/>
                      </a:solidFill>
                      <a:prstDash val="solid"/>
                      <a:round/>
                      <a:headEnd type="none" w="med" len="med"/>
                      <a:tailEnd type="none" w="med" len="med"/>
                    </a:lnB>
                    <a:solidFill>
                      <a:srgbClr val="92D050"/>
                    </a:solidFill>
                  </a:tcPr>
                </a:tc>
                <a:extLst>
                  <a:ext uri="{0D108BD9-81ED-4DB2-BD59-A6C34878D82A}">
                    <a16:rowId xmlns:a16="http://schemas.microsoft.com/office/drawing/2014/main" val="2733315766"/>
                  </a:ext>
                </a:extLst>
              </a:tr>
              <a:tr h="2888588">
                <a:tc>
                  <a:txBody>
                    <a:bodyPr/>
                    <a:lstStyle/>
                    <a:p>
                      <a:pPr marL="67945" algn="ctr"/>
                      <a:r>
                        <a:rPr lang="en-US" sz="900" b="1" dirty="0">
                          <a:solidFill>
                            <a:srgbClr val="6F2F9F"/>
                          </a:solidFill>
                          <a:effectLst/>
                          <a:latin typeface="Calibri" panose="020F0502020204030204" pitchFamily="34" charset="0"/>
                          <a:ea typeface="Calibri" panose="020F0502020204030204" pitchFamily="34" charset="0"/>
                          <a:cs typeface="Times New Roman" panose="02020603050405020304" pitchFamily="18" charset="0"/>
                        </a:rPr>
                        <a:t>Autumn</a:t>
                      </a:r>
                      <a:r>
                        <a:rPr lang="en-US" sz="900" b="1" spc="-75" dirty="0">
                          <a:solidFill>
                            <a:srgbClr val="6F2F9F"/>
                          </a:solidFill>
                          <a:effectLst/>
                          <a:latin typeface="Calibri" panose="020F0502020204030204" pitchFamily="34" charset="0"/>
                          <a:ea typeface="Calibri" panose="020F0502020204030204" pitchFamily="34" charset="0"/>
                          <a:cs typeface="Times New Roman" panose="02020603050405020304" pitchFamily="18" charset="0"/>
                        </a:rPr>
                        <a:t> </a:t>
                      </a:r>
                      <a:r>
                        <a:rPr lang="en-US" sz="900" b="1" spc="-20" dirty="0">
                          <a:solidFill>
                            <a:srgbClr val="6F2F9F"/>
                          </a:solidFill>
                          <a:effectLst/>
                          <a:latin typeface="Calibri" panose="020F0502020204030204" pitchFamily="34" charset="0"/>
                          <a:ea typeface="Calibri" panose="020F0502020204030204" pitchFamily="34" charset="0"/>
                          <a:cs typeface="Times New Roman" panose="02020603050405020304" pitchFamily="18" charset="0"/>
                        </a:rPr>
                        <a:t>Term</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9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9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Mock revisions begin after the first mock in the autumn term and continues through spring and summer terms.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538DD3"/>
                      </a:solidFill>
                      <a:prstDash val="solid"/>
                      <a:round/>
                      <a:headEnd type="none" w="med" len="med"/>
                      <a:tailEnd type="none" w="med" len="med"/>
                    </a:lnL>
                    <a:lnR w="12700" cap="flat" cmpd="sng" algn="ctr">
                      <a:solidFill>
                        <a:srgbClr val="538DD3"/>
                      </a:solidFill>
                      <a:prstDash val="solid"/>
                      <a:round/>
                      <a:headEnd type="none" w="med" len="med"/>
                      <a:tailEnd type="none" w="med" len="med"/>
                    </a:lnR>
                    <a:lnT w="12700" cap="flat" cmpd="sng" algn="ctr">
                      <a:solidFill>
                        <a:srgbClr val="538DD3"/>
                      </a:solidFill>
                      <a:prstDash val="solid"/>
                      <a:round/>
                      <a:headEnd type="none" w="med" len="med"/>
                      <a:tailEnd type="none" w="med" len="med"/>
                    </a:lnT>
                    <a:lnB w="12700" cap="flat" cmpd="sng" algn="ctr">
                      <a:solidFill>
                        <a:srgbClr val="538DD3"/>
                      </a:solidFill>
                      <a:prstDash val="solid"/>
                      <a:round/>
                      <a:headEnd type="none" w="med" len="med"/>
                      <a:tailEnd type="none" w="med" len="med"/>
                    </a:lnB>
                    <a:solidFill>
                      <a:srgbClr val="CCCCFF"/>
                    </a:solidFill>
                  </a:tcPr>
                </a:tc>
                <a:tc>
                  <a:txBody>
                    <a:bodyPr/>
                    <a:lstStyle/>
                    <a:p>
                      <a:pPr algn="l"/>
                      <a:r>
                        <a:rPr lang="en-US"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900" u="sng"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Unit Objective(s):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GB" sz="9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Y11 (GCSE Higher Tier): </a:t>
                      </a:r>
                      <a:r>
                        <a:rPr lang="en-GB" sz="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Factorizing quadratics, quadratic equations, quadratic graphs, area of sector and arc length, volumes of cones and pyramids, simultaneous equations, recurring decimals, Venn Diagram, box plots, solving inequalities, vectors, mass, density and volume, linear and quadratic sequence.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GB" sz="9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GB" sz="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Y11 (GCSE Foundation Tier):  </a:t>
                      </a: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Simplifying expressions, algebraic fractions, using formulae, change of subject and indices, linear sequence, area of sector</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GB" sz="900" dirty="0">
                          <a:effectLst/>
                          <a:latin typeface="Calibri" panose="020F0502020204030204" pitchFamily="34" charset="0"/>
                          <a:ea typeface="Calibri" panose="020F0502020204030204" pitchFamily="34" charset="0"/>
                          <a:cs typeface="Times New Roman" panose="02020603050405020304" pitchFamily="18" charset="0"/>
                        </a:rPr>
                        <a:t> </a:t>
                      </a:r>
                    </a:p>
                    <a:p>
                      <a:pPr algn="l"/>
                      <a:r>
                        <a:rPr lang="en-GB" sz="9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Y11 Functional Skills Maths Level 1:</a:t>
                      </a:r>
                      <a:r>
                        <a:rPr lang="en-GB"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Use of Numbers and the Number System: </a:t>
                      </a:r>
                      <a:r>
                        <a:rPr lang="en-US"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Read, write, order and compare large numbers, calculating with negative numbers, multiplying and dividing</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Use of formulae, indices, BIDMAS/BODMAS, fractions and mixed numbers, fractions of quantities, rounding,</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Percentage increases and decreases, Estimating and ratios and proportions.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GB" sz="900" b="1" kern="100" dirty="0">
                          <a:solidFill>
                            <a:srgbClr val="E36C0A"/>
                          </a:solidFill>
                          <a:effectLst/>
                          <a:latin typeface="Aptos" panose="020B0004020202020204" pitchFamily="34" charset="0"/>
                          <a:ea typeface="Aptos" panose="020B0004020202020204" pitchFamily="34" charset="0"/>
                          <a:cs typeface="Times New Roman" panose="02020603050405020304" pitchFamily="18" charset="0"/>
                        </a:rPr>
                        <a:t>Y11 Entry Level 1: </a:t>
                      </a:r>
                      <a:r>
                        <a:rPr lang="en-GB" sz="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Use of Numbers and the Number System –</a:t>
                      </a: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Read, write, order and compare numbers up to 2, count up to 20 items, Adding, subtracting numbers up to,20 and Use of  +, </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and =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9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Y11 Entry Level 2: </a:t>
                      </a:r>
                      <a:r>
                        <a:rPr lang="en-GB" sz="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Use of Numbers and the Number System –</a:t>
                      </a: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calculating with whole numbers, fractions, decimals and percentages.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GB" sz="900" b="1"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t>Y11 Entry Level 3: </a:t>
                      </a:r>
                      <a:r>
                        <a:rPr lang="en-GB" sz="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Using Numbers and the Number System – </a:t>
                      </a:r>
                      <a:r>
                        <a:rPr lang="en-GB" sz="9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Whole numbers,</a:t>
                      </a:r>
                      <a:r>
                        <a:rPr lang="en-GB"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GB" sz="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fractions and decimals: </a:t>
                      </a: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Rounding to decimal places, sequences and multiplying and dividing two and three digits by whole numbers including problem solving.</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538DD3"/>
                      </a:solidFill>
                      <a:prstDash val="solid"/>
                      <a:round/>
                      <a:headEnd type="none" w="med" len="med"/>
                      <a:tailEnd type="none" w="med" len="med"/>
                    </a:lnL>
                    <a:lnR w="12700" cap="flat" cmpd="sng" algn="ctr">
                      <a:solidFill>
                        <a:srgbClr val="538DD3"/>
                      </a:solidFill>
                      <a:prstDash val="solid"/>
                      <a:round/>
                      <a:headEnd type="none" w="med" len="med"/>
                      <a:tailEnd type="none" w="med" len="med"/>
                    </a:lnR>
                    <a:lnT w="12700" cap="flat" cmpd="sng" algn="ctr">
                      <a:solidFill>
                        <a:srgbClr val="538DD3"/>
                      </a:solidFill>
                      <a:prstDash val="solid"/>
                      <a:round/>
                      <a:headEnd type="none" w="med" len="med"/>
                      <a:tailEnd type="none" w="med" len="med"/>
                    </a:lnT>
                    <a:lnB w="12700" cap="flat" cmpd="sng" algn="ctr">
                      <a:solidFill>
                        <a:srgbClr val="538DD3"/>
                      </a:solidFill>
                      <a:prstDash val="solid"/>
                      <a:round/>
                      <a:headEnd type="none" w="med" len="med"/>
                      <a:tailEnd type="none" w="med" len="med"/>
                    </a:lnB>
                    <a:solidFill>
                      <a:srgbClr val="CCCCFF"/>
                    </a:solidFill>
                  </a:tcPr>
                </a:tc>
                <a:tc rowSpan="3">
                  <a:txBody>
                    <a:bodyPr/>
                    <a:lstStyle/>
                    <a:p>
                      <a:pPr algn="ctr"/>
                      <a:r>
                        <a:rPr lang="en-GB" sz="9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kern="100" dirty="0">
                          <a:effectLst/>
                          <a:latin typeface="Aptos" panose="020B0004020202020204" pitchFamily="34" charset="0"/>
                          <a:ea typeface="Aptos" panose="020B0004020202020204" pitchFamily="34" charset="0"/>
                          <a:cs typeface="Times New Roman" panose="02020603050405020304" pitchFamily="18" charset="0"/>
                        </a:rPr>
                        <a:t> Students should build on</a:t>
                      </a:r>
                      <a:r>
                        <a:rPr lang="en-GB" sz="900" kern="1200" dirty="0">
                          <a:effectLst/>
                          <a:latin typeface="Calibri" panose="020F0502020204030204" pitchFamily="34" charset="0"/>
                          <a:ea typeface="Calibri" panose="020F0502020204030204" pitchFamily="34" charset="0"/>
                          <a:cs typeface="Times New Roman" panose="02020603050405020304" pitchFamily="18" charset="0"/>
                        </a:rPr>
                        <a:t> </a:t>
                      </a:r>
                      <a:r>
                        <a:rPr lang="en-GB" sz="900" kern="100" dirty="0">
                          <a:effectLst/>
                          <a:latin typeface="Aptos" panose="020B0004020202020204" pitchFamily="34" charset="0"/>
                          <a:ea typeface="Aptos" panose="020B0004020202020204" pitchFamily="34" charset="0"/>
                          <a:cs typeface="Times New Roman" panose="02020603050405020304" pitchFamily="18" charset="0"/>
                        </a:rPr>
                        <a:t>learning from Years 7 &amp; 8,</a:t>
                      </a:r>
                      <a:r>
                        <a:rPr lang="en-GB" sz="900" kern="1200" dirty="0">
                          <a:effectLst/>
                          <a:latin typeface="Calibri" panose="020F0502020204030204" pitchFamily="34" charset="0"/>
                          <a:ea typeface="Calibri" panose="020F0502020204030204" pitchFamily="34" charset="0"/>
                          <a:cs typeface="Times New Roman" panose="02020603050405020304" pitchFamily="18" charset="0"/>
                        </a:rPr>
                        <a:t> </a:t>
                      </a:r>
                      <a:r>
                        <a:rPr lang="en-GB" sz="900" kern="100" dirty="0">
                          <a:effectLst/>
                          <a:latin typeface="Aptos" panose="020B0004020202020204" pitchFamily="34" charset="0"/>
                          <a:ea typeface="Aptos" panose="020B0004020202020204" pitchFamily="34" charset="0"/>
                          <a:cs typeface="Times New Roman" panose="02020603050405020304" pitchFamily="18" charset="0"/>
                        </a:rPr>
                        <a:t>further developing fluency,</a:t>
                      </a:r>
                      <a:r>
                        <a:rPr lang="en-GB" sz="900" kern="1200" dirty="0">
                          <a:effectLst/>
                          <a:latin typeface="Calibri" panose="020F0502020204030204" pitchFamily="34" charset="0"/>
                          <a:ea typeface="Calibri" panose="020F0502020204030204" pitchFamily="34" charset="0"/>
                          <a:cs typeface="Times New Roman" panose="02020603050405020304" pitchFamily="18" charset="0"/>
                        </a:rPr>
                        <a:t> </a:t>
                      </a:r>
                      <a:r>
                        <a:rPr lang="en-GB" sz="900" kern="100" dirty="0">
                          <a:effectLst/>
                          <a:latin typeface="Aptos" panose="020B0004020202020204" pitchFamily="34" charset="0"/>
                          <a:ea typeface="Aptos" panose="020B0004020202020204" pitchFamily="34" charset="0"/>
                          <a:cs typeface="Times New Roman" panose="02020603050405020304" pitchFamily="18" charset="0"/>
                        </a:rPr>
                        <a:t>mathematical reasoning and</a:t>
                      </a:r>
                      <a:r>
                        <a:rPr lang="en-GB" sz="900" kern="1200" dirty="0">
                          <a:effectLst/>
                          <a:latin typeface="Calibri" panose="020F0502020204030204" pitchFamily="34" charset="0"/>
                          <a:ea typeface="Calibri" panose="020F0502020204030204" pitchFamily="34" charset="0"/>
                          <a:cs typeface="Times New Roman" panose="02020603050405020304" pitchFamily="18" charset="0"/>
                        </a:rPr>
                        <a:t> </a:t>
                      </a:r>
                      <a:r>
                        <a:rPr lang="en-GB" sz="900" kern="100" dirty="0">
                          <a:effectLst/>
                          <a:latin typeface="Aptos" panose="020B0004020202020204" pitchFamily="34" charset="0"/>
                          <a:ea typeface="Aptos" panose="020B0004020202020204" pitchFamily="34" charset="0"/>
                          <a:cs typeface="Times New Roman" panose="02020603050405020304" pitchFamily="18" charset="0"/>
                        </a:rPr>
                        <a:t>competence in solving increasingly sophisticated</a:t>
                      </a:r>
                      <a:r>
                        <a:rPr lang="en-GB" sz="900" kern="1200" dirty="0">
                          <a:effectLst/>
                          <a:latin typeface="Calibri" panose="020F0502020204030204" pitchFamily="34" charset="0"/>
                          <a:ea typeface="Calibri" panose="020F0502020204030204" pitchFamily="34" charset="0"/>
                          <a:cs typeface="Times New Roman" panose="02020603050405020304" pitchFamily="18" charset="0"/>
                        </a:rPr>
                        <a:t> </a:t>
                      </a:r>
                      <a:r>
                        <a:rPr lang="en-GB" sz="900" kern="100" dirty="0">
                          <a:effectLst/>
                          <a:latin typeface="Aptos" panose="020B0004020202020204" pitchFamily="34" charset="0"/>
                          <a:ea typeface="Aptos" panose="020B0004020202020204" pitchFamily="34" charset="0"/>
                          <a:cs typeface="Times New Roman" panose="02020603050405020304" pitchFamily="18" charset="0"/>
                        </a:rPr>
                        <a:t>problems across the National</a:t>
                      </a:r>
                      <a:r>
                        <a:rPr lang="en-GB" sz="900" kern="1200" dirty="0">
                          <a:effectLst/>
                          <a:latin typeface="Calibri" panose="020F0502020204030204" pitchFamily="34" charset="0"/>
                          <a:ea typeface="Calibri" panose="020F0502020204030204" pitchFamily="34" charset="0"/>
                          <a:cs typeface="Times New Roman" panose="02020603050405020304" pitchFamily="18" charset="0"/>
                        </a:rPr>
                        <a:t> </a:t>
                      </a:r>
                      <a:r>
                        <a:rPr lang="en-GB" sz="900" kern="100" dirty="0">
                          <a:effectLst/>
                          <a:latin typeface="Aptos" panose="020B0004020202020204" pitchFamily="34" charset="0"/>
                          <a:ea typeface="Aptos" panose="020B0004020202020204" pitchFamily="34" charset="0"/>
                          <a:cs typeface="Times New Roman" panose="02020603050405020304" pitchFamily="18" charset="0"/>
                        </a:rPr>
                        <a:t>Curriculum areas of number,</a:t>
                      </a:r>
                      <a:r>
                        <a:rPr lang="en-GB" sz="900" kern="1200" dirty="0">
                          <a:effectLst/>
                          <a:latin typeface="Calibri" panose="020F0502020204030204" pitchFamily="34" charset="0"/>
                          <a:ea typeface="Calibri" panose="020F0502020204030204" pitchFamily="34" charset="0"/>
                          <a:cs typeface="Times New Roman" panose="02020603050405020304" pitchFamily="18" charset="0"/>
                        </a:rPr>
                        <a:t> </a:t>
                      </a:r>
                      <a:r>
                        <a:rPr lang="en-GB" sz="900" kern="100" dirty="0">
                          <a:effectLst/>
                          <a:latin typeface="Aptos" panose="020B0004020202020204" pitchFamily="34" charset="0"/>
                          <a:ea typeface="Aptos" panose="020B0004020202020204" pitchFamily="34" charset="0"/>
                          <a:cs typeface="Times New Roman" panose="02020603050405020304" pitchFamily="18" charset="0"/>
                        </a:rPr>
                        <a:t>algebra, ratio and proportion,</a:t>
                      </a:r>
                      <a:r>
                        <a:rPr lang="en-GB" sz="900" kern="1200" dirty="0">
                          <a:effectLst/>
                          <a:latin typeface="Calibri" panose="020F0502020204030204" pitchFamily="34" charset="0"/>
                          <a:ea typeface="Calibri" panose="020F0502020204030204" pitchFamily="34" charset="0"/>
                          <a:cs typeface="Times New Roman" panose="02020603050405020304" pitchFamily="18" charset="0"/>
                        </a:rPr>
                        <a:t> </a:t>
                      </a:r>
                      <a:r>
                        <a:rPr lang="en-GB" sz="900" kern="100" dirty="0">
                          <a:effectLst/>
                          <a:latin typeface="Aptos" panose="020B0004020202020204" pitchFamily="34" charset="0"/>
                          <a:ea typeface="Aptos" panose="020B0004020202020204" pitchFamily="34" charset="0"/>
                          <a:cs typeface="Times New Roman" panose="02020603050405020304" pitchFamily="18" charset="0"/>
                        </a:rPr>
                        <a:t>probability, geometry and</a:t>
                      </a:r>
                      <a:r>
                        <a:rPr lang="en-GB" sz="900" kern="1200" dirty="0">
                          <a:effectLst/>
                          <a:latin typeface="Calibri" panose="020F0502020204030204" pitchFamily="34" charset="0"/>
                          <a:ea typeface="Calibri" panose="020F0502020204030204" pitchFamily="34" charset="0"/>
                          <a:cs typeface="Times New Roman" panose="02020603050405020304" pitchFamily="18" charset="0"/>
                        </a:rPr>
                        <a:t> </a:t>
                      </a:r>
                      <a:r>
                        <a:rPr lang="en-GB" sz="900" kern="100" dirty="0">
                          <a:effectLst/>
                          <a:latin typeface="Aptos" panose="020B0004020202020204" pitchFamily="34" charset="0"/>
                          <a:ea typeface="Aptos" panose="020B0004020202020204" pitchFamily="34" charset="0"/>
                          <a:cs typeface="Times New Roman" panose="02020603050405020304" pitchFamily="18" charset="0"/>
                        </a:rPr>
                        <a:t>statistics.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kern="100" dirty="0">
                          <a:effectLst/>
                          <a:latin typeface="Aptos" panose="020B0004020202020204" pitchFamily="34" charset="0"/>
                          <a:ea typeface="Aptos" panose="020B0004020202020204" pitchFamily="34" charset="0"/>
                          <a:cs typeface="Times New Roman" panose="02020603050405020304" pitchFamily="18" charset="0"/>
                        </a:rPr>
                        <a:t>The curriculum will continue</a:t>
                      </a:r>
                      <a:r>
                        <a:rPr lang="en-GB" sz="900" kern="1200" dirty="0">
                          <a:effectLst/>
                          <a:latin typeface="Calibri" panose="020F0502020204030204" pitchFamily="34" charset="0"/>
                          <a:ea typeface="Calibri" panose="020F0502020204030204" pitchFamily="34" charset="0"/>
                          <a:cs typeface="Times New Roman" panose="02020603050405020304" pitchFamily="18" charset="0"/>
                        </a:rPr>
                        <a:t> </a:t>
                      </a:r>
                      <a:r>
                        <a:rPr lang="en-GB" sz="900" kern="100" dirty="0">
                          <a:effectLst/>
                          <a:latin typeface="Aptos" panose="020B0004020202020204" pitchFamily="34" charset="0"/>
                          <a:ea typeface="Aptos" panose="020B0004020202020204" pitchFamily="34" charset="0"/>
                          <a:cs typeface="Times New Roman" panose="02020603050405020304" pitchFamily="18" charset="0"/>
                        </a:rPr>
                        <a:t>to enable students to make</a:t>
                      </a:r>
                      <a:r>
                        <a:rPr lang="en-GB" sz="900" kern="1200" dirty="0">
                          <a:effectLst/>
                          <a:latin typeface="Calibri" panose="020F0502020204030204" pitchFamily="34" charset="0"/>
                          <a:ea typeface="Calibri" panose="020F0502020204030204" pitchFamily="34" charset="0"/>
                          <a:cs typeface="Times New Roman" panose="02020603050405020304" pitchFamily="18" charset="0"/>
                        </a:rPr>
                        <a:t> </a:t>
                      </a:r>
                      <a:r>
                        <a:rPr lang="en-GB" sz="900" kern="100" dirty="0">
                          <a:effectLst/>
                          <a:latin typeface="Aptos" panose="020B0004020202020204" pitchFamily="34" charset="0"/>
                          <a:ea typeface="Aptos" panose="020B0004020202020204" pitchFamily="34" charset="0"/>
                          <a:cs typeface="Times New Roman" panose="02020603050405020304" pitchFamily="18" charset="0"/>
                        </a:rPr>
                        <a:t>links between topics and</a:t>
                      </a:r>
                      <a:r>
                        <a:rPr lang="en-GB" sz="900" kern="1200" dirty="0">
                          <a:effectLst/>
                          <a:latin typeface="Calibri" panose="020F0502020204030204" pitchFamily="34" charset="0"/>
                          <a:ea typeface="Calibri" panose="020F0502020204030204" pitchFamily="34" charset="0"/>
                          <a:cs typeface="Times New Roman" panose="02020603050405020304" pitchFamily="18" charset="0"/>
                        </a:rPr>
                        <a:t> </a:t>
                      </a:r>
                      <a:r>
                        <a:rPr lang="en-GB" sz="900" kern="100" dirty="0">
                          <a:effectLst/>
                          <a:latin typeface="Aptos" panose="020B0004020202020204" pitchFamily="34" charset="0"/>
                          <a:ea typeface="Aptos" panose="020B0004020202020204" pitchFamily="34" charset="0"/>
                          <a:cs typeface="Times New Roman" panose="02020603050405020304" pitchFamily="18" charset="0"/>
                        </a:rPr>
                        <a:t>concepts whilst encouraging</a:t>
                      </a:r>
                      <a:r>
                        <a:rPr lang="en-GB" sz="900" kern="1200" dirty="0">
                          <a:effectLst/>
                          <a:latin typeface="Calibri" panose="020F0502020204030204" pitchFamily="34" charset="0"/>
                          <a:ea typeface="Calibri" panose="020F0502020204030204" pitchFamily="34" charset="0"/>
                          <a:cs typeface="Times New Roman" panose="02020603050405020304" pitchFamily="18" charset="0"/>
                        </a:rPr>
                        <a:t> </a:t>
                      </a:r>
                      <a:r>
                        <a:rPr lang="en-GB" sz="900" kern="100" dirty="0">
                          <a:effectLst/>
                          <a:latin typeface="Aptos" panose="020B0004020202020204" pitchFamily="34" charset="0"/>
                          <a:ea typeface="Aptos" panose="020B0004020202020204" pitchFamily="34" charset="0"/>
                          <a:cs typeface="Times New Roman" panose="02020603050405020304" pitchFamily="18" charset="0"/>
                        </a:rPr>
                        <a:t>students to visualise and</a:t>
                      </a:r>
                      <a:r>
                        <a:rPr lang="en-GB" sz="900" kern="1200" dirty="0">
                          <a:effectLst/>
                          <a:latin typeface="Calibri" panose="020F0502020204030204" pitchFamily="34" charset="0"/>
                          <a:ea typeface="Calibri" panose="020F0502020204030204" pitchFamily="34" charset="0"/>
                          <a:cs typeface="Times New Roman" panose="02020603050405020304" pitchFamily="18" charset="0"/>
                        </a:rPr>
                        <a:t> </a:t>
                      </a:r>
                      <a:r>
                        <a:rPr lang="en-GB" sz="900" kern="100" dirty="0">
                          <a:effectLst/>
                          <a:latin typeface="Aptos" panose="020B0004020202020204" pitchFamily="34" charset="0"/>
                          <a:ea typeface="Aptos" panose="020B0004020202020204" pitchFamily="34" charset="0"/>
                          <a:cs typeface="Times New Roman" panose="02020603050405020304" pitchFamily="18" charset="0"/>
                        </a:rPr>
                        <a:t>recognise patterns.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9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kern="100" dirty="0">
                          <a:effectLst/>
                          <a:latin typeface="Aptos" panose="020B0004020202020204" pitchFamily="34" charset="0"/>
                          <a:ea typeface="Aptos" panose="020B0004020202020204" pitchFamily="34" charset="0"/>
                          <a:cs typeface="Times New Roman" panose="02020603050405020304" pitchFamily="18" charset="0"/>
                        </a:rPr>
                        <a:t>From autumn, students begin to focus on topics determined by their tier of entry, with Y9 Core students following GCSE Foundation Tier and the rest following either Functional Skills Maths Entry Level 1, 2 or 3.</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R="92710" algn="ctr"/>
                      <a:r>
                        <a:rPr lang="en-US" sz="900" dirty="0">
                          <a:effectLst/>
                          <a:latin typeface="Aptos" panose="020B0004020202020204" pitchFamily="34" charset="0"/>
                          <a:ea typeface="Calibri" panose="020F0502020204030204" pitchFamily="34" charset="0"/>
                          <a:cs typeface="Times New Roman" panose="02020603050405020304" pitchFamily="18" charset="0"/>
                        </a:rPr>
                        <a:t> </a:t>
                      </a:r>
                    </a:p>
                    <a:p>
                      <a:pPr marR="92710" algn="ct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R="92710" algn="ctr"/>
                      <a:r>
                        <a:rPr lang="en-US" sz="900" dirty="0">
                          <a:effectLst/>
                          <a:latin typeface="Aptos" panose="020B0004020202020204" pitchFamily="34" charset="0"/>
                          <a:ea typeface="Calibri" panose="020F0502020204030204" pitchFamily="34" charset="0"/>
                          <a:cs typeface="Times New Roman" panose="02020603050405020304" pitchFamily="18" charset="0"/>
                        </a:rPr>
                        <a:t>To become confident in their use of fundamental mathematical knowledge and skills.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dirty="0">
                          <a:solidFill>
                            <a:srgbClr val="000000"/>
                          </a:solidFill>
                          <a:effectLst/>
                          <a:latin typeface="Aptos" panose="020B0004020202020204" pitchFamily="34" charset="0"/>
                          <a:ea typeface="Aptos" panose="020B0004020202020204" pitchFamily="34" charset="0"/>
                          <a:cs typeface="Open Sans" panose="020B0606030504020204" pitchFamily="34"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dirty="0">
                          <a:solidFill>
                            <a:srgbClr val="000000"/>
                          </a:solidFill>
                          <a:effectLst/>
                          <a:latin typeface="Aptos" panose="020B0004020202020204" pitchFamily="34" charset="0"/>
                          <a:ea typeface="Aptos" panose="020B0004020202020204" pitchFamily="34" charset="0"/>
                          <a:cs typeface="Open Sans" panose="020B0606030504020204" pitchFamily="34" charset="0"/>
                        </a:rPr>
                        <a:t>To use the knowledge and skills from each content objective to recognise a simple problem and obtain a solution.</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dirty="0">
                          <a:solidFill>
                            <a:srgbClr val="000000"/>
                          </a:solidFill>
                          <a:effectLst/>
                          <a:latin typeface="Aptos" panose="020B0004020202020204" pitchFamily="34" charset="0"/>
                          <a:ea typeface="Aptos" panose="020B0004020202020204" pitchFamily="34" charset="0"/>
                          <a:cs typeface="Open Sans" panose="020B0606030504020204" pitchFamily="34"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dirty="0">
                          <a:solidFill>
                            <a:srgbClr val="000000"/>
                          </a:solidFill>
                          <a:effectLst/>
                          <a:latin typeface="Aptos" panose="020B0004020202020204" pitchFamily="34" charset="0"/>
                          <a:ea typeface="Aptos" panose="020B0004020202020204" pitchFamily="34" charset="0"/>
                          <a:cs typeface="Open Sans" panose="020B0606030504020204" pitchFamily="34" charset="0"/>
                        </a:rPr>
                        <a:t>To demonstrate key skills in maths by applying mathematical thinking to solve problems in familiar situations.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68580" marR="92710" algn="ctr"/>
                      <a:r>
                        <a:rPr lang="en-US" sz="900" dirty="0">
                          <a:effectLst/>
                          <a:latin typeface="Aptos" panose="020B0004020202020204" pitchFamily="34" charset="0"/>
                          <a:ea typeface="Calibri" panose="020F0502020204030204" pitchFamily="34" charset="0"/>
                          <a:cs typeface="Times New Roman" panose="02020603050405020304" pitchFamily="18" charset="0"/>
                        </a:rPr>
                        <a:t> </a:t>
                      </a:r>
                    </a:p>
                    <a:p>
                      <a:pPr algn="ctr"/>
                      <a:r>
                        <a:rPr lang="en-GB" sz="900" dirty="0">
                          <a:solidFill>
                            <a:srgbClr val="000000"/>
                          </a:solidFill>
                          <a:effectLst/>
                          <a:latin typeface="Aptos" panose="020B0004020202020204" pitchFamily="34" charset="0"/>
                          <a:ea typeface="Aptos" panose="020B0004020202020204" pitchFamily="34" charset="0"/>
                          <a:cs typeface="Open Sans" panose="020B0606030504020204" pitchFamily="34" charset="0"/>
                        </a:rPr>
                        <a:t>To recognise, understand and use simple mathematical terms appropriate to Entry Levels 1, 2 and 3.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68580" marR="92710" algn="ctr"/>
                      <a:r>
                        <a:rPr lang="en-US" sz="900" dirty="0">
                          <a:effectLst/>
                          <a:latin typeface="Aptos" panose="020B00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dirty="0">
                          <a:effectLst/>
                          <a:latin typeface="Aptos" panose="020B0004020202020204" pitchFamily="34" charset="0"/>
                          <a:ea typeface="Calibri" panose="020F0502020204030204" pitchFamily="34" charset="0"/>
                          <a:cs typeface="Calibri" panose="020F0502020204030204" pitchFamily="34" charset="0"/>
                        </a:rPr>
                        <a:t>To interpret and analyse contexts in order to independently identify and carry out appropriate mathematical processes</a:t>
                      </a:r>
                      <a:r>
                        <a:rPr lang="en-GB" sz="900" dirty="0">
                          <a:effectLst/>
                          <a:latin typeface="Aptos Display" panose="020B0004020202020204" pitchFamily="34" charset="0"/>
                          <a:ea typeface="Calibri" panose="020F0502020204030204" pitchFamily="34" charset="0"/>
                          <a:cs typeface="Calibri" panose="020F0502020204030204" pitchFamily="34" charset="0"/>
                        </a:rPr>
                        <a:t>.</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dirty="0">
                          <a:effectLst/>
                          <a:latin typeface="Aptos Display" panose="020B0004020202020204" pitchFamily="34" charset="0"/>
                          <a:ea typeface="Calibri" panose="020F0502020204030204" pitchFamily="34" charset="0"/>
                          <a:cs typeface="Calibri" panose="020F0502020204030204" pitchFamily="34"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dirty="0">
                          <a:solidFill>
                            <a:srgbClr val="000000"/>
                          </a:solidFill>
                          <a:effectLst/>
                          <a:latin typeface="Aptos" panose="020B0004020202020204" pitchFamily="34" charset="0"/>
                          <a:ea typeface="Aptos" panose="020B0004020202020204" pitchFamily="34" charset="0"/>
                          <a:cs typeface="Open Sans" panose="020B0606030504020204" pitchFamily="34" charset="0"/>
                        </a:rPr>
                        <a:t>To present appropriate explanations using numbers, measures, simple diagrams, simple charts and symbols appropriate to the relevant Entry Level.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dirty="0">
                          <a:solidFill>
                            <a:srgbClr val="000000"/>
                          </a:solidFill>
                          <a:effectLst/>
                          <a:latin typeface="Open Sans" panose="020B0606030504020204" pitchFamily="34" charset="0"/>
                          <a:ea typeface="Aptos" panose="020B000402020202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538DD3"/>
                      </a:solidFill>
                      <a:prstDash val="solid"/>
                      <a:round/>
                      <a:headEnd type="none" w="med" len="med"/>
                      <a:tailEnd type="none" w="med" len="med"/>
                    </a:lnL>
                    <a:lnR w="12700" cap="flat" cmpd="sng" algn="ctr">
                      <a:solidFill>
                        <a:srgbClr val="538DD3"/>
                      </a:solidFill>
                      <a:prstDash val="solid"/>
                      <a:round/>
                      <a:headEnd type="none" w="med" len="med"/>
                      <a:tailEnd type="none" w="med" len="med"/>
                    </a:lnR>
                    <a:lnT w="12700" cap="flat" cmpd="sng" algn="ctr">
                      <a:solidFill>
                        <a:srgbClr val="538DD3"/>
                      </a:solidFill>
                      <a:prstDash val="solid"/>
                      <a:round/>
                      <a:headEnd type="none" w="med" len="med"/>
                      <a:tailEnd type="none" w="med" len="med"/>
                    </a:lnT>
                    <a:lnB>
                      <a:noFill/>
                    </a:lnB>
                    <a:noFill/>
                  </a:tcPr>
                </a:tc>
                <a:tc rowSpan="3">
                  <a:txBody>
                    <a:bodyPr/>
                    <a:lstStyle/>
                    <a:p>
                      <a:pPr algn="ctr"/>
                      <a:r>
                        <a:rPr lang="en-GB" sz="900" dirty="0">
                          <a:solidFill>
                            <a:srgbClr val="000000"/>
                          </a:solidFill>
                          <a:effectLst/>
                          <a:latin typeface="Aptos Display" panose="020B0004020202020204" pitchFamily="34" charset="0"/>
                          <a:ea typeface="Aptos" panose="020B0004020202020204" pitchFamily="34" charset="0"/>
                          <a:cs typeface="Open Sans" panose="020B0606030504020204" pitchFamily="34"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dirty="0">
                          <a:solidFill>
                            <a:srgbClr val="000000"/>
                          </a:solidFill>
                          <a:effectLst/>
                          <a:latin typeface="Aptos Display" panose="020B0004020202020204" pitchFamily="34" charset="0"/>
                          <a:ea typeface="Aptos" panose="020B0004020202020204" pitchFamily="34" charset="0"/>
                          <a:cs typeface="Open Sans" panose="020B0606030504020204" pitchFamily="34" charset="0"/>
                        </a:rPr>
                        <a:t> Students will learn</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dirty="0">
                          <a:solidFill>
                            <a:srgbClr val="000000"/>
                          </a:solidFill>
                          <a:effectLst/>
                          <a:latin typeface="Aptos Display" panose="020B0004020202020204" pitchFamily="34" charset="0"/>
                          <a:ea typeface="Aptos" panose="020B0004020202020204" pitchFamily="34" charset="0"/>
                          <a:cs typeface="Open Sans" panose="020B0606030504020204" pitchFamily="34" charset="0"/>
                        </a:rPr>
                        <a:t>through a range of</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dirty="0">
                          <a:solidFill>
                            <a:srgbClr val="000000"/>
                          </a:solidFill>
                          <a:effectLst/>
                          <a:latin typeface="Aptos Display" panose="020B0004020202020204" pitchFamily="34" charset="0"/>
                          <a:ea typeface="Aptos" panose="020B0004020202020204" pitchFamily="34" charset="0"/>
                          <a:cs typeface="Open Sans" panose="020B0606030504020204" pitchFamily="34" charset="0"/>
                        </a:rPr>
                        <a:t>techniques. Significant</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dirty="0">
                          <a:solidFill>
                            <a:srgbClr val="000000"/>
                          </a:solidFill>
                          <a:effectLst/>
                          <a:latin typeface="Aptos Display" panose="020B0004020202020204" pitchFamily="34" charset="0"/>
                          <a:ea typeface="Aptos" panose="020B0004020202020204" pitchFamily="34" charset="0"/>
                          <a:cs typeface="Open Sans" panose="020B0606030504020204" pitchFamily="34" charset="0"/>
                        </a:rPr>
                        <a:t>proportion of each</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dirty="0">
                          <a:solidFill>
                            <a:srgbClr val="000000"/>
                          </a:solidFill>
                          <a:effectLst/>
                          <a:latin typeface="Aptos Display" panose="020B0004020202020204" pitchFamily="34" charset="0"/>
                          <a:ea typeface="Aptos" panose="020B0004020202020204" pitchFamily="34" charset="0"/>
                          <a:cs typeface="Open Sans" panose="020B0606030504020204" pitchFamily="34" charset="0"/>
                        </a:rPr>
                        <a:t>lesson will focus on</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dirty="0">
                          <a:solidFill>
                            <a:srgbClr val="000000"/>
                          </a:solidFill>
                          <a:effectLst/>
                          <a:latin typeface="Aptos Display" panose="020B0004020202020204" pitchFamily="34" charset="0"/>
                          <a:ea typeface="Aptos" panose="020B0004020202020204" pitchFamily="34" charset="0"/>
                          <a:cs typeface="Open Sans" panose="020B0606030504020204" pitchFamily="34" charset="0"/>
                        </a:rPr>
                        <a:t>building on prior</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dirty="0">
                          <a:solidFill>
                            <a:srgbClr val="000000"/>
                          </a:solidFill>
                          <a:effectLst/>
                          <a:latin typeface="Aptos Display" panose="020B0004020202020204" pitchFamily="34" charset="0"/>
                          <a:ea typeface="Aptos" panose="020B0004020202020204" pitchFamily="34" charset="0"/>
                          <a:cs typeface="Open Sans" panose="020B0606030504020204" pitchFamily="34" charset="0"/>
                        </a:rPr>
                        <a:t>knowledge, with new</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dirty="0">
                          <a:solidFill>
                            <a:srgbClr val="000000"/>
                          </a:solidFill>
                          <a:effectLst/>
                          <a:latin typeface="Aptos Display" panose="020B0004020202020204" pitchFamily="34" charset="0"/>
                          <a:ea typeface="Aptos" panose="020B0004020202020204" pitchFamily="34" charset="0"/>
                          <a:cs typeface="Open Sans" panose="020B0606030504020204" pitchFamily="34" charset="0"/>
                        </a:rPr>
                        <a:t>concepts presented in</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dirty="0">
                          <a:solidFill>
                            <a:srgbClr val="000000"/>
                          </a:solidFill>
                          <a:effectLst/>
                          <a:latin typeface="Aptos Display" panose="020B0004020202020204" pitchFamily="34" charset="0"/>
                          <a:ea typeface="Aptos" panose="020B0004020202020204" pitchFamily="34" charset="0"/>
                          <a:cs typeface="Open Sans" panose="020B0606030504020204" pitchFamily="34" charset="0"/>
                        </a:rPr>
                        <a:t>small steps and</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dirty="0">
                          <a:solidFill>
                            <a:srgbClr val="000000"/>
                          </a:solidFill>
                          <a:effectLst/>
                          <a:latin typeface="Aptos Display" panose="020B0004020202020204" pitchFamily="34" charset="0"/>
                          <a:ea typeface="Aptos" panose="020B0004020202020204" pitchFamily="34" charset="0"/>
                          <a:cs typeface="Open Sans" panose="020B0606030504020204" pitchFamily="34" charset="0"/>
                        </a:rPr>
                        <a:t>scaffolded as required.</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69215" marR="95250" algn="ctr">
                        <a:lnSpc>
                          <a:spcPts val="1350"/>
                        </a:lnSpc>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69215" marR="95250" algn="ctr">
                        <a:lnSpc>
                          <a:spcPts val="1350"/>
                        </a:lnSpc>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900" dirty="0">
                          <a:effectLst/>
                          <a:latin typeface="Calibri" panose="020F0502020204030204" pitchFamily="34" charset="0"/>
                          <a:ea typeface="Calibri" panose="020F0502020204030204" pitchFamily="34" charset="0"/>
                          <a:cs typeface="Times New Roman" panose="02020603050405020304" pitchFamily="18" charset="0"/>
                        </a:rPr>
                        <a:t> </a:t>
                      </a:r>
                      <a:r>
                        <a:rPr lang="en-GB" sz="900" dirty="0">
                          <a:solidFill>
                            <a:srgbClr val="000000"/>
                          </a:solidFill>
                          <a:effectLst/>
                          <a:latin typeface="Aptos Display" panose="020B0004020202020204" pitchFamily="34" charset="0"/>
                          <a:ea typeface="Aptos" panose="020B0004020202020204" pitchFamily="34" charset="0"/>
                          <a:cs typeface="Open Sans" panose="020B0606030504020204" pitchFamily="34" charset="0"/>
                        </a:rPr>
                        <a:t>Teachers will use skilful</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dirty="0">
                          <a:solidFill>
                            <a:srgbClr val="000000"/>
                          </a:solidFill>
                          <a:effectLst/>
                          <a:latin typeface="Aptos Display" panose="020B0004020202020204" pitchFamily="34" charset="0"/>
                          <a:ea typeface="Aptos" panose="020B0004020202020204" pitchFamily="34" charset="0"/>
                          <a:cs typeface="Open Sans" panose="020B0606030504020204" pitchFamily="34" charset="0"/>
                        </a:rPr>
                        <a:t>questioning techniques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dirty="0">
                          <a:solidFill>
                            <a:srgbClr val="000000"/>
                          </a:solidFill>
                          <a:effectLst/>
                          <a:latin typeface="Aptos Display" panose="020B0004020202020204" pitchFamily="34" charset="0"/>
                          <a:ea typeface="Aptos" panose="020B0004020202020204" pitchFamily="34" charset="0"/>
                          <a:cs typeface="Open Sans" panose="020B0606030504020204" pitchFamily="34" charset="0"/>
                        </a:rPr>
                        <a:t>to assess understanding</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dirty="0">
                          <a:solidFill>
                            <a:srgbClr val="000000"/>
                          </a:solidFill>
                          <a:effectLst/>
                          <a:latin typeface="Aptos Display" panose="020B0004020202020204" pitchFamily="34" charset="0"/>
                          <a:ea typeface="Aptos" panose="020B0004020202020204" pitchFamily="34" charset="0"/>
                          <a:cs typeface="Open Sans" panose="020B0606030504020204" pitchFamily="34" charset="0"/>
                        </a:rPr>
                        <a:t>throughout lessons,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dirty="0">
                          <a:solidFill>
                            <a:srgbClr val="000000"/>
                          </a:solidFill>
                          <a:effectLst/>
                          <a:latin typeface="Aptos Display" panose="020B0004020202020204" pitchFamily="34" charset="0"/>
                          <a:ea typeface="Aptos" panose="020B0004020202020204" pitchFamily="34" charset="0"/>
                          <a:cs typeface="Open Sans" panose="020B0606030504020204" pitchFamily="34" charset="0"/>
                        </a:rPr>
                        <a:t>identifying any</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dirty="0">
                          <a:solidFill>
                            <a:srgbClr val="000000"/>
                          </a:solidFill>
                          <a:effectLst/>
                          <a:latin typeface="Aptos Display" panose="020B0004020202020204" pitchFamily="34" charset="0"/>
                          <a:ea typeface="Aptos" panose="020B0004020202020204" pitchFamily="34" charset="0"/>
                          <a:cs typeface="Open Sans" panose="020B0606030504020204" pitchFamily="34" charset="0"/>
                        </a:rPr>
                        <a:t>misconceptions and</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dirty="0">
                          <a:solidFill>
                            <a:srgbClr val="000000"/>
                          </a:solidFill>
                          <a:effectLst/>
                          <a:latin typeface="Aptos Display" panose="020B0004020202020204" pitchFamily="34" charset="0"/>
                          <a:ea typeface="Aptos" panose="020B0004020202020204" pitchFamily="34" charset="0"/>
                          <a:cs typeface="Open Sans" panose="020B0606030504020204" pitchFamily="34" charset="0"/>
                        </a:rPr>
                        <a:t>ensuring that any</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dirty="0">
                          <a:solidFill>
                            <a:srgbClr val="000000"/>
                          </a:solidFill>
                          <a:effectLst/>
                          <a:latin typeface="Aptos Display" panose="020B0004020202020204" pitchFamily="34" charset="0"/>
                          <a:ea typeface="Aptos" panose="020B0004020202020204" pitchFamily="34" charset="0"/>
                          <a:cs typeface="Open Sans" panose="020B0606030504020204" pitchFamily="34" charset="0"/>
                        </a:rPr>
                        <a:t>required prior knowledge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dirty="0">
                          <a:solidFill>
                            <a:srgbClr val="000000"/>
                          </a:solidFill>
                          <a:effectLst/>
                          <a:latin typeface="Aptos Display" panose="020B0004020202020204" pitchFamily="34" charset="0"/>
                          <a:ea typeface="Aptos" panose="020B0004020202020204" pitchFamily="34" charset="0"/>
                          <a:cs typeface="Open Sans" panose="020B0606030504020204" pitchFamily="34" charset="0"/>
                        </a:rPr>
                        <a:t>is secure before moving</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dirty="0">
                          <a:solidFill>
                            <a:srgbClr val="000000"/>
                          </a:solidFill>
                          <a:effectLst/>
                          <a:latin typeface="Aptos Display" panose="020B0004020202020204" pitchFamily="34" charset="0"/>
                          <a:ea typeface="Aptos" panose="020B0004020202020204" pitchFamily="34" charset="0"/>
                          <a:cs typeface="Open Sans" panose="020B0606030504020204" pitchFamily="34" charset="0"/>
                        </a:rPr>
                        <a:t>on.</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dirty="0">
                          <a:solidFill>
                            <a:srgbClr val="000000"/>
                          </a:solidFill>
                          <a:effectLst/>
                          <a:latin typeface="Aptos Display" panose="020B0004020202020204" pitchFamily="34" charset="0"/>
                          <a:ea typeface="Aptos" panose="020B0004020202020204" pitchFamily="34" charset="0"/>
                          <a:cs typeface="Open Sans" panose="020B0606030504020204" pitchFamily="34"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dirty="0">
                          <a:solidFill>
                            <a:srgbClr val="000000"/>
                          </a:solidFill>
                          <a:effectLst/>
                          <a:latin typeface="Open Sans" panose="020B0606030504020204" pitchFamily="34" charset="0"/>
                          <a:ea typeface="Aptos" panose="020B000402020202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dirty="0">
                          <a:solidFill>
                            <a:srgbClr val="000000"/>
                          </a:solidFill>
                          <a:effectLst/>
                          <a:latin typeface="Aptos Display" panose="020B0004020202020204" pitchFamily="34" charset="0"/>
                          <a:ea typeface="Aptos" panose="020B0004020202020204" pitchFamily="34" charset="0"/>
                          <a:cs typeface="Open Sans" panose="020B0606030504020204" pitchFamily="34" charset="0"/>
                        </a:rPr>
                        <a:t>Students will then get</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dirty="0">
                          <a:solidFill>
                            <a:srgbClr val="000000"/>
                          </a:solidFill>
                          <a:effectLst/>
                          <a:latin typeface="Aptos Display" panose="020B0004020202020204" pitchFamily="34" charset="0"/>
                          <a:ea typeface="Aptos" panose="020B0004020202020204" pitchFamily="34" charset="0"/>
                          <a:cs typeface="Open Sans" panose="020B0606030504020204" pitchFamily="34" charset="0"/>
                        </a:rPr>
                        <a:t>time to practise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dirty="0">
                          <a:solidFill>
                            <a:srgbClr val="000000"/>
                          </a:solidFill>
                          <a:effectLst/>
                          <a:latin typeface="Aptos Display" panose="020B0004020202020204" pitchFamily="34" charset="0"/>
                          <a:ea typeface="Aptos" panose="020B0004020202020204" pitchFamily="34" charset="0"/>
                          <a:cs typeface="Open Sans" panose="020B0606030504020204" pitchFamily="34" charset="0"/>
                        </a:rPr>
                        <a:t>new ideas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dirty="0">
                          <a:solidFill>
                            <a:srgbClr val="000000"/>
                          </a:solidFill>
                          <a:effectLst/>
                          <a:latin typeface="Aptos Display" panose="020B0004020202020204" pitchFamily="34" charset="0"/>
                          <a:ea typeface="Aptos" panose="020B0004020202020204" pitchFamily="34" charset="0"/>
                          <a:cs typeface="Open Sans" panose="020B0606030504020204" pitchFamily="34" charset="0"/>
                        </a:rPr>
                        <a:t>independently. The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dirty="0">
                          <a:solidFill>
                            <a:srgbClr val="000000"/>
                          </a:solidFill>
                          <a:effectLst/>
                          <a:latin typeface="Aptos Display" panose="020B0004020202020204" pitchFamily="34" charset="0"/>
                          <a:ea typeface="Aptos" panose="020B0004020202020204" pitchFamily="34" charset="0"/>
                          <a:cs typeface="Open Sans" panose="020B0606030504020204" pitchFamily="34" charset="0"/>
                        </a:rPr>
                        <a:t>regular use of retrieval</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dirty="0">
                          <a:solidFill>
                            <a:srgbClr val="000000"/>
                          </a:solidFill>
                          <a:effectLst/>
                          <a:latin typeface="Aptos Display" panose="020B0004020202020204" pitchFamily="34" charset="0"/>
                          <a:ea typeface="Aptos" panose="020B0004020202020204" pitchFamily="34" charset="0"/>
                          <a:cs typeface="Open Sans" panose="020B0606030504020204" pitchFamily="34" charset="0"/>
                        </a:rPr>
                        <a:t>practice will also help</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dirty="0">
                          <a:solidFill>
                            <a:srgbClr val="000000"/>
                          </a:solidFill>
                          <a:effectLst/>
                          <a:latin typeface="Aptos Display" panose="020B0004020202020204" pitchFamily="34" charset="0"/>
                          <a:ea typeface="Aptos" panose="020B0004020202020204" pitchFamily="34" charset="0"/>
                          <a:cs typeface="Open Sans" panose="020B0606030504020204" pitchFamily="34" charset="0"/>
                        </a:rPr>
                        <a:t> inform teaching.</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69215" marR="95250" algn="ctr">
                        <a:lnSpc>
                          <a:spcPts val="1350"/>
                        </a:lnSpc>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69215" marR="95250" algn="ctr">
                        <a:lnSpc>
                          <a:spcPts val="1350"/>
                        </a:lnSpc>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538DD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538DD3"/>
                      </a:solidFill>
                      <a:prstDash val="solid"/>
                      <a:round/>
                      <a:headEnd type="none" w="med" len="med"/>
                      <a:tailEnd type="none" w="med" len="med"/>
                    </a:lnT>
                    <a:lnB>
                      <a:noFill/>
                    </a:lnB>
                    <a:noFill/>
                  </a:tcPr>
                </a:tc>
                <a:tc rowSpan="3">
                  <a:txBody>
                    <a:bodyPr/>
                    <a:lstStyle/>
                    <a:p>
                      <a:pPr algn="ctr"/>
                      <a:r>
                        <a:rPr lang="en-GB" sz="900" u="sng" dirty="0">
                          <a:solidFill>
                            <a:srgbClr val="000000"/>
                          </a:solidFill>
                          <a:effectLst/>
                          <a:latin typeface="Aptos" panose="020B0004020202020204" pitchFamily="34" charset="0"/>
                          <a:ea typeface="Aptos" panose="020B0004020202020204" pitchFamily="34" charset="0"/>
                          <a:cs typeface="Open Sans" panose="020B0606030504020204" pitchFamily="34" charset="0"/>
                        </a:rPr>
                        <a:t>Formative Assessment</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dirty="0">
                          <a:solidFill>
                            <a:srgbClr val="000000"/>
                          </a:solidFill>
                          <a:effectLst/>
                          <a:latin typeface="Aptos" panose="020B0004020202020204" pitchFamily="34" charset="0"/>
                          <a:ea typeface="Aptos" panose="020B0004020202020204" pitchFamily="34" charset="0"/>
                          <a:cs typeface="Open Sans" panose="020B0606030504020204" pitchFamily="34" charset="0"/>
                        </a:rPr>
                        <a:t>techniques, such as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dirty="0">
                          <a:solidFill>
                            <a:srgbClr val="000000"/>
                          </a:solidFill>
                          <a:effectLst/>
                          <a:latin typeface="Aptos" panose="020B0004020202020204" pitchFamily="34" charset="0"/>
                          <a:ea typeface="Aptos" panose="020B0004020202020204" pitchFamily="34" charset="0"/>
                          <a:cs typeface="Open Sans" panose="020B0606030504020204" pitchFamily="34" charset="0"/>
                        </a:rPr>
                        <a:t>quizzing and cold calling</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dirty="0">
                          <a:solidFill>
                            <a:srgbClr val="000000"/>
                          </a:solidFill>
                          <a:effectLst/>
                          <a:latin typeface="Aptos" panose="020B0004020202020204" pitchFamily="34" charset="0"/>
                          <a:ea typeface="Aptos" panose="020B0004020202020204" pitchFamily="34" charset="0"/>
                          <a:cs typeface="Open Sans" panose="020B0606030504020204" pitchFamily="34" charset="0"/>
                        </a:rPr>
                        <a:t>questioning, are used to</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dirty="0">
                          <a:solidFill>
                            <a:srgbClr val="000000"/>
                          </a:solidFill>
                          <a:effectLst/>
                          <a:latin typeface="Aptos" panose="020B0004020202020204" pitchFamily="34" charset="0"/>
                          <a:ea typeface="Aptos" panose="020B0004020202020204" pitchFamily="34" charset="0"/>
                          <a:cs typeface="Open Sans" panose="020B0606030504020204" pitchFamily="34" charset="0"/>
                        </a:rPr>
                        <a:t>assess the students prior</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dirty="0">
                          <a:solidFill>
                            <a:srgbClr val="000000"/>
                          </a:solidFill>
                          <a:effectLst/>
                          <a:latin typeface="Aptos" panose="020B0004020202020204" pitchFamily="34" charset="0"/>
                          <a:ea typeface="Aptos" panose="020B0004020202020204" pitchFamily="34" charset="0"/>
                          <a:cs typeface="Open Sans" panose="020B0606030504020204" pitchFamily="34" charset="0"/>
                        </a:rPr>
                        <a:t>knowledge and</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dirty="0">
                          <a:solidFill>
                            <a:srgbClr val="000000"/>
                          </a:solidFill>
                          <a:effectLst/>
                          <a:latin typeface="Aptos" panose="020B0004020202020204" pitchFamily="34" charset="0"/>
                          <a:ea typeface="Aptos" panose="020B0004020202020204" pitchFamily="34" charset="0"/>
                          <a:cs typeface="Open Sans" panose="020B0606030504020204" pitchFamily="34" charset="0"/>
                        </a:rPr>
                        <a:t> misconceptions.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dirty="0">
                          <a:solidFill>
                            <a:srgbClr val="000000"/>
                          </a:solidFill>
                          <a:effectLst/>
                          <a:latin typeface="Aptos" panose="020B0004020202020204" pitchFamily="34" charset="0"/>
                          <a:ea typeface="Aptos" panose="020B0004020202020204" pitchFamily="34" charset="0"/>
                          <a:cs typeface="Open Sans" panose="020B0606030504020204" pitchFamily="34"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u="sng" dirty="0">
                          <a:solidFill>
                            <a:srgbClr val="000000"/>
                          </a:solidFill>
                          <a:effectLst/>
                          <a:latin typeface="Aptos" panose="020B0004020202020204" pitchFamily="34" charset="0"/>
                          <a:ea typeface="Aptos" panose="020B0004020202020204" pitchFamily="34" charset="0"/>
                          <a:cs typeface="Open Sans" panose="020B0606030504020204" pitchFamily="34" charset="0"/>
                        </a:rPr>
                        <a:t>Summative Assessments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dirty="0">
                          <a:solidFill>
                            <a:srgbClr val="000000"/>
                          </a:solidFill>
                          <a:effectLst/>
                          <a:latin typeface="Aptos" panose="020B0004020202020204" pitchFamily="34" charset="0"/>
                          <a:ea typeface="Aptos" panose="020B0004020202020204" pitchFamily="34" charset="0"/>
                          <a:cs typeface="Open Sans" panose="020B0606030504020204" pitchFamily="34" charset="0"/>
                        </a:rPr>
                        <a:t>are completed termly with the focus in each term</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dirty="0">
                          <a:solidFill>
                            <a:srgbClr val="000000"/>
                          </a:solidFill>
                          <a:effectLst/>
                          <a:latin typeface="Aptos" panose="020B0004020202020204" pitchFamily="34" charset="0"/>
                          <a:ea typeface="Aptos" panose="020B0004020202020204" pitchFamily="34" charset="0"/>
                          <a:cs typeface="Open Sans" panose="020B0606030504020204" pitchFamily="34" charset="0"/>
                        </a:rPr>
                        <a:t>being to review students’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dirty="0">
                          <a:solidFill>
                            <a:srgbClr val="000000"/>
                          </a:solidFill>
                          <a:effectLst/>
                          <a:latin typeface="Aptos" panose="020B0004020202020204" pitchFamily="34" charset="0"/>
                          <a:ea typeface="Aptos" panose="020B0004020202020204" pitchFamily="34" charset="0"/>
                          <a:cs typeface="Open Sans" panose="020B0606030504020204" pitchFamily="34" charset="0"/>
                        </a:rPr>
                        <a:t>understanding of topics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dirty="0">
                          <a:solidFill>
                            <a:srgbClr val="000000"/>
                          </a:solidFill>
                          <a:effectLst/>
                          <a:latin typeface="Aptos" panose="020B0004020202020204" pitchFamily="34" charset="0"/>
                          <a:ea typeface="Aptos" panose="020B0004020202020204" pitchFamily="34" charset="0"/>
                          <a:cs typeface="Open Sans" panose="020B0606030504020204" pitchFamily="34" charset="0"/>
                        </a:rPr>
                        <a:t>taught in the current and</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dirty="0">
                          <a:solidFill>
                            <a:srgbClr val="000000"/>
                          </a:solidFill>
                          <a:effectLst/>
                          <a:latin typeface="Aptos" panose="020B0004020202020204" pitchFamily="34" charset="0"/>
                          <a:ea typeface="Aptos" panose="020B0004020202020204" pitchFamily="34" charset="0"/>
                          <a:cs typeface="Open Sans" panose="020B0606030504020204" pitchFamily="34" charset="0"/>
                        </a:rPr>
                        <a:t>previous terms. This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dirty="0">
                          <a:solidFill>
                            <a:srgbClr val="000000"/>
                          </a:solidFill>
                          <a:effectLst/>
                          <a:latin typeface="Aptos" panose="020B0004020202020204" pitchFamily="34" charset="0"/>
                          <a:ea typeface="Aptos" panose="020B0004020202020204" pitchFamily="34" charset="0"/>
                          <a:cs typeface="Open Sans" panose="020B0606030504020204" pitchFamily="34" charset="0"/>
                        </a:rPr>
                        <a:t>could include topics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dirty="0">
                          <a:solidFill>
                            <a:srgbClr val="000000"/>
                          </a:solidFill>
                          <a:effectLst/>
                          <a:latin typeface="Aptos" panose="020B0004020202020204" pitchFamily="34" charset="0"/>
                          <a:ea typeface="Aptos" panose="020B0004020202020204" pitchFamily="34" charset="0"/>
                          <a:cs typeface="Open Sans" panose="020B0606030504020204" pitchFamily="34" charset="0"/>
                        </a:rPr>
                        <a:t>taught in previous year.</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dirty="0">
                          <a:solidFill>
                            <a:srgbClr val="000000"/>
                          </a:solidFill>
                          <a:effectLst/>
                          <a:latin typeface="Aptos" panose="020B0004020202020204" pitchFamily="34" charset="0"/>
                          <a:ea typeface="Aptos" panose="020B0004020202020204" pitchFamily="34" charset="0"/>
                          <a:cs typeface="Open Sans" panose="020B0606030504020204" pitchFamily="34"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dirty="0">
                          <a:solidFill>
                            <a:srgbClr val="000000"/>
                          </a:solidFill>
                          <a:effectLst/>
                          <a:latin typeface="Aptos" panose="020B0004020202020204" pitchFamily="34" charset="0"/>
                          <a:ea typeface="Aptos" panose="020B0004020202020204" pitchFamily="34" charset="0"/>
                          <a:cs typeface="Open Sans" panose="020B0606030504020204" pitchFamily="34"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u="sng" dirty="0">
                          <a:solidFill>
                            <a:srgbClr val="000000"/>
                          </a:solidFill>
                          <a:effectLst/>
                          <a:latin typeface="Aptos" panose="020B0004020202020204" pitchFamily="34" charset="0"/>
                          <a:ea typeface="Aptos" panose="020B0004020202020204" pitchFamily="34" charset="0"/>
                          <a:cs typeface="Open Sans" panose="020B0606030504020204" pitchFamily="34" charset="0"/>
                        </a:rPr>
                        <a:t>Mock Exams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dirty="0">
                          <a:solidFill>
                            <a:srgbClr val="000000"/>
                          </a:solidFill>
                          <a:effectLst/>
                          <a:latin typeface="Aptos" panose="020B0004020202020204" pitchFamily="34" charset="0"/>
                          <a:ea typeface="Aptos" panose="020B0004020202020204" pitchFamily="34" charset="0"/>
                          <a:cs typeface="Open Sans" panose="020B0606030504020204" pitchFamily="34" charset="0"/>
                        </a:rPr>
                        <a:t>First Mock Exams for all Year 11 students will take place the week beginning 25</a:t>
                      </a:r>
                      <a:r>
                        <a:rPr lang="en-GB" sz="900" baseline="30000" dirty="0">
                          <a:solidFill>
                            <a:srgbClr val="000000"/>
                          </a:solidFill>
                          <a:effectLst/>
                          <a:latin typeface="Aptos" panose="020B0004020202020204" pitchFamily="34" charset="0"/>
                          <a:ea typeface="Aptos" panose="020B0004020202020204" pitchFamily="34" charset="0"/>
                          <a:cs typeface="Open Sans" panose="020B0606030504020204" pitchFamily="34" charset="0"/>
                        </a:rPr>
                        <a:t>th</a:t>
                      </a:r>
                      <a:r>
                        <a:rPr lang="en-GB" sz="900" dirty="0">
                          <a:solidFill>
                            <a:srgbClr val="000000"/>
                          </a:solidFill>
                          <a:effectLst/>
                          <a:latin typeface="Aptos" panose="020B0004020202020204" pitchFamily="34" charset="0"/>
                          <a:ea typeface="Aptos" panose="020B0004020202020204" pitchFamily="34" charset="0"/>
                          <a:cs typeface="Open Sans" panose="020B0606030504020204" pitchFamily="34" charset="0"/>
                        </a:rPr>
                        <a:t> November for Maths and English.</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dirty="0">
                          <a:solidFill>
                            <a:srgbClr val="000000"/>
                          </a:solidFill>
                          <a:effectLst/>
                          <a:latin typeface="Aptos" panose="020B0004020202020204" pitchFamily="34" charset="0"/>
                          <a:ea typeface="Aptos" panose="020B0004020202020204" pitchFamily="34" charset="0"/>
                          <a:cs typeface="Open Sans" panose="020B0606030504020204" pitchFamily="34"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dirty="0">
                          <a:solidFill>
                            <a:srgbClr val="000000"/>
                          </a:solidFill>
                          <a:effectLst/>
                          <a:latin typeface="Aptos" panose="020B0004020202020204" pitchFamily="34" charset="0"/>
                          <a:ea typeface="Aptos" panose="020B0004020202020204" pitchFamily="34" charset="0"/>
                          <a:cs typeface="Open Sans" panose="020B0606030504020204" pitchFamily="34" charset="0"/>
                        </a:rPr>
                        <a:t>The Second scheduled Mock Exams will be held the week beginning 3</a:t>
                      </a:r>
                      <a:r>
                        <a:rPr lang="en-GB" sz="900" baseline="30000" dirty="0">
                          <a:solidFill>
                            <a:srgbClr val="000000"/>
                          </a:solidFill>
                          <a:effectLst/>
                          <a:latin typeface="Aptos" panose="020B0004020202020204" pitchFamily="34" charset="0"/>
                          <a:ea typeface="Aptos" panose="020B0004020202020204" pitchFamily="34" charset="0"/>
                          <a:cs typeface="Open Sans" panose="020B0606030504020204" pitchFamily="34" charset="0"/>
                        </a:rPr>
                        <a:t>rd</a:t>
                      </a:r>
                      <a:r>
                        <a:rPr lang="en-GB" sz="900" dirty="0">
                          <a:solidFill>
                            <a:srgbClr val="000000"/>
                          </a:solidFill>
                          <a:effectLst/>
                          <a:latin typeface="Aptos" panose="020B0004020202020204" pitchFamily="34" charset="0"/>
                          <a:ea typeface="Aptos" panose="020B0004020202020204" pitchFamily="34" charset="0"/>
                          <a:cs typeface="Open Sans" panose="020B0606030504020204" pitchFamily="34" charset="0"/>
                        </a:rPr>
                        <a:t> February 2025 (Spring Term)</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dirty="0">
                          <a:solidFill>
                            <a:srgbClr val="000000"/>
                          </a:solidFill>
                          <a:effectLst/>
                          <a:latin typeface="Aptos" panose="020B0004020202020204" pitchFamily="34" charset="0"/>
                          <a:ea typeface="Aptos" panose="020B0004020202020204" pitchFamily="34" charset="0"/>
                          <a:cs typeface="Open Sans" panose="020B0606030504020204" pitchFamily="34"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dirty="0">
                          <a:solidFill>
                            <a:srgbClr val="000000"/>
                          </a:solidFill>
                          <a:effectLst/>
                          <a:latin typeface="Aptos" panose="020B0004020202020204" pitchFamily="34" charset="0"/>
                          <a:ea typeface="Aptos" panose="020B0004020202020204" pitchFamily="34" charset="0"/>
                          <a:cs typeface="Open Sans" panose="020B0606030504020204" pitchFamily="34"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69215" marR="95250" algn="ctr">
                        <a:lnSpc>
                          <a:spcPts val="1350"/>
                        </a:lnSpc>
                      </a:pPr>
                      <a:r>
                        <a:rPr lang="en-US" sz="900" dirty="0">
                          <a:effectLst/>
                          <a:latin typeface="Aptos" panose="020B00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538DD3"/>
                      </a:solidFill>
                      <a:prstDash val="solid"/>
                      <a:round/>
                      <a:headEnd type="none" w="med" len="med"/>
                      <a:tailEnd type="none" w="med" len="med"/>
                    </a:lnR>
                    <a:lnT w="12700" cap="flat" cmpd="sng" algn="ctr">
                      <a:solidFill>
                        <a:srgbClr val="538DD3"/>
                      </a:solidFill>
                      <a:prstDash val="solid"/>
                      <a:round/>
                      <a:headEnd type="none" w="med" len="med"/>
                      <a:tailEnd type="none" w="med" len="med"/>
                    </a:lnT>
                    <a:lnB>
                      <a:noFill/>
                    </a:lnB>
                    <a:noFill/>
                  </a:tcPr>
                </a:tc>
                <a:extLst>
                  <a:ext uri="{0D108BD9-81ED-4DB2-BD59-A6C34878D82A}">
                    <a16:rowId xmlns:a16="http://schemas.microsoft.com/office/drawing/2014/main" val="3568062354"/>
                  </a:ext>
                </a:extLst>
              </a:tr>
              <a:tr h="3004835">
                <a:tc>
                  <a:txBody>
                    <a:bodyPr/>
                    <a:lstStyle/>
                    <a:p>
                      <a:pPr marL="67945" algn="ctr"/>
                      <a:r>
                        <a:rPr lang="en-US" sz="900" b="1" dirty="0">
                          <a:solidFill>
                            <a:srgbClr val="6F2F9F"/>
                          </a:solidFill>
                          <a:effectLst/>
                          <a:latin typeface="Calibri" panose="020F0502020204030204" pitchFamily="34" charset="0"/>
                          <a:ea typeface="Calibri" panose="020F0502020204030204" pitchFamily="34" charset="0"/>
                          <a:cs typeface="Times New Roman" panose="02020603050405020304" pitchFamily="18" charset="0"/>
                        </a:rPr>
                        <a:t>Spring</a:t>
                      </a:r>
                      <a:r>
                        <a:rPr lang="en-US" sz="900" b="1" spc="-55" dirty="0">
                          <a:solidFill>
                            <a:srgbClr val="6F2F9F"/>
                          </a:solidFill>
                          <a:effectLst/>
                          <a:latin typeface="Calibri" panose="020F0502020204030204" pitchFamily="34" charset="0"/>
                          <a:ea typeface="Calibri" panose="020F0502020204030204" pitchFamily="34" charset="0"/>
                          <a:cs typeface="Times New Roman" panose="02020603050405020304" pitchFamily="18" charset="0"/>
                        </a:rPr>
                        <a:t> </a:t>
                      </a:r>
                      <a:r>
                        <a:rPr lang="en-US" sz="900" b="1" spc="-20" dirty="0">
                          <a:solidFill>
                            <a:srgbClr val="6F2F9F"/>
                          </a:solidFill>
                          <a:effectLst/>
                          <a:latin typeface="Calibri" panose="020F0502020204030204" pitchFamily="34" charset="0"/>
                          <a:ea typeface="Calibri" panose="020F0502020204030204" pitchFamily="34" charset="0"/>
                          <a:cs typeface="Times New Roman" panose="02020603050405020304" pitchFamily="18" charset="0"/>
                        </a:rPr>
                        <a:t>Term</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9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9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Mock revisions begin after the first  mock in the autumn term and continue through spring and summer terms.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9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538DD3"/>
                      </a:solidFill>
                      <a:prstDash val="solid"/>
                      <a:round/>
                      <a:headEnd type="none" w="med" len="med"/>
                      <a:tailEnd type="none" w="med" len="med"/>
                    </a:lnL>
                    <a:lnR w="12700" cap="flat" cmpd="sng" algn="ctr">
                      <a:solidFill>
                        <a:srgbClr val="538DD3"/>
                      </a:solidFill>
                      <a:prstDash val="solid"/>
                      <a:round/>
                      <a:headEnd type="none" w="med" len="med"/>
                      <a:tailEnd type="none" w="med" len="med"/>
                    </a:lnR>
                    <a:lnT w="12700" cap="flat" cmpd="sng" algn="ctr">
                      <a:solidFill>
                        <a:srgbClr val="538DD3"/>
                      </a:solidFill>
                      <a:prstDash val="solid"/>
                      <a:round/>
                      <a:headEnd type="none" w="med" len="med"/>
                      <a:tailEnd type="none" w="med" len="med"/>
                    </a:lnT>
                    <a:lnB w="12700" cap="flat" cmpd="sng" algn="ctr">
                      <a:solidFill>
                        <a:srgbClr val="538DD3"/>
                      </a:solidFill>
                      <a:prstDash val="solid"/>
                      <a:round/>
                      <a:headEnd type="none" w="med" len="med"/>
                      <a:tailEnd type="none" w="med" len="med"/>
                    </a:lnB>
                    <a:solidFill>
                      <a:srgbClr val="FFFF99"/>
                    </a:solidFill>
                  </a:tcPr>
                </a:tc>
                <a:tc>
                  <a:txBody>
                    <a:bodyPr/>
                    <a:lstStyle/>
                    <a:p>
                      <a:pPr algn="l"/>
                      <a:r>
                        <a:rPr lang="en-US" sz="9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900" u="sng"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Unit Objective(s):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GB" sz="900"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Y11 (GCSE Higher Tier ):</a:t>
                      </a: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Investigating Angles, Proportional Reasoning and Visualising and Constructing</a:t>
                      </a: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Ratio and proportion (Recipes), </a:t>
                      </a:r>
                      <a:r>
                        <a:rPr lang="en-GB" sz="9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l</a:t>
                      </a:r>
                      <a:r>
                        <a:rPr lang="en-GB" sz="9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inear sequences including Fibonacci Sequence</a:t>
                      </a:r>
                      <a:r>
                        <a:rPr lang="en-GB" sz="900" b="1"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a:t>
                      </a:r>
                      <a:r>
                        <a:rPr lang="en-GB" sz="9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ngles in parallel lines including angle reasoning.</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GB" sz="900" dirty="0">
                          <a:effectLst/>
                          <a:latin typeface="Aptos" panose="020B0004020202020204" pitchFamily="34" charset="0"/>
                          <a:ea typeface="Aptos" panose="020B000402020202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GB" sz="9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Y11 (GCSE Foundation Tier):</a:t>
                      </a: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Investigating Angles, Proportional Reasoning and Visualising and Constructing</a:t>
                      </a: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Ratio and proportion (Recipes), </a:t>
                      </a:r>
                      <a:r>
                        <a:rPr lang="en-GB" sz="9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l</a:t>
                      </a:r>
                      <a:r>
                        <a:rPr lang="en-GB" sz="9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inear sequences including Fibonacci Sequence</a:t>
                      </a:r>
                      <a:r>
                        <a:rPr lang="en-GB" sz="900" b="1"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a:t>
                      </a:r>
                      <a:r>
                        <a:rPr lang="en-GB" sz="9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ngles in parallel lines including angle reasoning.</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GB" sz="900" dirty="0">
                          <a:effectLst/>
                          <a:latin typeface="Aptos" panose="020B0004020202020204" pitchFamily="34" charset="0"/>
                          <a:ea typeface="Aptos" panose="020B000402020202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GB" sz="9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Y11 Functional Skills Maths Level 1:-</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GB" sz="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Common Measures, Shape and Space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Calculate simple interest, unit conversion, map scales and drawings, area and perimeter, volume of solids, draw 2D shapes, line symmetry, angles and nets of 3D shapes.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l">
                        <a:tabLst>
                          <a:tab pos="4114800" algn="l"/>
                        </a:tabLst>
                      </a:pPr>
                      <a:r>
                        <a:rPr lang="en-GB" sz="900" b="1" kern="100" dirty="0">
                          <a:solidFill>
                            <a:srgbClr val="E36C0A"/>
                          </a:solidFill>
                          <a:effectLst/>
                          <a:latin typeface="Aptos" panose="020B0004020202020204" pitchFamily="34" charset="0"/>
                          <a:ea typeface="Aptos" panose="020B0004020202020204" pitchFamily="34" charset="0"/>
                          <a:cs typeface="Times New Roman" panose="02020603050405020304" pitchFamily="18" charset="0"/>
                        </a:rPr>
                        <a:t>Y11 Entry Level 1: </a:t>
                      </a:r>
                      <a:r>
                        <a:rPr lang="en-GB" sz="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Using common measures, shape and space -:</a:t>
                      </a: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Money –use of coins and notes, 12-hour digital and analogue clocks, days of the week, months and seasons in a year; sequences, measures of items, properties of 2D and 3D shapes and the use of every day positional vocabulary to describe positions and directions.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900" b="1"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Y11 Entry Level 2: </a:t>
                      </a: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Using common measures, shape and space -: </a:t>
                      </a: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Money calculations, unit conversions, properties of 2D and 3D shapes. 12hr and 24hr conversions.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l">
                        <a:tabLst>
                          <a:tab pos="4133850" algn="l"/>
                        </a:tabLst>
                      </a:pPr>
                      <a:r>
                        <a:rPr lang="en-GB" sz="900" b="1"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t>Y11 Entry Level 3: </a:t>
                      </a:r>
                      <a:r>
                        <a:rPr lang="en-GB" sz="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Using common measures, shape and space -:</a:t>
                      </a: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Compare metric measures of length, including millimetres, centimetres, metres and kilometres, Sort 2-D and 3-D shapes, symmetry, length, right angles, angles, including in rectangles.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538DD3"/>
                      </a:solidFill>
                      <a:prstDash val="solid"/>
                      <a:round/>
                      <a:headEnd type="none" w="med" len="med"/>
                      <a:tailEnd type="none" w="med" len="med"/>
                    </a:lnL>
                    <a:lnR w="12700" cap="flat" cmpd="sng" algn="ctr">
                      <a:solidFill>
                        <a:srgbClr val="538DD3"/>
                      </a:solidFill>
                      <a:prstDash val="solid"/>
                      <a:round/>
                      <a:headEnd type="none" w="med" len="med"/>
                      <a:tailEnd type="none" w="med" len="med"/>
                    </a:lnR>
                    <a:lnT w="12700" cap="flat" cmpd="sng" algn="ctr">
                      <a:solidFill>
                        <a:srgbClr val="538DD3"/>
                      </a:solidFill>
                      <a:prstDash val="solid"/>
                      <a:round/>
                      <a:headEnd type="none" w="med" len="med"/>
                      <a:tailEnd type="none" w="med" len="med"/>
                    </a:lnT>
                    <a:lnB w="12700" cap="flat" cmpd="sng" algn="ctr">
                      <a:solidFill>
                        <a:srgbClr val="538DD3"/>
                      </a:solidFill>
                      <a:prstDash val="solid"/>
                      <a:round/>
                      <a:headEnd type="none" w="med" len="med"/>
                      <a:tailEnd type="none" w="med" len="med"/>
                    </a:lnB>
                    <a:solidFill>
                      <a:srgbClr val="FFFF99"/>
                    </a:solidFill>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699764592"/>
                  </a:ext>
                </a:extLst>
              </a:tr>
              <a:tr h="1353389">
                <a:tc>
                  <a:txBody>
                    <a:bodyPr/>
                    <a:lstStyle/>
                    <a:p>
                      <a:pPr marL="67945">
                        <a:lnSpc>
                          <a:spcPts val="1940"/>
                        </a:lnSpc>
                      </a:pPr>
                      <a:r>
                        <a:rPr lang="en-US" sz="900" b="1" dirty="0">
                          <a:solidFill>
                            <a:srgbClr val="6F2F9F"/>
                          </a:solidFill>
                          <a:effectLst/>
                          <a:latin typeface="Calibri" panose="020F0502020204030204" pitchFamily="34" charset="0"/>
                          <a:ea typeface="Calibri" panose="020F0502020204030204" pitchFamily="34" charset="0"/>
                          <a:cs typeface="Times New Roman" panose="02020603050405020304" pitchFamily="18" charset="0"/>
                        </a:rPr>
                        <a:t>Summer</a:t>
                      </a:r>
                      <a:r>
                        <a:rPr lang="en-US" sz="900" b="1" spc="-70" dirty="0">
                          <a:solidFill>
                            <a:srgbClr val="6F2F9F"/>
                          </a:solidFill>
                          <a:effectLst/>
                          <a:latin typeface="Calibri" panose="020F0502020204030204" pitchFamily="34" charset="0"/>
                          <a:ea typeface="Calibri" panose="020F0502020204030204" pitchFamily="34" charset="0"/>
                          <a:cs typeface="Times New Roman" panose="02020603050405020304" pitchFamily="18" charset="0"/>
                        </a:rPr>
                        <a:t> </a:t>
                      </a:r>
                      <a:r>
                        <a:rPr lang="en-US" sz="900" b="1" spc="-20" dirty="0">
                          <a:solidFill>
                            <a:srgbClr val="6F2F9F"/>
                          </a:solidFill>
                          <a:effectLst/>
                          <a:latin typeface="Calibri" panose="020F0502020204030204" pitchFamily="34" charset="0"/>
                          <a:ea typeface="Calibri" panose="020F0502020204030204" pitchFamily="34" charset="0"/>
                          <a:cs typeface="Times New Roman" panose="02020603050405020304" pitchFamily="18" charset="0"/>
                        </a:rPr>
                        <a:t>Term</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r>
                        <a:rPr lang="en-GB" sz="9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Mock revisions begin after the first mock in the autumn term and continues through spring and summer terms.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538DD3"/>
                      </a:solidFill>
                      <a:prstDash val="solid"/>
                      <a:round/>
                      <a:headEnd type="none" w="med" len="med"/>
                      <a:tailEnd type="none" w="med" len="med"/>
                    </a:lnL>
                    <a:lnR w="12700" cap="flat" cmpd="sng" algn="ctr">
                      <a:solidFill>
                        <a:srgbClr val="538DD3"/>
                      </a:solidFill>
                      <a:prstDash val="solid"/>
                      <a:round/>
                      <a:headEnd type="none" w="med" len="med"/>
                      <a:tailEnd type="none" w="med" len="med"/>
                    </a:lnR>
                    <a:lnT w="12700" cap="flat" cmpd="sng" algn="ctr">
                      <a:solidFill>
                        <a:srgbClr val="538DD3"/>
                      </a:solidFill>
                      <a:prstDash val="solid"/>
                      <a:round/>
                      <a:headEnd type="none" w="med" len="med"/>
                      <a:tailEnd type="none" w="med" len="med"/>
                    </a:lnT>
                    <a:lnB w="12700" cap="flat" cmpd="sng" algn="ctr">
                      <a:solidFill>
                        <a:srgbClr val="538DD3"/>
                      </a:solidFill>
                      <a:prstDash val="solid"/>
                      <a:round/>
                      <a:headEnd type="none" w="med" len="med"/>
                      <a:tailEnd type="none" w="med" len="med"/>
                    </a:lnB>
                    <a:solidFill>
                      <a:srgbClr val="FFCCFF"/>
                    </a:solidFill>
                  </a:tcPr>
                </a:tc>
                <a:tc>
                  <a:txBody>
                    <a:bodyPr/>
                    <a:lstStyle/>
                    <a:p>
                      <a:pPr algn="l"/>
                      <a:r>
                        <a:rPr lang="en-US"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900" u="sng"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AQA and Edexcel Examinations</a:t>
                      </a:r>
                    </a:p>
                    <a:p>
                      <a:pPr algn="l"/>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GB" sz="900" b="1" u="sng"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All Year 11 students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GB" sz="9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GB" sz="9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Revisions.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GB" sz="9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GB" sz="9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All external exams are in progress.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538DD3"/>
                      </a:solidFill>
                      <a:prstDash val="solid"/>
                      <a:round/>
                      <a:headEnd type="none" w="med" len="med"/>
                      <a:tailEnd type="none" w="med" len="med"/>
                    </a:lnL>
                    <a:lnR w="12700" cap="flat" cmpd="sng" algn="ctr">
                      <a:solidFill>
                        <a:srgbClr val="538DD3"/>
                      </a:solidFill>
                      <a:prstDash val="solid"/>
                      <a:round/>
                      <a:headEnd type="none" w="med" len="med"/>
                      <a:tailEnd type="none" w="med" len="med"/>
                    </a:lnR>
                    <a:lnT w="12700" cap="flat" cmpd="sng" algn="ctr">
                      <a:solidFill>
                        <a:srgbClr val="538DD3"/>
                      </a:solidFill>
                      <a:prstDash val="solid"/>
                      <a:round/>
                      <a:headEnd type="none" w="med" len="med"/>
                      <a:tailEnd type="none" w="med" len="med"/>
                    </a:lnT>
                    <a:lnB w="12700" cap="flat" cmpd="sng" algn="ctr">
                      <a:solidFill>
                        <a:srgbClr val="538DD3"/>
                      </a:solidFill>
                      <a:prstDash val="solid"/>
                      <a:round/>
                      <a:headEnd type="none" w="med" len="med"/>
                      <a:tailEnd type="none" w="med" len="med"/>
                    </a:lnB>
                    <a:solidFill>
                      <a:srgbClr val="FFCCFF"/>
                    </a:solidFill>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028687701"/>
                  </a:ext>
                </a:extLst>
              </a:tr>
            </a:tbl>
          </a:graphicData>
        </a:graphic>
      </p:graphicFrame>
    </p:spTree>
    <p:extLst>
      <p:ext uri="{BB962C8B-B14F-4D97-AF65-F5344CB8AC3E}">
        <p14:creationId xmlns:p14="http://schemas.microsoft.com/office/powerpoint/2010/main" val="1720125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5FF7C0D-DC50-1257-5964-796955A6C7E2}"/>
            </a:ext>
          </a:extLst>
        </p:cNvPr>
        <p:cNvGrpSpPr/>
        <p:nvPr/>
      </p:nvGrpSpPr>
      <p:grpSpPr>
        <a:xfrm>
          <a:off x="0" y="0"/>
          <a:ext cx="0" cy="0"/>
          <a:chOff x="0" y="0"/>
          <a:chExt cx="0" cy="0"/>
        </a:xfrm>
      </p:grpSpPr>
      <p:pic>
        <p:nvPicPr>
          <p:cNvPr id="4" name="Picture 3" descr="White structure">
            <a:extLst>
              <a:ext uri="{FF2B5EF4-FFF2-40B4-BE49-F238E27FC236}">
                <a16:creationId xmlns:a16="http://schemas.microsoft.com/office/drawing/2014/main" id="{22EBD827-1751-9C9F-EA51-08241E8FE23D}"/>
              </a:ext>
            </a:extLst>
          </p:cNvPr>
          <p:cNvPicPr>
            <a:picLocks noChangeAspect="1"/>
          </p:cNvPicPr>
          <p:nvPr/>
        </p:nvPicPr>
        <p:blipFill>
          <a:blip r:embed="rId2"/>
          <a:srcRect r="-2" b="21911"/>
          <a:stretch/>
        </p:blipFill>
        <p:spPr>
          <a:xfrm>
            <a:off x="20" y="-1"/>
            <a:ext cx="11828189" cy="6858000"/>
          </a:xfrm>
          <a:custGeom>
            <a:avLst/>
            <a:gdLst/>
            <a:ahLst/>
            <a:cxnLst/>
            <a:rect l="l" t="t" r="r" b="b"/>
            <a:pathLst>
              <a:path w="11828209" h="6851225">
                <a:moveTo>
                  <a:pt x="1484882" y="0"/>
                </a:moveTo>
                <a:lnTo>
                  <a:pt x="8520272" y="0"/>
                </a:lnTo>
                <a:lnTo>
                  <a:pt x="8541915" y="12445"/>
                </a:lnTo>
                <a:cubicBezTo>
                  <a:pt x="10512125" y="1209574"/>
                  <a:pt x="11828209" y="3376047"/>
                  <a:pt x="11828209" y="5849907"/>
                </a:cubicBezTo>
                <a:cubicBezTo>
                  <a:pt x="11828209" y="6085513"/>
                  <a:pt x="11816272" y="6318331"/>
                  <a:pt x="11792969" y="6547788"/>
                </a:cubicBezTo>
                <a:lnTo>
                  <a:pt x="11754411" y="6851225"/>
                </a:lnTo>
                <a:lnTo>
                  <a:pt x="0" y="6851225"/>
                </a:lnTo>
                <a:lnTo>
                  <a:pt x="0" y="1208190"/>
                </a:lnTo>
                <a:lnTo>
                  <a:pt x="176127" y="1023457"/>
                </a:lnTo>
                <a:cubicBezTo>
                  <a:pt x="562126" y="637458"/>
                  <a:pt x="994141" y="297476"/>
                  <a:pt x="1463239" y="12445"/>
                </a:cubicBezTo>
                <a:close/>
              </a:path>
            </a:pathLst>
          </a:custGeom>
        </p:spPr>
      </p:pic>
      <p:graphicFrame>
        <p:nvGraphicFramePr>
          <p:cNvPr id="2" name="Table 1">
            <a:extLst>
              <a:ext uri="{FF2B5EF4-FFF2-40B4-BE49-F238E27FC236}">
                <a16:creationId xmlns:a16="http://schemas.microsoft.com/office/drawing/2014/main" id="{AA7EE138-A797-4A64-AC11-8C86CCCCB724}"/>
              </a:ext>
            </a:extLst>
          </p:cNvPr>
          <p:cNvGraphicFramePr>
            <a:graphicFrameLocks noGrp="1"/>
          </p:cNvGraphicFramePr>
          <p:nvPr>
            <p:extLst>
              <p:ext uri="{D42A27DB-BD31-4B8C-83A1-F6EECF244321}">
                <p14:modId xmlns:p14="http://schemas.microsoft.com/office/powerpoint/2010/main" val="3549778605"/>
              </p:ext>
            </p:extLst>
          </p:nvPr>
        </p:nvGraphicFramePr>
        <p:xfrm>
          <a:off x="363791" y="250372"/>
          <a:ext cx="11605912" cy="6443036"/>
        </p:xfrm>
        <a:graphic>
          <a:graphicData uri="http://schemas.openxmlformats.org/drawingml/2006/table">
            <a:tbl>
              <a:tblPr firstRow="1" firstCol="1" lastRow="1" lastCol="1" bandRow="1" bandCol="1"/>
              <a:tblGrid>
                <a:gridCol w="11605912">
                  <a:extLst>
                    <a:ext uri="{9D8B030D-6E8A-4147-A177-3AD203B41FA5}">
                      <a16:colId xmlns:a16="http://schemas.microsoft.com/office/drawing/2014/main" val="3854121090"/>
                    </a:ext>
                  </a:extLst>
                </a:gridCol>
              </a:tblGrid>
              <a:tr h="273834">
                <a:tc>
                  <a:txBody>
                    <a:bodyPr/>
                    <a:lstStyle/>
                    <a:p>
                      <a:pPr marL="1224915" marR="1216025" algn="l">
                        <a:spcBef>
                          <a:spcPts val="320"/>
                        </a:spcBef>
                      </a:pPr>
                      <a:r>
                        <a:rPr lang="en-US" sz="1200" b="1" spc="-1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Support - The following information shares some of the ways we support the students to access their learning.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538DD3"/>
                      </a:solidFill>
                      <a:prstDash val="solid"/>
                      <a:round/>
                      <a:headEnd type="none" w="med" len="med"/>
                      <a:tailEnd type="none" w="med" len="med"/>
                    </a:lnL>
                    <a:lnR w="12700" cap="flat" cmpd="sng" algn="ctr">
                      <a:solidFill>
                        <a:srgbClr val="538DD3"/>
                      </a:solidFill>
                      <a:prstDash val="solid"/>
                      <a:round/>
                      <a:headEnd type="none" w="med" len="med"/>
                      <a:tailEnd type="none" w="med" len="med"/>
                    </a:lnR>
                    <a:lnB w="12700" cap="flat" cmpd="sng" algn="ctr">
                      <a:solidFill>
                        <a:srgbClr val="538DD3"/>
                      </a:solidFill>
                      <a:prstDash val="solid"/>
                      <a:round/>
                      <a:headEnd type="none" w="med" len="med"/>
                      <a:tailEnd type="none" w="med" len="med"/>
                    </a:lnB>
                    <a:solidFill>
                      <a:srgbClr val="CCFF66"/>
                    </a:solidFill>
                  </a:tcPr>
                </a:tc>
                <a:extLst>
                  <a:ext uri="{0D108BD9-81ED-4DB2-BD59-A6C34878D82A}">
                    <a16:rowId xmlns:a16="http://schemas.microsoft.com/office/drawing/2014/main" val="2479058442"/>
                  </a:ext>
                </a:extLst>
              </a:tr>
              <a:tr h="6169202">
                <a:tc>
                  <a:txBody>
                    <a:bodyPr/>
                    <a:lstStyle/>
                    <a:p>
                      <a:pPr>
                        <a:spcBef>
                          <a:spcPts val="720"/>
                        </a:spcBef>
                        <a:tabLst>
                          <a:tab pos="560705" algn="l"/>
                          <a:tab pos="561340" algn="l"/>
                        </a:tabLst>
                      </a:pPr>
                      <a:r>
                        <a:rPr lang="en-US" sz="12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Differentiation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All students will have access to carefully differentiated work to meet their individual needs during lessons.</a:t>
                      </a:r>
                      <a:endParaRPr lang="en-GB"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spcBef>
                          <a:spcPts val="360"/>
                        </a:spcBef>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AQA </a:t>
                      </a:r>
                      <a:r>
                        <a:rPr lang="en-US" sz="12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Maths</a:t>
                      </a: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Stride</a:t>
                      </a:r>
                      <a:endParaRPr lang="en-GB" sz="12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spcBef>
                          <a:spcPts val="360"/>
                        </a:spcBef>
                      </a:pP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https://www.aqa.org.uk/stride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620"/>
                        </a:spcBef>
                      </a:pPr>
                      <a:r>
                        <a:rPr lang="en-US" sz="1200" dirty="0">
                          <a:effectLst/>
                          <a:latin typeface="Calibri" panose="020F0502020204030204" pitchFamily="34" charset="0"/>
                          <a:ea typeface="Calibri" panose="020F0502020204030204" pitchFamily="34" charset="0"/>
                          <a:cs typeface="Times New Roman" panose="02020603050405020304" pitchFamily="18" charset="0"/>
                        </a:rPr>
                        <a:t>Students have their own login which they can use to access bespoke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maths</a:t>
                      </a:r>
                      <a:r>
                        <a:rPr lang="en-US" sz="1200" dirty="0">
                          <a:effectLst/>
                          <a:latin typeface="Calibri" panose="020F0502020204030204" pitchFamily="34" charset="0"/>
                          <a:ea typeface="Calibri" panose="020F0502020204030204" pitchFamily="34" charset="0"/>
                          <a:cs typeface="Times New Roman" panose="02020603050405020304" pitchFamily="18" charset="0"/>
                        </a:rPr>
                        <a:t> practice tasks on the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Maths</a:t>
                      </a:r>
                      <a:r>
                        <a:rPr lang="en-US" sz="120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S</a:t>
                      </a:r>
                      <a:r>
                        <a:rPr lang="en-US" sz="1200">
                          <a:effectLst/>
                          <a:latin typeface="Calibri" panose="020F0502020204030204" pitchFamily="34" charset="0"/>
                          <a:ea typeface="Calibri" panose="020F0502020204030204" pitchFamily="34" charset="0"/>
                          <a:cs typeface="Times New Roman" panose="02020603050405020304" pitchFamily="18" charset="0"/>
                        </a:rPr>
                        <a:t>tride </a:t>
                      </a:r>
                      <a:r>
                        <a:rPr lang="en-US" sz="1200" dirty="0">
                          <a:effectLst/>
                          <a:latin typeface="Calibri" panose="020F0502020204030204" pitchFamily="34" charset="0"/>
                          <a:ea typeface="Calibri" panose="020F0502020204030204" pitchFamily="34" charset="0"/>
                          <a:cs typeface="Times New Roman" panose="02020603050405020304" pitchFamily="18" charset="0"/>
                        </a:rPr>
                        <a:t>platform. Adaptive questions are set for each student to practice a particular topic that they struggle with. Students’ work is marked automatically and areas for further practice needed are highlighted.</a:t>
                      </a:r>
                    </a:p>
                    <a:p>
                      <a:pPr>
                        <a:spcBef>
                          <a:spcPts val="620"/>
                        </a:spcBef>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b="1" u="sng" dirty="0" err="1">
                          <a:effectLst/>
                          <a:latin typeface="Calibri" panose="020F0502020204030204" pitchFamily="34" charset="0"/>
                          <a:ea typeface="Calibri" panose="020F0502020204030204" pitchFamily="34" charset="0"/>
                          <a:cs typeface="Times New Roman" panose="02020603050405020304" pitchFamily="18" charset="0"/>
                        </a:rPr>
                        <a:t>Maths</a:t>
                      </a:r>
                      <a:r>
                        <a:rPr lang="en-US" sz="1200" b="1" u="sng" dirty="0">
                          <a:effectLst/>
                          <a:latin typeface="Calibri" panose="020F0502020204030204" pitchFamily="34" charset="0"/>
                          <a:ea typeface="Calibri" panose="020F0502020204030204" pitchFamily="34" charset="0"/>
                          <a:cs typeface="Times New Roman" panose="02020603050405020304" pitchFamily="18" charset="0"/>
                        </a:rPr>
                        <a:t> Watch VLE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https://www.mathswatch.co.uk/</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Pupils have their own logins which they can use to access bespoke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maths</a:t>
                      </a:r>
                      <a:r>
                        <a:rPr lang="en-US" sz="1200" dirty="0">
                          <a:effectLst/>
                          <a:latin typeface="Calibri" panose="020F0502020204030204" pitchFamily="34" charset="0"/>
                          <a:ea typeface="Calibri" panose="020F0502020204030204" pitchFamily="34" charset="0"/>
                          <a:cs typeface="Times New Roman" panose="02020603050405020304" pitchFamily="18" charset="0"/>
                        </a:rPr>
                        <a:t> practice tasks on the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Maths</a:t>
                      </a:r>
                      <a:r>
                        <a:rPr lang="en-US" sz="1200" dirty="0">
                          <a:effectLst/>
                          <a:latin typeface="Calibri" panose="020F0502020204030204" pitchFamily="34" charset="0"/>
                          <a:ea typeface="Calibri" panose="020F0502020204030204" pitchFamily="34" charset="0"/>
                          <a:cs typeface="Times New Roman" panose="02020603050405020304" pitchFamily="18" charset="0"/>
                        </a:rPr>
                        <a:t> Watch VLE platform.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360"/>
                        </a:spcBef>
                      </a:pPr>
                      <a:r>
                        <a:rPr lang="en-US" sz="1200" dirty="0">
                          <a:effectLst/>
                          <a:latin typeface="Calibri" panose="020F0502020204030204" pitchFamily="34" charset="0"/>
                          <a:ea typeface="Calibri" panose="020F0502020204030204" pitchFamily="34" charset="0"/>
                          <a:cs typeface="Times New Roman" panose="02020603050405020304" pitchFamily="18" charset="0"/>
                        </a:rPr>
                        <a:t>Students can use the VLE platform if they are absent from school</a:t>
                      </a:r>
                      <a:r>
                        <a:rPr lang="en-US" sz="1200" spc="-25"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or</a:t>
                      </a:r>
                      <a:r>
                        <a:rPr lang="en-US" sz="1200" spc="-35"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to</a:t>
                      </a:r>
                      <a:r>
                        <a:rPr lang="en-US" sz="1200" spc="-3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consolidate</a:t>
                      </a:r>
                      <a:r>
                        <a:rPr lang="en-US" sz="1200" spc="-25"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their</a:t>
                      </a:r>
                      <a:r>
                        <a:rPr lang="en-US" sz="1200" spc="-35"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learning</a:t>
                      </a:r>
                      <a:r>
                        <a:rPr lang="en-US" sz="1200" b="1"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in</a:t>
                      </a:r>
                      <a:r>
                        <a:rPr lang="en-US" sz="1200" spc="-3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lessons.</a:t>
                      </a:r>
                    </a:p>
                    <a:p>
                      <a:pPr>
                        <a:spcBef>
                          <a:spcPts val="360"/>
                        </a:spcBef>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360"/>
                        </a:spcBef>
                      </a:pPr>
                      <a:r>
                        <a:rPr lang="en-US" sz="12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Functional Skills Entry Levels 1, 2, 3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360"/>
                        </a:spcBef>
                      </a:pPr>
                      <a:r>
                        <a:rPr lang="en-US" sz="12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https://passfunctionalskills.co.uk/</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360"/>
                        </a:spcBef>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Students can access Entry levels 1, 2 and 3 worksheets and past exam papers to support their learning on this website.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620"/>
                        </a:spcBef>
                      </a:pPr>
                      <a:r>
                        <a:rPr lang="en-US" sz="1200" dirty="0">
                          <a:effectLst/>
                          <a:latin typeface="Calibri" panose="020F0502020204030204" pitchFamily="34" charset="0"/>
                          <a:ea typeface="Calibri" panose="020F0502020204030204" pitchFamily="34" charset="0"/>
                          <a:cs typeface="Times New Roman" panose="02020603050405020304" pitchFamily="18" charset="0"/>
                        </a:rPr>
                        <a:t>Connect</a:t>
                      </a:r>
                      <a:r>
                        <a:rPr lang="en-US" sz="1200" spc="-2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it</a:t>
                      </a:r>
                      <a:r>
                        <a:rPr lang="en-US" sz="1200" spc="-3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to</a:t>
                      </a:r>
                      <a:r>
                        <a:rPr lang="en-US" sz="1200" spc="-25"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real</a:t>
                      </a:r>
                      <a:r>
                        <a:rPr lang="en-US" sz="1200" spc="-2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life.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Practise</a:t>
                      </a:r>
                      <a:r>
                        <a:rPr lang="en-US" sz="1200" dirty="0">
                          <a:effectLst/>
                          <a:latin typeface="Calibri" panose="020F0502020204030204" pitchFamily="34" charset="0"/>
                          <a:ea typeface="Calibri" panose="020F0502020204030204" pitchFamily="34" charset="0"/>
                          <a:cs typeface="Times New Roman" panose="02020603050405020304" pitchFamily="18" charset="0"/>
                        </a:rPr>
                        <a:t> their times tables at home.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620"/>
                        </a:spcBef>
                      </a:pPr>
                      <a:endParaRPr lang="en-US" sz="1200" b="1" u="sng"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620"/>
                        </a:spcBef>
                      </a:pPr>
                      <a:r>
                        <a:rPr lang="en-US" sz="1200" b="1" u="sng" dirty="0" err="1">
                          <a:effectLst/>
                          <a:latin typeface="Calibri" panose="020F0502020204030204" pitchFamily="34" charset="0"/>
                          <a:ea typeface="Calibri" panose="020F0502020204030204" pitchFamily="34" charset="0"/>
                          <a:cs typeface="Times New Roman" panose="02020603050405020304" pitchFamily="18" charset="0"/>
                        </a:rPr>
                        <a:t>Maths</a:t>
                      </a:r>
                      <a:r>
                        <a:rPr lang="en-US" sz="1200" b="1" u="sng" dirty="0">
                          <a:effectLst/>
                          <a:latin typeface="Calibri" panose="020F0502020204030204" pitchFamily="34" charset="0"/>
                          <a:ea typeface="Calibri" panose="020F0502020204030204" pitchFamily="34" charset="0"/>
                          <a:cs typeface="Times New Roman" panose="02020603050405020304" pitchFamily="18" charset="0"/>
                        </a:rPr>
                        <a:t> Games Club</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Students are encouraged to attend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Maths</a:t>
                      </a:r>
                      <a:r>
                        <a:rPr lang="en-US" sz="1200" dirty="0">
                          <a:effectLst/>
                          <a:latin typeface="Calibri" panose="020F0502020204030204" pitchFamily="34" charset="0"/>
                          <a:ea typeface="Calibri" panose="020F0502020204030204" pitchFamily="34" charset="0"/>
                          <a:cs typeface="Times New Roman" panose="02020603050405020304" pitchFamily="18" charset="0"/>
                        </a:rPr>
                        <a:t> Games Club every Wednesday during lunchtime. Activities there include times table tournaments, and access to other websites such as Prodigy and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Maths</a:t>
                      </a:r>
                      <a:r>
                        <a:rPr lang="en-US" sz="1200" dirty="0">
                          <a:effectLst/>
                          <a:latin typeface="Calibri" panose="020F0502020204030204" pitchFamily="34" charset="0"/>
                          <a:ea typeface="Calibri" panose="020F0502020204030204" pitchFamily="34" charset="0"/>
                          <a:cs typeface="Times New Roman" panose="02020603050405020304" pitchFamily="18" charset="0"/>
                        </a:rPr>
                        <a:t> Frame. All of these websites present an opportunity for students to access mathematical concepts in a fun way.</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69850">
                        <a:lnSpc>
                          <a:spcPts val="1705"/>
                        </a:lnSpc>
                      </a:pPr>
                      <a:r>
                        <a:rPr lang="en-US" sz="12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Enhancing Times Table Recall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69850"/>
                      <a:r>
                        <a:rPr lang="en-US" sz="1200" dirty="0">
                          <a:effectLst/>
                          <a:latin typeface="Calibri" panose="020F0502020204030204" pitchFamily="34" charset="0"/>
                          <a:ea typeface="Calibri" panose="020F0502020204030204" pitchFamily="34" charset="0"/>
                          <a:cs typeface="Times New Roman" panose="02020603050405020304" pitchFamily="18" charset="0"/>
                        </a:rPr>
                        <a:t>Students have access to Times Table Rockstars to practice both at home and in school, to strengthen their understanding and recall of times tables, vital for building confidence in tackling reasoning tasks.</a:t>
                      </a:r>
                    </a:p>
                    <a:p>
                      <a:endPar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Extra</a:t>
                      </a:r>
                      <a:r>
                        <a:rPr lang="en-US" sz="1200" b="1" spc="-2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spc="-1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Support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720"/>
                        </a:spcBef>
                        <a:tabLst>
                          <a:tab pos="560705" algn="l"/>
                          <a:tab pos="56134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At home, we encourage the  students to talk about what</a:t>
                      </a:r>
                      <a:r>
                        <a:rPr lang="en-US" sz="1200" spc="-2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they</a:t>
                      </a:r>
                      <a:r>
                        <a:rPr lang="en-US" sz="1200" spc="-2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have</a:t>
                      </a:r>
                      <a:r>
                        <a:rPr lang="en-US" sz="1200" spc="-15"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learnt.</a:t>
                      </a:r>
                      <a:r>
                        <a:rPr lang="en-US" sz="1200" spc="-20" dirty="0">
                          <a:effectLst/>
                          <a:latin typeface="Calibri" panose="020F0502020204030204" pitchFamily="34" charset="0"/>
                          <a:ea typeface="Calibri" panose="020F0502020204030204" pitchFamily="34" charset="0"/>
                          <a:cs typeface="Times New Roman" panose="02020603050405020304" pitchFamily="18" charset="0"/>
                        </a:rPr>
                        <a:t> This h</a:t>
                      </a:r>
                      <a:r>
                        <a:rPr lang="en-US" sz="1200" dirty="0">
                          <a:effectLst/>
                          <a:latin typeface="Calibri" panose="020F0502020204030204" pitchFamily="34" charset="0"/>
                          <a:ea typeface="Calibri" panose="020F0502020204030204" pitchFamily="34" charset="0"/>
                          <a:cs typeface="Times New Roman" panose="02020603050405020304" pitchFamily="18" charset="0"/>
                        </a:rPr>
                        <a:t>elps</a:t>
                      </a:r>
                      <a:r>
                        <a:rPr lang="en-US" sz="1200" spc="-25" dirty="0">
                          <a:effectLst/>
                          <a:latin typeface="Calibri" panose="020F0502020204030204" pitchFamily="34" charset="0"/>
                          <a:ea typeface="Calibri" panose="020F0502020204030204" pitchFamily="34" charset="0"/>
                          <a:cs typeface="Times New Roman" panose="02020603050405020304" pitchFamily="18" charset="0"/>
                        </a:rPr>
                        <a:t> to </a:t>
                      </a:r>
                      <a:r>
                        <a:rPr lang="en-US" sz="1200" dirty="0">
                          <a:effectLst/>
                          <a:latin typeface="Calibri" panose="020F0502020204030204" pitchFamily="34" charset="0"/>
                          <a:ea typeface="Calibri" panose="020F0502020204030204" pitchFamily="34" charset="0"/>
                          <a:cs typeface="Times New Roman" panose="02020603050405020304" pitchFamily="18" charset="0"/>
                        </a:rPr>
                        <a:t>connect</a:t>
                      </a:r>
                      <a:r>
                        <a:rPr lang="en-US" sz="1200" spc="-2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it</a:t>
                      </a:r>
                      <a:r>
                        <a:rPr lang="en-US" sz="1200" spc="-3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to</a:t>
                      </a:r>
                      <a:r>
                        <a:rPr lang="en-US" sz="1200" spc="-25"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real</a:t>
                      </a:r>
                      <a:r>
                        <a:rPr lang="en-US" sz="1200" spc="-2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life.</a:t>
                      </a:r>
                      <a:r>
                        <a:rPr lang="en-US" sz="12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538DD3"/>
                      </a:solidFill>
                      <a:prstDash val="solid"/>
                      <a:round/>
                      <a:headEnd type="none" w="med" len="med"/>
                      <a:tailEnd type="none" w="med" len="med"/>
                    </a:lnL>
                    <a:lnR w="12700" cap="flat" cmpd="sng" algn="ctr">
                      <a:solidFill>
                        <a:srgbClr val="538DD3"/>
                      </a:solidFill>
                      <a:prstDash val="solid"/>
                      <a:round/>
                      <a:headEnd type="none" w="med" len="med"/>
                      <a:tailEnd type="none" w="med" len="med"/>
                    </a:lnR>
                    <a:lnT w="12700" cap="flat" cmpd="sng" algn="ctr">
                      <a:solidFill>
                        <a:srgbClr val="538DD3"/>
                      </a:solidFill>
                      <a:prstDash val="solid"/>
                      <a:round/>
                      <a:headEnd type="none" w="med" len="med"/>
                      <a:tailEnd type="none" w="med" len="med"/>
                    </a:lnT>
                    <a:lnB w="12700" cap="flat" cmpd="sng" algn="ctr">
                      <a:solidFill>
                        <a:srgbClr val="538DD3"/>
                      </a:solidFill>
                      <a:prstDash val="solid"/>
                      <a:round/>
                      <a:headEnd type="none" w="med" len="med"/>
                      <a:tailEnd type="none" w="med" len="med"/>
                    </a:lnB>
                    <a:noFill/>
                  </a:tcPr>
                </a:tc>
                <a:extLst>
                  <a:ext uri="{0D108BD9-81ED-4DB2-BD59-A6C34878D82A}">
                    <a16:rowId xmlns:a16="http://schemas.microsoft.com/office/drawing/2014/main" val="738962236"/>
                  </a:ext>
                </a:extLst>
              </a:tr>
            </a:tbl>
          </a:graphicData>
        </a:graphic>
      </p:graphicFrame>
    </p:spTree>
    <p:extLst>
      <p:ext uri="{BB962C8B-B14F-4D97-AF65-F5344CB8AC3E}">
        <p14:creationId xmlns:p14="http://schemas.microsoft.com/office/powerpoint/2010/main" val="1197406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4" name="Rectangle 93">
            <a:extLst>
              <a:ext uri="{FF2B5EF4-FFF2-40B4-BE49-F238E27FC236}">
                <a16:creationId xmlns:a16="http://schemas.microsoft.com/office/drawing/2014/main" id="{0BE1027C-ABCB-4C82-91A2-F67B9A5A6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6BA91D-915C-49E9-BA6D-FB9B677ACAA3}"/>
              </a:ext>
            </a:extLst>
          </p:cNvPr>
          <p:cNvSpPr>
            <a:spLocks noGrp="1"/>
          </p:cNvSpPr>
          <p:nvPr>
            <p:ph type="ctrTitle"/>
          </p:nvPr>
        </p:nvSpPr>
        <p:spPr>
          <a:xfrm>
            <a:off x="665641" y="4473680"/>
            <a:ext cx="9552558" cy="689336"/>
          </a:xfrm>
        </p:spPr>
        <p:txBody>
          <a:bodyPr rtlCol="0">
            <a:normAutofit fontScale="90000"/>
          </a:bodyPr>
          <a:lstStyle/>
          <a:p>
            <a:pPr rtl="0"/>
            <a:r>
              <a:rPr lang="en-GB" sz="4400"/>
              <a:t>        </a:t>
            </a:r>
            <a:r>
              <a:rPr lang="en-GB" sz="4400">
                <a:highlight>
                  <a:srgbClr val="808000"/>
                </a:highlight>
              </a:rPr>
              <a:t>Mathematics department</a:t>
            </a:r>
          </a:p>
        </p:txBody>
      </p:sp>
      <p:sp>
        <p:nvSpPr>
          <p:cNvPr id="3" name="Subtitle 2">
            <a:extLst>
              <a:ext uri="{FF2B5EF4-FFF2-40B4-BE49-F238E27FC236}">
                <a16:creationId xmlns:a16="http://schemas.microsoft.com/office/drawing/2014/main" id="{B5DB1A8A-4EF6-4157-8A00-84AEDB08838C}"/>
              </a:ext>
            </a:extLst>
          </p:cNvPr>
          <p:cNvSpPr>
            <a:spLocks noGrp="1"/>
          </p:cNvSpPr>
          <p:nvPr>
            <p:ph type="subTitle" idx="1"/>
          </p:nvPr>
        </p:nvSpPr>
        <p:spPr>
          <a:xfrm>
            <a:off x="630181" y="5163155"/>
            <a:ext cx="10854248" cy="1103768"/>
          </a:xfrm>
        </p:spPr>
        <p:txBody>
          <a:bodyPr rtlCol="0">
            <a:normAutofit fontScale="92500" lnSpcReduction="20000"/>
          </a:bodyPr>
          <a:lstStyle/>
          <a:p>
            <a:pPr rtl="0"/>
            <a:r>
              <a:rPr lang="en-GB" dirty="0">
                <a:solidFill>
                  <a:srgbClr val="7030A0"/>
                </a:solidFill>
              </a:rPr>
              <a:t>                                                           </a:t>
            </a:r>
            <a:r>
              <a:rPr lang="en-GB" b="1" dirty="0">
                <a:solidFill>
                  <a:srgbClr val="FF0000"/>
                </a:solidFill>
              </a:rPr>
              <a:t>Our Vision: </a:t>
            </a:r>
          </a:p>
          <a:p>
            <a:pPr rtl="0"/>
            <a:r>
              <a:rPr lang="en-GB" sz="1900" b="1" dirty="0">
                <a:solidFill>
                  <a:schemeClr val="accent4">
                    <a:lumMod val="40000"/>
                    <a:lumOff val="60000"/>
                  </a:schemeClr>
                </a:solidFill>
              </a:rPr>
              <a:t>To empower our students to become </a:t>
            </a:r>
            <a:r>
              <a:rPr lang="en-GB" sz="1900" b="1" dirty="0">
                <a:solidFill>
                  <a:srgbClr val="C00000"/>
                </a:solidFill>
              </a:rPr>
              <a:t>FLUENT</a:t>
            </a:r>
            <a:r>
              <a:rPr lang="en-GB" sz="1900" b="1" dirty="0">
                <a:solidFill>
                  <a:schemeClr val="accent4">
                    <a:lumMod val="40000"/>
                    <a:lumOff val="60000"/>
                  </a:schemeClr>
                </a:solidFill>
              </a:rPr>
              <a:t> in the fundamentals of mathematics, </a:t>
            </a:r>
            <a:r>
              <a:rPr lang="en-GB" sz="1900" b="1" dirty="0">
                <a:solidFill>
                  <a:srgbClr val="C00000"/>
                </a:solidFill>
              </a:rPr>
              <a:t>REASON</a:t>
            </a:r>
            <a:r>
              <a:rPr lang="en-GB" sz="1900" b="1" dirty="0">
                <a:solidFill>
                  <a:schemeClr val="accent4">
                    <a:lumMod val="40000"/>
                    <a:lumOff val="60000"/>
                  </a:schemeClr>
                </a:solidFill>
              </a:rPr>
              <a:t>      </a:t>
            </a:r>
          </a:p>
          <a:p>
            <a:pPr rtl="0"/>
            <a:r>
              <a:rPr lang="en-GB" sz="1900" b="1" dirty="0">
                <a:solidFill>
                  <a:schemeClr val="accent4">
                    <a:lumMod val="40000"/>
                    <a:lumOff val="60000"/>
                  </a:schemeClr>
                </a:solidFill>
              </a:rPr>
              <a:t>                        mathematically and </a:t>
            </a:r>
            <a:r>
              <a:rPr lang="en-GB" sz="1900" b="1" dirty="0">
                <a:solidFill>
                  <a:srgbClr val="C00000"/>
                </a:solidFill>
              </a:rPr>
              <a:t>APPLY</a:t>
            </a:r>
            <a:r>
              <a:rPr lang="en-GB" sz="1900" b="1" dirty="0">
                <a:solidFill>
                  <a:schemeClr val="accent4">
                    <a:lumMod val="40000"/>
                    <a:lumOff val="60000"/>
                  </a:schemeClr>
                </a:solidFill>
              </a:rPr>
              <a:t> Learned Skills to solve problems.</a:t>
            </a:r>
          </a:p>
        </p:txBody>
      </p:sp>
      <p:grpSp>
        <p:nvGrpSpPr>
          <p:cNvPr id="96" name="Group 95">
            <a:extLst>
              <a:ext uri="{FF2B5EF4-FFF2-40B4-BE49-F238E27FC236}">
                <a16:creationId xmlns:a16="http://schemas.microsoft.com/office/drawing/2014/main" id="{0CC57C46-4659-4AF2-9180-2DEED214CD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97" name="Straight Connector 96">
              <a:extLst>
                <a:ext uri="{FF2B5EF4-FFF2-40B4-BE49-F238E27FC236}">
                  <a16:creationId xmlns:a16="http://schemas.microsoft.com/office/drawing/2014/main" id="{CFB52317-0F00-40C0-B1F2-33ED6D30D97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2468ACF9-4EF2-4251-9FAD-3F225BF7417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CE4A3ECD-6924-4912-B117-3C617B584BC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D1DFE1F5-FA7A-403F-B9D9-0434E2BE2F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92CF27E4-09D0-444E-B18D-F904871038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03" name="Snip Diagonal Corner Rectangle 12">
            <a:extLst>
              <a:ext uri="{FF2B5EF4-FFF2-40B4-BE49-F238E27FC236}">
                <a16:creationId xmlns:a16="http://schemas.microsoft.com/office/drawing/2014/main" id="{FDAF26D5-7469-49F5-902D-571FA58A7E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251" y="690851"/>
            <a:ext cx="9615670" cy="3584587"/>
          </a:xfrm>
          <a:prstGeom prst="snip2DiagRect">
            <a:avLst>
              <a:gd name="adj1" fmla="val 12305"/>
              <a:gd name="adj2" fmla="val 0"/>
            </a:avLst>
          </a:prstGeom>
          <a:solidFill>
            <a:schemeClr val="tx1"/>
          </a:solidFill>
          <a:ln>
            <a:solidFill>
              <a:srgbClr val="FFFFFF">
                <a:alpha val="40000"/>
              </a:srgbClr>
            </a:soli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t Andrew's School Aylmerton">
            <a:extLst>
              <a:ext uri="{FF2B5EF4-FFF2-40B4-BE49-F238E27FC236}">
                <a16:creationId xmlns:a16="http://schemas.microsoft.com/office/drawing/2014/main" id="{3342E784-8DF4-DA10-94B1-6D311D2F6A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61535" y="2041535"/>
            <a:ext cx="4201297" cy="976801"/>
          </a:xfrm>
          <a:prstGeom prst="rect">
            <a:avLst/>
          </a:prstGeom>
          <a:noFill/>
        </p:spPr>
      </p:pic>
      <p:pic>
        <p:nvPicPr>
          <p:cNvPr id="5" name="Picture 4" descr="Student writing at desk">
            <a:extLst>
              <a:ext uri="{FF2B5EF4-FFF2-40B4-BE49-F238E27FC236}">
                <a16:creationId xmlns:a16="http://schemas.microsoft.com/office/drawing/2014/main" id="{DB01D247-521D-46B2-B29A-935ED000F01B}"/>
              </a:ext>
            </a:extLst>
          </p:cNvPr>
          <p:cNvPicPr>
            <a:picLocks noChangeAspect="1"/>
          </p:cNvPicPr>
          <p:nvPr/>
        </p:nvPicPr>
        <p:blipFill rotWithShape="1">
          <a:blip r:embed="rId4"/>
          <a:srcRect t="17979" r="1" b="28917"/>
          <a:stretch/>
        </p:blipFill>
        <p:spPr>
          <a:xfrm>
            <a:off x="5640953" y="1578428"/>
            <a:ext cx="4157293" cy="1744181"/>
          </a:xfrm>
          <a:prstGeom prst="rect">
            <a:avLst/>
          </a:prstGeom>
        </p:spPr>
      </p:pic>
    </p:spTree>
    <p:extLst>
      <p:ext uri="{BB962C8B-B14F-4D97-AF65-F5344CB8AC3E}">
        <p14:creationId xmlns:p14="http://schemas.microsoft.com/office/powerpoint/2010/main" val="3780818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D27B99-D450-6AF0-B2C7-A84478804379}"/>
              </a:ext>
            </a:extLst>
          </p:cNvPr>
          <p:cNvSpPr>
            <a:spLocks noGrp="1"/>
          </p:cNvSpPr>
          <p:nvPr>
            <p:ph type="title"/>
          </p:nvPr>
        </p:nvSpPr>
        <p:spPr>
          <a:xfrm>
            <a:off x="640290" y="685800"/>
            <a:ext cx="4818656" cy="4603749"/>
          </a:xfrm>
        </p:spPr>
        <p:txBody>
          <a:bodyPr>
            <a:normAutofit/>
          </a:bodyPr>
          <a:lstStyle/>
          <a:p>
            <a:pPr algn="r"/>
            <a:r>
              <a:rPr lang="en-US" sz="5200" err="1"/>
              <a:t>oUR</a:t>
            </a:r>
            <a:r>
              <a:rPr lang="en-US" sz="5200"/>
              <a:t> </a:t>
            </a:r>
            <a:r>
              <a:rPr lang="en-US" sz="5200" err="1"/>
              <a:t>Maths</a:t>
            </a:r>
            <a:r>
              <a:rPr lang="en-US" sz="5200"/>
              <a:t> Curriculum</a:t>
            </a:r>
          </a:p>
        </p:txBody>
      </p:sp>
      <p:sp>
        <p:nvSpPr>
          <p:cNvPr id="33" name="Rectangle 32">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CF8C261-4727-94BB-77E6-FAB0A986382A}"/>
              </a:ext>
            </a:extLst>
          </p:cNvPr>
          <p:cNvSpPr>
            <a:spLocks noGrp="1"/>
          </p:cNvSpPr>
          <p:nvPr>
            <p:ph idx="1"/>
          </p:nvPr>
        </p:nvSpPr>
        <p:spPr>
          <a:xfrm>
            <a:off x="6625651" y="685800"/>
            <a:ext cx="5038884" cy="5685601"/>
          </a:xfrm>
        </p:spPr>
        <p:txBody>
          <a:bodyPr>
            <a:normAutofit fontScale="92500"/>
          </a:bodyPr>
          <a:lstStyle/>
          <a:p>
            <a:pPr>
              <a:lnSpc>
                <a:spcPct val="90000"/>
              </a:lnSpc>
              <a:buNone/>
            </a:pPr>
            <a:r>
              <a:rPr lang="en-US" sz="800" u="sng" dirty="0">
                <a:solidFill>
                  <a:schemeClr val="tx1"/>
                </a:solidFill>
                <a:ea typeface="+mn-lt"/>
                <a:cs typeface="+mn-lt"/>
              </a:rPr>
              <a:t> </a:t>
            </a:r>
            <a:r>
              <a:rPr lang="en-US" sz="1100" u="sng" dirty="0">
                <a:solidFill>
                  <a:schemeClr val="tx1"/>
                </a:solidFill>
                <a:ea typeface="+mn-lt"/>
                <a:cs typeface="+mn-lt"/>
              </a:rPr>
              <a:t>Schemes of Learning</a:t>
            </a:r>
            <a:endParaRPr lang="en-US" sz="1100" dirty="0">
              <a:solidFill>
                <a:schemeClr val="tx1"/>
              </a:solidFill>
            </a:endParaRPr>
          </a:p>
          <a:p>
            <a:pPr>
              <a:lnSpc>
                <a:spcPct val="90000"/>
              </a:lnSpc>
              <a:buClr>
                <a:srgbClr val="FFFFFF"/>
              </a:buClr>
              <a:buFont typeface="Wingdings 3"/>
              <a:buChar char=""/>
            </a:pPr>
            <a:r>
              <a:rPr lang="en-US" sz="1100" dirty="0">
                <a:solidFill>
                  <a:schemeClr val="tx1"/>
                </a:solidFill>
                <a:ea typeface="+mn-lt"/>
                <a:cs typeface="+mn-lt"/>
              </a:rPr>
              <a:t>Our Key Stage 2 curriculum uses the White Rose </a:t>
            </a:r>
            <a:r>
              <a:rPr lang="en-US" sz="1100" dirty="0" err="1">
                <a:solidFill>
                  <a:schemeClr val="tx1"/>
                </a:solidFill>
                <a:ea typeface="+mn-lt"/>
                <a:cs typeface="+mn-lt"/>
              </a:rPr>
              <a:t>Maths</a:t>
            </a:r>
            <a:r>
              <a:rPr lang="en-US" sz="1100" dirty="0">
                <a:solidFill>
                  <a:schemeClr val="tx1"/>
                </a:solidFill>
                <a:ea typeface="+mn-lt"/>
                <a:cs typeface="+mn-lt"/>
              </a:rPr>
              <a:t> schemes of learning as their medium-term planning documents.</a:t>
            </a:r>
            <a:endParaRPr lang="en-US" sz="1100" dirty="0">
              <a:solidFill>
                <a:schemeClr val="tx1"/>
              </a:solidFill>
            </a:endParaRPr>
          </a:p>
          <a:p>
            <a:pPr>
              <a:lnSpc>
                <a:spcPct val="90000"/>
              </a:lnSpc>
              <a:buClr>
                <a:srgbClr val="FFFFFF"/>
              </a:buClr>
              <a:buFont typeface="Wingdings 3"/>
              <a:buChar char=""/>
            </a:pPr>
            <a:r>
              <a:rPr lang="en-US" sz="1100" dirty="0">
                <a:solidFill>
                  <a:schemeClr val="tx1"/>
                </a:solidFill>
                <a:ea typeface="+mn-lt"/>
                <a:cs typeface="+mn-lt"/>
              </a:rPr>
              <a:t>Our Key Stage 3 curriculum uses a carefully designed and tailored scheme of learning underpinned by the combination of Kangaroo and AQA schemes of learning. This has been designed to provide flexibility and cater for the bespoke needs of our students. </a:t>
            </a:r>
          </a:p>
          <a:p>
            <a:pPr>
              <a:lnSpc>
                <a:spcPct val="90000"/>
              </a:lnSpc>
              <a:buClr>
                <a:srgbClr val="FFFFFF"/>
              </a:buClr>
              <a:buFont typeface="Wingdings 3"/>
              <a:buChar char=""/>
            </a:pPr>
            <a:r>
              <a:rPr lang="en-US" sz="1100" dirty="0">
                <a:solidFill>
                  <a:schemeClr val="tx1"/>
                </a:solidFill>
                <a:ea typeface="+mn-lt"/>
                <a:cs typeface="+mn-lt"/>
              </a:rPr>
              <a:t>Our Key Stage 4 curriculum includes Years 10 and 11 but we also enable some of our Year 9 students to access to the same learning.  Students are assigned different pathways according to ability, to pursue various qualifications leading up to their final exams in Year 11. </a:t>
            </a:r>
          </a:p>
          <a:p>
            <a:pPr>
              <a:lnSpc>
                <a:spcPct val="90000"/>
              </a:lnSpc>
              <a:buClr>
                <a:srgbClr val="FFFFFF"/>
              </a:buClr>
              <a:buFont typeface="Wingdings 3"/>
              <a:buChar char=""/>
            </a:pPr>
            <a:r>
              <a:rPr lang="en-US" sz="1100" dirty="0">
                <a:solidFill>
                  <a:schemeClr val="tx1"/>
                </a:solidFill>
                <a:ea typeface="+mn-lt"/>
                <a:cs typeface="+mn-lt"/>
              </a:rPr>
              <a:t>The qualifications consist of Entry Levels 1, 2 or 3 Certificate, Functional Skills </a:t>
            </a:r>
            <a:r>
              <a:rPr lang="en-US" sz="1100" dirty="0" err="1">
                <a:solidFill>
                  <a:schemeClr val="tx1"/>
                </a:solidFill>
                <a:ea typeface="+mn-lt"/>
                <a:cs typeface="+mn-lt"/>
              </a:rPr>
              <a:t>Maths</a:t>
            </a:r>
            <a:r>
              <a:rPr lang="en-US" sz="1100" dirty="0">
                <a:solidFill>
                  <a:schemeClr val="tx1"/>
                </a:solidFill>
                <a:ea typeface="+mn-lt"/>
                <a:cs typeface="+mn-lt"/>
              </a:rPr>
              <a:t> Levels 1 and 2, and GCSE Foundation or Higher. For Entry Levels 1, 2 or 3 Certificates, some of our students follow Edexcel Scheme of Learning, and for those students who cannot access the </a:t>
            </a:r>
            <a:r>
              <a:rPr lang="en-US" sz="1100" dirty="0" err="1">
                <a:solidFill>
                  <a:schemeClr val="tx1"/>
                </a:solidFill>
                <a:ea typeface="+mn-lt"/>
                <a:cs typeface="+mn-lt"/>
              </a:rPr>
              <a:t>rigour</a:t>
            </a:r>
            <a:r>
              <a:rPr lang="en-US" sz="1100" dirty="0">
                <a:solidFill>
                  <a:schemeClr val="tx1"/>
                </a:solidFill>
                <a:ea typeface="+mn-lt"/>
                <a:cs typeface="+mn-lt"/>
              </a:rPr>
              <a:t> of the GCSE content, they are given the opportunity to follow AQA Functional Skills </a:t>
            </a:r>
            <a:r>
              <a:rPr lang="en-US" sz="1100" dirty="0" err="1">
                <a:solidFill>
                  <a:schemeClr val="tx1"/>
                </a:solidFill>
                <a:ea typeface="+mn-lt"/>
                <a:cs typeface="+mn-lt"/>
              </a:rPr>
              <a:t>Maths</a:t>
            </a:r>
            <a:r>
              <a:rPr lang="en-US" sz="1100" dirty="0">
                <a:solidFill>
                  <a:schemeClr val="tx1"/>
                </a:solidFill>
                <a:ea typeface="+mn-lt"/>
                <a:cs typeface="+mn-lt"/>
              </a:rPr>
              <a:t> Course Scheme of Learning. To ensure that all of our students are challenged appropriately, some students follow the AQA GCSE scheme of learning.</a:t>
            </a:r>
            <a:endParaRPr lang="en-US" sz="1100" dirty="0">
              <a:solidFill>
                <a:schemeClr val="tx1"/>
              </a:solidFill>
            </a:endParaRPr>
          </a:p>
          <a:p>
            <a:pPr>
              <a:lnSpc>
                <a:spcPct val="90000"/>
              </a:lnSpc>
              <a:buClr>
                <a:srgbClr val="FFFFFF"/>
              </a:buClr>
              <a:buFont typeface="Wingdings 3"/>
              <a:buChar char=""/>
            </a:pPr>
            <a:r>
              <a:rPr lang="en-US" sz="1100" dirty="0">
                <a:solidFill>
                  <a:schemeClr val="tx1"/>
                </a:solidFill>
                <a:ea typeface="+mn-lt"/>
                <a:cs typeface="+mn-lt"/>
              </a:rPr>
              <a:t>The rationale for giving the opportunity to students to start this learning pathway from Year 9 is to allow ample time for them to develop and embed the in-depth understanding of the mathematical concepts expected at the end of their courses in Year 11, thus empowering them to approach their respective final exams in Year 11 with confidence.</a:t>
            </a:r>
            <a:endParaRPr lang="en-US" sz="1100" dirty="0">
              <a:solidFill>
                <a:schemeClr val="tx1"/>
              </a:solidFill>
            </a:endParaRPr>
          </a:p>
          <a:p>
            <a:pPr>
              <a:lnSpc>
                <a:spcPct val="90000"/>
              </a:lnSpc>
              <a:buClr>
                <a:srgbClr val="FFFFFF"/>
              </a:buClr>
              <a:buFont typeface="Wingdings 3"/>
              <a:buChar char=""/>
            </a:pPr>
            <a:endParaRPr lang="en-US" sz="1100" dirty="0">
              <a:solidFill>
                <a:schemeClr val="tx1"/>
              </a:solidFill>
            </a:endParaRPr>
          </a:p>
          <a:p>
            <a:pPr indent="0">
              <a:lnSpc>
                <a:spcPct val="90000"/>
              </a:lnSpc>
              <a:buNone/>
            </a:pPr>
            <a:r>
              <a:rPr lang="en-US" sz="1100" b="1" u="sng" dirty="0">
                <a:solidFill>
                  <a:schemeClr val="tx1"/>
                </a:solidFill>
                <a:ea typeface="+mn-lt"/>
                <a:cs typeface="+mn-lt"/>
              </a:rPr>
              <a:t>Special Educational Needs &amp; Disabilities (SEND)</a:t>
            </a:r>
            <a:endParaRPr lang="en-US" sz="1100" dirty="0">
              <a:solidFill>
                <a:schemeClr val="tx1"/>
              </a:solidFill>
            </a:endParaRPr>
          </a:p>
          <a:p>
            <a:pPr>
              <a:lnSpc>
                <a:spcPct val="90000"/>
              </a:lnSpc>
              <a:buNone/>
            </a:pPr>
            <a:r>
              <a:rPr lang="en-US" sz="1100" dirty="0">
                <a:solidFill>
                  <a:schemeClr val="tx1"/>
                </a:solidFill>
                <a:ea typeface="+mn-lt"/>
                <a:cs typeface="+mn-lt"/>
              </a:rPr>
              <a:t>        Our mathematics lessons are tailored to the specific ASD and special educational needs of each individual.  Where required, students’ IEPs incorporate suitable objectives from the National Curriculum for Mathematics and the KS4 courses, and teachers keep these in mind when planning work.  These targets may be worked upon within the lesson as well as on a 1:1 basis.</a:t>
            </a:r>
            <a:endParaRPr lang="en-US" sz="1100" dirty="0">
              <a:solidFill>
                <a:schemeClr val="tx1"/>
              </a:solidFill>
            </a:endParaRPr>
          </a:p>
          <a:p>
            <a:pPr marL="0" indent="0">
              <a:lnSpc>
                <a:spcPct val="90000"/>
              </a:lnSpc>
              <a:buNone/>
            </a:pPr>
            <a:endParaRPr lang="en-US" sz="1000" dirty="0">
              <a:solidFill>
                <a:schemeClr val="tx1"/>
              </a:solidFill>
            </a:endParaRPr>
          </a:p>
        </p:txBody>
      </p:sp>
    </p:spTree>
    <p:extLst>
      <p:ext uri="{BB962C8B-B14F-4D97-AF65-F5344CB8AC3E}">
        <p14:creationId xmlns:p14="http://schemas.microsoft.com/office/powerpoint/2010/main" val="1907394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path path="circle">
            <a:fillToRect b="100000"/>
          </a:path>
        </a:gra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7AE45261-7584-4688-A4A3-724AC140F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46" name="Snip Diagonal Corner Rectangle 21">
            <a:extLst>
              <a:ext uri="{FF2B5EF4-FFF2-40B4-BE49-F238E27FC236}">
                <a16:creationId xmlns:a16="http://schemas.microsoft.com/office/drawing/2014/main" id="{6A3DF0D0-07D5-4FAC-A12C-923E178CCB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20722"/>
            <a:ext cx="12188824" cy="3612950"/>
          </a:xfrm>
          <a:prstGeom prst="snip2DiagRect">
            <a:avLst>
              <a:gd name="adj1" fmla="val 8741"/>
              <a:gd name="adj2" fmla="val 0"/>
            </a:avLst>
          </a:prstGeom>
          <a:solidFill>
            <a:schemeClr val="bg1">
              <a:alpha val="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1EEF4727-6B5C-4FA7-968D-912F35A4CA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40" name="Straight Connector 39">
              <a:extLst>
                <a:ext uri="{FF2B5EF4-FFF2-40B4-BE49-F238E27FC236}">
                  <a16:creationId xmlns:a16="http://schemas.microsoft.com/office/drawing/2014/main" id="{52FE142A-A0FD-4557-92D4-A7A7F27CBF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7F84B8B9-9710-47C6-A3BC-99C562894DE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693ADAE5-007B-4BBF-8DA6-2EB91A0BE7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F3DB8E36-978B-4F5D-B278-B1F45C58554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37484C8B-8B05-442F-A4F5-4192C7D0C9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graphicFrame>
        <p:nvGraphicFramePr>
          <p:cNvPr id="7" name="Content Placeholder 6">
            <a:extLst>
              <a:ext uri="{FF2B5EF4-FFF2-40B4-BE49-F238E27FC236}">
                <a16:creationId xmlns:a16="http://schemas.microsoft.com/office/drawing/2014/main" id="{6100A79B-7D2F-FA85-AC5C-65D97E9EF799}"/>
              </a:ext>
            </a:extLst>
          </p:cNvPr>
          <p:cNvGraphicFramePr>
            <a:graphicFrameLocks noGrp="1"/>
          </p:cNvGraphicFramePr>
          <p:nvPr>
            <p:ph idx="1"/>
            <p:extLst>
              <p:ext uri="{D42A27DB-BD31-4B8C-83A1-F6EECF244321}">
                <p14:modId xmlns:p14="http://schemas.microsoft.com/office/powerpoint/2010/main" val="2193112678"/>
              </p:ext>
            </p:extLst>
          </p:nvPr>
        </p:nvGraphicFramePr>
        <p:xfrm>
          <a:off x="141111" y="820243"/>
          <a:ext cx="11791779" cy="5968976"/>
        </p:xfrm>
        <a:graphic>
          <a:graphicData uri="http://schemas.openxmlformats.org/drawingml/2006/table">
            <a:tbl>
              <a:tblPr firstRow="1" firstCol="1" bandRow="1">
                <a:tableStyleId>{5C22544A-7EE6-4342-B048-85BDC9FD1C3A}</a:tableStyleId>
              </a:tblPr>
              <a:tblGrid>
                <a:gridCol w="960325">
                  <a:extLst>
                    <a:ext uri="{9D8B030D-6E8A-4147-A177-3AD203B41FA5}">
                      <a16:colId xmlns:a16="http://schemas.microsoft.com/office/drawing/2014/main" val="2000086594"/>
                    </a:ext>
                  </a:extLst>
                </a:gridCol>
                <a:gridCol w="1911928">
                  <a:extLst>
                    <a:ext uri="{9D8B030D-6E8A-4147-A177-3AD203B41FA5}">
                      <a16:colId xmlns:a16="http://schemas.microsoft.com/office/drawing/2014/main" val="2392806122"/>
                    </a:ext>
                  </a:extLst>
                </a:gridCol>
                <a:gridCol w="1845347">
                  <a:extLst>
                    <a:ext uri="{9D8B030D-6E8A-4147-A177-3AD203B41FA5}">
                      <a16:colId xmlns:a16="http://schemas.microsoft.com/office/drawing/2014/main" val="2710044070"/>
                    </a:ext>
                  </a:extLst>
                </a:gridCol>
                <a:gridCol w="1940167">
                  <a:extLst>
                    <a:ext uri="{9D8B030D-6E8A-4147-A177-3AD203B41FA5}">
                      <a16:colId xmlns:a16="http://schemas.microsoft.com/office/drawing/2014/main" val="3685190109"/>
                    </a:ext>
                  </a:extLst>
                </a:gridCol>
                <a:gridCol w="1951683">
                  <a:extLst>
                    <a:ext uri="{9D8B030D-6E8A-4147-A177-3AD203B41FA5}">
                      <a16:colId xmlns:a16="http://schemas.microsoft.com/office/drawing/2014/main" val="2996242741"/>
                    </a:ext>
                  </a:extLst>
                </a:gridCol>
                <a:gridCol w="1552061">
                  <a:extLst>
                    <a:ext uri="{9D8B030D-6E8A-4147-A177-3AD203B41FA5}">
                      <a16:colId xmlns:a16="http://schemas.microsoft.com/office/drawing/2014/main" val="2634336960"/>
                    </a:ext>
                  </a:extLst>
                </a:gridCol>
                <a:gridCol w="1630268">
                  <a:extLst>
                    <a:ext uri="{9D8B030D-6E8A-4147-A177-3AD203B41FA5}">
                      <a16:colId xmlns:a16="http://schemas.microsoft.com/office/drawing/2014/main" val="1506465603"/>
                    </a:ext>
                  </a:extLst>
                </a:gridCol>
              </a:tblGrid>
              <a:tr h="482576">
                <a:tc>
                  <a:txBody>
                    <a:bodyPr/>
                    <a:lstStyle/>
                    <a:p>
                      <a:pPr algn="ctr"/>
                      <a:r>
                        <a:rPr lang="en-US" sz="1100" b="1" kern="100">
                          <a:effectLst/>
                          <a:latin typeface="Twinkl Thin"/>
                          <a:ea typeface="Aptos" panose="020B0004020202020204" pitchFamily="34" charset="0"/>
                          <a:cs typeface="Times New Roman"/>
                        </a:rPr>
                        <a:t>Year Groups</a:t>
                      </a:r>
                      <a:endParaRPr lang="en-US" sz="1100">
                        <a:effectLst/>
                        <a:cs typeface="Times New Roman"/>
                      </a:endParaRPr>
                    </a:p>
                    <a:p>
                      <a:pPr algn="ctr"/>
                      <a:r>
                        <a:rPr lang="en-US" sz="1100" b="1" kern="100">
                          <a:effectLst/>
                          <a:latin typeface="Twinkl Thin"/>
                          <a:ea typeface="Aptos" panose="020B0004020202020204" pitchFamily="34" charset="0"/>
                          <a:cs typeface="Times New Roman"/>
                        </a:rPr>
                        <a:t>(KS2)</a:t>
                      </a:r>
                      <a:endParaRPr lang="en-US" sz="1100">
                        <a:effectLst/>
                        <a:cs typeface="Times New Roman"/>
                      </a:endParaRPr>
                    </a:p>
                  </a:txBody>
                  <a:tcPr marL="39741" marR="397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r>
                        <a:rPr lang="en-US" sz="1000" b="1" kern="100">
                          <a:effectLst/>
                          <a:latin typeface="Twinkl Thin"/>
                          <a:ea typeface="Aptos" panose="020B0004020202020204" pitchFamily="34" charset="0"/>
                          <a:cs typeface="Times New Roman"/>
                        </a:rPr>
                        <a:t>Autumn Term 1</a:t>
                      </a:r>
                      <a:endParaRPr lang="en-US" sz="1000">
                        <a:effectLst/>
                        <a:cs typeface="Times New Roman"/>
                      </a:endParaRPr>
                    </a:p>
                  </a:txBody>
                  <a:tcPr marL="39741" marR="397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r>
                        <a:rPr lang="en-US" sz="1100" b="1" kern="100" dirty="0">
                          <a:effectLst/>
                          <a:latin typeface="Twinkl Thin"/>
                          <a:ea typeface="Aptos" panose="020B0004020202020204" pitchFamily="34" charset="0"/>
                          <a:cs typeface="Times New Roman"/>
                        </a:rPr>
                        <a:t>Autumn Term 2</a:t>
                      </a:r>
                      <a:endParaRPr lang="en-US" sz="1100" dirty="0">
                        <a:effectLst/>
                        <a:cs typeface="Times New Roman"/>
                      </a:endParaRPr>
                    </a:p>
                  </a:txBody>
                  <a:tcPr marL="39741" marR="397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r>
                        <a:rPr lang="en-US" sz="1100" b="1" kern="100">
                          <a:effectLst/>
                          <a:latin typeface="Twinkl Thin"/>
                          <a:ea typeface="Aptos" panose="020B0004020202020204" pitchFamily="34" charset="0"/>
                          <a:cs typeface="Times New Roman"/>
                        </a:rPr>
                        <a:t>Spring Term 1</a:t>
                      </a:r>
                      <a:endParaRPr lang="en-US" sz="1100">
                        <a:effectLst/>
                        <a:cs typeface="Times New Roman"/>
                      </a:endParaRPr>
                    </a:p>
                  </a:txBody>
                  <a:tcPr marL="39741" marR="397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r>
                        <a:rPr lang="en-US" sz="1100" b="1" kern="100">
                          <a:effectLst/>
                          <a:latin typeface="Twinkl Thin"/>
                          <a:ea typeface="Aptos" panose="020B0004020202020204" pitchFamily="34" charset="0"/>
                          <a:cs typeface="Times New Roman"/>
                        </a:rPr>
                        <a:t>Spring Term 2</a:t>
                      </a:r>
                      <a:endParaRPr lang="en-US" sz="1100">
                        <a:effectLst/>
                        <a:cs typeface="Times New Roman"/>
                      </a:endParaRPr>
                    </a:p>
                  </a:txBody>
                  <a:tcPr marL="39741" marR="397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r>
                        <a:rPr lang="en-US" sz="1100" b="1" kern="100" dirty="0">
                          <a:effectLst/>
                          <a:latin typeface="Twinkl Thin"/>
                          <a:ea typeface="Aptos" panose="020B0004020202020204" pitchFamily="34" charset="0"/>
                          <a:cs typeface="Times New Roman"/>
                        </a:rPr>
                        <a:t>Summer Term 1</a:t>
                      </a:r>
                      <a:endParaRPr lang="en-US" sz="1100" dirty="0">
                        <a:effectLst/>
                        <a:cs typeface="Times New Roman"/>
                      </a:endParaRPr>
                    </a:p>
                  </a:txBody>
                  <a:tcPr marL="39741" marR="397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r>
                        <a:rPr lang="en-US" sz="1100" b="1" kern="100" dirty="0">
                          <a:effectLst/>
                          <a:latin typeface="Twinkl Thin"/>
                          <a:ea typeface="Aptos" panose="020B0004020202020204" pitchFamily="34" charset="0"/>
                          <a:cs typeface="Times New Roman"/>
                        </a:rPr>
                        <a:t>Summer Term 2</a:t>
                      </a:r>
                      <a:endParaRPr lang="en-US" sz="1100" dirty="0">
                        <a:effectLst/>
                        <a:cs typeface="Times New Roman"/>
                      </a:endParaRPr>
                    </a:p>
                  </a:txBody>
                  <a:tcPr marL="39741" marR="397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173598269"/>
                  </a:ext>
                </a:extLst>
              </a:tr>
              <a:tr h="5354290">
                <a:tc>
                  <a:txBody>
                    <a:bodyPr/>
                    <a:lstStyle/>
                    <a:p>
                      <a:pPr algn="l"/>
                      <a:r>
                        <a:rPr lang="en-US" sz="1000" b="1" kern="100" dirty="0">
                          <a:effectLst/>
                          <a:latin typeface="Twinkl Thin"/>
                          <a:ea typeface="Aptos" panose="020B0004020202020204" pitchFamily="34" charset="0"/>
                          <a:cs typeface="Times New Roman"/>
                        </a:rPr>
                        <a:t>Group A</a:t>
                      </a:r>
                      <a:endParaRPr lang="en-US" sz="1000" dirty="0">
                        <a:effectLst/>
                        <a:cs typeface="Times New Roman"/>
                      </a:endParaRPr>
                    </a:p>
                    <a:p>
                      <a:pPr algn="l"/>
                      <a:endParaRPr lang="en-US" sz="1000" dirty="0">
                        <a:effectLst/>
                        <a:cs typeface="Times New Roman"/>
                      </a:endParaRPr>
                    </a:p>
                  </a:txBody>
                  <a:tcPr marL="39741" marR="397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C5AC"/>
                    </a:solidFill>
                  </a:tcPr>
                </a:tc>
                <a:tc>
                  <a:txBody>
                    <a:bodyPr/>
                    <a:lstStyle/>
                    <a:p>
                      <a:pPr algn="ctr"/>
                      <a:r>
                        <a:rPr lang="en-US" sz="900" b="1" u="sng" kern="100" dirty="0">
                          <a:effectLst/>
                          <a:latin typeface="Twinkl Thin"/>
                          <a:ea typeface="Aptos" panose="020B0004020202020204" pitchFamily="34" charset="0"/>
                          <a:cs typeface="Times New Roman"/>
                        </a:rPr>
                        <a:t>Units</a:t>
                      </a:r>
                      <a:r>
                        <a:rPr lang="en-US" sz="900" kern="100" dirty="0">
                          <a:effectLst/>
                          <a:latin typeface="Twinkl Thin"/>
                          <a:ea typeface="Aptos" panose="020B0004020202020204" pitchFamily="34" charset="0"/>
                          <a:cs typeface="Times New Roman"/>
                        </a:rPr>
                        <a:t> </a:t>
                      </a:r>
                    </a:p>
                    <a:p>
                      <a:pPr algn="ctr"/>
                      <a:r>
                        <a:rPr lang="en-US" sz="900" kern="100" dirty="0">
                          <a:effectLst/>
                          <a:latin typeface="Twinkl Thin"/>
                          <a:ea typeface="Aptos" panose="020B0004020202020204" pitchFamily="34" charset="0"/>
                          <a:cs typeface="Times New Roman"/>
                        </a:rPr>
                        <a:t>Place Value</a:t>
                      </a:r>
                    </a:p>
                    <a:p>
                      <a:pPr algn="ctr"/>
                      <a:r>
                        <a:rPr lang="en-US" sz="900" kern="100" dirty="0">
                          <a:effectLst/>
                          <a:latin typeface="Twinkl Thin"/>
                          <a:ea typeface="Aptos" panose="020B0004020202020204" pitchFamily="34" charset="0"/>
                          <a:cs typeface="Times New Roman"/>
                        </a:rPr>
                        <a:t>Addition &amp; Subtraction</a:t>
                      </a:r>
                      <a:endParaRPr lang="en-US" sz="900" dirty="0">
                        <a:effectLst/>
                        <a:cs typeface="Times New Roman"/>
                      </a:endParaRPr>
                    </a:p>
                    <a:p>
                      <a:pPr algn="ctr"/>
                      <a:endParaRPr lang="en-US" sz="900" dirty="0">
                        <a:effectLst/>
                        <a:cs typeface="Times New Roman"/>
                      </a:endParaRPr>
                    </a:p>
                    <a:p>
                      <a:pPr algn="ctr"/>
                      <a:r>
                        <a:rPr lang="en-US" sz="900" b="1" u="sng" kern="100" dirty="0">
                          <a:effectLst/>
                          <a:latin typeface="Twinkl Thin"/>
                          <a:ea typeface="Aptos" panose="020B0004020202020204" pitchFamily="34" charset="0"/>
                          <a:cs typeface="Times New Roman"/>
                        </a:rPr>
                        <a:t>Skills taught (place value)</a:t>
                      </a:r>
                    </a:p>
                    <a:p>
                      <a:pPr algn="ctr"/>
                      <a:r>
                        <a:rPr lang="en-US" sz="900" b="1" kern="100" dirty="0">
                          <a:effectLst/>
                          <a:latin typeface="Twinkl Thin"/>
                          <a:ea typeface="Aptos" panose="020B0004020202020204" pitchFamily="34" charset="0"/>
                          <a:cs typeface="Times New Roman"/>
                        </a:rPr>
                        <a:t> </a:t>
                      </a:r>
                      <a:endParaRPr lang="en-US" sz="900" dirty="0">
                        <a:effectLst/>
                        <a:cs typeface="Times New Roman"/>
                      </a:endParaRPr>
                    </a:p>
                    <a:p>
                      <a:pPr algn="ctr"/>
                      <a:r>
                        <a:rPr lang="en-US" sz="900" kern="100" dirty="0">
                          <a:solidFill>
                            <a:srgbClr val="FF0000"/>
                          </a:solidFill>
                          <a:effectLst/>
                          <a:latin typeface="Twinkl Thin"/>
                          <a:ea typeface="Aptos" panose="020B0004020202020204" pitchFamily="34" charset="0"/>
                          <a:cs typeface="Times New Roman"/>
                        </a:rPr>
                        <a:t>Pupils will be able to:</a:t>
                      </a:r>
                    </a:p>
                    <a:p>
                      <a:pPr algn="ctr"/>
                      <a:endParaRPr lang="en-US" sz="900" kern="100" dirty="0">
                        <a:solidFill>
                          <a:srgbClr val="FF0000"/>
                        </a:solidFill>
                        <a:effectLst/>
                        <a:latin typeface="Twinkl Thin"/>
                        <a:ea typeface="Aptos" panose="020B0004020202020204" pitchFamily="34" charset="0"/>
                        <a:cs typeface="Times New Roman"/>
                      </a:endParaRPr>
                    </a:p>
                    <a:p>
                      <a:pPr algn="ctr"/>
                      <a:r>
                        <a:rPr lang="en-US" sz="900" kern="100" dirty="0">
                          <a:solidFill>
                            <a:srgbClr val="FF0000"/>
                          </a:solidFill>
                          <a:effectLst/>
                          <a:latin typeface="Twinkl Thin"/>
                          <a:ea typeface="Aptos" panose="020B0004020202020204" pitchFamily="34" charset="0"/>
                          <a:cs typeface="Times New Roman"/>
                        </a:rPr>
                        <a:t>Read and write numbers from 1 to 100 in numerals and words. </a:t>
                      </a:r>
                    </a:p>
                    <a:p>
                      <a:pPr algn="ctr"/>
                      <a:endParaRPr lang="en-US" sz="900" kern="100" dirty="0">
                        <a:solidFill>
                          <a:srgbClr val="FF0000"/>
                        </a:solidFill>
                        <a:effectLst/>
                        <a:latin typeface="Twinkl Thin"/>
                        <a:ea typeface="Aptos" panose="020B0004020202020204" pitchFamily="34" charset="0"/>
                        <a:cs typeface="Times New Roman"/>
                      </a:endParaRPr>
                    </a:p>
                    <a:p>
                      <a:pPr algn="ctr"/>
                      <a:r>
                        <a:rPr lang="en-US" sz="900" kern="100" dirty="0">
                          <a:solidFill>
                            <a:srgbClr val="FF0000"/>
                          </a:solidFill>
                          <a:effectLst/>
                          <a:latin typeface="Twinkl Thin"/>
                          <a:ea typeface="Aptos" panose="020B0004020202020204" pitchFamily="34" charset="0"/>
                          <a:cs typeface="Times New Roman"/>
                        </a:rPr>
                        <a:t>Identify, represent and estimate numbers using different representations, including the number line.</a:t>
                      </a:r>
                    </a:p>
                    <a:p>
                      <a:pPr algn="ctr"/>
                      <a:endParaRPr lang="en-US" sz="900" kern="100" dirty="0">
                        <a:solidFill>
                          <a:srgbClr val="FF0000"/>
                        </a:solidFill>
                        <a:effectLst/>
                        <a:latin typeface="Twinkl Thin"/>
                        <a:ea typeface="Aptos" panose="020B0004020202020204" pitchFamily="34" charset="0"/>
                        <a:cs typeface="Times New Roman"/>
                      </a:endParaRPr>
                    </a:p>
                    <a:p>
                      <a:pPr algn="ctr"/>
                      <a:r>
                        <a:rPr lang="en-US" sz="900" kern="100" dirty="0">
                          <a:solidFill>
                            <a:srgbClr val="FF0000"/>
                          </a:solidFill>
                          <a:effectLst/>
                          <a:latin typeface="Twinkl Thin"/>
                          <a:ea typeface="Aptos" panose="020B0004020202020204" pitchFamily="34" charset="0"/>
                          <a:cs typeface="Times New Roman"/>
                        </a:rPr>
                        <a:t>Count in steps of 2, 3 and 5 from 0, and in 10s from any number, forward and backward. </a:t>
                      </a:r>
                    </a:p>
                    <a:p>
                      <a:pPr algn="ctr"/>
                      <a:endParaRPr lang="en-US" sz="900" kern="100" dirty="0">
                        <a:solidFill>
                          <a:srgbClr val="FF0000"/>
                        </a:solidFill>
                        <a:effectLst/>
                        <a:latin typeface="Twinkl Thin"/>
                        <a:ea typeface="Aptos" panose="020B0004020202020204" pitchFamily="34" charset="0"/>
                        <a:cs typeface="Times New Roman"/>
                      </a:endParaRPr>
                    </a:p>
                    <a:p>
                      <a:pPr algn="ctr"/>
                      <a:r>
                        <a:rPr lang="en-US" sz="900" kern="100" dirty="0" err="1">
                          <a:solidFill>
                            <a:srgbClr val="FF0000"/>
                          </a:solidFill>
                          <a:effectLst/>
                          <a:latin typeface="Twinkl Thin"/>
                          <a:ea typeface="Aptos" panose="020B0004020202020204" pitchFamily="34" charset="0"/>
                          <a:cs typeface="Times New Roman"/>
                        </a:rPr>
                        <a:t>Recognise</a:t>
                      </a:r>
                      <a:r>
                        <a:rPr lang="en-US" sz="900" kern="100" dirty="0">
                          <a:solidFill>
                            <a:srgbClr val="FF0000"/>
                          </a:solidFill>
                          <a:effectLst/>
                          <a:latin typeface="Twinkl Thin"/>
                          <a:ea typeface="Aptos" panose="020B0004020202020204" pitchFamily="34" charset="0"/>
                          <a:cs typeface="Times New Roman"/>
                        </a:rPr>
                        <a:t> the place value of each digit in a 2-digit number (tens, ones).</a:t>
                      </a:r>
                    </a:p>
                    <a:p>
                      <a:pPr algn="ctr"/>
                      <a:endParaRPr lang="en-US" sz="900" kern="100" dirty="0">
                        <a:solidFill>
                          <a:srgbClr val="FF0000"/>
                        </a:solidFill>
                        <a:effectLst/>
                        <a:latin typeface="Aptos"/>
                        <a:ea typeface="Aptos" panose="020B0004020202020204" pitchFamily="34" charset="0"/>
                        <a:cs typeface="Times New Roman"/>
                      </a:endParaRPr>
                    </a:p>
                    <a:p>
                      <a:pPr algn="ctr"/>
                      <a:r>
                        <a:rPr lang="en-US" sz="900" kern="100" dirty="0">
                          <a:solidFill>
                            <a:srgbClr val="FF0000"/>
                          </a:solidFill>
                          <a:effectLst/>
                          <a:latin typeface="Twinkl Thin"/>
                          <a:ea typeface="Aptos" panose="020B0004020202020204" pitchFamily="34" charset="0"/>
                          <a:cs typeface="Times New Roman"/>
                        </a:rPr>
                        <a:t>Compare and order numbers from 0 up to 100; use &lt;, &gt; and = signs. </a:t>
                      </a:r>
                      <a:endParaRPr lang="en-US" sz="900" dirty="0">
                        <a:effectLst/>
                        <a:cs typeface="Times New Roman"/>
                      </a:endParaRPr>
                    </a:p>
                    <a:p>
                      <a:pPr algn="ctr"/>
                      <a:endParaRPr lang="en-US" sz="900" dirty="0">
                        <a:effectLst/>
                        <a:cs typeface="Times New Roman"/>
                      </a:endParaRPr>
                    </a:p>
                    <a:p>
                      <a:pPr algn="ctr"/>
                      <a:r>
                        <a:rPr lang="en-US" sz="900" b="1" u="sng" kern="100" dirty="0">
                          <a:effectLst/>
                          <a:latin typeface="Twinkl Thin"/>
                          <a:ea typeface="Aptos" panose="020B0004020202020204" pitchFamily="34" charset="0"/>
                          <a:cs typeface="Times New Roman"/>
                        </a:rPr>
                        <a:t>Skills taught (A &amp; S)</a:t>
                      </a:r>
                      <a:endParaRPr lang="en-US" sz="900" b="1" kern="100" dirty="0">
                        <a:effectLst/>
                        <a:latin typeface="Twinkl Thin"/>
                        <a:ea typeface="Aptos" panose="020B0004020202020204" pitchFamily="34" charset="0"/>
                        <a:cs typeface="Times New Roman"/>
                      </a:endParaRPr>
                    </a:p>
                    <a:p>
                      <a:pPr algn="ctr"/>
                      <a:endParaRPr lang="en-US" sz="900" dirty="0">
                        <a:effectLst/>
                        <a:cs typeface="Times New Roman"/>
                      </a:endParaRPr>
                    </a:p>
                    <a:p>
                      <a:pPr algn="ctr"/>
                      <a:r>
                        <a:rPr lang="en-US" sz="900" kern="100" dirty="0">
                          <a:solidFill>
                            <a:srgbClr val="FFC000"/>
                          </a:solidFill>
                          <a:effectLst/>
                          <a:latin typeface="Twinkl Thin"/>
                          <a:ea typeface="Aptos" panose="020B0004020202020204" pitchFamily="34" charset="0"/>
                          <a:cs typeface="Times New Roman"/>
                        </a:rPr>
                        <a:t>Pupils will be able to:</a:t>
                      </a:r>
                    </a:p>
                    <a:p>
                      <a:pPr algn="ctr"/>
                      <a:endParaRPr lang="en-US" sz="900" kern="100" dirty="0">
                        <a:solidFill>
                          <a:srgbClr val="FFC000"/>
                        </a:solidFill>
                        <a:effectLst/>
                        <a:latin typeface="Twinkl Thin"/>
                        <a:ea typeface="Aptos" panose="020B0004020202020204" pitchFamily="34" charset="0"/>
                        <a:cs typeface="Times New Roman"/>
                      </a:endParaRPr>
                    </a:p>
                    <a:p>
                      <a:pPr algn="ctr"/>
                      <a:r>
                        <a:rPr lang="en-US" sz="900" kern="100" dirty="0">
                          <a:solidFill>
                            <a:srgbClr val="FFC000"/>
                          </a:solidFill>
                          <a:effectLst/>
                          <a:latin typeface="Twinkl Thin"/>
                          <a:ea typeface="Aptos" panose="020B0004020202020204" pitchFamily="34" charset="0"/>
                          <a:cs typeface="Times New Roman"/>
                        </a:rPr>
                        <a:t>Represent and use number bonds and related subtraction facts </a:t>
                      </a:r>
                      <a:endParaRPr lang="en-US" sz="900" dirty="0">
                        <a:effectLst/>
                        <a:cs typeface="Times New Roman"/>
                      </a:endParaRPr>
                    </a:p>
                    <a:p>
                      <a:pPr algn="ctr"/>
                      <a:r>
                        <a:rPr lang="en-US" sz="900" kern="100" dirty="0">
                          <a:solidFill>
                            <a:srgbClr val="FFC000"/>
                          </a:solidFill>
                          <a:effectLst/>
                          <a:latin typeface="Twinkl Thin"/>
                          <a:ea typeface="Aptos" panose="020B0004020202020204" pitchFamily="34" charset="0"/>
                          <a:cs typeface="Times New Roman"/>
                        </a:rPr>
                        <a:t>within 20. </a:t>
                      </a:r>
                    </a:p>
                    <a:p>
                      <a:pPr algn="ctr"/>
                      <a:endParaRPr lang="en-US" sz="900" kern="100" dirty="0">
                        <a:solidFill>
                          <a:srgbClr val="FFC000"/>
                        </a:solidFill>
                        <a:effectLst/>
                        <a:latin typeface="Twinkl Thin"/>
                        <a:ea typeface="Aptos" panose="020B0004020202020204" pitchFamily="34" charset="0"/>
                        <a:cs typeface="Times New Roman"/>
                      </a:endParaRPr>
                    </a:p>
                    <a:p>
                      <a:pPr algn="ctr"/>
                      <a:r>
                        <a:rPr lang="en-US" sz="900" kern="100" dirty="0">
                          <a:solidFill>
                            <a:srgbClr val="FFC000"/>
                          </a:solidFill>
                          <a:effectLst/>
                          <a:latin typeface="Twinkl Thin"/>
                          <a:ea typeface="Aptos" panose="020B0004020202020204" pitchFamily="34" charset="0"/>
                          <a:cs typeface="Times New Roman"/>
                        </a:rPr>
                        <a:t>Recall and use addition and subtraction facts to 20 fluently, and </a:t>
                      </a:r>
                      <a:endParaRPr lang="en-US" sz="900" dirty="0">
                        <a:effectLst/>
                        <a:cs typeface="Times New Roman"/>
                      </a:endParaRPr>
                    </a:p>
                    <a:p>
                      <a:pPr algn="ctr"/>
                      <a:r>
                        <a:rPr lang="en-US" sz="900" kern="100" dirty="0">
                          <a:solidFill>
                            <a:srgbClr val="FFC000"/>
                          </a:solidFill>
                          <a:effectLst/>
                          <a:latin typeface="Twinkl Thin"/>
                          <a:ea typeface="Aptos" panose="020B0004020202020204" pitchFamily="34" charset="0"/>
                          <a:cs typeface="Times New Roman"/>
                        </a:rPr>
                        <a:t>derive and use related facts up to 100. </a:t>
                      </a:r>
                      <a:endParaRPr lang="en-US" sz="900" dirty="0">
                        <a:effectLst/>
                        <a:cs typeface="Times New Roman"/>
                      </a:endParaRPr>
                    </a:p>
                  </a:txBody>
                  <a:tcPr marL="39741" marR="397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r>
                        <a:rPr lang="en-US" sz="900" b="1" u="sng" kern="100" dirty="0">
                          <a:effectLst/>
                          <a:latin typeface="Twinkl Thin"/>
                          <a:ea typeface="Aptos" panose="020B0004020202020204" pitchFamily="34" charset="0"/>
                          <a:cs typeface="Times New Roman"/>
                        </a:rPr>
                        <a:t>Units</a:t>
                      </a:r>
                    </a:p>
                    <a:p>
                      <a:pPr algn="ctr"/>
                      <a:r>
                        <a:rPr lang="en-US" sz="900" b="0" u="none" kern="100" dirty="0">
                          <a:effectLst/>
                          <a:latin typeface="Twinkl Thin"/>
                          <a:ea typeface="Aptos" panose="020B0004020202020204" pitchFamily="34" charset="0"/>
                          <a:cs typeface="Times New Roman"/>
                        </a:rPr>
                        <a:t>Addition </a:t>
                      </a:r>
                      <a:r>
                        <a:rPr lang="en-US" sz="900" kern="100" dirty="0">
                          <a:effectLst/>
                          <a:latin typeface="Twinkl Thin"/>
                          <a:ea typeface="Aptos" panose="020B0004020202020204" pitchFamily="34" charset="0"/>
                          <a:cs typeface="Times New Roman"/>
                        </a:rPr>
                        <a:t>&amp; Subtraction</a:t>
                      </a:r>
                    </a:p>
                    <a:p>
                      <a:pPr algn="ctr"/>
                      <a:r>
                        <a:rPr lang="en-US" sz="900" kern="100" dirty="0">
                          <a:effectLst/>
                          <a:latin typeface="Twinkl Thin"/>
                          <a:ea typeface="Aptos" panose="020B0004020202020204" pitchFamily="34" charset="0"/>
                          <a:cs typeface="Times New Roman"/>
                        </a:rPr>
                        <a:t>Shape</a:t>
                      </a:r>
                      <a:endParaRPr lang="en-US" sz="900" dirty="0">
                        <a:effectLst/>
                        <a:cs typeface="Times New Roman"/>
                      </a:endParaRPr>
                    </a:p>
                    <a:p>
                      <a:pPr algn="ctr"/>
                      <a:endParaRPr lang="en-US" sz="900" dirty="0">
                        <a:effectLst/>
                        <a:cs typeface="Times New Roman"/>
                      </a:endParaRPr>
                    </a:p>
                    <a:p>
                      <a:pPr algn="ctr"/>
                      <a:r>
                        <a:rPr lang="en-US" sz="900" b="1" u="sng" kern="100" dirty="0">
                          <a:effectLst/>
                          <a:latin typeface="Twinkl Thin"/>
                          <a:ea typeface="Aptos" panose="020B0004020202020204" pitchFamily="34" charset="0"/>
                          <a:cs typeface="Times New Roman"/>
                        </a:rPr>
                        <a:t>Skills taught (A&amp;S)</a:t>
                      </a:r>
                    </a:p>
                    <a:p>
                      <a:pPr algn="ctr"/>
                      <a:endParaRPr lang="en-US" sz="900" dirty="0">
                        <a:effectLst/>
                        <a:cs typeface="Times New Roman"/>
                      </a:endParaRPr>
                    </a:p>
                    <a:p>
                      <a:pPr algn="ctr"/>
                      <a:r>
                        <a:rPr lang="en-US" sz="900" kern="100" dirty="0">
                          <a:solidFill>
                            <a:srgbClr val="FFC000"/>
                          </a:solidFill>
                          <a:effectLst/>
                          <a:latin typeface="Twinkl Thin"/>
                          <a:ea typeface="Aptos" panose="020B0004020202020204" pitchFamily="34" charset="0"/>
                          <a:cs typeface="Times New Roman"/>
                        </a:rPr>
                        <a:t>Pupils will be able to:</a:t>
                      </a:r>
                    </a:p>
                    <a:p>
                      <a:pPr algn="ctr"/>
                      <a:endParaRPr lang="en-US" sz="900" kern="100" dirty="0">
                        <a:solidFill>
                          <a:srgbClr val="FFC000"/>
                        </a:solidFill>
                        <a:effectLst/>
                        <a:latin typeface="Twinkl Thin"/>
                        <a:ea typeface="Aptos" panose="020B0004020202020204" pitchFamily="34" charset="0"/>
                        <a:cs typeface="Times New Roman"/>
                      </a:endParaRPr>
                    </a:p>
                    <a:p>
                      <a:pPr algn="ctr"/>
                      <a:r>
                        <a:rPr lang="en-US" sz="900" kern="100" dirty="0">
                          <a:solidFill>
                            <a:srgbClr val="FFC000"/>
                          </a:solidFill>
                          <a:effectLst/>
                          <a:latin typeface="Twinkl Thin"/>
                          <a:ea typeface="Aptos" panose="020B0004020202020204" pitchFamily="34" charset="0"/>
                          <a:cs typeface="Times New Roman"/>
                        </a:rPr>
                        <a:t>Add and subtract numbers using concrete objects, pictorial representations, and mentally, including: a 2-digit number and 1s, a 2-digit number and 10s, two 2-digit numbers and adding three </a:t>
                      </a:r>
                      <a:endParaRPr lang="en-US" sz="900" dirty="0">
                        <a:effectLst/>
                        <a:cs typeface="Times New Roman"/>
                      </a:endParaRPr>
                    </a:p>
                    <a:p>
                      <a:pPr algn="ctr"/>
                      <a:r>
                        <a:rPr lang="en-US" sz="900" kern="100" dirty="0">
                          <a:solidFill>
                            <a:srgbClr val="FFC000"/>
                          </a:solidFill>
                          <a:effectLst/>
                          <a:latin typeface="Twinkl Thin"/>
                          <a:ea typeface="Aptos" panose="020B0004020202020204" pitchFamily="34" charset="0"/>
                          <a:cs typeface="Times New Roman"/>
                        </a:rPr>
                        <a:t>1-digit numbers. </a:t>
                      </a:r>
                      <a:endParaRPr lang="en-US" sz="900" dirty="0">
                        <a:effectLst/>
                        <a:cs typeface="Times New Roman"/>
                      </a:endParaRPr>
                    </a:p>
                    <a:p>
                      <a:pPr algn="ctr"/>
                      <a:endParaRPr lang="en-US" sz="900" dirty="0">
                        <a:effectLst/>
                        <a:cs typeface="Times New Roman"/>
                      </a:endParaRPr>
                    </a:p>
                    <a:p>
                      <a:pPr algn="ctr"/>
                      <a:r>
                        <a:rPr lang="en-US" sz="900" b="1" u="sng" kern="100" dirty="0">
                          <a:effectLst/>
                          <a:latin typeface="Twinkl Thin"/>
                          <a:ea typeface="Aptos" panose="020B0004020202020204" pitchFamily="34" charset="0"/>
                          <a:cs typeface="Times New Roman"/>
                        </a:rPr>
                        <a:t>Skills taught (shape)</a:t>
                      </a:r>
                    </a:p>
                    <a:p>
                      <a:pPr algn="ctr"/>
                      <a:endParaRPr lang="en-US" sz="900" dirty="0">
                        <a:effectLst/>
                        <a:cs typeface="Times New Roman"/>
                      </a:endParaRPr>
                    </a:p>
                    <a:p>
                      <a:pPr algn="ctr"/>
                      <a:r>
                        <a:rPr lang="en-US" sz="900" kern="100" dirty="0">
                          <a:solidFill>
                            <a:srgbClr val="92D050"/>
                          </a:solidFill>
                          <a:effectLst/>
                          <a:latin typeface="Twinkl Thin"/>
                          <a:ea typeface="Aptos" panose="020B0004020202020204" pitchFamily="34" charset="0"/>
                          <a:cs typeface="Times New Roman"/>
                        </a:rPr>
                        <a:t>Pupils will be able to: </a:t>
                      </a:r>
                    </a:p>
                    <a:p>
                      <a:pPr algn="ctr"/>
                      <a:endParaRPr lang="en-US" sz="900" kern="100" dirty="0">
                        <a:solidFill>
                          <a:srgbClr val="92D050"/>
                        </a:solidFill>
                        <a:effectLst/>
                        <a:latin typeface="Twinkl Thin"/>
                        <a:ea typeface="Aptos" panose="020B0004020202020204" pitchFamily="34" charset="0"/>
                        <a:cs typeface="Times New Roman"/>
                      </a:endParaRPr>
                    </a:p>
                    <a:p>
                      <a:pPr algn="ctr"/>
                      <a:r>
                        <a:rPr lang="en-US" sz="900" kern="100" dirty="0">
                          <a:solidFill>
                            <a:srgbClr val="92D050"/>
                          </a:solidFill>
                          <a:effectLst/>
                          <a:latin typeface="Twinkl Thin"/>
                          <a:ea typeface="Aptos" panose="020B0004020202020204" pitchFamily="34" charset="0"/>
                          <a:cs typeface="Times New Roman"/>
                        </a:rPr>
                        <a:t>Identify and describe the properties of 2-D shapes, including the </a:t>
                      </a:r>
                      <a:endParaRPr lang="en-US" sz="900" dirty="0">
                        <a:effectLst/>
                        <a:cs typeface="Times New Roman"/>
                      </a:endParaRPr>
                    </a:p>
                    <a:p>
                      <a:pPr algn="ctr"/>
                      <a:r>
                        <a:rPr lang="en-US" sz="900" kern="100" dirty="0">
                          <a:solidFill>
                            <a:srgbClr val="92D050"/>
                          </a:solidFill>
                          <a:effectLst/>
                          <a:latin typeface="Twinkl Thin"/>
                          <a:ea typeface="Aptos" panose="020B0004020202020204" pitchFamily="34" charset="0"/>
                          <a:cs typeface="Times New Roman"/>
                        </a:rPr>
                        <a:t>number of sides, and line symmetry in a vertical line.</a:t>
                      </a:r>
                    </a:p>
                    <a:p>
                      <a:pPr algn="ctr"/>
                      <a:endParaRPr lang="en-US" sz="900" kern="100" dirty="0">
                        <a:solidFill>
                          <a:srgbClr val="92D050"/>
                        </a:solidFill>
                        <a:effectLst/>
                        <a:latin typeface="Twinkl Thin"/>
                        <a:ea typeface="Aptos" panose="020B0004020202020204" pitchFamily="34" charset="0"/>
                        <a:cs typeface="Times New Roman"/>
                      </a:endParaRPr>
                    </a:p>
                    <a:p>
                      <a:pPr algn="ctr"/>
                      <a:r>
                        <a:rPr lang="en-US" sz="900" kern="100" dirty="0">
                          <a:solidFill>
                            <a:srgbClr val="92D050"/>
                          </a:solidFill>
                          <a:effectLst/>
                          <a:latin typeface="Twinkl Thin"/>
                          <a:ea typeface="Aptos" panose="020B0004020202020204" pitchFamily="34" charset="0"/>
                          <a:cs typeface="Times New Roman"/>
                        </a:rPr>
                        <a:t>Identify and describe the properties of 3-D shapes, including the number of edges, vertices and faces.</a:t>
                      </a:r>
                    </a:p>
                    <a:p>
                      <a:pPr algn="ctr"/>
                      <a:endParaRPr lang="en-US" sz="900" kern="100" dirty="0">
                        <a:solidFill>
                          <a:srgbClr val="92D050"/>
                        </a:solidFill>
                        <a:effectLst/>
                        <a:latin typeface="Twinkl Thin"/>
                        <a:ea typeface="Aptos" panose="020B0004020202020204" pitchFamily="34" charset="0"/>
                        <a:cs typeface="Times New Roman"/>
                      </a:endParaRPr>
                    </a:p>
                    <a:p>
                      <a:pPr algn="ctr"/>
                      <a:r>
                        <a:rPr lang="en-US" sz="900" kern="100" dirty="0">
                          <a:solidFill>
                            <a:srgbClr val="92D050"/>
                          </a:solidFill>
                          <a:effectLst/>
                          <a:latin typeface="Twinkl Thin"/>
                          <a:ea typeface="Aptos" panose="020B0004020202020204" pitchFamily="34" charset="0"/>
                          <a:cs typeface="Times New Roman"/>
                        </a:rPr>
                        <a:t>Identify 2-D shapes on the surface of 3-D shapes.</a:t>
                      </a:r>
                    </a:p>
                    <a:p>
                      <a:pPr algn="ctr"/>
                      <a:endParaRPr lang="en-US" sz="900" kern="100" dirty="0">
                        <a:solidFill>
                          <a:srgbClr val="92D050"/>
                        </a:solidFill>
                        <a:effectLst/>
                        <a:latin typeface="Twinkl Thin"/>
                        <a:ea typeface="Aptos" panose="020B0004020202020204" pitchFamily="34" charset="0"/>
                        <a:cs typeface="Times New Roman"/>
                      </a:endParaRPr>
                    </a:p>
                    <a:p>
                      <a:pPr algn="ctr"/>
                      <a:r>
                        <a:rPr lang="en-US" sz="900" kern="100" dirty="0">
                          <a:solidFill>
                            <a:srgbClr val="92D050"/>
                          </a:solidFill>
                          <a:effectLst/>
                          <a:latin typeface="Twinkl Thin"/>
                          <a:ea typeface="Aptos" panose="020B0004020202020204" pitchFamily="34" charset="0"/>
                          <a:cs typeface="Times New Roman"/>
                        </a:rPr>
                        <a:t>Identify and describe the properties of 3-D shapes, including the number of edges, vertices and faces. </a:t>
                      </a:r>
                    </a:p>
                    <a:p>
                      <a:pPr algn="ctr"/>
                      <a:endParaRPr lang="en-US" sz="900" kern="100" dirty="0">
                        <a:solidFill>
                          <a:srgbClr val="92D050"/>
                        </a:solidFill>
                        <a:effectLst/>
                        <a:latin typeface="Twinkl Thin"/>
                        <a:ea typeface="Aptos" panose="020B0004020202020204" pitchFamily="34" charset="0"/>
                        <a:cs typeface="Times New Roman"/>
                      </a:endParaRPr>
                    </a:p>
                    <a:p>
                      <a:pPr algn="ctr"/>
                      <a:r>
                        <a:rPr lang="en-US" sz="900" kern="100" dirty="0">
                          <a:solidFill>
                            <a:srgbClr val="92D050"/>
                          </a:solidFill>
                          <a:effectLst/>
                          <a:latin typeface="Twinkl Thin"/>
                          <a:ea typeface="Aptos" panose="020B0004020202020204" pitchFamily="34" charset="0"/>
                          <a:cs typeface="Times New Roman"/>
                        </a:rPr>
                        <a:t>Compare and sort common 2-D and 3-D shapes and everyday objects.</a:t>
                      </a:r>
                      <a:endParaRPr lang="en-US" sz="900" dirty="0">
                        <a:effectLst/>
                        <a:cs typeface="Times New Roman"/>
                      </a:endParaRPr>
                    </a:p>
                    <a:p>
                      <a:pPr algn="ctr"/>
                      <a:endParaRPr lang="en-US" sz="900" dirty="0">
                        <a:effectLst/>
                        <a:cs typeface="Times New Roman"/>
                      </a:endParaRPr>
                    </a:p>
                  </a:txBody>
                  <a:tcPr marL="39741" marR="397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r>
                        <a:rPr lang="en-US" sz="900" b="1" u="sng" kern="100" dirty="0">
                          <a:effectLst/>
                          <a:latin typeface="Twinkl Thin"/>
                          <a:ea typeface="Aptos" panose="020B0004020202020204" pitchFamily="34" charset="0"/>
                          <a:cs typeface="Times New Roman"/>
                        </a:rPr>
                        <a:t>Units</a:t>
                      </a:r>
                    </a:p>
                    <a:p>
                      <a:pPr algn="ctr"/>
                      <a:r>
                        <a:rPr lang="en-US" sz="900" b="0" u="none" kern="100" dirty="0">
                          <a:effectLst/>
                          <a:latin typeface="Twinkl Thin"/>
                          <a:ea typeface="Aptos" panose="020B0004020202020204" pitchFamily="34" charset="0"/>
                          <a:cs typeface="Times New Roman"/>
                        </a:rPr>
                        <a:t>Money</a:t>
                      </a:r>
                    </a:p>
                    <a:p>
                      <a:pPr algn="ctr"/>
                      <a:r>
                        <a:rPr lang="en-US" sz="900" kern="100" dirty="0">
                          <a:effectLst/>
                          <a:latin typeface="Twinkl Thin"/>
                          <a:ea typeface="Aptos" panose="020B0004020202020204" pitchFamily="34" charset="0"/>
                          <a:cs typeface="Times New Roman"/>
                        </a:rPr>
                        <a:t>Multiplication &amp; Division</a:t>
                      </a:r>
                      <a:endParaRPr lang="en-US" sz="900" dirty="0">
                        <a:effectLst/>
                        <a:cs typeface="Times New Roman"/>
                      </a:endParaRPr>
                    </a:p>
                    <a:p>
                      <a:pPr algn="ctr"/>
                      <a:endParaRPr lang="en-US" sz="900" dirty="0">
                        <a:effectLst/>
                        <a:cs typeface="Times New Roman"/>
                      </a:endParaRPr>
                    </a:p>
                    <a:p>
                      <a:pPr algn="ctr"/>
                      <a:r>
                        <a:rPr lang="en-US" sz="900" b="1" u="sng" kern="100" dirty="0">
                          <a:effectLst/>
                          <a:latin typeface="Twinkl Thin"/>
                          <a:ea typeface="Aptos" panose="020B0004020202020204" pitchFamily="34" charset="0"/>
                          <a:cs typeface="Times New Roman"/>
                        </a:rPr>
                        <a:t>Skills taught (money)</a:t>
                      </a:r>
                      <a:endParaRPr lang="en-US" sz="900" b="1" kern="100" dirty="0">
                        <a:effectLst/>
                        <a:latin typeface="Twinkl Thin"/>
                        <a:ea typeface="Aptos" panose="020B0004020202020204" pitchFamily="34" charset="0"/>
                        <a:cs typeface="Times New Roman"/>
                      </a:endParaRPr>
                    </a:p>
                    <a:p>
                      <a:pPr algn="ctr"/>
                      <a:endParaRPr lang="en-US" sz="900" dirty="0">
                        <a:effectLst/>
                        <a:cs typeface="Times New Roman"/>
                      </a:endParaRPr>
                    </a:p>
                    <a:p>
                      <a:pPr algn="ctr"/>
                      <a:r>
                        <a:rPr lang="en-US" sz="900" kern="100" dirty="0">
                          <a:solidFill>
                            <a:srgbClr val="00B0F0"/>
                          </a:solidFill>
                          <a:effectLst/>
                          <a:latin typeface="Twinkl Thin"/>
                          <a:ea typeface="Aptos" panose="020B0004020202020204" pitchFamily="34" charset="0"/>
                          <a:cs typeface="Times New Roman"/>
                        </a:rPr>
                        <a:t>Pupils will be able to:</a:t>
                      </a:r>
                    </a:p>
                    <a:p>
                      <a:pPr algn="ctr"/>
                      <a:endParaRPr lang="en-US" sz="900" kern="100" dirty="0">
                        <a:solidFill>
                          <a:srgbClr val="00B0F0"/>
                        </a:solidFill>
                        <a:effectLst/>
                        <a:latin typeface="Twinkl Thin"/>
                        <a:ea typeface="Aptos" panose="020B0004020202020204" pitchFamily="34" charset="0"/>
                        <a:cs typeface="Times New Roman"/>
                      </a:endParaRPr>
                    </a:p>
                    <a:p>
                      <a:pPr algn="ctr"/>
                      <a:r>
                        <a:rPr lang="en-US" sz="900" kern="100" dirty="0" err="1">
                          <a:solidFill>
                            <a:srgbClr val="00B0F0"/>
                          </a:solidFill>
                          <a:effectLst/>
                          <a:latin typeface="Twinkl Thin"/>
                          <a:ea typeface="Aptos" panose="020B0004020202020204" pitchFamily="34" charset="0"/>
                          <a:cs typeface="Times New Roman"/>
                        </a:rPr>
                        <a:t>Recognise</a:t>
                      </a:r>
                      <a:r>
                        <a:rPr lang="en-US" sz="900" kern="100" dirty="0">
                          <a:solidFill>
                            <a:srgbClr val="00B0F0"/>
                          </a:solidFill>
                          <a:effectLst/>
                          <a:latin typeface="Twinkl Thin"/>
                          <a:ea typeface="Aptos" panose="020B0004020202020204" pitchFamily="34" charset="0"/>
                          <a:cs typeface="Times New Roman"/>
                        </a:rPr>
                        <a:t> and use symbols for pounds (£) and pence (p) and combine amounts to make a particular value. </a:t>
                      </a:r>
                    </a:p>
                    <a:p>
                      <a:pPr algn="ctr"/>
                      <a:endParaRPr lang="en-US" sz="900" kern="100" dirty="0">
                        <a:solidFill>
                          <a:srgbClr val="00B0F0"/>
                        </a:solidFill>
                        <a:effectLst/>
                        <a:latin typeface="Twinkl Thin"/>
                        <a:ea typeface="Aptos" panose="020B0004020202020204" pitchFamily="34" charset="0"/>
                        <a:cs typeface="Times New Roman"/>
                      </a:endParaRPr>
                    </a:p>
                    <a:p>
                      <a:pPr algn="ctr"/>
                      <a:r>
                        <a:rPr lang="en-US" sz="900" kern="100" dirty="0">
                          <a:solidFill>
                            <a:srgbClr val="00B0F0"/>
                          </a:solidFill>
                          <a:effectLst/>
                          <a:latin typeface="Twinkl Thin"/>
                          <a:ea typeface="Aptos" panose="020B0004020202020204" pitchFamily="34" charset="0"/>
                          <a:cs typeface="Times New Roman"/>
                        </a:rPr>
                        <a:t>Solve simple problems in a practical context involving addition and subtraction of money of the same unit, including giving change. </a:t>
                      </a:r>
                      <a:endParaRPr lang="en-US" sz="900" dirty="0">
                        <a:effectLst/>
                        <a:cs typeface="Times New Roman"/>
                      </a:endParaRPr>
                    </a:p>
                    <a:p>
                      <a:pPr algn="ctr"/>
                      <a:endParaRPr lang="en-US" sz="900" dirty="0">
                        <a:effectLst/>
                        <a:cs typeface="Times New Roman"/>
                      </a:endParaRPr>
                    </a:p>
                    <a:p>
                      <a:pPr algn="ctr"/>
                      <a:r>
                        <a:rPr lang="en-US" sz="900" b="1" u="sng" kern="100" dirty="0">
                          <a:effectLst/>
                          <a:latin typeface="Twinkl Thin"/>
                          <a:ea typeface="Aptos" panose="020B0004020202020204" pitchFamily="34" charset="0"/>
                          <a:cs typeface="Times New Roman"/>
                        </a:rPr>
                        <a:t>Skills taught (M &amp; D)</a:t>
                      </a:r>
                    </a:p>
                    <a:p>
                      <a:pPr algn="ctr"/>
                      <a:r>
                        <a:rPr lang="en-US" sz="900" b="1" kern="100" dirty="0">
                          <a:effectLst/>
                          <a:latin typeface="Twinkl Thin"/>
                          <a:ea typeface="Aptos" panose="020B0004020202020204" pitchFamily="34" charset="0"/>
                          <a:cs typeface="Times New Roman"/>
                        </a:rPr>
                        <a:t> </a:t>
                      </a:r>
                      <a:endParaRPr lang="en-US" sz="900" dirty="0">
                        <a:effectLst/>
                        <a:cs typeface="Times New Roman"/>
                      </a:endParaRPr>
                    </a:p>
                    <a:p>
                      <a:pPr algn="ctr"/>
                      <a:r>
                        <a:rPr lang="en-US" sz="900" kern="100" dirty="0">
                          <a:solidFill>
                            <a:schemeClr val="bg2">
                              <a:lumMod val="49000"/>
                            </a:schemeClr>
                          </a:solidFill>
                          <a:effectLst/>
                          <a:latin typeface="Twinkl Thin"/>
                          <a:ea typeface="Aptos" panose="020B0004020202020204" pitchFamily="34" charset="0"/>
                          <a:cs typeface="Times New Roman"/>
                        </a:rPr>
                        <a:t>Pupils will be able to:</a:t>
                      </a:r>
                    </a:p>
                    <a:p>
                      <a:pPr algn="ctr"/>
                      <a:endParaRPr lang="en-US" sz="900" kern="100" dirty="0">
                        <a:solidFill>
                          <a:schemeClr val="bg2">
                            <a:lumMod val="49000"/>
                          </a:schemeClr>
                        </a:solidFill>
                        <a:effectLst/>
                        <a:latin typeface="Twinkl Thin"/>
                        <a:ea typeface="Aptos" panose="020B0004020202020204" pitchFamily="34" charset="0"/>
                        <a:cs typeface="Times New Roman"/>
                      </a:endParaRPr>
                    </a:p>
                    <a:p>
                      <a:pPr algn="ctr"/>
                      <a:r>
                        <a:rPr lang="en-US" sz="900" kern="100" dirty="0">
                          <a:solidFill>
                            <a:schemeClr val="bg2">
                              <a:lumMod val="49000"/>
                            </a:schemeClr>
                          </a:solidFill>
                          <a:effectLst/>
                          <a:latin typeface="Twinkl Thin"/>
                          <a:ea typeface="Aptos" panose="020B0004020202020204" pitchFamily="34" charset="0"/>
                          <a:cs typeface="Times New Roman"/>
                        </a:rPr>
                        <a:t>Calculate mathematical statements for multiplication and division within the multiplication tables and write them using the </a:t>
                      </a:r>
                      <a:endParaRPr lang="en-US" sz="900" dirty="0">
                        <a:solidFill>
                          <a:schemeClr val="bg2">
                            <a:lumMod val="49000"/>
                          </a:schemeClr>
                        </a:solidFill>
                        <a:effectLst/>
                        <a:cs typeface="Times New Roman"/>
                      </a:endParaRPr>
                    </a:p>
                    <a:p>
                      <a:pPr algn="ctr"/>
                      <a:r>
                        <a:rPr lang="en-US" sz="900" kern="100" dirty="0">
                          <a:solidFill>
                            <a:schemeClr val="bg2">
                              <a:lumMod val="49000"/>
                            </a:schemeClr>
                          </a:solidFill>
                          <a:effectLst/>
                          <a:latin typeface="Twinkl Thin"/>
                          <a:ea typeface="Aptos" panose="020B0004020202020204" pitchFamily="34" charset="0"/>
                          <a:cs typeface="Times New Roman"/>
                        </a:rPr>
                        <a:t>multiplication (×), division (÷) and equals (=) signs. </a:t>
                      </a:r>
                    </a:p>
                    <a:p>
                      <a:pPr algn="ctr"/>
                      <a:endParaRPr lang="en-US" sz="900" kern="100" dirty="0">
                        <a:solidFill>
                          <a:schemeClr val="bg2">
                            <a:lumMod val="49000"/>
                          </a:schemeClr>
                        </a:solidFill>
                        <a:effectLst/>
                        <a:latin typeface="Twinkl Thin"/>
                        <a:ea typeface="Aptos" panose="020B0004020202020204" pitchFamily="34" charset="0"/>
                        <a:cs typeface="Times New Roman"/>
                      </a:endParaRPr>
                    </a:p>
                    <a:p>
                      <a:pPr algn="ctr"/>
                      <a:r>
                        <a:rPr lang="en-US" sz="900" kern="100" dirty="0">
                          <a:solidFill>
                            <a:schemeClr val="bg2">
                              <a:lumMod val="49000"/>
                            </a:schemeClr>
                          </a:solidFill>
                          <a:effectLst/>
                          <a:latin typeface="Twinkl Thin"/>
                          <a:ea typeface="Aptos" panose="020B0004020202020204" pitchFamily="34" charset="0"/>
                          <a:cs typeface="Times New Roman"/>
                        </a:rPr>
                        <a:t>Show that multiplication of two numbers can be done in any order (commutative) and division of one number by another cannot. </a:t>
                      </a:r>
                    </a:p>
                    <a:p>
                      <a:pPr algn="ctr"/>
                      <a:endParaRPr lang="en-US" sz="900" kern="100" dirty="0">
                        <a:solidFill>
                          <a:schemeClr val="bg2">
                            <a:lumMod val="49000"/>
                          </a:schemeClr>
                        </a:solidFill>
                        <a:effectLst/>
                        <a:latin typeface="Twinkl Thin"/>
                        <a:ea typeface="Aptos" panose="020B0004020202020204" pitchFamily="34" charset="0"/>
                        <a:cs typeface="Times New Roman"/>
                      </a:endParaRPr>
                    </a:p>
                    <a:p>
                      <a:pPr algn="ctr"/>
                      <a:r>
                        <a:rPr lang="en-US" sz="900" kern="100" dirty="0">
                          <a:solidFill>
                            <a:schemeClr val="bg2">
                              <a:lumMod val="49000"/>
                            </a:schemeClr>
                          </a:solidFill>
                          <a:effectLst/>
                          <a:latin typeface="Twinkl Thin"/>
                          <a:ea typeface="Aptos" panose="020B0004020202020204" pitchFamily="34" charset="0"/>
                          <a:cs typeface="Times New Roman"/>
                        </a:rPr>
                        <a:t>Recall and use multiplication and division facts for the 2, 5 and 10 multiplication tables, including </a:t>
                      </a:r>
                      <a:r>
                        <a:rPr lang="en-US" sz="900" kern="100" dirty="0" err="1">
                          <a:solidFill>
                            <a:schemeClr val="bg2">
                              <a:lumMod val="49000"/>
                            </a:schemeClr>
                          </a:solidFill>
                          <a:effectLst/>
                          <a:latin typeface="Twinkl Thin"/>
                          <a:ea typeface="Aptos" panose="020B0004020202020204" pitchFamily="34" charset="0"/>
                          <a:cs typeface="Times New Roman"/>
                        </a:rPr>
                        <a:t>recognising</a:t>
                      </a:r>
                      <a:r>
                        <a:rPr lang="en-US" sz="900" kern="100" dirty="0">
                          <a:solidFill>
                            <a:schemeClr val="bg2">
                              <a:lumMod val="49000"/>
                            </a:schemeClr>
                          </a:solidFill>
                          <a:effectLst/>
                          <a:latin typeface="Twinkl Thin"/>
                          <a:ea typeface="Aptos" panose="020B0004020202020204" pitchFamily="34" charset="0"/>
                          <a:cs typeface="Times New Roman"/>
                        </a:rPr>
                        <a:t> odd and even numbers. </a:t>
                      </a:r>
                      <a:endParaRPr lang="en-US" sz="900" dirty="0">
                        <a:solidFill>
                          <a:schemeClr val="bg2">
                            <a:lumMod val="49000"/>
                          </a:schemeClr>
                        </a:solidFill>
                        <a:effectLst/>
                        <a:cs typeface="Times New Roman"/>
                      </a:endParaRPr>
                    </a:p>
                    <a:p>
                      <a:pPr algn="ctr"/>
                      <a:endParaRPr lang="en-US" sz="900" dirty="0">
                        <a:effectLst/>
                        <a:cs typeface="Times New Roman"/>
                      </a:endParaRPr>
                    </a:p>
                    <a:p>
                      <a:pPr algn="ctr"/>
                      <a:endParaRPr lang="en-US" sz="900" dirty="0">
                        <a:effectLst/>
                        <a:cs typeface="Times New Roman"/>
                      </a:endParaRPr>
                    </a:p>
                    <a:p>
                      <a:pPr algn="ctr"/>
                      <a:endParaRPr lang="en-US" sz="900" dirty="0">
                        <a:effectLst/>
                        <a:cs typeface="Times New Roman"/>
                      </a:endParaRPr>
                    </a:p>
                  </a:txBody>
                  <a:tcPr marL="39741" marR="397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r>
                        <a:rPr lang="en-US" sz="900" b="1" u="sng" kern="100" dirty="0">
                          <a:effectLst/>
                          <a:latin typeface="Twinkl Thin"/>
                          <a:ea typeface="Aptos" panose="020B0004020202020204" pitchFamily="34" charset="0"/>
                          <a:cs typeface="Times New Roman"/>
                        </a:rPr>
                        <a:t>Units </a:t>
                      </a:r>
                    </a:p>
                    <a:p>
                      <a:pPr algn="ctr"/>
                      <a:r>
                        <a:rPr lang="en-US" sz="900" kern="100" dirty="0">
                          <a:effectLst/>
                          <a:highlight>
                            <a:srgbClr val="FFFF00"/>
                          </a:highlight>
                          <a:latin typeface="Twinkl Thin"/>
                          <a:ea typeface="Aptos" panose="020B0004020202020204" pitchFamily="34" charset="0"/>
                          <a:cs typeface="Times New Roman"/>
                        </a:rPr>
                        <a:t>Length</a:t>
                      </a:r>
                      <a:r>
                        <a:rPr lang="en-US" sz="900" kern="100">
                          <a:effectLst/>
                          <a:highlight>
                            <a:srgbClr val="FFFF00"/>
                          </a:highlight>
                          <a:latin typeface="Twinkl Thin"/>
                          <a:ea typeface="Aptos" panose="020B0004020202020204" pitchFamily="34" charset="0"/>
                          <a:cs typeface="Times New Roman"/>
                        </a:rPr>
                        <a:t>, Weight, Mass, Capacity &amp; Temperature</a:t>
                      </a:r>
                      <a:endParaRPr lang="en-US" sz="900" kern="100" dirty="0">
                        <a:effectLst/>
                        <a:highlight>
                          <a:srgbClr val="FFFF00"/>
                        </a:highlight>
                        <a:latin typeface="Twinkl Thin"/>
                        <a:ea typeface="Aptos" panose="020B0004020202020204" pitchFamily="34" charset="0"/>
                        <a:cs typeface="Times New Roman"/>
                      </a:endParaRPr>
                    </a:p>
                    <a:p>
                      <a:pPr algn="ctr"/>
                      <a:endParaRPr lang="en-US" sz="900" dirty="0">
                        <a:effectLst/>
                        <a:highlight>
                          <a:srgbClr val="FFFF00"/>
                        </a:highlight>
                        <a:cs typeface="Times New Roman"/>
                      </a:endParaRPr>
                    </a:p>
                    <a:p>
                      <a:pPr algn="ctr"/>
                      <a:r>
                        <a:rPr lang="en-US" sz="900" b="1" u="sng" kern="100" dirty="0">
                          <a:effectLst/>
                          <a:latin typeface="Twinkl Thin"/>
                          <a:ea typeface="Aptos" panose="020B0004020202020204" pitchFamily="34" charset="0"/>
                          <a:cs typeface="Times New Roman"/>
                        </a:rPr>
                        <a:t>Skills taught (L&amp;H)</a:t>
                      </a:r>
                    </a:p>
                    <a:p>
                      <a:pPr algn="ctr"/>
                      <a:r>
                        <a:rPr lang="en-US" sz="900" b="1" kern="100" dirty="0">
                          <a:effectLst/>
                          <a:latin typeface="Twinkl Thin"/>
                          <a:ea typeface="Aptos" panose="020B0004020202020204" pitchFamily="34" charset="0"/>
                          <a:cs typeface="Times New Roman"/>
                        </a:rPr>
                        <a:t> </a:t>
                      </a:r>
                      <a:endParaRPr lang="en-US" sz="900" dirty="0">
                        <a:effectLst/>
                        <a:cs typeface="Times New Roman"/>
                      </a:endParaRPr>
                    </a:p>
                    <a:p>
                      <a:pPr algn="ctr"/>
                      <a:r>
                        <a:rPr lang="en-US" sz="900" kern="100" dirty="0">
                          <a:solidFill>
                            <a:srgbClr val="7030A0"/>
                          </a:solidFill>
                          <a:effectLst/>
                          <a:latin typeface="Twinkl Thin"/>
                          <a:ea typeface="Aptos" panose="020B0004020202020204" pitchFamily="34" charset="0"/>
                          <a:cs typeface="Times New Roman"/>
                        </a:rPr>
                        <a:t>Pupils will be able to:</a:t>
                      </a:r>
                    </a:p>
                    <a:p>
                      <a:pPr algn="ctr"/>
                      <a:endParaRPr lang="en-US" sz="900" kern="100" dirty="0">
                        <a:solidFill>
                          <a:srgbClr val="7030A0"/>
                        </a:solidFill>
                        <a:effectLst/>
                        <a:latin typeface="Twinkl Thin"/>
                        <a:ea typeface="Aptos" panose="020B0004020202020204" pitchFamily="34" charset="0"/>
                        <a:cs typeface="Times New Roman"/>
                      </a:endParaRPr>
                    </a:p>
                    <a:p>
                      <a:pPr algn="ctr"/>
                      <a:r>
                        <a:rPr lang="en-US" sz="900" kern="100" dirty="0">
                          <a:solidFill>
                            <a:srgbClr val="7030A0"/>
                          </a:solidFill>
                          <a:effectLst/>
                          <a:latin typeface="Twinkl Thin"/>
                          <a:ea typeface="Aptos" panose="020B0004020202020204" pitchFamily="34" charset="0"/>
                          <a:cs typeface="Times New Roman"/>
                        </a:rPr>
                        <a:t>Choose and use appropriate standard units to estimate and </a:t>
                      </a:r>
                      <a:endParaRPr lang="en-US" sz="900" dirty="0">
                        <a:effectLst/>
                        <a:cs typeface="Times New Roman"/>
                      </a:endParaRPr>
                    </a:p>
                    <a:p>
                      <a:pPr algn="ctr"/>
                      <a:r>
                        <a:rPr lang="en-US" sz="900" kern="100" dirty="0">
                          <a:solidFill>
                            <a:srgbClr val="7030A0"/>
                          </a:solidFill>
                          <a:effectLst/>
                          <a:latin typeface="Twinkl Thin"/>
                          <a:ea typeface="Aptos" panose="020B0004020202020204" pitchFamily="34" charset="0"/>
                          <a:cs typeface="Times New Roman"/>
                        </a:rPr>
                        <a:t>measure length/height in any direction (m/cm); mass (kg/g); temperature (°C); capacity (</a:t>
                      </a:r>
                      <a:r>
                        <a:rPr lang="en-US" sz="900" kern="100" dirty="0" err="1">
                          <a:solidFill>
                            <a:srgbClr val="7030A0"/>
                          </a:solidFill>
                          <a:effectLst/>
                          <a:latin typeface="Twinkl Thin"/>
                          <a:ea typeface="Aptos" panose="020B0004020202020204" pitchFamily="34" charset="0"/>
                          <a:cs typeface="Times New Roman"/>
                        </a:rPr>
                        <a:t>litres</a:t>
                      </a:r>
                      <a:r>
                        <a:rPr lang="en-US" sz="900" kern="100" dirty="0">
                          <a:solidFill>
                            <a:srgbClr val="7030A0"/>
                          </a:solidFill>
                          <a:effectLst/>
                          <a:latin typeface="Twinkl Thin"/>
                          <a:ea typeface="Aptos" panose="020B0004020202020204" pitchFamily="34" charset="0"/>
                          <a:cs typeface="Times New Roman"/>
                        </a:rPr>
                        <a:t>/ml) to the nearest appropriate unit, using rulers, scales, thermometers and measuring vessels. </a:t>
                      </a:r>
                    </a:p>
                    <a:p>
                      <a:pPr algn="ctr"/>
                      <a:endParaRPr lang="en-US" sz="900" kern="100" dirty="0">
                        <a:solidFill>
                          <a:srgbClr val="7030A0"/>
                        </a:solidFill>
                        <a:effectLst/>
                        <a:latin typeface="Twinkl Thin"/>
                        <a:ea typeface="Aptos" panose="020B0004020202020204" pitchFamily="34" charset="0"/>
                        <a:cs typeface="Times New Roman"/>
                      </a:endParaRPr>
                    </a:p>
                    <a:p>
                      <a:pPr algn="ctr"/>
                      <a:r>
                        <a:rPr lang="en-US" sz="900" kern="100" dirty="0">
                          <a:solidFill>
                            <a:srgbClr val="7030A0"/>
                          </a:solidFill>
                          <a:effectLst/>
                          <a:latin typeface="Twinkl Thin"/>
                          <a:ea typeface="Aptos" panose="020B0004020202020204" pitchFamily="34" charset="0"/>
                          <a:cs typeface="Times New Roman"/>
                        </a:rPr>
                        <a:t>Compare and order lengths, mass, volume/capacity and record the results using &gt;, &lt; and =. </a:t>
                      </a:r>
                      <a:endParaRPr lang="en-US" sz="900" dirty="0">
                        <a:effectLst/>
                        <a:cs typeface="Times New Roman"/>
                      </a:endParaRPr>
                    </a:p>
                    <a:p>
                      <a:pPr algn="ctr"/>
                      <a:endParaRPr lang="en-US" sz="900" b="1" u="sng" kern="100" dirty="0">
                        <a:effectLst/>
                        <a:latin typeface="Twinkl Thin"/>
                        <a:ea typeface="Aptos" panose="020B0004020202020204" pitchFamily="34" charset="0"/>
                        <a:cs typeface="Times New Roman"/>
                      </a:endParaRPr>
                    </a:p>
                    <a:p>
                      <a:pPr algn="ctr"/>
                      <a:r>
                        <a:rPr lang="en-US" sz="900" b="1" u="sng" kern="100" dirty="0">
                          <a:effectLst/>
                          <a:latin typeface="Twinkl Thin"/>
                          <a:ea typeface="Aptos" panose="020B0004020202020204" pitchFamily="34" charset="0"/>
                          <a:cs typeface="Times New Roman"/>
                        </a:rPr>
                        <a:t>Skills taught (M, C &amp; T)</a:t>
                      </a:r>
                    </a:p>
                    <a:p>
                      <a:pPr algn="ctr"/>
                      <a:endParaRPr lang="en-US" sz="900" dirty="0">
                        <a:effectLst/>
                        <a:cs typeface="Times New Roman"/>
                      </a:endParaRPr>
                    </a:p>
                    <a:p>
                      <a:pPr algn="ctr"/>
                      <a:r>
                        <a:rPr lang="en-US" sz="900" kern="100" dirty="0">
                          <a:solidFill>
                            <a:srgbClr val="002060"/>
                          </a:solidFill>
                          <a:effectLst/>
                          <a:latin typeface="Twinkl Thin"/>
                          <a:ea typeface="Aptos" panose="020B0004020202020204" pitchFamily="34" charset="0"/>
                          <a:cs typeface="Times New Roman"/>
                        </a:rPr>
                        <a:t>Pupils will be able to:</a:t>
                      </a:r>
                    </a:p>
                    <a:p>
                      <a:pPr algn="ctr"/>
                      <a:endParaRPr lang="en-US" sz="900" kern="100" dirty="0">
                        <a:solidFill>
                          <a:srgbClr val="002060"/>
                        </a:solidFill>
                        <a:effectLst/>
                        <a:latin typeface="Twinkl Thin"/>
                        <a:ea typeface="Aptos" panose="020B0004020202020204" pitchFamily="34" charset="0"/>
                        <a:cs typeface="Times New Roman"/>
                      </a:endParaRPr>
                    </a:p>
                    <a:p>
                      <a:pPr algn="ctr"/>
                      <a:r>
                        <a:rPr lang="en-US" sz="900" kern="100" dirty="0">
                          <a:solidFill>
                            <a:srgbClr val="002060"/>
                          </a:solidFill>
                          <a:effectLst/>
                          <a:latin typeface="Twinkl Thin"/>
                          <a:ea typeface="Aptos" panose="020B0004020202020204" pitchFamily="34" charset="0"/>
                          <a:cs typeface="Times New Roman"/>
                        </a:rPr>
                        <a:t>Choose and use appropriate standard units to estimate and measure length/height in any direction (m/cm); mass (kg/g); temperature (°C); capacity (</a:t>
                      </a:r>
                      <a:r>
                        <a:rPr lang="en-US" sz="900" kern="100" dirty="0" err="1">
                          <a:solidFill>
                            <a:srgbClr val="002060"/>
                          </a:solidFill>
                          <a:effectLst/>
                          <a:latin typeface="Twinkl Thin"/>
                          <a:ea typeface="Aptos" panose="020B0004020202020204" pitchFamily="34" charset="0"/>
                          <a:cs typeface="Times New Roman"/>
                        </a:rPr>
                        <a:t>litres</a:t>
                      </a:r>
                      <a:r>
                        <a:rPr lang="en-US" sz="900" kern="100" dirty="0">
                          <a:solidFill>
                            <a:srgbClr val="002060"/>
                          </a:solidFill>
                          <a:effectLst/>
                          <a:latin typeface="Twinkl Thin"/>
                          <a:ea typeface="Aptos" panose="020B0004020202020204" pitchFamily="34" charset="0"/>
                          <a:cs typeface="Times New Roman"/>
                        </a:rPr>
                        <a:t>/ml) to the nearest appropriate unit, using rulers, scales, thermometers and measuring vessels. Compare and order lengths, mass, volume/capacity and record the results using &gt;, &lt; and =.</a:t>
                      </a:r>
                      <a:endParaRPr lang="en-US" sz="900" dirty="0">
                        <a:effectLst/>
                        <a:cs typeface="Times New Roman"/>
                      </a:endParaRPr>
                    </a:p>
                  </a:txBody>
                  <a:tcPr marL="39741" marR="397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r>
                        <a:rPr lang="en-US" sz="900" b="1" u="sng" kern="100" dirty="0">
                          <a:effectLst/>
                          <a:latin typeface="Twinkl Thin"/>
                          <a:ea typeface="Aptos" panose="020B0004020202020204" pitchFamily="34" charset="0"/>
                          <a:cs typeface="Times New Roman"/>
                        </a:rPr>
                        <a:t>Units </a:t>
                      </a:r>
                    </a:p>
                    <a:p>
                      <a:pPr algn="ctr"/>
                      <a:r>
                        <a:rPr lang="en-US" sz="900" kern="100" dirty="0">
                          <a:effectLst/>
                          <a:latin typeface="Twinkl Thin"/>
                          <a:ea typeface="Aptos" panose="020B0004020202020204" pitchFamily="34" charset="0"/>
                          <a:cs typeface="Times New Roman"/>
                        </a:rPr>
                        <a:t>Fractions</a:t>
                      </a:r>
                    </a:p>
                    <a:p>
                      <a:pPr algn="ctr"/>
                      <a:r>
                        <a:rPr lang="en-US" sz="900" kern="100" dirty="0">
                          <a:effectLst/>
                          <a:latin typeface="Twinkl Thin"/>
                          <a:ea typeface="Aptos" panose="020B0004020202020204" pitchFamily="34" charset="0"/>
                          <a:cs typeface="Times New Roman"/>
                        </a:rPr>
                        <a:t>Time</a:t>
                      </a:r>
                      <a:endParaRPr lang="en-US" sz="900" dirty="0">
                        <a:effectLst/>
                        <a:cs typeface="Times New Roman"/>
                      </a:endParaRPr>
                    </a:p>
                    <a:p>
                      <a:pPr algn="ctr"/>
                      <a:endParaRPr lang="en-US" sz="900" dirty="0">
                        <a:effectLst/>
                        <a:cs typeface="Times New Roman"/>
                      </a:endParaRPr>
                    </a:p>
                    <a:p>
                      <a:pPr algn="ctr"/>
                      <a:r>
                        <a:rPr lang="en-US" sz="900" b="1" u="sng" kern="100" dirty="0">
                          <a:effectLst/>
                          <a:latin typeface="Twinkl Thin"/>
                          <a:ea typeface="Aptos" panose="020B0004020202020204" pitchFamily="34" charset="0"/>
                          <a:cs typeface="Times New Roman"/>
                        </a:rPr>
                        <a:t>Skills taught (fractions)</a:t>
                      </a:r>
                      <a:r>
                        <a:rPr lang="en-US" sz="900" b="1" kern="100" dirty="0">
                          <a:effectLst/>
                          <a:latin typeface="Twinkl Thin"/>
                          <a:ea typeface="Aptos" panose="020B0004020202020204" pitchFamily="34" charset="0"/>
                          <a:cs typeface="Times New Roman"/>
                        </a:rPr>
                        <a:t> </a:t>
                      </a:r>
                    </a:p>
                    <a:p>
                      <a:pPr algn="ctr"/>
                      <a:endParaRPr lang="en-US" sz="900" dirty="0">
                        <a:effectLst/>
                        <a:cs typeface="Times New Roman"/>
                      </a:endParaRPr>
                    </a:p>
                    <a:p>
                      <a:pPr algn="ctr"/>
                      <a:r>
                        <a:rPr lang="en-US" sz="900" kern="100" dirty="0">
                          <a:solidFill>
                            <a:srgbClr val="FF99FF"/>
                          </a:solidFill>
                          <a:effectLst/>
                          <a:latin typeface="Twinkl Thin"/>
                          <a:ea typeface="Aptos" panose="020B0004020202020204" pitchFamily="34" charset="0"/>
                          <a:cs typeface="Times New Roman"/>
                        </a:rPr>
                        <a:t>Pupils will be able to:</a:t>
                      </a:r>
                    </a:p>
                    <a:p>
                      <a:pPr algn="ctr"/>
                      <a:r>
                        <a:rPr lang="en-US" sz="900" kern="100" dirty="0">
                          <a:solidFill>
                            <a:srgbClr val="FF99FF"/>
                          </a:solidFill>
                          <a:effectLst/>
                          <a:latin typeface="Twinkl Thin"/>
                          <a:ea typeface="Aptos" panose="020B0004020202020204" pitchFamily="34" charset="0"/>
                          <a:cs typeface="Times New Roman"/>
                        </a:rPr>
                        <a:t> </a:t>
                      </a:r>
                    </a:p>
                    <a:p>
                      <a:pPr algn="ctr"/>
                      <a:r>
                        <a:rPr lang="en-US" sz="900" kern="100" dirty="0" err="1">
                          <a:solidFill>
                            <a:srgbClr val="FF99FF"/>
                          </a:solidFill>
                          <a:effectLst/>
                          <a:latin typeface="Twinkl Thin"/>
                          <a:ea typeface="Aptos" panose="020B0004020202020204" pitchFamily="34" charset="0"/>
                          <a:cs typeface="Times New Roman"/>
                        </a:rPr>
                        <a:t>Recognise</a:t>
                      </a:r>
                      <a:r>
                        <a:rPr lang="en-US" sz="900" kern="100" dirty="0">
                          <a:solidFill>
                            <a:srgbClr val="FF99FF"/>
                          </a:solidFill>
                          <a:effectLst/>
                          <a:latin typeface="Twinkl Thin"/>
                          <a:ea typeface="Aptos" panose="020B0004020202020204" pitchFamily="34" charset="0"/>
                          <a:cs typeface="Times New Roman"/>
                        </a:rPr>
                        <a:t>, find, name and write fractions 1/3</a:t>
                      </a:r>
                      <a:r>
                        <a:rPr lang="en-US" sz="900" kern="100" dirty="0">
                          <a:solidFill>
                            <a:srgbClr val="FF99FF"/>
                          </a:solidFill>
                          <a:effectLst/>
                          <a:latin typeface="Times New Roman"/>
                          <a:ea typeface="Aptos" panose="020B0004020202020204" pitchFamily="34" charset="0"/>
                        </a:rPr>
                        <a:t> </a:t>
                      </a:r>
                      <a:r>
                        <a:rPr lang="en-US" sz="900" kern="100" dirty="0">
                          <a:solidFill>
                            <a:srgbClr val="FF99FF"/>
                          </a:solidFill>
                          <a:effectLst/>
                          <a:latin typeface="Twinkl Thin"/>
                          <a:ea typeface="Aptos" panose="020B0004020202020204" pitchFamily="34" charset="0"/>
                          <a:cs typeface="Times New Roman"/>
                        </a:rPr>
                        <a:t>,1/4</a:t>
                      </a:r>
                      <a:r>
                        <a:rPr lang="en-US" sz="900" kern="100" dirty="0">
                          <a:solidFill>
                            <a:srgbClr val="FF99FF"/>
                          </a:solidFill>
                          <a:effectLst/>
                          <a:latin typeface="Times New Roman"/>
                          <a:ea typeface="Aptos" panose="020B0004020202020204" pitchFamily="34" charset="0"/>
                        </a:rPr>
                        <a:t> , 2/4, ¾ </a:t>
                      </a:r>
                      <a:r>
                        <a:rPr lang="en-US" sz="900" kern="100" dirty="0">
                          <a:solidFill>
                            <a:srgbClr val="FF99FF"/>
                          </a:solidFill>
                          <a:effectLst/>
                          <a:latin typeface="Twinkl Thin"/>
                          <a:ea typeface="Aptos" panose="020B0004020202020204" pitchFamily="34" charset="0"/>
                          <a:cs typeface="Times New Roman"/>
                        </a:rPr>
                        <a:t>of a length, shape, set of objects or quantity. Write simple fractions, for example ½ of 6 = 3 and </a:t>
                      </a:r>
                      <a:r>
                        <a:rPr lang="en-US" sz="900" kern="100" dirty="0" err="1">
                          <a:solidFill>
                            <a:srgbClr val="FF99FF"/>
                          </a:solidFill>
                          <a:effectLst/>
                          <a:latin typeface="Twinkl Thin"/>
                          <a:ea typeface="Aptos" panose="020B0004020202020204" pitchFamily="34" charset="0"/>
                          <a:cs typeface="Times New Roman"/>
                        </a:rPr>
                        <a:t>recognise</a:t>
                      </a:r>
                      <a:r>
                        <a:rPr lang="en-US" sz="900" kern="100" dirty="0">
                          <a:solidFill>
                            <a:srgbClr val="FF99FF"/>
                          </a:solidFill>
                          <a:effectLst/>
                          <a:latin typeface="Twinkl Thin"/>
                          <a:ea typeface="Aptos" panose="020B0004020202020204" pitchFamily="34" charset="0"/>
                          <a:cs typeface="Times New Roman"/>
                        </a:rPr>
                        <a:t> the equivalence of 2/4 and 1/2. </a:t>
                      </a:r>
                      <a:endParaRPr lang="en-US" sz="900" dirty="0">
                        <a:effectLst/>
                        <a:cs typeface="Times New Roman"/>
                      </a:endParaRPr>
                    </a:p>
                    <a:p>
                      <a:pPr algn="ctr"/>
                      <a:endParaRPr lang="en-US" sz="900" dirty="0">
                        <a:effectLst/>
                        <a:cs typeface="Times New Roman"/>
                      </a:endParaRPr>
                    </a:p>
                    <a:p>
                      <a:pPr algn="ctr"/>
                      <a:r>
                        <a:rPr lang="en-US" sz="900" b="1" u="sng" kern="100" dirty="0">
                          <a:effectLst/>
                          <a:latin typeface="Twinkl Thin"/>
                          <a:ea typeface="Aptos" panose="020B0004020202020204" pitchFamily="34" charset="0"/>
                          <a:cs typeface="Times New Roman"/>
                        </a:rPr>
                        <a:t>Skills taught (time)</a:t>
                      </a:r>
                      <a:r>
                        <a:rPr lang="en-US" sz="900" b="1" kern="100" dirty="0">
                          <a:effectLst/>
                          <a:latin typeface="Twinkl Thin"/>
                          <a:ea typeface="Aptos" panose="020B0004020202020204" pitchFamily="34" charset="0"/>
                          <a:cs typeface="Times New Roman"/>
                        </a:rPr>
                        <a:t> </a:t>
                      </a:r>
                    </a:p>
                    <a:p>
                      <a:pPr algn="ctr"/>
                      <a:endParaRPr lang="en-US" sz="900" dirty="0">
                        <a:effectLst/>
                        <a:cs typeface="Times New Roman"/>
                      </a:endParaRPr>
                    </a:p>
                    <a:p>
                      <a:pPr algn="ctr"/>
                      <a:r>
                        <a:rPr lang="en-US" sz="900" kern="100" dirty="0">
                          <a:solidFill>
                            <a:srgbClr val="FF9966"/>
                          </a:solidFill>
                          <a:effectLst/>
                          <a:latin typeface="Twinkl Thin"/>
                          <a:ea typeface="Aptos" panose="020B0004020202020204" pitchFamily="34" charset="0"/>
                          <a:cs typeface="Times New Roman"/>
                        </a:rPr>
                        <a:t>Pupils will be able to:</a:t>
                      </a:r>
                    </a:p>
                    <a:p>
                      <a:pPr algn="ctr"/>
                      <a:endParaRPr lang="en-US" sz="900" kern="100" dirty="0">
                        <a:solidFill>
                          <a:srgbClr val="FF9966"/>
                        </a:solidFill>
                        <a:effectLst/>
                        <a:latin typeface="Twinkl Thin"/>
                        <a:ea typeface="Aptos" panose="020B0004020202020204" pitchFamily="34" charset="0"/>
                        <a:cs typeface="Times New Roman"/>
                      </a:endParaRPr>
                    </a:p>
                    <a:p>
                      <a:pPr algn="ctr"/>
                      <a:r>
                        <a:rPr lang="en-US" sz="900" kern="100" dirty="0">
                          <a:solidFill>
                            <a:srgbClr val="FF9966"/>
                          </a:solidFill>
                          <a:effectLst/>
                          <a:latin typeface="Twinkl Thin"/>
                          <a:ea typeface="Aptos" panose="020B0004020202020204" pitchFamily="34" charset="0"/>
                          <a:cs typeface="Times New Roman"/>
                        </a:rPr>
                        <a:t>Tell and write the time to five minutes, including quarter past/to the </a:t>
                      </a:r>
                      <a:endParaRPr lang="en-US" sz="900" dirty="0">
                        <a:effectLst/>
                        <a:cs typeface="Times New Roman"/>
                      </a:endParaRPr>
                    </a:p>
                    <a:p>
                      <a:pPr algn="ctr"/>
                      <a:r>
                        <a:rPr lang="en-US" sz="900" kern="100" dirty="0">
                          <a:solidFill>
                            <a:srgbClr val="FF9966"/>
                          </a:solidFill>
                          <a:effectLst/>
                          <a:latin typeface="Twinkl Thin"/>
                          <a:ea typeface="Aptos" panose="020B0004020202020204" pitchFamily="34" charset="0"/>
                          <a:cs typeface="Times New Roman"/>
                        </a:rPr>
                        <a:t>hour and draw the hands on a clockface to show these times. </a:t>
                      </a:r>
                    </a:p>
                    <a:p>
                      <a:pPr algn="ctr"/>
                      <a:endParaRPr lang="en-US" sz="900" kern="100" dirty="0">
                        <a:solidFill>
                          <a:srgbClr val="FF9966"/>
                        </a:solidFill>
                        <a:effectLst/>
                        <a:latin typeface="Twinkl Thin"/>
                        <a:ea typeface="Aptos" panose="020B0004020202020204" pitchFamily="34" charset="0"/>
                        <a:cs typeface="Times New Roman"/>
                      </a:endParaRPr>
                    </a:p>
                    <a:p>
                      <a:pPr algn="ctr"/>
                      <a:r>
                        <a:rPr lang="en-US" sz="900" kern="100" dirty="0">
                          <a:solidFill>
                            <a:srgbClr val="FF9966"/>
                          </a:solidFill>
                          <a:effectLst/>
                          <a:latin typeface="Twinkl Thin"/>
                          <a:ea typeface="Aptos" panose="020B0004020202020204" pitchFamily="34" charset="0"/>
                          <a:cs typeface="Times New Roman"/>
                        </a:rPr>
                        <a:t>Know the number of minutes in an hour and the number of hours </a:t>
                      </a:r>
                      <a:endParaRPr lang="en-US" sz="900" dirty="0">
                        <a:effectLst/>
                        <a:cs typeface="Times New Roman"/>
                      </a:endParaRPr>
                    </a:p>
                    <a:p>
                      <a:pPr algn="ctr"/>
                      <a:r>
                        <a:rPr lang="en-US" sz="900" kern="100" dirty="0">
                          <a:solidFill>
                            <a:srgbClr val="FF9966"/>
                          </a:solidFill>
                          <a:effectLst/>
                          <a:latin typeface="Twinkl Thin"/>
                          <a:ea typeface="Aptos" panose="020B0004020202020204" pitchFamily="34" charset="0"/>
                          <a:cs typeface="Times New Roman"/>
                        </a:rPr>
                        <a:t>in a day. </a:t>
                      </a:r>
                      <a:endParaRPr lang="en-US" sz="900" dirty="0">
                        <a:effectLst/>
                        <a:cs typeface="Times New Roman"/>
                      </a:endParaRPr>
                    </a:p>
                    <a:p>
                      <a:pPr algn="ctr"/>
                      <a:endParaRPr lang="en-US" sz="900" dirty="0">
                        <a:effectLst/>
                        <a:cs typeface="Times New Roman"/>
                      </a:endParaRPr>
                    </a:p>
                    <a:p>
                      <a:pPr algn="ctr"/>
                      <a:endParaRPr lang="en-US" sz="900" dirty="0">
                        <a:effectLst/>
                        <a:cs typeface="Times New Roman"/>
                      </a:endParaRPr>
                    </a:p>
                  </a:txBody>
                  <a:tcPr marL="39741" marR="397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r>
                        <a:rPr lang="en-US" sz="900" b="1" u="sng" kern="100" dirty="0">
                          <a:effectLst/>
                          <a:latin typeface="Twinkl Thin"/>
                          <a:ea typeface="Aptos" panose="020B0004020202020204" pitchFamily="34" charset="0"/>
                          <a:cs typeface="Times New Roman"/>
                        </a:rPr>
                        <a:t>Units</a:t>
                      </a:r>
                    </a:p>
                    <a:p>
                      <a:pPr algn="ctr"/>
                      <a:r>
                        <a:rPr lang="en-US" sz="900" kern="100" dirty="0">
                          <a:effectLst/>
                          <a:latin typeface="Twinkl Thin"/>
                          <a:ea typeface="Aptos" panose="020B0004020202020204" pitchFamily="34" charset="0"/>
                          <a:cs typeface="Times New Roman"/>
                        </a:rPr>
                        <a:t>Statistics</a:t>
                      </a:r>
                    </a:p>
                    <a:p>
                      <a:pPr algn="ctr"/>
                      <a:r>
                        <a:rPr lang="en-US" sz="900" kern="100" dirty="0">
                          <a:effectLst/>
                          <a:latin typeface="Twinkl Thin"/>
                          <a:ea typeface="Aptos" panose="020B0004020202020204" pitchFamily="34" charset="0"/>
                          <a:cs typeface="Times New Roman"/>
                        </a:rPr>
                        <a:t>Position &amp; Direction</a:t>
                      </a:r>
                      <a:endParaRPr lang="en-US" sz="900" dirty="0">
                        <a:effectLst/>
                        <a:cs typeface="Times New Roman"/>
                      </a:endParaRPr>
                    </a:p>
                    <a:p>
                      <a:pPr algn="ctr"/>
                      <a:endParaRPr lang="en-US" sz="900" dirty="0">
                        <a:effectLst/>
                        <a:cs typeface="Times New Roman"/>
                      </a:endParaRPr>
                    </a:p>
                    <a:p>
                      <a:pPr algn="ctr"/>
                      <a:r>
                        <a:rPr lang="en-US" sz="900" b="1" u="sng" kern="100" dirty="0">
                          <a:effectLst/>
                          <a:latin typeface="Twinkl Thin"/>
                          <a:ea typeface="Aptos" panose="020B0004020202020204" pitchFamily="34" charset="0"/>
                          <a:cs typeface="Times New Roman"/>
                        </a:rPr>
                        <a:t>Skills taught (statistics)</a:t>
                      </a:r>
                    </a:p>
                    <a:p>
                      <a:pPr algn="ctr"/>
                      <a:r>
                        <a:rPr lang="en-US" sz="900" b="1" kern="100" dirty="0">
                          <a:effectLst/>
                          <a:latin typeface="Twinkl Thin"/>
                          <a:ea typeface="Aptos" panose="020B0004020202020204" pitchFamily="34" charset="0"/>
                          <a:cs typeface="Times New Roman"/>
                        </a:rPr>
                        <a:t> </a:t>
                      </a:r>
                      <a:endParaRPr lang="en-US" sz="900" dirty="0">
                        <a:effectLst/>
                        <a:cs typeface="Times New Roman"/>
                      </a:endParaRPr>
                    </a:p>
                    <a:p>
                      <a:pPr algn="ctr"/>
                      <a:r>
                        <a:rPr lang="en-US" sz="900" kern="100" dirty="0">
                          <a:solidFill>
                            <a:srgbClr val="9999FF"/>
                          </a:solidFill>
                          <a:effectLst/>
                          <a:latin typeface="Twinkl Thin"/>
                          <a:ea typeface="Aptos" panose="020B0004020202020204" pitchFamily="34" charset="0"/>
                          <a:cs typeface="Times New Roman"/>
                        </a:rPr>
                        <a:t>Pupils will be able to:</a:t>
                      </a:r>
                    </a:p>
                    <a:p>
                      <a:pPr algn="ctr"/>
                      <a:r>
                        <a:rPr lang="en-US" sz="900" kern="100" dirty="0">
                          <a:solidFill>
                            <a:srgbClr val="9999FF"/>
                          </a:solidFill>
                          <a:effectLst/>
                          <a:latin typeface="Twinkl Thin"/>
                          <a:ea typeface="Aptos" panose="020B0004020202020204" pitchFamily="34" charset="0"/>
                          <a:cs typeface="Times New Roman"/>
                        </a:rPr>
                        <a:t> </a:t>
                      </a:r>
                    </a:p>
                    <a:p>
                      <a:pPr algn="ctr"/>
                      <a:r>
                        <a:rPr lang="en-US" sz="900" kern="100" dirty="0">
                          <a:solidFill>
                            <a:srgbClr val="9999FF"/>
                          </a:solidFill>
                          <a:effectLst/>
                          <a:latin typeface="Twinkl Thin"/>
                          <a:ea typeface="Aptos" panose="020B0004020202020204" pitchFamily="34" charset="0"/>
                          <a:cs typeface="Times New Roman"/>
                        </a:rPr>
                        <a:t>Interpret and construct simple pictograms, tally charts, block diagrams and simple tables. </a:t>
                      </a:r>
                    </a:p>
                    <a:p>
                      <a:pPr algn="ctr"/>
                      <a:endParaRPr lang="en-US" sz="900" kern="100" dirty="0">
                        <a:solidFill>
                          <a:srgbClr val="9999FF"/>
                        </a:solidFill>
                        <a:effectLst/>
                        <a:latin typeface="Twinkl Thin"/>
                        <a:ea typeface="Aptos" panose="020B0004020202020204" pitchFamily="34" charset="0"/>
                        <a:cs typeface="Times New Roman"/>
                      </a:endParaRPr>
                    </a:p>
                    <a:p>
                      <a:pPr algn="ctr"/>
                      <a:r>
                        <a:rPr lang="en-US" sz="900" kern="100" dirty="0">
                          <a:solidFill>
                            <a:srgbClr val="9999FF"/>
                          </a:solidFill>
                          <a:effectLst/>
                          <a:latin typeface="Twinkl Thin"/>
                          <a:ea typeface="Aptos" panose="020B0004020202020204" pitchFamily="34" charset="0"/>
                          <a:cs typeface="Times New Roman"/>
                        </a:rPr>
                        <a:t>Ask and answer simple questions by counting the number of objects in each category and sorting the categories by quantity. </a:t>
                      </a:r>
                    </a:p>
                    <a:p>
                      <a:pPr algn="ctr"/>
                      <a:endParaRPr lang="en-US" sz="900" kern="100" dirty="0">
                        <a:solidFill>
                          <a:srgbClr val="9999FF"/>
                        </a:solidFill>
                        <a:effectLst/>
                        <a:latin typeface="Twinkl Thin"/>
                        <a:ea typeface="Aptos" panose="020B0004020202020204" pitchFamily="34" charset="0"/>
                        <a:cs typeface="Times New Roman"/>
                      </a:endParaRPr>
                    </a:p>
                    <a:p>
                      <a:pPr algn="ctr"/>
                      <a:r>
                        <a:rPr lang="en-US" sz="900" kern="100" dirty="0">
                          <a:solidFill>
                            <a:srgbClr val="9999FF"/>
                          </a:solidFill>
                          <a:effectLst/>
                          <a:latin typeface="Twinkl Thin"/>
                          <a:ea typeface="Aptos" panose="020B0004020202020204" pitchFamily="34" charset="0"/>
                          <a:cs typeface="Times New Roman"/>
                        </a:rPr>
                        <a:t>Ask and answer questions about </a:t>
                      </a:r>
                      <a:r>
                        <a:rPr lang="en-US" sz="900" kern="100" dirty="0" err="1">
                          <a:solidFill>
                            <a:srgbClr val="9999FF"/>
                          </a:solidFill>
                          <a:effectLst/>
                          <a:latin typeface="Twinkl Thin"/>
                          <a:ea typeface="Aptos" panose="020B0004020202020204" pitchFamily="34" charset="0"/>
                          <a:cs typeface="Times New Roman"/>
                        </a:rPr>
                        <a:t>totalling</a:t>
                      </a:r>
                      <a:r>
                        <a:rPr lang="en-US" sz="900" kern="100" dirty="0">
                          <a:solidFill>
                            <a:srgbClr val="9999FF"/>
                          </a:solidFill>
                          <a:effectLst/>
                          <a:latin typeface="Twinkl Thin"/>
                          <a:ea typeface="Aptos" panose="020B0004020202020204" pitchFamily="34" charset="0"/>
                          <a:cs typeface="Times New Roman"/>
                        </a:rPr>
                        <a:t> and comparing categorical data. </a:t>
                      </a:r>
                      <a:endParaRPr lang="en-US" sz="900" dirty="0">
                        <a:effectLst/>
                        <a:cs typeface="Times New Roman"/>
                      </a:endParaRPr>
                    </a:p>
                    <a:p>
                      <a:pPr algn="ctr"/>
                      <a:endParaRPr lang="en-US" sz="900" dirty="0">
                        <a:effectLst/>
                        <a:cs typeface="Times New Roman"/>
                      </a:endParaRPr>
                    </a:p>
                    <a:p>
                      <a:pPr algn="ctr"/>
                      <a:r>
                        <a:rPr lang="en-US" sz="900" b="1" u="sng" kern="100" dirty="0">
                          <a:effectLst/>
                          <a:latin typeface="Twinkl Thin"/>
                          <a:ea typeface="Aptos" panose="020B0004020202020204" pitchFamily="34" charset="0"/>
                          <a:cs typeface="Times New Roman"/>
                        </a:rPr>
                        <a:t>Skills taught (P &amp; D)</a:t>
                      </a:r>
                    </a:p>
                    <a:p>
                      <a:pPr algn="ctr"/>
                      <a:r>
                        <a:rPr lang="en-US" sz="900" b="1" kern="100" dirty="0">
                          <a:effectLst/>
                          <a:latin typeface="Twinkl Thin"/>
                          <a:ea typeface="Aptos" panose="020B0004020202020204" pitchFamily="34" charset="0"/>
                          <a:cs typeface="Times New Roman"/>
                        </a:rPr>
                        <a:t> </a:t>
                      </a:r>
                      <a:endParaRPr lang="en-US" sz="900" dirty="0">
                        <a:effectLst/>
                        <a:cs typeface="Times New Roman"/>
                      </a:endParaRPr>
                    </a:p>
                    <a:p>
                      <a:pPr algn="ctr"/>
                      <a:r>
                        <a:rPr lang="en-US" sz="900" kern="100" dirty="0">
                          <a:solidFill>
                            <a:srgbClr val="CC00CC"/>
                          </a:solidFill>
                          <a:effectLst/>
                          <a:latin typeface="Twinkl Thin"/>
                          <a:ea typeface="Aptos" panose="020B0004020202020204" pitchFamily="34" charset="0"/>
                          <a:cs typeface="Times New Roman"/>
                        </a:rPr>
                        <a:t>Pupils will be able to:</a:t>
                      </a:r>
                    </a:p>
                    <a:p>
                      <a:pPr algn="ctr"/>
                      <a:endParaRPr lang="en-US" sz="900" kern="100" dirty="0">
                        <a:solidFill>
                          <a:srgbClr val="CC00CC"/>
                        </a:solidFill>
                        <a:effectLst/>
                        <a:latin typeface="Twinkl Thin"/>
                        <a:ea typeface="Aptos" panose="020B0004020202020204" pitchFamily="34" charset="0"/>
                        <a:cs typeface="Times New Roman"/>
                      </a:endParaRPr>
                    </a:p>
                    <a:p>
                      <a:pPr algn="ctr"/>
                      <a:r>
                        <a:rPr lang="en-US" sz="900" kern="100" dirty="0">
                          <a:solidFill>
                            <a:srgbClr val="CC00CC"/>
                          </a:solidFill>
                          <a:effectLst/>
                          <a:latin typeface="Twinkl Thin"/>
                          <a:ea typeface="Aptos" panose="020B0004020202020204" pitchFamily="34" charset="0"/>
                          <a:cs typeface="Times New Roman"/>
                        </a:rPr>
                        <a:t>Use mathematical vocabulary to describe position, direction and movement, including movement in a straight line and distinguishing between rotation as a turn and in terms of right angles for quarter, half and three-quarter turns (clockwise  </a:t>
                      </a:r>
                      <a:endParaRPr lang="en-US" sz="900" dirty="0">
                        <a:effectLst/>
                        <a:cs typeface="Times New Roman"/>
                      </a:endParaRPr>
                    </a:p>
                    <a:p>
                      <a:pPr algn="ctr"/>
                      <a:r>
                        <a:rPr lang="en-US" sz="900" kern="100" dirty="0">
                          <a:solidFill>
                            <a:srgbClr val="CC00CC"/>
                          </a:solidFill>
                          <a:effectLst/>
                          <a:latin typeface="Twinkl Thin"/>
                          <a:ea typeface="Aptos" panose="020B0004020202020204" pitchFamily="34" charset="0"/>
                          <a:cs typeface="Times New Roman"/>
                        </a:rPr>
                        <a:t>and anticlockwise). </a:t>
                      </a:r>
                      <a:endParaRPr lang="en-US" sz="900" dirty="0">
                        <a:effectLst/>
                        <a:cs typeface="Times New Roman"/>
                      </a:endParaRPr>
                    </a:p>
                    <a:p>
                      <a:pPr algn="ctr"/>
                      <a:endParaRPr lang="en-US" sz="900" dirty="0">
                        <a:effectLst/>
                        <a:cs typeface="Times New Roman"/>
                      </a:endParaRPr>
                    </a:p>
                    <a:p>
                      <a:pPr algn="ctr"/>
                      <a:endParaRPr lang="en-US" sz="900" dirty="0">
                        <a:effectLst/>
                        <a:cs typeface="Times New Roman"/>
                      </a:endParaRPr>
                    </a:p>
                  </a:txBody>
                  <a:tcPr marL="39741" marR="397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599621951"/>
                  </a:ext>
                </a:extLst>
              </a:tr>
            </a:tbl>
          </a:graphicData>
        </a:graphic>
      </p:graphicFrame>
    </p:spTree>
    <p:extLst>
      <p:ext uri="{BB962C8B-B14F-4D97-AF65-F5344CB8AC3E}">
        <p14:creationId xmlns:p14="http://schemas.microsoft.com/office/powerpoint/2010/main" val="408887873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CCAE509E-9961-1C0F-D47B-8555197FF1A9}"/>
              </a:ext>
            </a:extLst>
          </p:cNvPr>
          <p:cNvGraphicFramePr>
            <a:graphicFrameLocks noGrp="1"/>
          </p:cNvGraphicFramePr>
          <p:nvPr>
            <p:extLst>
              <p:ext uri="{D42A27DB-BD31-4B8C-83A1-F6EECF244321}">
                <p14:modId xmlns:p14="http://schemas.microsoft.com/office/powerpoint/2010/main" val="1508268771"/>
              </p:ext>
            </p:extLst>
          </p:nvPr>
        </p:nvGraphicFramePr>
        <p:xfrm>
          <a:off x="0" y="18814"/>
          <a:ext cx="12217977" cy="7383143"/>
        </p:xfrm>
        <a:graphic>
          <a:graphicData uri="http://schemas.openxmlformats.org/drawingml/2006/table">
            <a:tbl>
              <a:tblPr firstRow="1" firstCol="1" bandRow="1">
                <a:tableStyleId>{5C22544A-7EE6-4342-B048-85BDC9FD1C3A}</a:tableStyleId>
              </a:tblPr>
              <a:tblGrid>
                <a:gridCol w="826547">
                  <a:extLst>
                    <a:ext uri="{9D8B030D-6E8A-4147-A177-3AD203B41FA5}">
                      <a16:colId xmlns:a16="http://schemas.microsoft.com/office/drawing/2014/main" val="135223988"/>
                    </a:ext>
                  </a:extLst>
                </a:gridCol>
                <a:gridCol w="1993719">
                  <a:extLst>
                    <a:ext uri="{9D8B030D-6E8A-4147-A177-3AD203B41FA5}">
                      <a16:colId xmlns:a16="http://schemas.microsoft.com/office/drawing/2014/main" val="1744979563"/>
                    </a:ext>
                  </a:extLst>
                </a:gridCol>
                <a:gridCol w="1747581">
                  <a:extLst>
                    <a:ext uri="{9D8B030D-6E8A-4147-A177-3AD203B41FA5}">
                      <a16:colId xmlns:a16="http://schemas.microsoft.com/office/drawing/2014/main" val="3199653752"/>
                    </a:ext>
                  </a:extLst>
                </a:gridCol>
                <a:gridCol w="1971487">
                  <a:extLst>
                    <a:ext uri="{9D8B030D-6E8A-4147-A177-3AD203B41FA5}">
                      <a16:colId xmlns:a16="http://schemas.microsoft.com/office/drawing/2014/main" val="2244174146"/>
                    </a:ext>
                  </a:extLst>
                </a:gridCol>
                <a:gridCol w="1852671">
                  <a:extLst>
                    <a:ext uri="{9D8B030D-6E8A-4147-A177-3AD203B41FA5}">
                      <a16:colId xmlns:a16="http://schemas.microsoft.com/office/drawing/2014/main" val="2616500342"/>
                    </a:ext>
                  </a:extLst>
                </a:gridCol>
                <a:gridCol w="1992642">
                  <a:extLst>
                    <a:ext uri="{9D8B030D-6E8A-4147-A177-3AD203B41FA5}">
                      <a16:colId xmlns:a16="http://schemas.microsoft.com/office/drawing/2014/main" val="2779681205"/>
                    </a:ext>
                  </a:extLst>
                </a:gridCol>
                <a:gridCol w="1833330">
                  <a:extLst>
                    <a:ext uri="{9D8B030D-6E8A-4147-A177-3AD203B41FA5}">
                      <a16:colId xmlns:a16="http://schemas.microsoft.com/office/drawing/2014/main" val="1484128785"/>
                    </a:ext>
                  </a:extLst>
                </a:gridCol>
              </a:tblGrid>
              <a:tr h="661096">
                <a:tc>
                  <a:txBody>
                    <a:bodyPr/>
                    <a:lstStyle/>
                    <a:p>
                      <a:pPr algn="ctr">
                        <a:lnSpc>
                          <a:spcPct val="107000"/>
                        </a:lnSpc>
                        <a:spcAft>
                          <a:spcPts val="800"/>
                        </a:spcAft>
                      </a:pPr>
                      <a:r>
                        <a:rPr lang="en-US" sz="1100" b="1" kern="100" dirty="0">
                          <a:solidFill>
                            <a:schemeClr val="bg1"/>
                          </a:solidFill>
                          <a:effectLst/>
                          <a:latin typeface="Twinkl Thin"/>
                          <a:ea typeface="Aptos" panose="020B0004020202020204" pitchFamily="34" charset="0"/>
                          <a:cs typeface="Times New Roman"/>
                        </a:rPr>
                        <a:t>Year Groups</a:t>
                      </a:r>
                      <a:endParaRPr lang="en-US" sz="1100" dirty="0">
                        <a:solidFill>
                          <a:schemeClr val="bg1"/>
                        </a:solidFill>
                        <a:effectLst/>
                        <a:latin typeface="Aptos"/>
                        <a:ea typeface="Calibri"/>
                        <a:cs typeface="Times New Roman"/>
                      </a:endParaRPr>
                    </a:p>
                    <a:p>
                      <a:pPr algn="ctr">
                        <a:lnSpc>
                          <a:spcPct val="107000"/>
                        </a:lnSpc>
                        <a:spcAft>
                          <a:spcPts val="800"/>
                        </a:spcAft>
                      </a:pPr>
                      <a:r>
                        <a:rPr lang="en-US" sz="1100" b="1" kern="100" dirty="0">
                          <a:solidFill>
                            <a:schemeClr val="bg1"/>
                          </a:solidFill>
                          <a:effectLst/>
                          <a:latin typeface="Twinkl Thin"/>
                          <a:ea typeface="Aptos" panose="020B0004020202020204" pitchFamily="34" charset="0"/>
                          <a:cs typeface="Times New Roman"/>
                        </a:rPr>
                        <a:t>(KS2)</a:t>
                      </a:r>
                      <a:endParaRPr lang="en-US" sz="1100" dirty="0">
                        <a:solidFill>
                          <a:schemeClr val="bg1"/>
                        </a:solidFill>
                        <a:effectLst/>
                        <a:latin typeface="Apto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800"/>
                        </a:spcAft>
                      </a:pPr>
                      <a:r>
                        <a:rPr lang="en-US" sz="1100" b="1" kern="100" dirty="0">
                          <a:solidFill>
                            <a:schemeClr val="bg1"/>
                          </a:solidFill>
                          <a:effectLst/>
                          <a:latin typeface="Twinkl Thin"/>
                          <a:ea typeface="Aptos" panose="020B0004020202020204" pitchFamily="34" charset="0"/>
                          <a:cs typeface="Times New Roman"/>
                        </a:rPr>
                        <a:t>Autumn Term 1</a:t>
                      </a:r>
                      <a:endParaRPr lang="en-US" sz="1100" dirty="0">
                        <a:solidFill>
                          <a:schemeClr val="bg1"/>
                        </a:solidFill>
                        <a:effectLst/>
                        <a:latin typeface="Apto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800"/>
                        </a:spcAft>
                      </a:pPr>
                      <a:r>
                        <a:rPr lang="en-US" sz="1100" b="1" kern="100">
                          <a:solidFill>
                            <a:schemeClr val="bg1"/>
                          </a:solidFill>
                          <a:effectLst/>
                          <a:latin typeface="Twinkl Thin"/>
                          <a:ea typeface="Aptos" panose="020B0004020202020204" pitchFamily="34" charset="0"/>
                          <a:cs typeface="Times New Roman"/>
                        </a:rPr>
                        <a:t>Autumn Term 2</a:t>
                      </a:r>
                      <a:endParaRPr lang="en-US" sz="1100">
                        <a:solidFill>
                          <a:schemeClr val="bg1"/>
                        </a:solidFill>
                        <a:effectLst/>
                        <a:latin typeface="Apto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800"/>
                        </a:spcAft>
                      </a:pPr>
                      <a:r>
                        <a:rPr lang="en-US" sz="1100" b="1" kern="100">
                          <a:solidFill>
                            <a:schemeClr val="bg1"/>
                          </a:solidFill>
                          <a:effectLst/>
                          <a:latin typeface="Twinkl Thin"/>
                          <a:ea typeface="Aptos" panose="020B0004020202020204" pitchFamily="34" charset="0"/>
                          <a:cs typeface="Times New Roman"/>
                        </a:rPr>
                        <a:t>Spring Term 1</a:t>
                      </a:r>
                      <a:endParaRPr lang="en-US" sz="1100">
                        <a:solidFill>
                          <a:schemeClr val="bg1"/>
                        </a:solidFill>
                        <a:effectLst/>
                        <a:latin typeface="Apto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800"/>
                        </a:spcAft>
                      </a:pPr>
                      <a:r>
                        <a:rPr lang="en-US" sz="1100" b="1" kern="100">
                          <a:solidFill>
                            <a:schemeClr val="bg1"/>
                          </a:solidFill>
                          <a:effectLst/>
                          <a:latin typeface="Twinkl Thin"/>
                          <a:ea typeface="Aptos" panose="020B0004020202020204" pitchFamily="34" charset="0"/>
                          <a:cs typeface="Times New Roman"/>
                        </a:rPr>
                        <a:t>Spring Term 2</a:t>
                      </a:r>
                      <a:endParaRPr lang="en-US" sz="1100">
                        <a:solidFill>
                          <a:schemeClr val="bg1"/>
                        </a:solidFill>
                        <a:effectLst/>
                        <a:latin typeface="Apto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800"/>
                        </a:spcAft>
                      </a:pPr>
                      <a:r>
                        <a:rPr lang="en-US" sz="1100" b="1" kern="100">
                          <a:solidFill>
                            <a:schemeClr val="bg1"/>
                          </a:solidFill>
                          <a:effectLst/>
                          <a:latin typeface="Twinkl Thin"/>
                          <a:ea typeface="Aptos" panose="020B0004020202020204" pitchFamily="34" charset="0"/>
                          <a:cs typeface="Times New Roman"/>
                        </a:rPr>
                        <a:t>Summer Term 1</a:t>
                      </a:r>
                      <a:endParaRPr lang="en-US" sz="1100">
                        <a:solidFill>
                          <a:schemeClr val="bg1"/>
                        </a:solidFill>
                        <a:effectLst/>
                        <a:latin typeface="Apto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800"/>
                        </a:spcAft>
                      </a:pPr>
                      <a:r>
                        <a:rPr lang="en-US" sz="1100" b="1" kern="100" dirty="0">
                          <a:solidFill>
                            <a:schemeClr val="bg1"/>
                          </a:solidFill>
                          <a:effectLst/>
                          <a:latin typeface="Twinkl Thin"/>
                          <a:ea typeface="Aptos" panose="020B0004020202020204" pitchFamily="34" charset="0"/>
                          <a:cs typeface="Times New Roman"/>
                        </a:rPr>
                        <a:t>Summer Term 2</a:t>
                      </a:r>
                      <a:endParaRPr lang="en-US" sz="1100" dirty="0">
                        <a:solidFill>
                          <a:schemeClr val="bg1"/>
                        </a:solidFill>
                        <a:effectLst/>
                        <a:latin typeface="Apto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598862040"/>
                  </a:ext>
                </a:extLst>
              </a:tr>
              <a:tr h="6249170">
                <a:tc>
                  <a:txBody>
                    <a:bodyPr/>
                    <a:lstStyle/>
                    <a:p>
                      <a:pPr algn="ctr">
                        <a:lnSpc>
                          <a:spcPct val="107000"/>
                        </a:lnSpc>
                        <a:spcAft>
                          <a:spcPts val="800"/>
                        </a:spcAft>
                      </a:pPr>
                      <a:r>
                        <a:rPr lang="en-US" sz="1100" b="1" kern="100" dirty="0">
                          <a:effectLst/>
                          <a:latin typeface="Twinkl Thin"/>
                          <a:ea typeface="Calibri"/>
                          <a:cs typeface="Times New Roman"/>
                        </a:rPr>
                        <a:t>Group B</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r>
                        <a:rPr lang="en-US" sz="900" b="1" u="sng" kern="100" dirty="0">
                          <a:effectLst/>
                          <a:latin typeface="Twinkl Thin"/>
                          <a:ea typeface="Calibri"/>
                          <a:cs typeface="Times New Roman"/>
                        </a:rPr>
                        <a:t>Units</a:t>
                      </a:r>
                    </a:p>
                    <a:p>
                      <a:pPr algn="ctr"/>
                      <a:r>
                        <a:rPr lang="en-US" sz="900" b="0" u="none" kern="100" dirty="0">
                          <a:effectLst/>
                          <a:latin typeface="Twinkl Thin"/>
                          <a:ea typeface="Calibri"/>
                          <a:cs typeface="Times New Roman"/>
                        </a:rPr>
                        <a:t>Place Value</a:t>
                      </a:r>
                    </a:p>
                    <a:p>
                      <a:pPr algn="ctr"/>
                      <a:r>
                        <a:rPr lang="en-US" sz="900" b="0" u="none" kern="100" dirty="0">
                          <a:effectLst/>
                          <a:latin typeface="Twinkl Thin"/>
                          <a:ea typeface="Calibri"/>
                          <a:cs typeface="Times New Roman"/>
                        </a:rPr>
                        <a:t>Addition &amp; Subtraction</a:t>
                      </a:r>
                      <a:endParaRPr lang="en-US" sz="900" b="0" u="none" kern="100" dirty="0">
                        <a:effectLst/>
                        <a:latin typeface="Calibri"/>
                        <a:ea typeface="Calibri"/>
                        <a:cs typeface="Times New Roman"/>
                      </a:endParaRPr>
                    </a:p>
                    <a:p>
                      <a:pPr algn="ctr"/>
                      <a:endParaRPr lang="en-US" sz="900" kern="100" dirty="0">
                        <a:effectLst/>
                        <a:latin typeface="Calibri"/>
                        <a:ea typeface="Calibri"/>
                        <a:cs typeface="Times New Roman"/>
                      </a:endParaRPr>
                    </a:p>
                    <a:p>
                      <a:pPr algn="ctr"/>
                      <a:r>
                        <a:rPr lang="en-US" sz="900" b="1" u="sng" kern="100" dirty="0">
                          <a:effectLst/>
                          <a:latin typeface="Twinkl Thin"/>
                          <a:ea typeface="Calibri"/>
                          <a:cs typeface="Times New Roman"/>
                        </a:rPr>
                        <a:t>Skills taught (place value)</a:t>
                      </a:r>
                    </a:p>
                    <a:p>
                      <a:pPr algn="ctr"/>
                      <a:endParaRPr lang="en-US" sz="900" kern="100" dirty="0">
                        <a:effectLst/>
                        <a:latin typeface="Calibri"/>
                        <a:ea typeface="Calibri"/>
                        <a:cs typeface="Times New Roman"/>
                      </a:endParaRPr>
                    </a:p>
                    <a:p>
                      <a:pPr algn="ctr"/>
                      <a:r>
                        <a:rPr lang="en-US" sz="900" kern="100" dirty="0">
                          <a:solidFill>
                            <a:srgbClr val="FF0000"/>
                          </a:solidFill>
                          <a:effectLst/>
                          <a:latin typeface="Twinkl Thin"/>
                          <a:ea typeface="Calibri"/>
                          <a:cs typeface="Times New Roman"/>
                        </a:rPr>
                        <a:t>Pupils will be able to:</a:t>
                      </a:r>
                    </a:p>
                    <a:p>
                      <a:pPr algn="ctr"/>
                      <a:endParaRPr lang="en-US" sz="900" kern="100" dirty="0">
                        <a:solidFill>
                          <a:srgbClr val="FF0000"/>
                        </a:solidFill>
                        <a:effectLst/>
                        <a:latin typeface="Twinkl Thin"/>
                        <a:ea typeface="Calibri"/>
                        <a:cs typeface="Times New Roman"/>
                      </a:endParaRPr>
                    </a:p>
                    <a:p>
                      <a:pPr algn="ctr"/>
                      <a:r>
                        <a:rPr lang="en-US" sz="900" kern="100" dirty="0" err="1">
                          <a:solidFill>
                            <a:srgbClr val="FF0000"/>
                          </a:solidFill>
                          <a:effectLst/>
                          <a:latin typeface="Twinkl Thin"/>
                          <a:ea typeface="Calibri"/>
                          <a:cs typeface="Times New Roman"/>
                        </a:rPr>
                        <a:t>Recognise</a:t>
                      </a:r>
                      <a:r>
                        <a:rPr lang="en-US" sz="900" kern="100" dirty="0">
                          <a:solidFill>
                            <a:srgbClr val="FF0000"/>
                          </a:solidFill>
                          <a:effectLst/>
                          <a:latin typeface="Twinkl Thin"/>
                          <a:ea typeface="Calibri"/>
                          <a:cs typeface="Times New Roman"/>
                        </a:rPr>
                        <a:t> the place value of each digit in a 3-digit number (hundreds, </a:t>
                      </a:r>
                      <a:endParaRPr lang="en-US" sz="900" kern="100" dirty="0">
                        <a:effectLst/>
                        <a:latin typeface="Calibri"/>
                        <a:ea typeface="Calibri"/>
                        <a:cs typeface="Times New Roman"/>
                      </a:endParaRPr>
                    </a:p>
                    <a:p>
                      <a:pPr algn="ctr"/>
                      <a:r>
                        <a:rPr lang="en-US" sz="900" kern="100" dirty="0">
                          <a:solidFill>
                            <a:srgbClr val="FF0000"/>
                          </a:solidFill>
                          <a:effectLst/>
                          <a:latin typeface="Twinkl Thin"/>
                          <a:ea typeface="Calibri"/>
                          <a:cs typeface="Times New Roman"/>
                        </a:rPr>
                        <a:t>tens, ones).</a:t>
                      </a:r>
                    </a:p>
                    <a:p>
                      <a:pPr algn="ctr"/>
                      <a:endParaRPr lang="en-US" sz="900" kern="100" dirty="0">
                        <a:solidFill>
                          <a:srgbClr val="FF0000"/>
                        </a:solidFill>
                        <a:effectLst/>
                        <a:latin typeface="Twinkl Thin"/>
                        <a:ea typeface="Calibri"/>
                        <a:cs typeface="Times New Roman"/>
                      </a:endParaRPr>
                    </a:p>
                    <a:p>
                      <a:pPr algn="ctr"/>
                      <a:r>
                        <a:rPr lang="en-US" sz="900" kern="100" dirty="0">
                          <a:solidFill>
                            <a:srgbClr val="FF0000"/>
                          </a:solidFill>
                          <a:effectLst/>
                          <a:latin typeface="Twinkl Thin"/>
                          <a:ea typeface="Calibri"/>
                          <a:cs typeface="Times New Roman"/>
                        </a:rPr>
                        <a:t>Count from zero in multiples of 4, 8, 50 and 100</a:t>
                      </a:r>
                    </a:p>
                    <a:p>
                      <a:pPr algn="ctr"/>
                      <a:endParaRPr lang="en-US" sz="900" kern="100" dirty="0">
                        <a:solidFill>
                          <a:srgbClr val="FF0000"/>
                        </a:solidFill>
                        <a:effectLst/>
                        <a:latin typeface="Twinkl Thin"/>
                        <a:ea typeface="Calibri"/>
                        <a:cs typeface="Times New Roman"/>
                      </a:endParaRPr>
                    </a:p>
                    <a:p>
                      <a:pPr algn="ctr"/>
                      <a:r>
                        <a:rPr lang="en-US" sz="900" kern="100" dirty="0">
                          <a:solidFill>
                            <a:srgbClr val="FF0000"/>
                          </a:solidFill>
                          <a:effectLst/>
                          <a:latin typeface="Twinkl Thin"/>
                          <a:ea typeface="Calibri"/>
                          <a:cs typeface="Times New Roman"/>
                        </a:rPr>
                        <a:t>Find 10 or 100 more or less than a given number. </a:t>
                      </a:r>
                    </a:p>
                    <a:p>
                      <a:pPr algn="ctr"/>
                      <a:endParaRPr lang="en-US" sz="900" kern="100" dirty="0">
                        <a:solidFill>
                          <a:srgbClr val="FF0000"/>
                        </a:solidFill>
                        <a:effectLst/>
                        <a:latin typeface="Twinkl Thin"/>
                        <a:ea typeface="Calibri"/>
                        <a:cs typeface="Times New Roman"/>
                      </a:endParaRPr>
                    </a:p>
                    <a:p>
                      <a:pPr algn="ctr"/>
                      <a:r>
                        <a:rPr lang="en-US" sz="900" kern="100" dirty="0">
                          <a:solidFill>
                            <a:srgbClr val="FF0000"/>
                          </a:solidFill>
                          <a:effectLst/>
                          <a:latin typeface="Twinkl Thin"/>
                          <a:ea typeface="Calibri"/>
                          <a:cs typeface="Times New Roman"/>
                        </a:rPr>
                        <a:t>Identify, represent and estimate numbers using different representations. </a:t>
                      </a:r>
                    </a:p>
                    <a:p>
                      <a:pPr algn="ctr"/>
                      <a:endParaRPr lang="en-US" sz="900" kern="100" dirty="0">
                        <a:solidFill>
                          <a:srgbClr val="FF0000"/>
                        </a:solidFill>
                        <a:effectLst/>
                        <a:latin typeface="Twinkl Thin"/>
                        <a:ea typeface="Calibri"/>
                        <a:cs typeface="Times New Roman"/>
                      </a:endParaRPr>
                    </a:p>
                    <a:p>
                      <a:pPr algn="ctr"/>
                      <a:r>
                        <a:rPr lang="en-US" sz="900" kern="100" dirty="0">
                          <a:solidFill>
                            <a:srgbClr val="FF0000"/>
                          </a:solidFill>
                          <a:effectLst/>
                          <a:latin typeface="Twinkl Thin"/>
                          <a:ea typeface="Calibri"/>
                          <a:cs typeface="Times New Roman"/>
                        </a:rPr>
                        <a:t>Read and write numbers up to 1,000 in numerals and words. </a:t>
                      </a:r>
                    </a:p>
                    <a:p>
                      <a:pPr algn="ctr"/>
                      <a:endParaRPr lang="en-US" sz="900" kern="100" dirty="0">
                        <a:solidFill>
                          <a:srgbClr val="FF0000"/>
                        </a:solidFill>
                        <a:effectLst/>
                        <a:latin typeface="Twinkl Thin"/>
                        <a:ea typeface="Calibri"/>
                        <a:cs typeface="Times New Roman"/>
                      </a:endParaRPr>
                    </a:p>
                    <a:p>
                      <a:pPr algn="ctr"/>
                      <a:r>
                        <a:rPr lang="en-US" sz="900" kern="100" dirty="0">
                          <a:solidFill>
                            <a:srgbClr val="FF0000"/>
                          </a:solidFill>
                          <a:effectLst/>
                          <a:latin typeface="Twinkl Thin"/>
                          <a:ea typeface="Calibri"/>
                          <a:cs typeface="Times New Roman"/>
                        </a:rPr>
                        <a:t>Count from zero in multiples of 4, 8, 50 and 100</a:t>
                      </a:r>
                    </a:p>
                    <a:p>
                      <a:pPr algn="ctr"/>
                      <a:endParaRPr lang="en-US" sz="900" kern="100" dirty="0">
                        <a:solidFill>
                          <a:srgbClr val="FF0000"/>
                        </a:solidFill>
                        <a:effectLst/>
                        <a:latin typeface="Twinkl Thin"/>
                        <a:ea typeface="Calibri"/>
                        <a:cs typeface="Times New Roman"/>
                      </a:endParaRPr>
                    </a:p>
                    <a:p>
                      <a:pPr algn="ctr"/>
                      <a:r>
                        <a:rPr lang="en-US" sz="900" kern="100" dirty="0">
                          <a:solidFill>
                            <a:srgbClr val="FF0000"/>
                          </a:solidFill>
                          <a:effectLst/>
                          <a:latin typeface="Twinkl Thin"/>
                          <a:ea typeface="Calibri"/>
                          <a:cs typeface="Times New Roman"/>
                        </a:rPr>
                        <a:t>Find 10 or 100 more  or less than a given number.</a:t>
                      </a:r>
                      <a:r>
                        <a:rPr lang="en-US" sz="900" kern="100" dirty="0">
                          <a:effectLst/>
                          <a:latin typeface="Calibri"/>
                          <a:ea typeface="Calibri"/>
                          <a:cs typeface="Times New Roman"/>
                        </a:rPr>
                        <a:t> </a:t>
                      </a:r>
                      <a:r>
                        <a:rPr lang="en-US" sz="900" kern="100" dirty="0">
                          <a:solidFill>
                            <a:srgbClr val="FF0000"/>
                          </a:solidFill>
                          <a:effectLst/>
                          <a:latin typeface="Twinkl Thin"/>
                          <a:ea typeface="Calibri"/>
                          <a:cs typeface="Times New Roman"/>
                        </a:rPr>
                        <a:t>Compare and order numbers up to 1,000.   </a:t>
                      </a:r>
                      <a:endParaRPr lang="en-US" sz="900" kern="100" dirty="0">
                        <a:effectLst/>
                        <a:latin typeface="Calibri"/>
                        <a:ea typeface="Calibri"/>
                        <a:cs typeface="Times New Roman"/>
                      </a:endParaRPr>
                    </a:p>
                    <a:p>
                      <a:pPr algn="ctr"/>
                      <a:endParaRPr lang="en-US" sz="900" kern="100" dirty="0">
                        <a:effectLst/>
                        <a:latin typeface="Calibri"/>
                        <a:ea typeface="Calibri"/>
                        <a:cs typeface="Times New Roman"/>
                      </a:endParaRPr>
                    </a:p>
                    <a:p>
                      <a:pPr algn="ctr"/>
                      <a:r>
                        <a:rPr lang="en-US" sz="900" b="1" u="sng" kern="100" dirty="0">
                          <a:effectLst/>
                          <a:latin typeface="Twinkl Thin"/>
                          <a:ea typeface="Calibri"/>
                          <a:cs typeface="Times New Roman"/>
                        </a:rPr>
                        <a:t>Skills taught (A&amp;S):</a:t>
                      </a:r>
                    </a:p>
                    <a:p>
                      <a:pPr algn="ctr"/>
                      <a:r>
                        <a:rPr lang="en-US" sz="900" b="1" kern="100" dirty="0">
                          <a:effectLst/>
                          <a:latin typeface="Twinkl Thin"/>
                          <a:ea typeface="Calibri"/>
                          <a:cs typeface="Times New Roman"/>
                        </a:rPr>
                        <a:t> </a:t>
                      </a:r>
                      <a:endParaRPr lang="en-US" sz="900" kern="100" dirty="0">
                        <a:effectLst/>
                        <a:latin typeface="Calibri"/>
                        <a:ea typeface="Calibri"/>
                        <a:cs typeface="Times New Roman"/>
                      </a:endParaRPr>
                    </a:p>
                    <a:p>
                      <a:pPr algn="ctr"/>
                      <a:r>
                        <a:rPr lang="en-US" sz="900" kern="100" dirty="0">
                          <a:solidFill>
                            <a:srgbClr val="FFC000"/>
                          </a:solidFill>
                          <a:effectLst/>
                          <a:latin typeface="Twinkl Thin"/>
                          <a:ea typeface="Calibri"/>
                          <a:cs typeface="Times New Roman"/>
                        </a:rPr>
                        <a:t>Pupils will be able to:</a:t>
                      </a:r>
                    </a:p>
                    <a:p>
                      <a:pPr algn="ctr"/>
                      <a:r>
                        <a:rPr lang="en-US" sz="900" kern="100" dirty="0">
                          <a:solidFill>
                            <a:srgbClr val="FFC000"/>
                          </a:solidFill>
                          <a:effectLst/>
                          <a:latin typeface="Twinkl Thin"/>
                          <a:ea typeface="Calibri"/>
                          <a:cs typeface="Times New Roman"/>
                        </a:rPr>
                        <a:t> add and subtract numbers mentally, including: a 3-digit number and ones, a 3-digit number and tens, a 3-digit number and hundreds. </a:t>
                      </a:r>
                    </a:p>
                    <a:p>
                      <a:pPr algn="ctr"/>
                      <a:endParaRPr lang="en-US" sz="900" kern="100" dirty="0">
                        <a:solidFill>
                          <a:srgbClr val="FFC000"/>
                        </a:solidFill>
                        <a:effectLst/>
                        <a:latin typeface="Twinkl Thin"/>
                        <a:ea typeface="Calibri"/>
                        <a:cs typeface="Times New Roman"/>
                      </a:endParaRPr>
                    </a:p>
                    <a:p>
                      <a:pPr algn="ctr"/>
                      <a:r>
                        <a:rPr lang="en-US" sz="900" kern="100" dirty="0">
                          <a:solidFill>
                            <a:srgbClr val="FFC000"/>
                          </a:solidFill>
                          <a:effectLst/>
                          <a:latin typeface="Twinkl Thin"/>
                          <a:ea typeface="Calibri"/>
                          <a:cs typeface="Times New Roman"/>
                        </a:rPr>
                        <a:t>Add and subtract numbers with up to three digits, using formal written methods of columnar addition and subtraction. </a:t>
                      </a:r>
                      <a:endParaRPr lang="en-US" sz="900" kern="100" dirty="0">
                        <a:effectLst/>
                        <a:latin typeface="Calibri"/>
                        <a:ea typeface="Calibri"/>
                        <a:cs typeface="Times New Roman"/>
                      </a:endParaRPr>
                    </a:p>
                    <a:p>
                      <a:pPr algn="ctr"/>
                      <a:endParaRPr lang="en-US" sz="900" kern="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r>
                        <a:rPr lang="en-US" sz="900" b="1" u="sng" kern="100" dirty="0">
                          <a:effectLst/>
                          <a:latin typeface="Twinkl Thin"/>
                          <a:ea typeface="Calibri"/>
                          <a:cs typeface="Times New Roman"/>
                        </a:rPr>
                        <a:t>Units</a:t>
                      </a:r>
                    </a:p>
                    <a:p>
                      <a:pPr algn="ctr"/>
                      <a:r>
                        <a:rPr lang="en-US" sz="900" kern="100" dirty="0">
                          <a:effectLst/>
                          <a:latin typeface="Twinkl Thin"/>
                          <a:ea typeface="Calibri"/>
                          <a:cs typeface="Times New Roman"/>
                        </a:rPr>
                        <a:t>Addition &amp; Subtraction, Multiplication &amp; Division</a:t>
                      </a:r>
                      <a:endParaRPr lang="en-US" sz="900" kern="100" dirty="0">
                        <a:effectLst/>
                        <a:latin typeface="Calibri"/>
                        <a:ea typeface="Calibri"/>
                        <a:cs typeface="Times New Roman"/>
                      </a:endParaRPr>
                    </a:p>
                    <a:p>
                      <a:pPr algn="ctr"/>
                      <a:endParaRPr lang="en-US" sz="900" b="1" u="sng" kern="100" dirty="0">
                        <a:effectLst/>
                        <a:latin typeface="Twinkl Thin"/>
                        <a:ea typeface="Calibri"/>
                        <a:cs typeface="Times New Roman"/>
                      </a:endParaRPr>
                    </a:p>
                    <a:p>
                      <a:pPr algn="ctr"/>
                      <a:r>
                        <a:rPr lang="en-US" sz="900" b="1" u="sng" kern="100" dirty="0">
                          <a:effectLst/>
                          <a:latin typeface="Twinkl Thin"/>
                          <a:ea typeface="Calibri"/>
                          <a:cs typeface="Times New Roman"/>
                        </a:rPr>
                        <a:t>Skills taught (A&amp;S)</a:t>
                      </a:r>
                    </a:p>
                    <a:p>
                      <a:pPr algn="ctr"/>
                      <a:endParaRPr lang="en-US" sz="900" kern="100" dirty="0">
                        <a:effectLst/>
                        <a:latin typeface="Calibri"/>
                        <a:ea typeface="Calibri"/>
                        <a:cs typeface="Times New Roman"/>
                      </a:endParaRPr>
                    </a:p>
                    <a:p>
                      <a:pPr algn="ctr">
                        <a:lnSpc>
                          <a:spcPct val="107000"/>
                        </a:lnSpc>
                        <a:spcAft>
                          <a:spcPts val="800"/>
                        </a:spcAft>
                      </a:pPr>
                      <a:r>
                        <a:rPr lang="en-US" sz="900" kern="100" dirty="0">
                          <a:solidFill>
                            <a:srgbClr val="FFC000"/>
                          </a:solidFill>
                          <a:effectLst/>
                          <a:latin typeface="Twinkl Thin"/>
                          <a:ea typeface="Calibri"/>
                          <a:cs typeface="Times New Roman"/>
                        </a:rPr>
                        <a:t>Pupils will be able to:</a:t>
                      </a:r>
                    </a:p>
                    <a:p>
                      <a:pPr algn="ctr">
                        <a:lnSpc>
                          <a:spcPct val="107000"/>
                        </a:lnSpc>
                        <a:spcAft>
                          <a:spcPts val="800"/>
                        </a:spcAft>
                      </a:pPr>
                      <a:r>
                        <a:rPr lang="en-US" sz="900" kern="100" dirty="0">
                          <a:solidFill>
                            <a:srgbClr val="FFC000"/>
                          </a:solidFill>
                          <a:effectLst/>
                          <a:latin typeface="Twinkl Thin"/>
                          <a:ea typeface="Calibri"/>
                          <a:cs typeface="Times New Roman"/>
                        </a:rPr>
                        <a:t>Solve problems, including missing number problems, using number facts, place value, and more complex addition and subtraction. </a:t>
                      </a:r>
                    </a:p>
                    <a:p>
                      <a:pPr algn="ctr">
                        <a:lnSpc>
                          <a:spcPct val="107000"/>
                        </a:lnSpc>
                        <a:spcAft>
                          <a:spcPts val="800"/>
                        </a:spcAft>
                      </a:pPr>
                      <a:r>
                        <a:rPr lang="en-US" sz="900" kern="100" dirty="0">
                          <a:solidFill>
                            <a:srgbClr val="FFC000"/>
                          </a:solidFill>
                          <a:effectLst/>
                          <a:latin typeface="Twinkl Thin"/>
                          <a:ea typeface="Calibri"/>
                          <a:cs typeface="Times New Roman"/>
                        </a:rPr>
                        <a:t>Estimate the answer to a calculation and use inverse operations to check answers.</a:t>
                      </a:r>
                      <a:endParaRPr lang="en-US" sz="900" dirty="0">
                        <a:effectLst/>
                        <a:latin typeface="Calibri"/>
                        <a:ea typeface="Calibri"/>
                        <a:cs typeface="Times New Roman"/>
                      </a:endParaRPr>
                    </a:p>
                    <a:p>
                      <a:pPr algn="ctr"/>
                      <a:r>
                        <a:rPr lang="en-US" sz="900" b="1" u="sng" kern="100" dirty="0">
                          <a:effectLst/>
                          <a:latin typeface="Twinkl Thin"/>
                          <a:ea typeface="Calibri"/>
                          <a:cs typeface="Times New Roman"/>
                        </a:rPr>
                        <a:t>Skills taught (M&amp;D):</a:t>
                      </a:r>
                      <a:r>
                        <a:rPr lang="en-US" sz="900" b="1" kern="100" dirty="0">
                          <a:effectLst/>
                          <a:latin typeface="Twinkl Thin"/>
                          <a:ea typeface="Calibri"/>
                          <a:cs typeface="Times New Roman"/>
                        </a:rPr>
                        <a:t> </a:t>
                      </a:r>
                    </a:p>
                    <a:p>
                      <a:pPr algn="ctr"/>
                      <a:endParaRPr lang="en-US" sz="900" kern="100" dirty="0">
                        <a:effectLst/>
                        <a:latin typeface="Calibri"/>
                        <a:ea typeface="Calibri"/>
                        <a:cs typeface="Times New Roman"/>
                      </a:endParaRPr>
                    </a:p>
                    <a:p>
                      <a:pPr algn="ctr">
                        <a:lnSpc>
                          <a:spcPct val="107000"/>
                        </a:lnSpc>
                        <a:spcAft>
                          <a:spcPts val="800"/>
                        </a:spcAft>
                      </a:pPr>
                      <a:r>
                        <a:rPr lang="en-US" sz="900" kern="100" dirty="0">
                          <a:solidFill>
                            <a:srgbClr val="00B050"/>
                          </a:solidFill>
                          <a:effectLst/>
                          <a:latin typeface="Twinkl Thin"/>
                          <a:ea typeface="Calibri"/>
                          <a:cs typeface="Times New Roman"/>
                        </a:rPr>
                        <a:t>Pupils will be able to:</a:t>
                      </a:r>
                    </a:p>
                    <a:p>
                      <a:pPr algn="ctr">
                        <a:lnSpc>
                          <a:spcPct val="107000"/>
                        </a:lnSpc>
                        <a:spcAft>
                          <a:spcPts val="800"/>
                        </a:spcAft>
                      </a:pPr>
                      <a:r>
                        <a:rPr lang="en-US" sz="900" kern="100" dirty="0">
                          <a:solidFill>
                            <a:srgbClr val="00B050"/>
                          </a:solidFill>
                          <a:effectLst/>
                          <a:latin typeface="Twinkl Thin"/>
                          <a:ea typeface="Calibri"/>
                          <a:cs typeface="Times New Roman"/>
                        </a:rPr>
                        <a:t>Write and calculate mathematical statements for multiplication and division using the multiplication tables that they know, including for 2-digit numbers times 1-digit numbers, using mental and progressing to formal written methods. </a:t>
                      </a:r>
                      <a:r>
                        <a:rPr lang="en-US" sz="900" kern="100" dirty="0">
                          <a:effectLst/>
                          <a:latin typeface="Calibri"/>
                          <a:ea typeface="Calibri"/>
                          <a:cs typeface="Times New Roman"/>
                        </a:rPr>
                        <a:t> </a:t>
                      </a:r>
                    </a:p>
                    <a:p>
                      <a:pPr algn="ctr">
                        <a:lnSpc>
                          <a:spcPct val="107000"/>
                        </a:lnSpc>
                        <a:spcAft>
                          <a:spcPts val="800"/>
                        </a:spcAft>
                      </a:pPr>
                      <a:r>
                        <a:rPr lang="en-US" sz="900" kern="100" dirty="0">
                          <a:solidFill>
                            <a:srgbClr val="00B050"/>
                          </a:solidFill>
                          <a:effectLst/>
                          <a:latin typeface="Twinkl Thin"/>
                          <a:ea typeface="Calibri"/>
                          <a:cs typeface="Times New Roman"/>
                        </a:rPr>
                        <a:t>Show that multiplication of two numbers can be done in any order (Commutative) and division of one number by another cannot. </a:t>
                      </a:r>
                      <a:r>
                        <a:rPr lang="en-US" sz="900" kern="100" dirty="0">
                          <a:effectLst/>
                          <a:latin typeface="Calibri"/>
                          <a:ea typeface="Calibri"/>
                          <a:cs typeface="Times New Roman"/>
                        </a:rPr>
                        <a:t> </a:t>
                      </a:r>
                    </a:p>
                    <a:p>
                      <a:pPr algn="ctr">
                        <a:lnSpc>
                          <a:spcPct val="107000"/>
                        </a:lnSpc>
                        <a:spcAft>
                          <a:spcPts val="800"/>
                        </a:spcAft>
                      </a:pPr>
                      <a:r>
                        <a:rPr lang="en-US" sz="900" kern="100" dirty="0">
                          <a:solidFill>
                            <a:srgbClr val="00B050"/>
                          </a:solidFill>
                          <a:effectLst/>
                          <a:latin typeface="Twinkl Thin"/>
                          <a:ea typeface="Calibri"/>
                          <a:cs typeface="Times New Roman"/>
                        </a:rPr>
                        <a:t>Recall and use multiplication and division facts for the 2, 5 and 10 multiplication tables, including </a:t>
                      </a:r>
                      <a:r>
                        <a:rPr lang="en-US" sz="900" kern="100" dirty="0" err="1">
                          <a:solidFill>
                            <a:srgbClr val="00B050"/>
                          </a:solidFill>
                          <a:effectLst/>
                          <a:latin typeface="Twinkl Thin"/>
                          <a:ea typeface="Calibri"/>
                          <a:cs typeface="Times New Roman"/>
                        </a:rPr>
                        <a:t>recognising</a:t>
                      </a:r>
                      <a:r>
                        <a:rPr lang="en-US" sz="900" kern="100" dirty="0">
                          <a:solidFill>
                            <a:srgbClr val="00B050"/>
                          </a:solidFill>
                          <a:effectLst/>
                          <a:latin typeface="Twinkl Thin"/>
                          <a:ea typeface="Calibri"/>
                          <a:cs typeface="Times New Roman"/>
                        </a:rPr>
                        <a:t> odd and even numbers. </a:t>
                      </a:r>
                      <a:endParaRPr lang="en-US" sz="9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r>
                        <a:rPr lang="en-US" sz="900" b="1" u="sng" kern="100" dirty="0">
                          <a:effectLst/>
                          <a:latin typeface="Twinkl Thin"/>
                          <a:ea typeface="Calibri"/>
                          <a:cs typeface="Times New Roman"/>
                        </a:rPr>
                        <a:t>Units</a:t>
                      </a:r>
                    </a:p>
                    <a:p>
                      <a:pPr algn="ctr"/>
                      <a:r>
                        <a:rPr lang="en-US" sz="900" kern="100" dirty="0">
                          <a:effectLst/>
                          <a:latin typeface="Twinkl Thin"/>
                          <a:ea typeface="Calibri"/>
                          <a:cs typeface="Times New Roman"/>
                        </a:rPr>
                        <a:t>Multiplication &amp; Division Length &amp; Perimeter</a:t>
                      </a:r>
                      <a:endParaRPr lang="en-US" sz="900" kern="100" dirty="0">
                        <a:effectLst/>
                        <a:latin typeface="Calibri"/>
                        <a:ea typeface="Calibri"/>
                        <a:cs typeface="Times New Roman"/>
                      </a:endParaRPr>
                    </a:p>
                    <a:p>
                      <a:pPr algn="ctr"/>
                      <a:endParaRPr lang="en-US" sz="900" kern="100" dirty="0">
                        <a:effectLst/>
                        <a:latin typeface="Calibri"/>
                        <a:ea typeface="Calibri"/>
                        <a:cs typeface="Times New Roman"/>
                      </a:endParaRPr>
                    </a:p>
                    <a:p>
                      <a:pPr algn="ctr"/>
                      <a:r>
                        <a:rPr lang="en-US" sz="900" b="1" u="sng" kern="100" dirty="0">
                          <a:effectLst/>
                          <a:latin typeface="Twinkl Thin"/>
                          <a:ea typeface="Calibri"/>
                          <a:cs typeface="Times New Roman"/>
                        </a:rPr>
                        <a:t>Skills taught (M&amp;D)</a:t>
                      </a:r>
                    </a:p>
                    <a:p>
                      <a:pPr algn="ctr"/>
                      <a:r>
                        <a:rPr lang="en-US" sz="900" b="1" kern="100" dirty="0">
                          <a:effectLst/>
                          <a:latin typeface="Twinkl Thin"/>
                          <a:ea typeface="Calibri"/>
                          <a:cs typeface="Times New Roman"/>
                        </a:rPr>
                        <a:t> </a:t>
                      </a:r>
                      <a:endParaRPr lang="en-US" sz="900" kern="100" dirty="0">
                        <a:effectLst/>
                        <a:latin typeface="Calibri"/>
                        <a:ea typeface="Calibri"/>
                        <a:cs typeface="Times New Roman"/>
                      </a:endParaRPr>
                    </a:p>
                    <a:p>
                      <a:pPr algn="ctr"/>
                      <a:r>
                        <a:rPr lang="en-US" sz="900" kern="100" dirty="0">
                          <a:solidFill>
                            <a:srgbClr val="00B050"/>
                          </a:solidFill>
                          <a:effectLst/>
                          <a:latin typeface="Twinkl Thin"/>
                          <a:ea typeface="Calibri"/>
                          <a:cs typeface="Times New Roman"/>
                        </a:rPr>
                        <a:t>Pupils will be able to:</a:t>
                      </a:r>
                    </a:p>
                    <a:p>
                      <a:pPr algn="ctr"/>
                      <a:r>
                        <a:rPr lang="en-US" sz="900" kern="100" dirty="0">
                          <a:solidFill>
                            <a:srgbClr val="00B050"/>
                          </a:solidFill>
                          <a:effectLst/>
                          <a:latin typeface="Twinkl Thin"/>
                          <a:ea typeface="Calibri"/>
                          <a:cs typeface="Times New Roman"/>
                        </a:rPr>
                        <a:t> </a:t>
                      </a:r>
                    </a:p>
                    <a:p>
                      <a:pPr algn="ctr"/>
                      <a:r>
                        <a:rPr lang="en-US" sz="900" kern="100" dirty="0">
                          <a:solidFill>
                            <a:srgbClr val="00B050"/>
                          </a:solidFill>
                          <a:effectLst/>
                          <a:latin typeface="Twinkl Thin"/>
                          <a:ea typeface="Calibri"/>
                          <a:cs typeface="Times New Roman"/>
                        </a:rPr>
                        <a:t>Solve problems, including missing number problems, involving multiplication and division, including positive integer scaling problems and correspondence problems in which n objects are </a:t>
                      </a:r>
                      <a:endParaRPr lang="en-US" sz="900" kern="100" dirty="0">
                        <a:effectLst/>
                        <a:latin typeface="Calibri"/>
                        <a:ea typeface="Calibri"/>
                        <a:cs typeface="Times New Roman"/>
                      </a:endParaRPr>
                    </a:p>
                    <a:p>
                      <a:pPr algn="ctr"/>
                      <a:r>
                        <a:rPr lang="en-US" sz="900" kern="100" dirty="0">
                          <a:solidFill>
                            <a:srgbClr val="00B050"/>
                          </a:solidFill>
                          <a:effectLst/>
                          <a:latin typeface="Twinkl Thin"/>
                          <a:ea typeface="Calibri"/>
                          <a:cs typeface="Times New Roman"/>
                        </a:rPr>
                        <a:t>connected to m objects. </a:t>
                      </a:r>
                      <a:endParaRPr lang="en-US" sz="900" kern="100" dirty="0">
                        <a:effectLst/>
                        <a:latin typeface="Calibri"/>
                        <a:ea typeface="Calibri"/>
                        <a:cs typeface="Times New Roman"/>
                      </a:endParaRPr>
                    </a:p>
                    <a:p>
                      <a:pPr algn="ctr"/>
                      <a:endParaRPr lang="en-US" sz="900" kern="100" dirty="0">
                        <a:effectLst/>
                        <a:latin typeface="Calibri"/>
                        <a:ea typeface="Calibri"/>
                        <a:cs typeface="Times New Roman"/>
                      </a:endParaRPr>
                    </a:p>
                    <a:p>
                      <a:pPr algn="ctr"/>
                      <a:r>
                        <a:rPr lang="en-US" sz="900" b="1" u="sng" kern="100" dirty="0">
                          <a:effectLst/>
                          <a:latin typeface="Twinkl Thin"/>
                          <a:ea typeface="Calibri"/>
                          <a:cs typeface="Times New Roman"/>
                        </a:rPr>
                        <a:t>Skills taught (L&amp;P):</a:t>
                      </a:r>
                      <a:r>
                        <a:rPr lang="en-US" sz="900" b="1" kern="100" dirty="0">
                          <a:effectLst/>
                          <a:latin typeface="Twinkl Thin"/>
                          <a:ea typeface="Calibri"/>
                          <a:cs typeface="Times New Roman"/>
                        </a:rPr>
                        <a:t> </a:t>
                      </a:r>
                      <a:endParaRPr lang="en-US" sz="900" kern="100" dirty="0">
                        <a:effectLst/>
                        <a:latin typeface="Calibri"/>
                        <a:ea typeface="Calibri"/>
                        <a:cs typeface="Times New Roman"/>
                      </a:endParaRPr>
                    </a:p>
                    <a:p>
                      <a:pPr algn="ctr"/>
                      <a:endParaRPr lang="en-US" sz="900" kern="100" dirty="0">
                        <a:solidFill>
                          <a:srgbClr val="7030A0"/>
                        </a:solidFill>
                        <a:effectLst/>
                        <a:latin typeface="Twinkl Thin"/>
                        <a:ea typeface="Calibri"/>
                        <a:cs typeface="Times New Roman"/>
                      </a:endParaRPr>
                    </a:p>
                    <a:p>
                      <a:pPr algn="ctr"/>
                      <a:r>
                        <a:rPr lang="en-US" sz="900" kern="100" dirty="0">
                          <a:solidFill>
                            <a:srgbClr val="7030A0"/>
                          </a:solidFill>
                          <a:effectLst/>
                          <a:latin typeface="Twinkl Thin"/>
                          <a:ea typeface="Calibri"/>
                          <a:cs typeface="Times New Roman"/>
                        </a:rPr>
                        <a:t>Pupils will be able to: </a:t>
                      </a:r>
                    </a:p>
                    <a:p>
                      <a:pPr algn="ctr"/>
                      <a:endParaRPr lang="en-US" sz="900" kern="100" dirty="0">
                        <a:solidFill>
                          <a:srgbClr val="7030A0"/>
                        </a:solidFill>
                        <a:effectLst/>
                        <a:latin typeface="Twinkl Thin"/>
                        <a:ea typeface="Calibri"/>
                        <a:cs typeface="Times New Roman"/>
                      </a:endParaRPr>
                    </a:p>
                    <a:p>
                      <a:pPr algn="ctr"/>
                      <a:r>
                        <a:rPr lang="en-US" sz="900" kern="100" dirty="0">
                          <a:solidFill>
                            <a:srgbClr val="7030A0"/>
                          </a:solidFill>
                          <a:effectLst/>
                          <a:latin typeface="Twinkl Thin"/>
                          <a:ea typeface="Calibri"/>
                          <a:cs typeface="Times New Roman"/>
                        </a:rPr>
                        <a:t>Measure, compare, add and subtract lengths (m/cm/mm), mass (kg/g) and volume/capacity (l/ml).</a:t>
                      </a:r>
                    </a:p>
                    <a:p>
                      <a:pPr algn="ctr"/>
                      <a:endParaRPr lang="en-US" sz="900" kern="100" dirty="0">
                        <a:solidFill>
                          <a:srgbClr val="7030A0"/>
                        </a:solidFill>
                        <a:effectLst/>
                        <a:latin typeface="Calibri"/>
                        <a:ea typeface="Calibri"/>
                        <a:cs typeface="Times New Roman"/>
                      </a:endParaRPr>
                    </a:p>
                    <a:p>
                      <a:pPr algn="ctr"/>
                      <a:r>
                        <a:rPr lang="en-US" sz="900" kern="100" dirty="0">
                          <a:solidFill>
                            <a:srgbClr val="7030A0"/>
                          </a:solidFill>
                          <a:effectLst/>
                          <a:latin typeface="Twinkl Thin"/>
                          <a:ea typeface="Calibri"/>
                          <a:cs typeface="Times New Roman"/>
                        </a:rPr>
                        <a:t>Measure the perimeter of simple 2-D shapes. </a:t>
                      </a:r>
                      <a:endParaRPr lang="en-US" sz="900" kern="100" dirty="0">
                        <a:effectLst/>
                        <a:latin typeface="Calibri"/>
                        <a:ea typeface="Calibri"/>
                        <a:cs typeface="Times New Roman"/>
                      </a:endParaRPr>
                    </a:p>
                    <a:p>
                      <a:pPr algn="ctr">
                        <a:lnSpc>
                          <a:spcPct val="107000"/>
                        </a:lnSpc>
                        <a:spcAft>
                          <a:spcPts val="8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900" b="1" kern="100" dirty="0">
                          <a:effectLst/>
                          <a:latin typeface="Twinkl Thin"/>
                          <a:ea typeface="Calibri"/>
                          <a:cs typeface="Times New Roman"/>
                        </a:rPr>
                        <a:t> </a:t>
                      </a:r>
                      <a:endParaRPr lang="en-US" sz="9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r>
                        <a:rPr lang="en-US" sz="900" b="1" u="sng" kern="100" dirty="0">
                          <a:effectLst/>
                          <a:latin typeface="Twinkl Thin"/>
                          <a:ea typeface="Calibri"/>
                          <a:cs typeface="Times New Roman"/>
                        </a:rPr>
                        <a:t>Units </a:t>
                      </a:r>
                    </a:p>
                    <a:p>
                      <a:pPr algn="ctr"/>
                      <a:r>
                        <a:rPr lang="en-US" sz="900" kern="100" dirty="0">
                          <a:effectLst/>
                          <a:latin typeface="Twinkl Thin"/>
                          <a:ea typeface="Calibri"/>
                          <a:cs typeface="Times New Roman"/>
                        </a:rPr>
                        <a:t>Fractions</a:t>
                      </a:r>
                    </a:p>
                    <a:p>
                      <a:pPr algn="ctr"/>
                      <a:r>
                        <a:rPr lang="en-US" sz="900" kern="100" dirty="0">
                          <a:effectLst/>
                          <a:latin typeface="Twinkl Thin"/>
                          <a:ea typeface="Calibri"/>
                          <a:cs typeface="Times New Roman"/>
                        </a:rPr>
                        <a:t>Mass &amp; Capacity </a:t>
                      </a:r>
                      <a:endParaRPr lang="en-US" sz="900" kern="100" dirty="0">
                        <a:effectLst/>
                        <a:latin typeface="Calibri"/>
                        <a:ea typeface="Calibri"/>
                        <a:cs typeface="Times New Roman"/>
                      </a:endParaRPr>
                    </a:p>
                    <a:p>
                      <a:pPr algn="ctr"/>
                      <a:endParaRPr lang="en-US" sz="900" kern="100" dirty="0">
                        <a:effectLst/>
                        <a:latin typeface="Calibri"/>
                        <a:ea typeface="Calibri"/>
                        <a:cs typeface="Times New Roman"/>
                      </a:endParaRPr>
                    </a:p>
                    <a:p>
                      <a:pPr algn="ctr"/>
                      <a:r>
                        <a:rPr lang="en-US" sz="900" b="1" u="sng" kern="100" dirty="0">
                          <a:effectLst/>
                          <a:latin typeface="Twinkl Thin"/>
                          <a:ea typeface="Calibri"/>
                          <a:cs typeface="Times New Roman"/>
                        </a:rPr>
                        <a:t>Skills taught (fractions)</a:t>
                      </a:r>
                    </a:p>
                    <a:p>
                      <a:pPr algn="ctr"/>
                      <a:endParaRPr lang="en-US" sz="900" kern="100" dirty="0">
                        <a:effectLst/>
                        <a:latin typeface="Calibri"/>
                        <a:ea typeface="Calibri"/>
                        <a:cs typeface="Times New Roman"/>
                      </a:endParaRPr>
                    </a:p>
                    <a:p>
                      <a:pPr algn="ctr">
                        <a:lnSpc>
                          <a:spcPct val="107000"/>
                        </a:lnSpc>
                        <a:spcAft>
                          <a:spcPts val="800"/>
                        </a:spcAft>
                      </a:pPr>
                      <a:r>
                        <a:rPr lang="en-US" sz="900" kern="100" dirty="0">
                          <a:solidFill>
                            <a:schemeClr val="bg2">
                              <a:lumMod val="76000"/>
                            </a:schemeClr>
                          </a:solidFill>
                          <a:effectLst/>
                          <a:latin typeface="Twinkl Thin"/>
                          <a:ea typeface="Calibri"/>
                          <a:cs typeface="Times New Roman"/>
                        </a:rPr>
                        <a:t>Pupils will be able to:</a:t>
                      </a:r>
                    </a:p>
                    <a:p>
                      <a:pPr algn="ctr">
                        <a:lnSpc>
                          <a:spcPct val="107000"/>
                        </a:lnSpc>
                        <a:spcAft>
                          <a:spcPts val="800"/>
                        </a:spcAft>
                      </a:pPr>
                      <a:r>
                        <a:rPr lang="en-US" sz="900" kern="100" dirty="0" err="1">
                          <a:solidFill>
                            <a:schemeClr val="bg2">
                              <a:lumMod val="76000"/>
                            </a:schemeClr>
                          </a:solidFill>
                          <a:effectLst/>
                          <a:latin typeface="Twinkl Thin"/>
                          <a:ea typeface="Calibri"/>
                          <a:cs typeface="Times New Roman"/>
                        </a:rPr>
                        <a:t>Recognise</a:t>
                      </a:r>
                      <a:r>
                        <a:rPr lang="en-US" sz="900" kern="100" dirty="0">
                          <a:solidFill>
                            <a:schemeClr val="bg2">
                              <a:lumMod val="76000"/>
                            </a:schemeClr>
                          </a:solidFill>
                          <a:effectLst/>
                          <a:latin typeface="Twinkl Thin"/>
                          <a:ea typeface="Calibri"/>
                          <a:cs typeface="Times New Roman"/>
                        </a:rPr>
                        <a:t>, find and write fractions of a discrete set of objects: unit fractions and non-unit fractions with small denominators.</a:t>
                      </a:r>
                    </a:p>
                    <a:p>
                      <a:pPr algn="ctr">
                        <a:lnSpc>
                          <a:spcPct val="107000"/>
                        </a:lnSpc>
                        <a:spcAft>
                          <a:spcPts val="800"/>
                        </a:spcAft>
                      </a:pPr>
                      <a:r>
                        <a:rPr lang="en-US" sz="900" kern="100" dirty="0">
                          <a:solidFill>
                            <a:schemeClr val="bg2">
                              <a:lumMod val="76000"/>
                            </a:schemeClr>
                          </a:solidFill>
                          <a:effectLst/>
                          <a:latin typeface="Twinkl Thin"/>
                          <a:ea typeface="Calibri"/>
                          <a:cs typeface="Times New Roman"/>
                        </a:rPr>
                        <a:t> Compare and order unit fractions, and fractions with the same denominators.</a:t>
                      </a:r>
                    </a:p>
                    <a:p>
                      <a:pPr algn="ctr">
                        <a:lnSpc>
                          <a:spcPct val="107000"/>
                        </a:lnSpc>
                        <a:spcAft>
                          <a:spcPts val="800"/>
                        </a:spcAft>
                      </a:pPr>
                      <a:r>
                        <a:rPr lang="en-US" sz="900" kern="100" dirty="0" err="1">
                          <a:solidFill>
                            <a:schemeClr val="bg2">
                              <a:lumMod val="76000"/>
                            </a:schemeClr>
                          </a:solidFill>
                          <a:effectLst/>
                          <a:latin typeface="Twinkl Thin"/>
                          <a:ea typeface="Calibri"/>
                          <a:cs typeface="Times New Roman"/>
                        </a:rPr>
                        <a:t>Recognise</a:t>
                      </a:r>
                      <a:r>
                        <a:rPr lang="en-US" sz="900" kern="100" dirty="0">
                          <a:solidFill>
                            <a:schemeClr val="bg2">
                              <a:lumMod val="76000"/>
                            </a:schemeClr>
                          </a:solidFill>
                          <a:effectLst/>
                          <a:latin typeface="Twinkl Thin"/>
                          <a:ea typeface="Calibri"/>
                          <a:cs typeface="Times New Roman"/>
                        </a:rPr>
                        <a:t> and use fractions as numbers: unit fractions and non-unit fractions with small denominators.</a:t>
                      </a:r>
                    </a:p>
                    <a:p>
                      <a:pPr algn="ctr">
                        <a:lnSpc>
                          <a:spcPct val="107000"/>
                        </a:lnSpc>
                        <a:spcAft>
                          <a:spcPts val="800"/>
                        </a:spcAft>
                      </a:pPr>
                      <a:r>
                        <a:rPr lang="en-US" sz="900" kern="100" dirty="0" err="1">
                          <a:solidFill>
                            <a:schemeClr val="bg2">
                              <a:lumMod val="76000"/>
                            </a:schemeClr>
                          </a:solidFill>
                          <a:effectLst/>
                          <a:latin typeface="Twinkl Thin"/>
                          <a:ea typeface="Calibri"/>
                          <a:cs typeface="Times New Roman"/>
                        </a:rPr>
                        <a:t>Recognise</a:t>
                      </a:r>
                      <a:r>
                        <a:rPr lang="en-US" sz="900" kern="100" dirty="0">
                          <a:solidFill>
                            <a:schemeClr val="bg2">
                              <a:lumMod val="76000"/>
                            </a:schemeClr>
                          </a:solidFill>
                          <a:effectLst/>
                          <a:latin typeface="Twinkl Thin"/>
                          <a:ea typeface="Calibri"/>
                          <a:cs typeface="Times New Roman"/>
                        </a:rPr>
                        <a:t> and show using diagrams, equivalent fractions with small denominators. </a:t>
                      </a:r>
                      <a:endParaRPr lang="en-US" sz="900" dirty="0">
                        <a:solidFill>
                          <a:schemeClr val="bg2">
                            <a:lumMod val="76000"/>
                          </a:schemeClr>
                        </a:solidFill>
                        <a:effectLst/>
                        <a:latin typeface="Calibri"/>
                        <a:ea typeface="Calibri"/>
                        <a:cs typeface="Times New Roman"/>
                      </a:endParaRPr>
                    </a:p>
                    <a:p>
                      <a:pPr algn="ctr">
                        <a:lnSpc>
                          <a:spcPct val="107000"/>
                        </a:lnSpc>
                        <a:spcAft>
                          <a:spcPts val="800"/>
                        </a:spcAft>
                      </a:pPr>
                      <a:endParaRPr lang="en-US" sz="900" dirty="0">
                        <a:effectLst/>
                        <a:latin typeface="Calibri"/>
                        <a:ea typeface="Calibri"/>
                        <a:cs typeface="Times New Roman"/>
                      </a:endParaRPr>
                    </a:p>
                    <a:p>
                      <a:pPr algn="ctr"/>
                      <a:r>
                        <a:rPr lang="en-US" sz="900" b="1" u="sng" kern="100" dirty="0">
                          <a:effectLst/>
                          <a:latin typeface="Twinkl Thin"/>
                          <a:ea typeface="Calibri"/>
                          <a:cs typeface="Times New Roman"/>
                        </a:rPr>
                        <a:t>Skills taught (M&amp;C):</a:t>
                      </a:r>
                    </a:p>
                    <a:p>
                      <a:pPr algn="ctr"/>
                      <a:r>
                        <a:rPr lang="en-US" sz="900" b="1" kern="100" dirty="0">
                          <a:effectLst/>
                          <a:latin typeface="Twinkl Thin"/>
                          <a:ea typeface="Calibri"/>
                          <a:cs typeface="Times New Roman"/>
                        </a:rPr>
                        <a:t> </a:t>
                      </a:r>
                      <a:endParaRPr lang="en-US" sz="900" kern="100" dirty="0">
                        <a:effectLst/>
                        <a:latin typeface="Calibri"/>
                        <a:ea typeface="Calibri"/>
                        <a:cs typeface="Times New Roman"/>
                      </a:endParaRPr>
                    </a:p>
                    <a:p>
                      <a:pPr algn="ctr">
                        <a:lnSpc>
                          <a:spcPct val="107000"/>
                        </a:lnSpc>
                        <a:spcAft>
                          <a:spcPts val="800"/>
                        </a:spcAft>
                      </a:pPr>
                      <a:r>
                        <a:rPr lang="en-US" sz="900" kern="100" dirty="0">
                          <a:solidFill>
                            <a:srgbClr val="002060"/>
                          </a:solidFill>
                          <a:effectLst/>
                          <a:latin typeface="Twinkl Thin"/>
                          <a:ea typeface="Calibri"/>
                          <a:cs typeface="Times New Roman"/>
                        </a:rPr>
                        <a:t>Pupils will be able to:</a:t>
                      </a:r>
                    </a:p>
                    <a:p>
                      <a:pPr algn="ctr">
                        <a:lnSpc>
                          <a:spcPct val="107000"/>
                        </a:lnSpc>
                        <a:spcAft>
                          <a:spcPts val="800"/>
                        </a:spcAft>
                      </a:pPr>
                      <a:r>
                        <a:rPr lang="en-US" sz="900" kern="100" dirty="0">
                          <a:solidFill>
                            <a:srgbClr val="002060"/>
                          </a:solidFill>
                          <a:effectLst/>
                          <a:latin typeface="Twinkl Thin"/>
                          <a:ea typeface="Calibri"/>
                          <a:cs typeface="Times New Roman"/>
                        </a:rPr>
                        <a:t> Measure, compare, add and subtract: lengths (m/cm/mm), mass (kg/g), Volume/capacity (l/ml). </a:t>
                      </a:r>
                      <a:endParaRPr lang="en-US" sz="900" dirty="0">
                        <a:effectLst/>
                        <a:latin typeface="Calibri"/>
                        <a:ea typeface="Calibri"/>
                        <a:cs typeface="Times New Roman"/>
                      </a:endParaRPr>
                    </a:p>
                    <a:p>
                      <a:pPr algn="ctr">
                        <a:lnSpc>
                          <a:spcPct val="107000"/>
                        </a:lnSpc>
                        <a:spcAft>
                          <a:spcPts val="8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r>
                        <a:rPr lang="en-US" sz="900" b="1" u="sng" kern="100" dirty="0">
                          <a:effectLst/>
                          <a:latin typeface="Twinkl Thin"/>
                          <a:ea typeface="Calibri"/>
                          <a:cs typeface="Times New Roman"/>
                        </a:rPr>
                        <a:t>Units </a:t>
                      </a:r>
                    </a:p>
                    <a:p>
                      <a:pPr algn="ctr"/>
                      <a:r>
                        <a:rPr lang="en-US" sz="900" kern="100" dirty="0">
                          <a:effectLst/>
                          <a:latin typeface="Twinkl Thin"/>
                          <a:ea typeface="Calibri"/>
                          <a:cs typeface="Times New Roman"/>
                        </a:rPr>
                        <a:t>Fractions</a:t>
                      </a:r>
                    </a:p>
                    <a:p>
                      <a:pPr algn="ctr"/>
                      <a:r>
                        <a:rPr lang="en-US" sz="900" kern="100" dirty="0">
                          <a:effectLst/>
                          <a:latin typeface="Twinkl Thin"/>
                          <a:ea typeface="Calibri"/>
                          <a:cs typeface="Times New Roman"/>
                        </a:rPr>
                        <a:t>Money</a:t>
                      </a:r>
                    </a:p>
                    <a:p>
                      <a:pPr algn="ctr"/>
                      <a:r>
                        <a:rPr lang="en-US" sz="900" kern="100" dirty="0">
                          <a:effectLst/>
                          <a:latin typeface="Twinkl Thin"/>
                          <a:ea typeface="Calibri"/>
                          <a:cs typeface="Times New Roman"/>
                        </a:rPr>
                        <a:t>Statistics</a:t>
                      </a:r>
                      <a:endParaRPr lang="en-US" sz="900" kern="100" dirty="0">
                        <a:effectLst/>
                        <a:latin typeface="Calibri"/>
                        <a:ea typeface="Calibri"/>
                        <a:cs typeface="Times New Roman"/>
                      </a:endParaRPr>
                    </a:p>
                    <a:p>
                      <a:pPr algn="ctr"/>
                      <a:endParaRPr lang="en-US" sz="900" kern="100" dirty="0">
                        <a:effectLst/>
                        <a:latin typeface="Calibri"/>
                        <a:ea typeface="Calibri"/>
                        <a:cs typeface="Times New Roman"/>
                      </a:endParaRPr>
                    </a:p>
                    <a:p>
                      <a:pPr algn="ctr"/>
                      <a:r>
                        <a:rPr lang="en-US" sz="900" b="1" u="sng" kern="100" dirty="0">
                          <a:effectLst/>
                          <a:latin typeface="Twinkl Thin"/>
                          <a:ea typeface="Calibri"/>
                          <a:cs typeface="Times New Roman"/>
                        </a:rPr>
                        <a:t>Skills taught (fractions)</a:t>
                      </a:r>
                    </a:p>
                    <a:p>
                      <a:pPr algn="ctr"/>
                      <a:endParaRPr lang="en-US" sz="900" kern="100" dirty="0">
                        <a:effectLst/>
                        <a:latin typeface="Calibri"/>
                        <a:ea typeface="Calibri"/>
                        <a:cs typeface="Times New Roman"/>
                      </a:endParaRPr>
                    </a:p>
                    <a:p>
                      <a:pPr algn="ctr">
                        <a:lnSpc>
                          <a:spcPct val="107000"/>
                        </a:lnSpc>
                        <a:spcAft>
                          <a:spcPts val="800"/>
                        </a:spcAft>
                      </a:pPr>
                      <a:r>
                        <a:rPr lang="en-US" sz="900" kern="100" dirty="0">
                          <a:solidFill>
                            <a:srgbClr val="C00000"/>
                          </a:solidFill>
                          <a:effectLst/>
                          <a:latin typeface="Twinkl Thin"/>
                          <a:ea typeface="Calibri"/>
                          <a:cs typeface="Times New Roman"/>
                        </a:rPr>
                        <a:t>Pupils will be able to:</a:t>
                      </a:r>
                    </a:p>
                    <a:p>
                      <a:pPr algn="ctr">
                        <a:lnSpc>
                          <a:spcPct val="107000"/>
                        </a:lnSpc>
                        <a:spcAft>
                          <a:spcPts val="800"/>
                        </a:spcAft>
                      </a:pPr>
                      <a:r>
                        <a:rPr lang="en-US" sz="900" kern="100" dirty="0">
                          <a:solidFill>
                            <a:srgbClr val="C00000"/>
                          </a:solidFill>
                          <a:effectLst/>
                          <a:latin typeface="Twinkl Thin"/>
                          <a:ea typeface="Calibri"/>
                          <a:cs typeface="Times New Roman"/>
                        </a:rPr>
                        <a:t>Add and subtract fractions with the same denominator within one whole. </a:t>
                      </a:r>
                      <a:r>
                        <a:rPr lang="en-US" sz="900" kern="100" dirty="0">
                          <a:solidFill>
                            <a:srgbClr val="C00000"/>
                          </a:solidFill>
                          <a:effectLst/>
                          <a:latin typeface="Calibri"/>
                          <a:ea typeface="Calibri"/>
                          <a:cs typeface="Times New Roman"/>
                        </a:rPr>
                        <a:t> </a:t>
                      </a:r>
                    </a:p>
                    <a:p>
                      <a:pPr algn="ctr">
                        <a:lnSpc>
                          <a:spcPct val="107000"/>
                        </a:lnSpc>
                        <a:spcAft>
                          <a:spcPts val="800"/>
                        </a:spcAft>
                      </a:pPr>
                      <a:r>
                        <a:rPr lang="en-US" sz="900" kern="100" dirty="0" err="1">
                          <a:solidFill>
                            <a:srgbClr val="C00000"/>
                          </a:solidFill>
                          <a:effectLst/>
                          <a:latin typeface="Twinkl Thin"/>
                          <a:ea typeface="Calibri"/>
                          <a:cs typeface="Times New Roman"/>
                        </a:rPr>
                        <a:t>Recognise</a:t>
                      </a:r>
                      <a:r>
                        <a:rPr lang="en-US" sz="900" kern="100" dirty="0">
                          <a:solidFill>
                            <a:srgbClr val="C00000"/>
                          </a:solidFill>
                          <a:effectLst/>
                          <a:latin typeface="Twinkl Thin"/>
                          <a:ea typeface="Calibri"/>
                          <a:cs typeface="Times New Roman"/>
                        </a:rPr>
                        <a:t>, find and write fractions of a discrete set of objects: unit fractions and non-unit fractions with small denominators. </a:t>
                      </a:r>
                      <a:endParaRPr lang="en-US" sz="900" dirty="0">
                        <a:effectLst/>
                        <a:latin typeface="Calibri"/>
                        <a:ea typeface="Calibri"/>
                        <a:cs typeface="Times New Roman"/>
                      </a:endParaRPr>
                    </a:p>
                    <a:p>
                      <a:pPr algn="ctr"/>
                      <a:r>
                        <a:rPr lang="en-US" sz="900" b="1" u="sng" kern="100" dirty="0">
                          <a:effectLst/>
                          <a:latin typeface="Twinkl Thin"/>
                          <a:ea typeface="Calibri"/>
                          <a:cs typeface="Times New Roman"/>
                        </a:rPr>
                        <a:t>Skills taught (money):</a:t>
                      </a:r>
                      <a:r>
                        <a:rPr lang="en-US" sz="900" b="1" kern="100" dirty="0">
                          <a:effectLst/>
                          <a:latin typeface="Twinkl Thin"/>
                          <a:ea typeface="Calibri"/>
                          <a:cs typeface="Times New Roman"/>
                        </a:rPr>
                        <a:t> </a:t>
                      </a:r>
                      <a:endParaRPr lang="en-US" sz="900" kern="100" dirty="0">
                        <a:effectLst/>
                        <a:latin typeface="Calibri"/>
                        <a:ea typeface="Calibri"/>
                        <a:cs typeface="Times New Roman"/>
                      </a:endParaRPr>
                    </a:p>
                    <a:p>
                      <a:pPr algn="ctr">
                        <a:lnSpc>
                          <a:spcPct val="107000"/>
                        </a:lnSpc>
                        <a:spcAft>
                          <a:spcPts val="800"/>
                        </a:spcAft>
                      </a:pPr>
                      <a:r>
                        <a:rPr lang="en-US" sz="900" kern="100" dirty="0">
                          <a:solidFill>
                            <a:srgbClr val="00B0F0"/>
                          </a:solidFill>
                          <a:effectLst/>
                          <a:latin typeface="Twinkl Thin"/>
                          <a:ea typeface="Calibri"/>
                          <a:cs typeface="Times New Roman"/>
                        </a:rPr>
                        <a:t>Pupils will be able to:</a:t>
                      </a:r>
                    </a:p>
                    <a:p>
                      <a:pPr algn="ctr">
                        <a:lnSpc>
                          <a:spcPct val="107000"/>
                        </a:lnSpc>
                        <a:spcAft>
                          <a:spcPts val="800"/>
                        </a:spcAft>
                      </a:pPr>
                      <a:r>
                        <a:rPr lang="en-US" sz="900" kern="100" dirty="0">
                          <a:solidFill>
                            <a:srgbClr val="00B0F0"/>
                          </a:solidFill>
                          <a:effectLst/>
                          <a:latin typeface="Twinkl Thin"/>
                          <a:ea typeface="Calibri"/>
                          <a:cs typeface="Times New Roman"/>
                        </a:rPr>
                        <a:t>Add and subtract amounts of money to give change, using both £ and p in practical contexts. </a:t>
                      </a:r>
                      <a:endParaRPr lang="en-US" sz="900" kern="100" dirty="0">
                        <a:solidFill>
                          <a:srgbClr val="00B0F0"/>
                        </a:solidFill>
                        <a:effectLst/>
                        <a:latin typeface="Calibri"/>
                        <a:ea typeface="Calibri"/>
                        <a:cs typeface="Times New Roman"/>
                      </a:endParaRPr>
                    </a:p>
                    <a:p>
                      <a:pPr algn="ctr">
                        <a:lnSpc>
                          <a:spcPct val="107000"/>
                        </a:lnSpc>
                        <a:spcAft>
                          <a:spcPts val="800"/>
                        </a:spcAft>
                      </a:pPr>
                      <a:endParaRPr lang="en-US" sz="900" dirty="0">
                        <a:effectLst/>
                        <a:latin typeface="Calibri"/>
                        <a:ea typeface="Calibri"/>
                        <a:cs typeface="Times New Roman"/>
                      </a:endParaRPr>
                    </a:p>
                    <a:p>
                      <a:pPr algn="ctr"/>
                      <a:r>
                        <a:rPr lang="en-US" sz="900" b="1" u="sng" kern="100" dirty="0">
                          <a:effectLst/>
                          <a:latin typeface="Twinkl Thin"/>
                          <a:ea typeface="Calibri"/>
                          <a:cs typeface="Times New Roman"/>
                        </a:rPr>
                        <a:t>Skills taught (statistics):</a:t>
                      </a:r>
                      <a:r>
                        <a:rPr lang="en-US" sz="900" b="1" kern="100" dirty="0">
                          <a:effectLst/>
                          <a:latin typeface="Twinkl Thin"/>
                          <a:ea typeface="Calibri"/>
                          <a:cs typeface="Times New Roman"/>
                        </a:rPr>
                        <a:t> </a:t>
                      </a:r>
                      <a:endParaRPr lang="en-US" sz="900" kern="100" dirty="0">
                        <a:effectLst/>
                        <a:latin typeface="Calibri"/>
                        <a:ea typeface="Calibri"/>
                        <a:cs typeface="Times New Roman"/>
                      </a:endParaRPr>
                    </a:p>
                    <a:p>
                      <a:pPr algn="ctr">
                        <a:lnSpc>
                          <a:spcPct val="107000"/>
                        </a:lnSpc>
                        <a:spcAft>
                          <a:spcPts val="800"/>
                        </a:spcAft>
                      </a:pPr>
                      <a:r>
                        <a:rPr lang="en-US" sz="900" kern="100" dirty="0">
                          <a:solidFill>
                            <a:srgbClr val="9999FF"/>
                          </a:solidFill>
                          <a:effectLst/>
                          <a:latin typeface="Twinkl Thin"/>
                          <a:ea typeface="Calibri"/>
                          <a:cs typeface="Times New Roman"/>
                        </a:rPr>
                        <a:t>Pupils will be able to: </a:t>
                      </a:r>
                    </a:p>
                    <a:p>
                      <a:pPr algn="ctr">
                        <a:lnSpc>
                          <a:spcPct val="107000"/>
                        </a:lnSpc>
                        <a:spcAft>
                          <a:spcPts val="800"/>
                        </a:spcAft>
                      </a:pPr>
                      <a:r>
                        <a:rPr lang="en-US" sz="900" kern="100" dirty="0">
                          <a:solidFill>
                            <a:srgbClr val="9999FF"/>
                          </a:solidFill>
                          <a:effectLst/>
                          <a:latin typeface="Twinkl Thin"/>
                          <a:ea typeface="Calibri"/>
                          <a:cs typeface="Times New Roman"/>
                        </a:rPr>
                        <a:t>Interpret and present data using bar charts, pictograms and tables. </a:t>
                      </a:r>
                    </a:p>
                    <a:p>
                      <a:pPr algn="ctr">
                        <a:lnSpc>
                          <a:spcPct val="107000"/>
                        </a:lnSpc>
                        <a:spcAft>
                          <a:spcPts val="800"/>
                        </a:spcAft>
                      </a:pPr>
                      <a:r>
                        <a:rPr lang="en-US" sz="900" kern="100" dirty="0">
                          <a:solidFill>
                            <a:srgbClr val="9999FF"/>
                          </a:solidFill>
                          <a:effectLst/>
                          <a:latin typeface="Twinkl Thin"/>
                          <a:ea typeface="Calibri"/>
                          <a:cs typeface="Times New Roman"/>
                        </a:rPr>
                        <a:t>Solve one-step and two-step questions using information presented in scaled bar charts and pictograms and tables.</a:t>
                      </a:r>
                      <a:endParaRPr lang="en-US" sz="900" dirty="0">
                        <a:effectLst/>
                        <a:latin typeface="Calibri"/>
                        <a:ea typeface="Calibri"/>
                        <a:cs typeface="Times New Roman"/>
                      </a:endParaRPr>
                    </a:p>
                    <a:p>
                      <a:pPr algn="ctr">
                        <a:lnSpc>
                          <a:spcPct val="107000"/>
                        </a:lnSpc>
                        <a:spcAft>
                          <a:spcPts val="800"/>
                        </a:spcAft>
                      </a:pPr>
                      <a:endParaRPr lang="en-US" sz="900" dirty="0">
                        <a:effectLst/>
                        <a:latin typeface="Calibri"/>
                        <a:ea typeface="Calibri"/>
                        <a:cs typeface="Times New Roman"/>
                      </a:endParaRPr>
                    </a:p>
                    <a:p>
                      <a:pPr algn="ctr">
                        <a:lnSpc>
                          <a:spcPct val="107000"/>
                        </a:lnSpc>
                        <a:spcAft>
                          <a:spcPts val="800"/>
                        </a:spcAft>
                      </a:pPr>
                      <a:endParaRPr lang="en-US" sz="900" dirty="0">
                        <a:effectLst/>
                        <a:latin typeface="Calibri"/>
                        <a:ea typeface="Calibri"/>
                        <a:cs typeface="Times New Roman"/>
                      </a:endParaRPr>
                    </a:p>
                    <a:p>
                      <a:pPr algn="ctr">
                        <a:lnSpc>
                          <a:spcPct val="107000"/>
                        </a:lnSpc>
                        <a:spcAft>
                          <a:spcPts val="800"/>
                        </a:spcAft>
                      </a:pPr>
                      <a:endParaRPr lang="en-US" sz="9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r>
                        <a:rPr lang="en-US" sz="900" b="1" u="sng" kern="100" dirty="0">
                          <a:effectLst/>
                          <a:latin typeface="Twinkl Thin"/>
                          <a:ea typeface="Calibri"/>
                          <a:cs typeface="Times New Roman"/>
                        </a:rPr>
                        <a:t>Units</a:t>
                      </a:r>
                    </a:p>
                    <a:p>
                      <a:pPr algn="ctr"/>
                      <a:r>
                        <a:rPr lang="en-US" sz="900" b="0" u="none" kern="100" dirty="0">
                          <a:effectLst/>
                          <a:latin typeface="Twinkl Thin"/>
                          <a:ea typeface="Calibri"/>
                          <a:cs typeface="Times New Roman"/>
                        </a:rPr>
                        <a:t>Time</a:t>
                      </a:r>
                    </a:p>
                    <a:p>
                      <a:pPr algn="ctr"/>
                      <a:r>
                        <a:rPr lang="en-US" sz="900" b="0" u="none" kern="100" dirty="0">
                          <a:effectLst/>
                          <a:latin typeface="Twinkl Thin"/>
                          <a:ea typeface="Calibri"/>
                          <a:cs typeface="Times New Roman"/>
                        </a:rPr>
                        <a:t>Shape</a:t>
                      </a:r>
                      <a:endParaRPr lang="en-US" sz="900" b="0" u="none" kern="100" dirty="0">
                        <a:effectLst/>
                        <a:latin typeface="Calibri"/>
                        <a:ea typeface="Calibri"/>
                        <a:cs typeface="Times New Roman"/>
                      </a:endParaRPr>
                    </a:p>
                    <a:p>
                      <a:pPr algn="ctr"/>
                      <a:endParaRPr lang="en-US" sz="900" kern="100" dirty="0">
                        <a:effectLst/>
                        <a:latin typeface="Calibri"/>
                        <a:ea typeface="Calibri"/>
                        <a:cs typeface="Times New Roman"/>
                      </a:endParaRPr>
                    </a:p>
                    <a:p>
                      <a:pPr algn="ctr"/>
                      <a:r>
                        <a:rPr lang="en-US" sz="900" b="1" u="sng" kern="100" dirty="0">
                          <a:effectLst/>
                          <a:latin typeface="Twinkl Thin"/>
                          <a:ea typeface="Calibri"/>
                          <a:cs typeface="Times New Roman"/>
                        </a:rPr>
                        <a:t>Skills taught (time)</a:t>
                      </a:r>
                    </a:p>
                    <a:p>
                      <a:pPr algn="ctr"/>
                      <a:r>
                        <a:rPr lang="en-US" sz="900" b="1" kern="100" dirty="0">
                          <a:effectLst/>
                          <a:latin typeface="Twinkl Thin"/>
                          <a:ea typeface="Calibri"/>
                          <a:cs typeface="Times New Roman"/>
                        </a:rPr>
                        <a:t> </a:t>
                      </a:r>
                      <a:endParaRPr lang="en-US" sz="900" kern="100" dirty="0">
                        <a:effectLst/>
                        <a:latin typeface="Calibri"/>
                        <a:ea typeface="Calibri"/>
                        <a:cs typeface="Times New Roman"/>
                      </a:endParaRPr>
                    </a:p>
                    <a:p>
                      <a:pPr algn="ctr">
                        <a:lnSpc>
                          <a:spcPct val="107000"/>
                        </a:lnSpc>
                        <a:spcAft>
                          <a:spcPts val="800"/>
                        </a:spcAft>
                      </a:pPr>
                      <a:r>
                        <a:rPr lang="en-US" sz="900" kern="100" dirty="0">
                          <a:solidFill>
                            <a:srgbClr val="FF9966"/>
                          </a:solidFill>
                          <a:effectLst/>
                          <a:latin typeface="Twinkl Thin"/>
                          <a:ea typeface="Calibri"/>
                          <a:cs typeface="Times New Roman"/>
                        </a:rPr>
                        <a:t>Pupils will be able to:</a:t>
                      </a:r>
                    </a:p>
                    <a:p>
                      <a:pPr algn="ctr">
                        <a:lnSpc>
                          <a:spcPct val="107000"/>
                        </a:lnSpc>
                        <a:spcAft>
                          <a:spcPts val="800"/>
                        </a:spcAft>
                      </a:pPr>
                      <a:r>
                        <a:rPr lang="en-US" sz="900" kern="100" dirty="0">
                          <a:solidFill>
                            <a:srgbClr val="FF9966"/>
                          </a:solidFill>
                          <a:effectLst/>
                          <a:latin typeface="Twinkl Thin"/>
                          <a:ea typeface="Calibri"/>
                          <a:cs typeface="Times New Roman"/>
                        </a:rPr>
                        <a:t>Tell and write the time from an analogue clock, including using Roman numerals from I to XII, and 12-hour and 24-hour clocks.</a:t>
                      </a:r>
                    </a:p>
                    <a:p>
                      <a:pPr algn="ctr">
                        <a:lnSpc>
                          <a:spcPct val="107000"/>
                        </a:lnSpc>
                        <a:spcAft>
                          <a:spcPts val="800"/>
                        </a:spcAft>
                      </a:pPr>
                      <a:r>
                        <a:rPr lang="en-US" sz="900" kern="100" dirty="0">
                          <a:solidFill>
                            <a:srgbClr val="FF9966"/>
                          </a:solidFill>
                          <a:effectLst/>
                          <a:latin typeface="Twinkl Thin"/>
                          <a:ea typeface="Calibri"/>
                          <a:cs typeface="Times New Roman"/>
                        </a:rPr>
                        <a:t>Estimate and read time with increasing accuracy to the nearest minute. </a:t>
                      </a:r>
                    </a:p>
                    <a:p>
                      <a:pPr algn="ctr">
                        <a:lnSpc>
                          <a:spcPct val="107000"/>
                        </a:lnSpc>
                        <a:spcAft>
                          <a:spcPts val="800"/>
                        </a:spcAft>
                      </a:pPr>
                      <a:r>
                        <a:rPr lang="en-US" sz="900" kern="100" dirty="0">
                          <a:solidFill>
                            <a:srgbClr val="FF9966"/>
                          </a:solidFill>
                          <a:effectLst/>
                          <a:latin typeface="Twinkl Thin"/>
                          <a:ea typeface="Calibri"/>
                          <a:cs typeface="Times New Roman"/>
                        </a:rPr>
                        <a:t>Record and compare time in terms of seconds, minutes and hours.</a:t>
                      </a:r>
                    </a:p>
                    <a:p>
                      <a:pPr algn="ctr">
                        <a:lnSpc>
                          <a:spcPct val="107000"/>
                        </a:lnSpc>
                        <a:spcAft>
                          <a:spcPts val="800"/>
                        </a:spcAft>
                      </a:pPr>
                      <a:r>
                        <a:rPr lang="en-US" sz="900" kern="100" dirty="0">
                          <a:solidFill>
                            <a:srgbClr val="FF9966"/>
                          </a:solidFill>
                          <a:effectLst/>
                          <a:latin typeface="Twinkl Thin"/>
                          <a:ea typeface="Calibri"/>
                          <a:cs typeface="Times New Roman"/>
                        </a:rPr>
                        <a:t>Use vocabulary such as o’clock, am/pm, morning, afternoon, noon  and midnight. </a:t>
                      </a:r>
                      <a:r>
                        <a:rPr lang="en-US" sz="900" kern="100" dirty="0">
                          <a:effectLst/>
                          <a:latin typeface="Calibri"/>
                          <a:ea typeface="Calibri"/>
                          <a:cs typeface="Times New Roman"/>
                        </a:rPr>
                        <a:t> </a:t>
                      </a:r>
                    </a:p>
                    <a:p>
                      <a:pPr algn="ctr">
                        <a:lnSpc>
                          <a:spcPct val="107000"/>
                        </a:lnSpc>
                        <a:spcAft>
                          <a:spcPts val="800"/>
                        </a:spcAft>
                      </a:pPr>
                      <a:r>
                        <a:rPr lang="en-US" sz="900" kern="100" dirty="0">
                          <a:solidFill>
                            <a:srgbClr val="FF9966"/>
                          </a:solidFill>
                          <a:effectLst/>
                          <a:latin typeface="Twinkl Thin"/>
                          <a:ea typeface="Calibri"/>
                          <a:cs typeface="Times New Roman"/>
                        </a:rPr>
                        <a:t>Know the number of seconds in a minute and the number of days in each month, year and leap year. </a:t>
                      </a:r>
                    </a:p>
                    <a:p>
                      <a:pPr algn="ctr">
                        <a:lnSpc>
                          <a:spcPct val="107000"/>
                        </a:lnSpc>
                        <a:spcAft>
                          <a:spcPts val="800"/>
                        </a:spcAft>
                      </a:pPr>
                      <a:r>
                        <a:rPr lang="en-US" sz="900" kern="100" dirty="0">
                          <a:solidFill>
                            <a:srgbClr val="FF9966"/>
                          </a:solidFill>
                          <a:effectLst/>
                          <a:latin typeface="Twinkl Thin"/>
                          <a:ea typeface="Calibri"/>
                          <a:cs typeface="Times New Roman"/>
                        </a:rPr>
                        <a:t>Compare durations of events.</a:t>
                      </a:r>
                      <a:endParaRPr lang="en-US" sz="900" dirty="0">
                        <a:effectLst/>
                        <a:latin typeface="Calibri"/>
                        <a:ea typeface="Calibri"/>
                        <a:cs typeface="Times New Roman"/>
                      </a:endParaRPr>
                    </a:p>
                    <a:p>
                      <a:pPr algn="ctr"/>
                      <a:r>
                        <a:rPr lang="en-US" sz="900" b="1" u="sng" kern="100" dirty="0">
                          <a:effectLst/>
                          <a:latin typeface="Twinkl Thin"/>
                          <a:ea typeface="Calibri"/>
                          <a:cs typeface="Times New Roman"/>
                        </a:rPr>
                        <a:t>Skills Taught (shape): </a:t>
                      </a:r>
                      <a:endParaRPr lang="en-US" sz="900" kern="100" dirty="0">
                        <a:effectLst/>
                        <a:latin typeface="Calibri"/>
                        <a:ea typeface="Calibri"/>
                        <a:cs typeface="Times New Roman"/>
                      </a:endParaRPr>
                    </a:p>
                    <a:p>
                      <a:pPr algn="ctr">
                        <a:lnSpc>
                          <a:spcPct val="107000"/>
                        </a:lnSpc>
                        <a:spcAft>
                          <a:spcPts val="800"/>
                        </a:spcAft>
                      </a:pPr>
                      <a:r>
                        <a:rPr lang="en-US" sz="900" kern="100" dirty="0">
                          <a:solidFill>
                            <a:schemeClr val="accent6"/>
                          </a:solidFill>
                          <a:effectLst/>
                          <a:latin typeface="Twinkl Thin"/>
                          <a:ea typeface="Calibri"/>
                          <a:cs typeface="Times New Roman"/>
                        </a:rPr>
                        <a:t>Pupils will be able to: </a:t>
                      </a:r>
                    </a:p>
                    <a:p>
                      <a:pPr algn="ctr">
                        <a:lnSpc>
                          <a:spcPct val="107000"/>
                        </a:lnSpc>
                        <a:spcAft>
                          <a:spcPts val="800"/>
                        </a:spcAft>
                      </a:pPr>
                      <a:r>
                        <a:rPr lang="en-US" sz="900" kern="100" dirty="0" err="1">
                          <a:solidFill>
                            <a:schemeClr val="accent6"/>
                          </a:solidFill>
                          <a:effectLst/>
                          <a:latin typeface="Twinkl Thin"/>
                          <a:ea typeface="Calibri"/>
                          <a:cs typeface="Times New Roman"/>
                        </a:rPr>
                        <a:t>Recognise</a:t>
                      </a:r>
                      <a:r>
                        <a:rPr lang="en-US" sz="900" kern="100" dirty="0">
                          <a:solidFill>
                            <a:schemeClr val="accent6"/>
                          </a:solidFill>
                          <a:effectLst/>
                          <a:latin typeface="Twinkl Thin"/>
                          <a:ea typeface="Calibri"/>
                          <a:cs typeface="Times New Roman"/>
                        </a:rPr>
                        <a:t> angles as a property of shape or a description of a turn. </a:t>
                      </a:r>
                      <a:r>
                        <a:rPr lang="en-US" sz="900" kern="100" dirty="0">
                          <a:solidFill>
                            <a:schemeClr val="accent6"/>
                          </a:solidFill>
                          <a:effectLst/>
                          <a:latin typeface="Calibri"/>
                          <a:ea typeface="Calibri"/>
                          <a:cs typeface="Times New Roman"/>
                        </a:rPr>
                        <a:t> </a:t>
                      </a:r>
                    </a:p>
                    <a:p>
                      <a:pPr algn="ctr">
                        <a:lnSpc>
                          <a:spcPct val="107000"/>
                        </a:lnSpc>
                        <a:spcAft>
                          <a:spcPts val="800"/>
                        </a:spcAft>
                      </a:pPr>
                      <a:r>
                        <a:rPr lang="en-US" sz="900" kern="100" dirty="0">
                          <a:solidFill>
                            <a:schemeClr val="accent6"/>
                          </a:solidFill>
                          <a:effectLst/>
                          <a:latin typeface="Twinkl Thin"/>
                          <a:ea typeface="Calibri"/>
                          <a:cs typeface="Times New Roman"/>
                        </a:rPr>
                        <a:t>Identify right angles, </a:t>
                      </a:r>
                      <a:r>
                        <a:rPr lang="en-US" sz="900" kern="100" dirty="0" err="1">
                          <a:solidFill>
                            <a:schemeClr val="accent6"/>
                          </a:solidFill>
                          <a:effectLst/>
                          <a:latin typeface="Twinkl Thin"/>
                          <a:ea typeface="Calibri"/>
                          <a:cs typeface="Times New Roman"/>
                        </a:rPr>
                        <a:t>recognise</a:t>
                      </a:r>
                      <a:r>
                        <a:rPr lang="en-US" sz="900" kern="100" dirty="0">
                          <a:solidFill>
                            <a:schemeClr val="accent6"/>
                          </a:solidFill>
                          <a:effectLst/>
                          <a:latin typeface="Twinkl Thin"/>
                          <a:ea typeface="Calibri"/>
                          <a:cs typeface="Times New Roman"/>
                        </a:rPr>
                        <a:t> that two right angles make a half turn, three make three-quarters of a turn and four a complete turn. </a:t>
                      </a:r>
                    </a:p>
                    <a:p>
                      <a:pPr algn="ctr">
                        <a:lnSpc>
                          <a:spcPct val="107000"/>
                        </a:lnSpc>
                        <a:spcAft>
                          <a:spcPts val="800"/>
                        </a:spcAft>
                      </a:pPr>
                      <a:r>
                        <a:rPr lang="en-US" sz="900" kern="100" dirty="0">
                          <a:solidFill>
                            <a:schemeClr val="accent6"/>
                          </a:solidFill>
                          <a:effectLst/>
                          <a:latin typeface="Twinkl Thin"/>
                          <a:ea typeface="Calibri"/>
                          <a:cs typeface="Times New Roman"/>
                        </a:rPr>
                        <a:t>Measure the perimeter of simple 2-D shapes. </a:t>
                      </a:r>
                      <a:r>
                        <a:rPr lang="en-US" sz="900" kern="100" dirty="0">
                          <a:solidFill>
                            <a:schemeClr val="accent6"/>
                          </a:solidFill>
                          <a:effectLst/>
                          <a:latin typeface="Calibri"/>
                          <a:ea typeface="Calibri"/>
                          <a:cs typeface="Times New Roman"/>
                        </a:rPr>
                        <a:t> </a:t>
                      </a:r>
                    </a:p>
                    <a:p>
                      <a:pPr algn="ctr">
                        <a:lnSpc>
                          <a:spcPct val="107000"/>
                        </a:lnSpc>
                        <a:spcAft>
                          <a:spcPts val="800"/>
                        </a:spcAft>
                      </a:pPr>
                      <a:r>
                        <a:rPr lang="en-US" sz="900" kern="100" dirty="0">
                          <a:solidFill>
                            <a:schemeClr val="accent6"/>
                          </a:solidFill>
                          <a:effectLst/>
                          <a:latin typeface="Twinkl Thin"/>
                          <a:ea typeface="Calibri"/>
                          <a:cs typeface="Times New Roman"/>
                        </a:rPr>
                        <a:t>Draw 2-D shapes and make 3-D shapes using modelling materials. </a:t>
                      </a:r>
                    </a:p>
                    <a:p>
                      <a:pPr algn="ctr">
                        <a:lnSpc>
                          <a:spcPct val="107000"/>
                        </a:lnSpc>
                        <a:spcAft>
                          <a:spcPts val="800"/>
                        </a:spcAft>
                      </a:pPr>
                      <a:r>
                        <a:rPr lang="en-US" sz="900" kern="100" dirty="0">
                          <a:solidFill>
                            <a:schemeClr val="accent6"/>
                          </a:solidFill>
                          <a:effectLst/>
                          <a:latin typeface="Twinkl Thin"/>
                          <a:ea typeface="Calibri"/>
                          <a:cs typeface="Times New Roman"/>
                        </a:rPr>
                        <a:t>Identify horizontal and vertical lines and pairs of perpendicular and parallel lines. </a:t>
                      </a:r>
                      <a:r>
                        <a:rPr lang="en-US" sz="900" kern="100" dirty="0">
                          <a:solidFill>
                            <a:schemeClr val="accent6"/>
                          </a:solidFill>
                          <a:effectLst/>
                          <a:latin typeface="Calibri"/>
                          <a:ea typeface="Calibri"/>
                          <a:cs typeface="Times New Roman"/>
                        </a:rPr>
                        <a:t> </a:t>
                      </a:r>
                      <a:endParaRPr lang="en-US" sz="900" dirty="0">
                        <a:solidFill>
                          <a:schemeClr val="accent6"/>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486405652"/>
                  </a:ext>
                </a:extLst>
              </a:tr>
            </a:tbl>
          </a:graphicData>
        </a:graphic>
      </p:graphicFrame>
    </p:spTree>
    <p:extLst>
      <p:ext uri="{BB962C8B-B14F-4D97-AF65-F5344CB8AC3E}">
        <p14:creationId xmlns:p14="http://schemas.microsoft.com/office/powerpoint/2010/main" val="4134799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70045364-F6F6-8F13-FC42-E5A67FC0A94E}"/>
                  </a:ext>
                </a:extLst>
              </p:cNvPr>
              <p:cNvGraphicFramePr>
                <a:graphicFrameLocks noGrp="1"/>
              </p:cNvGraphicFramePr>
              <p:nvPr>
                <p:extLst>
                  <p:ext uri="{D42A27DB-BD31-4B8C-83A1-F6EECF244321}">
                    <p14:modId xmlns:p14="http://schemas.microsoft.com/office/powerpoint/2010/main" val="548657041"/>
                  </p:ext>
                </p:extLst>
              </p:nvPr>
            </p:nvGraphicFramePr>
            <p:xfrm>
              <a:off x="-10438" y="-31315"/>
              <a:ext cx="12190956" cy="9266361"/>
            </p:xfrm>
            <a:graphic>
              <a:graphicData uri="http://schemas.openxmlformats.org/drawingml/2006/table">
                <a:tbl>
                  <a:tblPr firstRow="1" firstCol="1" bandRow="1">
                    <a:tableStyleId>{5C22544A-7EE6-4342-B048-85BDC9FD1C3A}</a:tableStyleId>
                  </a:tblPr>
                  <a:tblGrid>
                    <a:gridCol w="764818">
                      <a:extLst>
                        <a:ext uri="{9D8B030D-6E8A-4147-A177-3AD203B41FA5}">
                          <a16:colId xmlns:a16="http://schemas.microsoft.com/office/drawing/2014/main" val="485911696"/>
                        </a:ext>
                      </a:extLst>
                    </a:gridCol>
                    <a:gridCol w="1851660">
                      <a:extLst>
                        <a:ext uri="{9D8B030D-6E8A-4147-A177-3AD203B41FA5}">
                          <a16:colId xmlns:a16="http://schemas.microsoft.com/office/drawing/2014/main" val="2170464504"/>
                        </a:ext>
                      </a:extLst>
                    </a:gridCol>
                    <a:gridCol w="1941265">
                      <a:extLst>
                        <a:ext uri="{9D8B030D-6E8A-4147-A177-3AD203B41FA5}">
                          <a16:colId xmlns:a16="http://schemas.microsoft.com/office/drawing/2014/main" val="1085503202"/>
                        </a:ext>
                      </a:extLst>
                    </a:gridCol>
                    <a:gridCol w="1967127">
                      <a:extLst>
                        <a:ext uri="{9D8B030D-6E8A-4147-A177-3AD203B41FA5}">
                          <a16:colId xmlns:a16="http://schemas.microsoft.com/office/drawing/2014/main" val="1646684517"/>
                        </a:ext>
                      </a:extLst>
                    </a:gridCol>
                    <a:gridCol w="1788874">
                      <a:extLst>
                        <a:ext uri="{9D8B030D-6E8A-4147-A177-3AD203B41FA5}">
                          <a16:colId xmlns:a16="http://schemas.microsoft.com/office/drawing/2014/main" val="3273918673"/>
                        </a:ext>
                      </a:extLst>
                    </a:gridCol>
                    <a:gridCol w="2047935">
                      <a:extLst>
                        <a:ext uri="{9D8B030D-6E8A-4147-A177-3AD203B41FA5}">
                          <a16:colId xmlns:a16="http://schemas.microsoft.com/office/drawing/2014/main" val="182221038"/>
                        </a:ext>
                      </a:extLst>
                    </a:gridCol>
                    <a:gridCol w="1829277">
                      <a:extLst>
                        <a:ext uri="{9D8B030D-6E8A-4147-A177-3AD203B41FA5}">
                          <a16:colId xmlns:a16="http://schemas.microsoft.com/office/drawing/2014/main" val="2759984309"/>
                        </a:ext>
                      </a:extLst>
                    </a:gridCol>
                  </a:tblGrid>
                  <a:tr h="785301">
                    <a:tc>
                      <a:txBody>
                        <a:bodyPr/>
                        <a:lstStyle/>
                        <a:p>
                          <a:pPr algn="ctr">
                            <a:lnSpc>
                              <a:spcPct val="107000"/>
                            </a:lnSpc>
                            <a:spcAft>
                              <a:spcPts val="800"/>
                            </a:spcAft>
                          </a:pPr>
                          <a:r>
                            <a:rPr lang="en-US" sz="1100" b="1" kern="100">
                              <a:effectLst/>
                              <a:latin typeface="Twinkl Thin"/>
                              <a:ea typeface="Aptos" panose="020B0004020202020204" pitchFamily="34" charset="0"/>
                              <a:cs typeface="Times New Roman"/>
                            </a:rPr>
                            <a:t>Year Groups</a:t>
                          </a:r>
                          <a:endParaRPr lang="en-US" sz="1100">
                            <a:effectLst/>
                            <a:latin typeface="Aptos"/>
                            <a:ea typeface="Calibri" panose="020F0502020204030204" pitchFamily="34" charset="0"/>
                            <a:cs typeface="Times New Roman"/>
                          </a:endParaRPr>
                        </a:p>
                        <a:p>
                          <a:pPr algn="ctr">
                            <a:lnSpc>
                              <a:spcPct val="107000"/>
                            </a:lnSpc>
                            <a:spcAft>
                              <a:spcPts val="800"/>
                            </a:spcAft>
                          </a:pPr>
                          <a:r>
                            <a:rPr lang="en-US" sz="1100" b="1" kern="100">
                              <a:effectLst/>
                              <a:latin typeface="Twinkl Thin"/>
                              <a:ea typeface="Aptos" panose="020B0004020202020204" pitchFamily="34" charset="0"/>
                              <a:cs typeface="Times New Roman"/>
                            </a:rPr>
                            <a:t>(KS2)</a:t>
                          </a:r>
                          <a:endParaRPr lang="en-US" sz="1100">
                            <a:effectLst/>
                            <a:latin typeface="Aptos"/>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n-US" sz="1100" b="1" kern="100">
                              <a:effectLst/>
                              <a:latin typeface="Twinkl Thin"/>
                              <a:ea typeface="Aptos" panose="020B0004020202020204" pitchFamily="34" charset="0"/>
                              <a:cs typeface="Times New Roman"/>
                            </a:rPr>
                            <a:t>Autumn Term 1</a:t>
                          </a:r>
                          <a:endParaRPr lang="en-US" sz="1100">
                            <a:effectLst/>
                            <a:latin typeface="Aptos"/>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n-US" sz="1100" b="1" kern="100" dirty="0">
                              <a:effectLst/>
                              <a:latin typeface="Twinkl Thin"/>
                              <a:ea typeface="Aptos" panose="020B0004020202020204" pitchFamily="34" charset="0"/>
                              <a:cs typeface="Times New Roman"/>
                            </a:rPr>
                            <a:t>Autumn Term 2</a:t>
                          </a:r>
                          <a:endParaRPr lang="en-US" sz="1100" dirty="0">
                            <a:effectLst/>
                            <a:latin typeface="Aptos"/>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n-US" sz="1100" b="1" kern="100" dirty="0">
                              <a:effectLst/>
                              <a:latin typeface="Twinkl Thin"/>
                              <a:ea typeface="Aptos" panose="020B0004020202020204" pitchFamily="34" charset="0"/>
                              <a:cs typeface="Times New Roman"/>
                            </a:rPr>
                            <a:t>Spring Term 1</a:t>
                          </a:r>
                          <a:endParaRPr lang="en-US" sz="1100" dirty="0">
                            <a:effectLst/>
                            <a:latin typeface="Aptos"/>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n-US" sz="1100" b="1" kern="100">
                              <a:effectLst/>
                              <a:latin typeface="Twinkl Thin"/>
                              <a:ea typeface="Aptos" panose="020B0004020202020204" pitchFamily="34" charset="0"/>
                              <a:cs typeface="Times New Roman"/>
                            </a:rPr>
                            <a:t>Spring Term 2</a:t>
                          </a:r>
                          <a:endParaRPr lang="en-US" sz="1100">
                            <a:effectLst/>
                            <a:latin typeface="Aptos"/>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n-US" sz="1100" b="1" kern="100">
                              <a:effectLst/>
                              <a:latin typeface="Twinkl Thin"/>
                              <a:ea typeface="Aptos" panose="020B0004020202020204" pitchFamily="34" charset="0"/>
                              <a:cs typeface="Times New Roman"/>
                            </a:rPr>
                            <a:t>Summer Term 1</a:t>
                          </a:r>
                          <a:endParaRPr lang="en-US" sz="1100">
                            <a:effectLst/>
                            <a:latin typeface="Aptos"/>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n-US" sz="1100" b="1" kern="100" dirty="0">
                              <a:effectLst/>
                              <a:latin typeface="Twinkl Thin"/>
                              <a:ea typeface="Aptos" panose="020B0004020202020204" pitchFamily="34" charset="0"/>
                              <a:cs typeface="Times New Roman"/>
                            </a:rPr>
                            <a:t>Summer Term 2</a:t>
                          </a:r>
                          <a:endParaRPr lang="en-US" sz="1100" dirty="0">
                            <a:effectLst/>
                            <a:latin typeface="Aptos"/>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24848576"/>
                      </a:ext>
                    </a:extLst>
                  </a:tr>
                  <a:tr h="7951178">
                    <a:tc>
                      <a:txBody>
                        <a:bodyPr/>
                        <a:lstStyle/>
                        <a:p>
                          <a:pPr algn="l">
                            <a:lnSpc>
                              <a:spcPct val="107000"/>
                            </a:lnSpc>
                            <a:spcAft>
                              <a:spcPts val="800"/>
                            </a:spcAft>
                          </a:pPr>
                          <a:r>
                            <a:rPr lang="en-US" sz="1100" b="1" kern="100" dirty="0">
                              <a:effectLst/>
                              <a:latin typeface="Twinkl Thin"/>
                              <a:ea typeface="Calibri"/>
                              <a:cs typeface="Times New Roman"/>
                            </a:rPr>
                            <a:t>Group C</a:t>
                          </a:r>
                          <a:endParaRPr lang="en-US" sz="1100" dirty="0">
                            <a:effectLst/>
                            <a:latin typeface="Calibri"/>
                            <a:ea typeface="Calibri"/>
                            <a:cs typeface="Times New Roman"/>
                          </a:endParaRPr>
                        </a:p>
                        <a:p>
                          <a:pPr algn="l">
                            <a:lnSpc>
                              <a:spcPct val="107000"/>
                            </a:lnSpc>
                            <a:spcAft>
                              <a:spcPts val="800"/>
                            </a:spcAft>
                          </a:pP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r>
                            <a:rPr lang="en-US" sz="900" b="1" u="sng" kern="100" dirty="0">
                              <a:effectLst/>
                              <a:latin typeface="Twinkl Thin"/>
                              <a:ea typeface="Calibri"/>
                              <a:cs typeface="Times New Roman"/>
                            </a:rPr>
                            <a:t>Units</a:t>
                          </a:r>
                        </a:p>
                        <a:p>
                          <a:pPr algn="ctr"/>
                          <a:r>
                            <a:rPr lang="en-US" sz="900" b="0" u="none" kern="100" dirty="0">
                              <a:effectLst/>
                              <a:latin typeface="Twinkl Thin"/>
                              <a:ea typeface="Calibri"/>
                              <a:cs typeface="Times New Roman"/>
                            </a:rPr>
                            <a:t>Place Value</a:t>
                          </a:r>
                        </a:p>
                        <a:p>
                          <a:pPr algn="ctr"/>
                          <a:r>
                            <a:rPr lang="en-US" sz="900" b="0" u="none" kern="100" dirty="0">
                              <a:effectLst/>
                              <a:latin typeface="Twinkl Thin"/>
                              <a:ea typeface="Calibri"/>
                              <a:cs typeface="Times New Roman"/>
                            </a:rPr>
                            <a:t>Addition &amp; Subtraction</a:t>
                          </a:r>
                          <a:endParaRPr lang="en-US" sz="900" b="0" u="none" kern="100" dirty="0">
                            <a:effectLst/>
                            <a:latin typeface="Calibri"/>
                            <a:ea typeface="Calibri"/>
                            <a:cs typeface="Times New Roman"/>
                          </a:endParaRPr>
                        </a:p>
                        <a:p>
                          <a:pPr algn="ctr"/>
                          <a:endParaRPr lang="en-US" sz="900" kern="100" dirty="0">
                            <a:effectLst/>
                            <a:latin typeface="Calibri"/>
                            <a:ea typeface="Calibri"/>
                            <a:cs typeface="Times New Roman"/>
                          </a:endParaRPr>
                        </a:p>
                        <a:p>
                          <a:pPr algn="ctr"/>
                          <a:r>
                            <a:rPr lang="en-US" sz="900" b="1" u="sng" kern="100" dirty="0">
                              <a:effectLst/>
                              <a:latin typeface="Twinkl Thin"/>
                              <a:ea typeface="Calibri"/>
                              <a:cs typeface="Times New Roman"/>
                            </a:rPr>
                            <a:t>Skills taught (place value)</a:t>
                          </a:r>
                          <a:r>
                            <a:rPr lang="en-US" sz="900" b="1" kern="100" dirty="0">
                              <a:effectLst/>
                              <a:latin typeface="Twinkl Thin"/>
                              <a:ea typeface="Calibri"/>
                              <a:cs typeface="Times New Roman"/>
                            </a:rPr>
                            <a:t> </a:t>
                          </a:r>
                        </a:p>
                        <a:p>
                          <a:pPr algn="ctr"/>
                          <a:endParaRPr lang="en-US" sz="900" kern="100" dirty="0">
                            <a:effectLst/>
                            <a:latin typeface="Calibri"/>
                            <a:ea typeface="Calibri"/>
                            <a:cs typeface="Times New Roman"/>
                          </a:endParaRPr>
                        </a:p>
                        <a:p>
                          <a:pPr algn="ctr"/>
                          <a:r>
                            <a:rPr lang="en-US" sz="900" kern="100" dirty="0">
                              <a:solidFill>
                                <a:srgbClr val="FF0000"/>
                              </a:solidFill>
                              <a:effectLst/>
                              <a:latin typeface="Twinkl Thin"/>
                              <a:ea typeface="Calibri"/>
                              <a:cs typeface="Times New Roman"/>
                            </a:rPr>
                            <a:t>Pupils will be able to:</a:t>
                          </a:r>
                        </a:p>
                        <a:p>
                          <a:pPr algn="ctr"/>
                          <a:r>
                            <a:rPr lang="en-US" sz="900" kern="100" dirty="0">
                              <a:solidFill>
                                <a:srgbClr val="FF0000"/>
                              </a:solidFill>
                              <a:effectLst/>
                              <a:latin typeface="Twinkl Thin"/>
                              <a:ea typeface="Calibri"/>
                              <a:cs typeface="Times New Roman"/>
                            </a:rPr>
                            <a:t> </a:t>
                          </a:r>
                        </a:p>
                        <a:p>
                          <a:pPr algn="ctr"/>
                          <a:r>
                            <a:rPr lang="en-US" sz="900" kern="100" dirty="0">
                              <a:solidFill>
                                <a:srgbClr val="FF0000"/>
                              </a:solidFill>
                              <a:effectLst/>
                              <a:latin typeface="Twinkl Thin"/>
                              <a:ea typeface="Calibri"/>
                              <a:cs typeface="Times New Roman"/>
                            </a:rPr>
                            <a:t>Read Roman numerals to 1,000 (M) and </a:t>
                          </a:r>
                          <a:r>
                            <a:rPr lang="en-US" sz="900" kern="100" dirty="0" err="1">
                              <a:solidFill>
                                <a:srgbClr val="FF0000"/>
                              </a:solidFill>
                              <a:effectLst/>
                              <a:latin typeface="Twinkl Thin"/>
                              <a:ea typeface="Calibri"/>
                              <a:cs typeface="Times New Roman"/>
                            </a:rPr>
                            <a:t>recognise</a:t>
                          </a:r>
                          <a:r>
                            <a:rPr lang="en-US" sz="900" kern="100" dirty="0">
                              <a:solidFill>
                                <a:srgbClr val="FF0000"/>
                              </a:solidFill>
                              <a:effectLst/>
                              <a:latin typeface="Twinkl Thin"/>
                              <a:ea typeface="Calibri"/>
                              <a:cs typeface="Times New Roman"/>
                            </a:rPr>
                            <a:t> years written in Roman numerals.</a:t>
                          </a:r>
                        </a:p>
                        <a:p>
                          <a:pPr algn="ctr"/>
                          <a:endParaRPr lang="en-US" sz="900" kern="100" dirty="0">
                            <a:solidFill>
                              <a:srgbClr val="FF0000"/>
                            </a:solidFill>
                            <a:effectLst/>
                            <a:latin typeface="Twinkl Thin"/>
                            <a:ea typeface="Calibri"/>
                            <a:cs typeface="Times New Roman"/>
                          </a:endParaRPr>
                        </a:p>
                        <a:p>
                          <a:pPr algn="ctr"/>
                          <a:r>
                            <a:rPr lang="en-US" sz="900" kern="100" dirty="0">
                              <a:solidFill>
                                <a:srgbClr val="FF0000"/>
                              </a:solidFill>
                              <a:effectLst/>
                              <a:latin typeface="Twinkl Thin"/>
                              <a:ea typeface="Calibri"/>
                              <a:cs typeface="Times New Roman"/>
                            </a:rPr>
                            <a:t>Read, write, order and compare numbers to at least 1,000,000 and determine the value of each digit. </a:t>
                          </a:r>
                        </a:p>
                        <a:p>
                          <a:pPr algn="ctr"/>
                          <a:endParaRPr lang="en-US" sz="900" kern="100" dirty="0">
                            <a:solidFill>
                              <a:srgbClr val="FF0000"/>
                            </a:solidFill>
                            <a:effectLst/>
                            <a:latin typeface="Twinkl Thin"/>
                            <a:ea typeface="Calibri"/>
                            <a:cs typeface="Times New Roman"/>
                          </a:endParaRPr>
                        </a:p>
                        <a:p>
                          <a:pPr algn="ctr"/>
                          <a:r>
                            <a:rPr lang="en-US" sz="900" kern="100" dirty="0">
                              <a:solidFill>
                                <a:srgbClr val="FF0000"/>
                              </a:solidFill>
                              <a:effectLst/>
                              <a:latin typeface="Twinkl Thin"/>
                              <a:ea typeface="Calibri"/>
                              <a:cs typeface="Times New Roman"/>
                            </a:rPr>
                            <a:t>Count forwards or backwards in steps of powers of 10 for any given number up to 1,000,000. </a:t>
                          </a:r>
                          <a:endParaRPr lang="en-US" sz="900" kern="100" dirty="0">
                            <a:effectLst/>
                            <a:latin typeface="Calibri"/>
                            <a:ea typeface="Calibri"/>
                            <a:cs typeface="Times New Roman"/>
                          </a:endParaRPr>
                        </a:p>
                        <a:p>
                          <a:pPr algn="ctr"/>
                          <a:endParaRPr lang="en-US" sz="900" kern="100" dirty="0">
                            <a:solidFill>
                              <a:srgbClr val="FF0000"/>
                            </a:solidFill>
                            <a:effectLst/>
                            <a:latin typeface="Twinkl Thin"/>
                            <a:ea typeface="Calibri"/>
                            <a:cs typeface="Times New Roman"/>
                          </a:endParaRPr>
                        </a:p>
                        <a:p>
                          <a:pPr algn="ctr"/>
                          <a:r>
                            <a:rPr lang="en-US" sz="900" kern="100" dirty="0">
                              <a:solidFill>
                                <a:srgbClr val="FF0000"/>
                              </a:solidFill>
                              <a:effectLst/>
                              <a:latin typeface="Twinkl Thin"/>
                              <a:ea typeface="Calibri"/>
                              <a:cs typeface="Times New Roman"/>
                            </a:rPr>
                            <a:t>Solve number problems and practical problems involving the above. </a:t>
                          </a:r>
                          <a:endParaRPr lang="en-US" sz="900" kern="100" dirty="0">
                            <a:effectLst/>
                            <a:latin typeface="Calibri"/>
                            <a:ea typeface="Calibri"/>
                            <a:cs typeface="Times New Roman"/>
                          </a:endParaRPr>
                        </a:p>
                        <a:p>
                          <a:pPr algn="ctr"/>
                          <a:endParaRPr lang="en-US" sz="900" kern="100" dirty="0">
                            <a:effectLst/>
                            <a:latin typeface="Calibri"/>
                            <a:ea typeface="Calibri"/>
                            <a:cs typeface="Times New Roman"/>
                          </a:endParaRPr>
                        </a:p>
                        <a:p>
                          <a:pPr algn="ctr"/>
                          <a:r>
                            <a:rPr lang="en-US" sz="900" b="1" u="sng" kern="100" dirty="0">
                              <a:effectLst/>
                              <a:latin typeface="Twinkl Thin"/>
                              <a:ea typeface="Calibri"/>
                              <a:cs typeface="Times New Roman"/>
                            </a:rPr>
                            <a:t>Skills taught (A&amp;S)</a:t>
                          </a:r>
                        </a:p>
                        <a:p>
                          <a:pPr algn="ctr"/>
                          <a:endParaRPr lang="en-US" sz="900" kern="100" dirty="0">
                            <a:effectLst/>
                            <a:latin typeface="Calibri"/>
                            <a:ea typeface="Calibri"/>
                            <a:cs typeface="Times New Roman"/>
                          </a:endParaRPr>
                        </a:p>
                        <a:p>
                          <a:pPr algn="ctr"/>
                          <a:r>
                            <a:rPr lang="en-US" sz="900" kern="100" dirty="0">
                              <a:solidFill>
                                <a:srgbClr val="7030A0"/>
                              </a:solidFill>
                              <a:effectLst/>
                              <a:latin typeface="Twinkl Thin"/>
                              <a:ea typeface="Calibri"/>
                              <a:cs typeface="Times New Roman"/>
                            </a:rPr>
                            <a:t>Pupils will be able to: </a:t>
                          </a:r>
                        </a:p>
                        <a:p>
                          <a:pPr algn="ctr"/>
                          <a:endParaRPr lang="en-US" sz="900" kern="100" dirty="0">
                            <a:solidFill>
                              <a:srgbClr val="7030A0"/>
                            </a:solidFill>
                            <a:effectLst/>
                            <a:latin typeface="Twinkl Thin"/>
                            <a:ea typeface="Calibri"/>
                            <a:cs typeface="Times New Roman"/>
                          </a:endParaRPr>
                        </a:p>
                        <a:p>
                          <a:pPr algn="ctr"/>
                          <a:r>
                            <a:rPr lang="en-US" sz="900" kern="100" dirty="0">
                              <a:solidFill>
                                <a:srgbClr val="7030A0"/>
                              </a:solidFill>
                              <a:effectLst/>
                              <a:latin typeface="Twinkl Thin"/>
                              <a:ea typeface="Calibri"/>
                              <a:cs typeface="Times New Roman"/>
                            </a:rPr>
                            <a:t>Add and subtract numbers mentally with increasingly large numbers.</a:t>
                          </a:r>
                        </a:p>
                        <a:p>
                          <a:pPr algn="ctr"/>
                          <a:endParaRPr lang="en-US" sz="900" kern="100" dirty="0">
                            <a:solidFill>
                              <a:srgbClr val="7030A0"/>
                            </a:solidFill>
                            <a:effectLst/>
                            <a:latin typeface="Twinkl Thin"/>
                            <a:ea typeface="Calibri"/>
                            <a:cs typeface="Times New Roman"/>
                          </a:endParaRPr>
                        </a:p>
                        <a:p>
                          <a:pPr algn="ctr"/>
                          <a:r>
                            <a:rPr lang="en-US" sz="900" kern="100" dirty="0">
                              <a:solidFill>
                                <a:srgbClr val="7030A0"/>
                              </a:solidFill>
                              <a:effectLst/>
                              <a:latin typeface="Twinkl Thin"/>
                              <a:ea typeface="Calibri"/>
                              <a:cs typeface="Times New Roman"/>
                            </a:rPr>
                            <a:t>Solve addition and subtraction multi-step problems in contexts, deciding which operations and methods to use and why. </a:t>
                          </a:r>
                        </a:p>
                        <a:p>
                          <a:pPr algn="ctr"/>
                          <a:endParaRPr lang="en-US" sz="900" kern="100" dirty="0">
                            <a:solidFill>
                              <a:srgbClr val="7030A0"/>
                            </a:solidFill>
                            <a:effectLst/>
                            <a:latin typeface="Twinkl Thin"/>
                            <a:ea typeface="Calibri"/>
                            <a:cs typeface="Times New Roman"/>
                          </a:endParaRPr>
                        </a:p>
                        <a:p>
                          <a:pPr algn="ctr"/>
                          <a:r>
                            <a:rPr lang="en-US" sz="900" kern="100" dirty="0">
                              <a:solidFill>
                                <a:srgbClr val="7030A0"/>
                              </a:solidFill>
                              <a:effectLst/>
                              <a:latin typeface="Twinkl Thin"/>
                              <a:ea typeface="Calibri"/>
                              <a:cs typeface="Times New Roman"/>
                            </a:rPr>
                            <a:t>Round any number up to 1,000,000 to the nearest 10, 100, 1,000, 10,000 and 100,000. </a:t>
                          </a:r>
                        </a:p>
                        <a:p>
                          <a:pPr algn="ctr"/>
                          <a:endParaRPr lang="en-US" sz="900" kern="100" dirty="0">
                            <a:solidFill>
                              <a:srgbClr val="7030A0"/>
                            </a:solidFill>
                            <a:effectLst/>
                            <a:latin typeface="Twinkl Thin"/>
                            <a:ea typeface="Calibri"/>
                            <a:cs typeface="Times New Roman"/>
                          </a:endParaRPr>
                        </a:p>
                        <a:p>
                          <a:pPr algn="ctr"/>
                          <a:r>
                            <a:rPr lang="en-US" sz="900" kern="100" dirty="0">
                              <a:solidFill>
                                <a:srgbClr val="7030A0"/>
                              </a:solidFill>
                              <a:effectLst/>
                              <a:latin typeface="Twinkl Thin"/>
                              <a:ea typeface="Calibri"/>
                              <a:cs typeface="Times New Roman"/>
                            </a:rPr>
                            <a:t>Use rounding to check answers to calculations and determine, in the context of a problem, levels of accuracy. </a:t>
                          </a:r>
                          <a:endParaRPr lang="en-US" sz="900" kern="100" dirty="0">
                            <a:solidFill>
                              <a:srgbClr val="7030A0"/>
                            </a:solidFill>
                            <a:effectLst/>
                            <a:latin typeface="Calibri"/>
                            <a:ea typeface="Calibri"/>
                            <a:cs typeface="Times New Roman"/>
                          </a:endParaRPr>
                        </a:p>
                        <a:p>
                          <a:pPr algn="ctr">
                            <a:lnSpc>
                              <a:spcPct val="107000"/>
                            </a:lnSpc>
                            <a:spcAft>
                              <a:spcPts val="800"/>
                            </a:spcAft>
                          </a:pPr>
                          <a:endParaRPr lang="en-US" sz="9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a:r>
                            <a:rPr lang="en-US" sz="900" b="1" u="sng" kern="100" dirty="0">
                              <a:effectLst/>
                              <a:latin typeface="Twinkl Thin"/>
                              <a:ea typeface="Calibri"/>
                              <a:cs typeface="Times New Roman"/>
                            </a:rPr>
                            <a:t>Units</a:t>
                          </a:r>
                        </a:p>
                        <a:p>
                          <a:pPr algn="ctr"/>
                          <a:r>
                            <a:rPr lang="en-US" sz="900" kern="100" dirty="0">
                              <a:effectLst/>
                              <a:latin typeface="Twinkl Thin"/>
                              <a:ea typeface="Calibri"/>
                              <a:cs typeface="Times New Roman"/>
                            </a:rPr>
                            <a:t>Multiplication &amp; Division </a:t>
                          </a:r>
                        </a:p>
                        <a:p>
                          <a:pPr algn="ctr"/>
                          <a:r>
                            <a:rPr lang="en-US" sz="900" kern="100" dirty="0">
                              <a:effectLst/>
                              <a:latin typeface="Twinkl Thin"/>
                              <a:ea typeface="Calibri"/>
                              <a:cs typeface="Times New Roman"/>
                            </a:rPr>
                            <a:t>Fractions</a:t>
                          </a:r>
                          <a:endParaRPr lang="en-US" sz="900" kern="100" dirty="0">
                            <a:effectLst/>
                            <a:latin typeface="Calibri"/>
                            <a:ea typeface="Calibri"/>
                            <a:cs typeface="Times New Roman"/>
                          </a:endParaRPr>
                        </a:p>
                        <a:p>
                          <a:pPr algn="ctr"/>
                          <a:endParaRPr lang="en-US" sz="900" kern="100" dirty="0">
                            <a:effectLst/>
                            <a:latin typeface="Calibri"/>
                            <a:ea typeface="Calibri"/>
                            <a:cs typeface="Times New Roman"/>
                          </a:endParaRPr>
                        </a:p>
                        <a:p>
                          <a:pPr algn="ctr"/>
                          <a:r>
                            <a:rPr lang="en-US" sz="900" b="1" u="sng" kern="100" dirty="0">
                              <a:effectLst/>
                              <a:latin typeface="Twinkl Thin"/>
                              <a:ea typeface="Calibri"/>
                              <a:cs typeface="Times New Roman"/>
                            </a:rPr>
                            <a:t>Skills taught (M&amp;D)</a:t>
                          </a:r>
                          <a:endParaRPr lang="en-US" sz="900" b="1" kern="100" dirty="0">
                            <a:effectLst/>
                            <a:latin typeface="Twinkl Thin"/>
                            <a:ea typeface="Calibri"/>
                            <a:cs typeface="Times New Roman"/>
                          </a:endParaRPr>
                        </a:p>
                        <a:p>
                          <a:pPr algn="ctr"/>
                          <a:endParaRPr lang="en-US" sz="900" kern="100" dirty="0">
                            <a:effectLst/>
                            <a:latin typeface="Calibri"/>
                            <a:ea typeface="Calibri"/>
                            <a:cs typeface="Times New Roman"/>
                          </a:endParaRPr>
                        </a:p>
                        <a:p>
                          <a:pPr algn="ctr"/>
                          <a:r>
                            <a:rPr lang="en-US" sz="900" kern="100" dirty="0">
                              <a:solidFill>
                                <a:srgbClr val="00B050"/>
                              </a:solidFill>
                              <a:effectLst/>
                              <a:latin typeface="Twinkl Thin"/>
                              <a:ea typeface="Calibri"/>
                              <a:cs typeface="Times New Roman"/>
                            </a:rPr>
                            <a:t>Pupils will be able to:</a:t>
                          </a:r>
                        </a:p>
                        <a:p>
                          <a:pPr algn="ctr"/>
                          <a:endParaRPr lang="en-US" sz="900" kern="100" dirty="0">
                            <a:solidFill>
                              <a:srgbClr val="00B050"/>
                            </a:solidFill>
                            <a:effectLst/>
                            <a:latin typeface="Twinkl Thin"/>
                            <a:ea typeface="Calibri"/>
                            <a:cs typeface="Times New Roman"/>
                          </a:endParaRPr>
                        </a:p>
                        <a:p>
                          <a:pPr algn="ctr"/>
                          <a:r>
                            <a:rPr lang="en-US" sz="900" kern="100" dirty="0">
                              <a:solidFill>
                                <a:srgbClr val="00B050"/>
                              </a:solidFill>
                              <a:effectLst/>
                              <a:latin typeface="Twinkl Thin"/>
                              <a:ea typeface="Calibri"/>
                              <a:cs typeface="Times New Roman"/>
                            </a:rPr>
                            <a:t>Identify multiples and factors, including finding all factor pairs of a number, and common factors of two numbers.</a:t>
                          </a:r>
                        </a:p>
                        <a:p>
                          <a:pPr algn="ctr"/>
                          <a:endParaRPr lang="en-US" sz="900" kern="100" dirty="0">
                            <a:solidFill>
                              <a:srgbClr val="00B050"/>
                            </a:solidFill>
                            <a:effectLst/>
                            <a:latin typeface="Twinkl Thin"/>
                            <a:ea typeface="Calibri"/>
                            <a:cs typeface="Times New Roman"/>
                          </a:endParaRPr>
                        </a:p>
                        <a:p>
                          <a:pPr algn="ctr"/>
                          <a:r>
                            <a:rPr lang="en-US" sz="900" kern="100" dirty="0">
                              <a:solidFill>
                                <a:srgbClr val="00B050"/>
                              </a:solidFill>
                              <a:effectLst/>
                              <a:latin typeface="Twinkl Thin"/>
                              <a:ea typeface="Calibri"/>
                              <a:cs typeface="Times New Roman"/>
                            </a:rPr>
                            <a:t>Solve problems involving multiplication and division, including using their knowledge of factors and multiples, squares and cubes.</a:t>
                          </a:r>
                        </a:p>
                        <a:p>
                          <a:pPr algn="ctr"/>
                          <a:endParaRPr lang="en-US" sz="900" kern="100" dirty="0">
                            <a:solidFill>
                              <a:srgbClr val="00B050"/>
                            </a:solidFill>
                            <a:effectLst/>
                            <a:latin typeface="Twinkl Thin"/>
                            <a:ea typeface="Calibri"/>
                            <a:cs typeface="Times New Roman"/>
                          </a:endParaRPr>
                        </a:p>
                        <a:p>
                          <a:pPr algn="ctr"/>
                          <a:r>
                            <a:rPr lang="en-US" sz="900" kern="100" dirty="0">
                              <a:solidFill>
                                <a:srgbClr val="00B050"/>
                              </a:solidFill>
                              <a:effectLst/>
                              <a:latin typeface="Twinkl Thin"/>
                              <a:ea typeface="Calibri"/>
                              <a:cs typeface="Times New Roman"/>
                            </a:rPr>
                            <a:t>Know and use the vocabulary of prime numbers, prime factors and composite (non-prime) numbers.</a:t>
                          </a:r>
                        </a:p>
                        <a:p>
                          <a:pPr algn="ctr"/>
                          <a:endParaRPr lang="en-US" sz="900" kern="100" dirty="0">
                            <a:solidFill>
                              <a:srgbClr val="00B050"/>
                            </a:solidFill>
                            <a:effectLst/>
                            <a:latin typeface="Twinkl Thin"/>
                            <a:ea typeface="Calibri"/>
                            <a:cs typeface="Times New Roman"/>
                          </a:endParaRPr>
                        </a:p>
                        <a:p>
                          <a:pPr algn="ctr"/>
                          <a:r>
                            <a:rPr lang="en-US" sz="900" kern="100" dirty="0">
                              <a:solidFill>
                                <a:srgbClr val="00B050"/>
                              </a:solidFill>
                              <a:effectLst/>
                              <a:latin typeface="Twinkl Thin"/>
                              <a:ea typeface="Calibri"/>
                              <a:cs typeface="Times New Roman"/>
                            </a:rPr>
                            <a:t>Establish whether a number up to 100 is prime and recall prime </a:t>
                          </a:r>
                          <a:r>
                            <a:rPr lang="en-US" sz="900" kern="100" dirty="0">
                              <a:solidFill>
                                <a:srgbClr val="00B050"/>
                              </a:solidFill>
                              <a:effectLst/>
                              <a:latin typeface="Calibri"/>
                              <a:ea typeface="Calibri"/>
                              <a:cs typeface="Times New Roman"/>
                            </a:rPr>
                            <a:t>n</a:t>
                          </a:r>
                          <a:r>
                            <a:rPr lang="en-US" sz="900" kern="100" dirty="0">
                              <a:solidFill>
                                <a:srgbClr val="00B050"/>
                              </a:solidFill>
                              <a:effectLst/>
                              <a:latin typeface="Twinkl Thin"/>
                              <a:ea typeface="Calibri"/>
                              <a:cs typeface="Times New Roman"/>
                            </a:rPr>
                            <a:t>umbers up to 19. </a:t>
                          </a:r>
                        </a:p>
                        <a:p>
                          <a:pPr algn="ctr"/>
                          <a:endParaRPr lang="en-US" sz="900" kern="100" dirty="0">
                            <a:solidFill>
                              <a:srgbClr val="00B050"/>
                            </a:solidFill>
                            <a:effectLst/>
                            <a:latin typeface="Twinkl Thin"/>
                            <a:ea typeface="Calibri"/>
                            <a:cs typeface="Times New Roman"/>
                          </a:endParaRPr>
                        </a:p>
                        <a:p>
                          <a:pPr algn="ctr"/>
                          <a:r>
                            <a:rPr lang="en-US" sz="900" kern="100" dirty="0" err="1">
                              <a:solidFill>
                                <a:srgbClr val="00B050"/>
                              </a:solidFill>
                              <a:effectLst/>
                              <a:latin typeface="Twinkl Thin"/>
                              <a:ea typeface="Calibri"/>
                              <a:cs typeface="Times New Roman"/>
                            </a:rPr>
                            <a:t>Recognise</a:t>
                          </a:r>
                          <a:r>
                            <a:rPr lang="en-US" sz="900" kern="100" dirty="0">
                              <a:solidFill>
                                <a:srgbClr val="00B050"/>
                              </a:solidFill>
                              <a:effectLst/>
                              <a:latin typeface="Twinkl Thin"/>
                              <a:ea typeface="Calibri"/>
                              <a:cs typeface="Times New Roman"/>
                            </a:rPr>
                            <a:t> and use square numbers and cube numbers, and the notation for squared (2) and cubed (3). </a:t>
                          </a:r>
                        </a:p>
                        <a:p>
                          <a:pPr algn="ctr"/>
                          <a:endParaRPr lang="en-US" sz="900" kern="100" dirty="0">
                            <a:solidFill>
                              <a:srgbClr val="00B050"/>
                            </a:solidFill>
                            <a:effectLst/>
                            <a:latin typeface="Twinkl Thin"/>
                            <a:ea typeface="Calibri"/>
                            <a:cs typeface="Times New Roman"/>
                          </a:endParaRPr>
                        </a:p>
                        <a:p>
                          <a:pPr algn="ctr"/>
                          <a:r>
                            <a:rPr lang="en-US" sz="900" kern="100" dirty="0">
                              <a:solidFill>
                                <a:srgbClr val="00B050"/>
                              </a:solidFill>
                              <a:effectLst/>
                              <a:latin typeface="Twinkl Thin"/>
                              <a:ea typeface="Calibri"/>
                              <a:cs typeface="Times New Roman"/>
                            </a:rPr>
                            <a:t>Multiply and divide whole numbers and those involving decimals by 10, 100 and 1,000.</a:t>
                          </a:r>
                        </a:p>
                        <a:p>
                          <a:pPr algn="ctr"/>
                          <a:endParaRPr lang="en-US" sz="900" kern="100" dirty="0">
                            <a:solidFill>
                              <a:srgbClr val="00B050"/>
                            </a:solidFill>
                            <a:effectLst/>
                            <a:latin typeface="Twinkl Thin"/>
                            <a:ea typeface="Calibri"/>
                            <a:cs typeface="Times New Roman"/>
                          </a:endParaRPr>
                        </a:p>
                        <a:p>
                          <a:pPr algn="ctr"/>
                          <a:r>
                            <a:rPr lang="en-US" sz="900" kern="100" dirty="0">
                              <a:solidFill>
                                <a:srgbClr val="00B050"/>
                              </a:solidFill>
                              <a:effectLst/>
                              <a:latin typeface="Twinkl Thin"/>
                              <a:ea typeface="Calibri"/>
                              <a:cs typeface="Times New Roman"/>
                            </a:rPr>
                            <a:t>Multiply and divide numbers mentally, drawing upon known facts.</a:t>
                          </a:r>
                        </a:p>
                        <a:p>
                          <a:pPr algn="ctr"/>
                          <a:r>
                            <a:rPr lang="en-US" sz="900" kern="100" dirty="0">
                              <a:solidFill>
                                <a:srgbClr val="00B050"/>
                              </a:solidFill>
                              <a:effectLst/>
                              <a:latin typeface="Twinkl Thin"/>
                              <a:ea typeface="Calibri"/>
                              <a:cs typeface="Times New Roman"/>
                            </a:rPr>
                            <a:t> </a:t>
                          </a:r>
                          <a:endParaRPr lang="en-US" sz="900" kern="100" dirty="0">
                            <a:effectLst/>
                            <a:latin typeface="Calibri"/>
                            <a:ea typeface="Calibri"/>
                            <a:cs typeface="Times New Roman"/>
                          </a:endParaRPr>
                        </a:p>
                        <a:p>
                          <a:pPr algn="ctr"/>
                          <a:r>
                            <a:rPr lang="en-US" sz="900" b="1" u="sng" kern="100" dirty="0">
                              <a:effectLst/>
                              <a:latin typeface="Twinkl Thin"/>
                              <a:ea typeface="Calibri"/>
                              <a:cs typeface="Times New Roman"/>
                            </a:rPr>
                            <a:t>Skills taught (fractions)</a:t>
                          </a:r>
                          <a:endParaRPr lang="en-US" sz="900" b="1" kern="100" dirty="0">
                            <a:effectLst/>
                            <a:latin typeface="Twinkl Thin"/>
                            <a:ea typeface="Calibri"/>
                            <a:cs typeface="Times New Roman"/>
                          </a:endParaRPr>
                        </a:p>
                        <a:p>
                          <a:pPr algn="ctr"/>
                          <a:endParaRPr lang="en-US" sz="900" kern="100" dirty="0">
                            <a:effectLst/>
                            <a:latin typeface="Calibri"/>
                            <a:ea typeface="Calibri"/>
                            <a:cs typeface="Times New Roman"/>
                          </a:endParaRPr>
                        </a:p>
                        <a:p>
                          <a:pPr algn="ctr"/>
                          <a:r>
                            <a:rPr lang="en-US" sz="900" kern="100" dirty="0">
                              <a:solidFill>
                                <a:schemeClr val="bg1">
                                  <a:lumMod val="65000"/>
                                  <a:lumOff val="35000"/>
                                </a:schemeClr>
                              </a:solidFill>
                              <a:effectLst/>
                              <a:latin typeface="Twinkl Thin"/>
                              <a:ea typeface="Calibri"/>
                              <a:cs typeface="Times New Roman"/>
                            </a:rPr>
                            <a:t>Pupils will be able to: </a:t>
                          </a:r>
                        </a:p>
                        <a:p>
                          <a:pPr algn="ctr"/>
                          <a:endParaRPr lang="en-US" sz="900" kern="100" dirty="0">
                            <a:solidFill>
                              <a:schemeClr val="bg1">
                                <a:lumMod val="65000"/>
                                <a:lumOff val="35000"/>
                              </a:schemeClr>
                            </a:solidFill>
                            <a:effectLst/>
                            <a:latin typeface="Twinkl Thin"/>
                            <a:ea typeface="Calibri"/>
                            <a:cs typeface="Times New Roman"/>
                          </a:endParaRPr>
                        </a:p>
                        <a:p>
                          <a:pPr algn="ctr"/>
                          <a:r>
                            <a:rPr lang="en-US" sz="900" kern="100" dirty="0">
                              <a:solidFill>
                                <a:schemeClr val="bg1">
                                  <a:lumMod val="65000"/>
                                  <a:lumOff val="35000"/>
                                </a:schemeClr>
                              </a:solidFill>
                              <a:effectLst/>
                              <a:latin typeface="Twinkl Thin"/>
                              <a:ea typeface="Calibri"/>
                              <a:cs typeface="Times New Roman"/>
                            </a:rPr>
                            <a:t>Identify, name and write equivalent fractions of a given fraction, </a:t>
                          </a:r>
                          <a:endParaRPr lang="en-US" sz="900" kern="100" dirty="0">
                            <a:solidFill>
                              <a:schemeClr val="bg1">
                                <a:lumMod val="65000"/>
                                <a:lumOff val="35000"/>
                              </a:schemeClr>
                            </a:solidFill>
                            <a:effectLst/>
                            <a:latin typeface="Calibri"/>
                            <a:ea typeface="Calibri"/>
                            <a:cs typeface="Times New Roman"/>
                          </a:endParaRPr>
                        </a:p>
                        <a:p>
                          <a:pPr algn="ctr"/>
                          <a:r>
                            <a:rPr lang="en-US" sz="900" kern="100" dirty="0">
                              <a:solidFill>
                                <a:schemeClr val="bg1">
                                  <a:lumMod val="65000"/>
                                  <a:lumOff val="35000"/>
                                </a:schemeClr>
                              </a:solidFill>
                              <a:effectLst/>
                              <a:latin typeface="Twinkl Thin"/>
                              <a:ea typeface="Calibri"/>
                              <a:cs typeface="Times New Roman"/>
                            </a:rPr>
                            <a:t>represented visually, including tenths and hundredths.</a:t>
                          </a:r>
                        </a:p>
                        <a:p>
                          <a:pPr algn="ctr"/>
                          <a:endParaRPr lang="en-US" sz="900" kern="100" dirty="0">
                            <a:solidFill>
                              <a:schemeClr val="bg1">
                                <a:lumMod val="65000"/>
                                <a:lumOff val="35000"/>
                              </a:schemeClr>
                            </a:solidFill>
                            <a:effectLst/>
                            <a:latin typeface="Twinkl Thin"/>
                            <a:ea typeface="Calibri"/>
                            <a:cs typeface="Times New Roman"/>
                          </a:endParaRPr>
                        </a:p>
                        <a:p>
                          <a:pPr algn="ctr"/>
                          <a:r>
                            <a:rPr lang="en-US" sz="900" kern="100" dirty="0" err="1">
                              <a:solidFill>
                                <a:schemeClr val="bg1">
                                  <a:lumMod val="65000"/>
                                  <a:lumOff val="35000"/>
                                </a:schemeClr>
                              </a:solidFill>
                              <a:effectLst/>
                              <a:latin typeface="Twinkl Thin"/>
                              <a:ea typeface="Calibri"/>
                              <a:cs typeface="Times New Roman"/>
                            </a:rPr>
                            <a:t>Recognise</a:t>
                          </a:r>
                          <a:r>
                            <a:rPr lang="en-US" sz="900" kern="100" dirty="0">
                              <a:solidFill>
                                <a:schemeClr val="bg1">
                                  <a:lumMod val="65000"/>
                                  <a:lumOff val="35000"/>
                                </a:schemeClr>
                              </a:solidFill>
                              <a:effectLst/>
                              <a:latin typeface="Twinkl Thin"/>
                              <a:ea typeface="Calibri"/>
                              <a:cs typeface="Times New Roman"/>
                            </a:rPr>
                            <a:t> mixed numbers and improper fractions and convert from one form to the other and write mathematical statements &gt; 1 as a mixed number. </a:t>
                          </a:r>
                        </a:p>
                        <a:p>
                          <a:pPr algn="ctr"/>
                          <a:endParaRPr lang="en-US" sz="900" kern="100" dirty="0">
                            <a:solidFill>
                              <a:schemeClr val="bg1">
                                <a:lumMod val="65000"/>
                                <a:lumOff val="35000"/>
                              </a:schemeClr>
                            </a:solidFill>
                            <a:effectLst/>
                            <a:latin typeface="Twinkl Thin"/>
                            <a:ea typeface="Calibri"/>
                            <a:cs typeface="Times New Roman"/>
                          </a:endParaRPr>
                        </a:p>
                        <a:p>
                          <a:pPr algn="ctr"/>
                          <a:r>
                            <a:rPr lang="en-US" sz="900" kern="100" dirty="0">
                              <a:solidFill>
                                <a:schemeClr val="bg1">
                                  <a:lumMod val="65000"/>
                                  <a:lumOff val="35000"/>
                                </a:schemeClr>
                              </a:solidFill>
                              <a:effectLst/>
                              <a:latin typeface="Twinkl Thin"/>
                              <a:ea typeface="Calibri"/>
                              <a:cs typeface="Times New Roman"/>
                            </a:rPr>
                            <a:t>Compare and order fractions whose denominators are all multiples of the same number.</a:t>
                          </a:r>
                        </a:p>
                        <a:p>
                          <a:pPr algn="ctr"/>
                          <a:endParaRPr lang="en-US" sz="900" kern="100" dirty="0">
                            <a:solidFill>
                              <a:schemeClr val="bg1">
                                <a:lumMod val="65000"/>
                                <a:lumOff val="35000"/>
                              </a:schemeClr>
                            </a:solidFill>
                            <a:effectLst/>
                            <a:latin typeface="Twinkl Thin"/>
                            <a:ea typeface="Calibri"/>
                            <a:cs typeface="Times New Roman"/>
                          </a:endParaRPr>
                        </a:p>
                        <a:p>
                          <a:pPr algn="ctr"/>
                          <a:r>
                            <a:rPr lang="en-US" sz="900" kern="100" dirty="0">
                              <a:solidFill>
                                <a:schemeClr val="bg1">
                                  <a:lumMod val="65000"/>
                                  <a:lumOff val="35000"/>
                                </a:schemeClr>
                              </a:solidFill>
                              <a:effectLst/>
                              <a:latin typeface="Twinkl Thin"/>
                              <a:ea typeface="Calibri"/>
                              <a:cs typeface="Times New Roman"/>
                            </a:rPr>
                            <a:t>Add and subtract fractions with the same denominator, and denominators that are multiples of the same number.</a:t>
                          </a:r>
                          <a:endParaRPr lang="en-US" sz="900" kern="100" dirty="0">
                            <a:solidFill>
                              <a:schemeClr val="bg1">
                                <a:lumMod val="65000"/>
                                <a:lumOff val="35000"/>
                              </a:schemeClr>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a:r>
                            <a:rPr lang="en-US" sz="900" b="1" u="sng" kern="100" dirty="0">
                              <a:effectLst/>
                              <a:latin typeface="Twinkl Thin"/>
                              <a:ea typeface="Calibri"/>
                              <a:cs typeface="Times New Roman"/>
                            </a:rPr>
                            <a:t>Units</a:t>
                          </a:r>
                        </a:p>
                        <a:p>
                          <a:pPr algn="ctr"/>
                          <a:r>
                            <a:rPr lang="en-US" sz="900" kern="100" dirty="0">
                              <a:effectLst/>
                              <a:latin typeface="Twinkl Thin"/>
                              <a:ea typeface="Calibri"/>
                              <a:cs typeface="Times New Roman"/>
                            </a:rPr>
                            <a:t>Multiplication &amp; Division </a:t>
                          </a:r>
                        </a:p>
                        <a:p>
                          <a:pPr algn="ctr"/>
                          <a:r>
                            <a:rPr lang="en-US" sz="900" kern="100" dirty="0">
                              <a:effectLst/>
                              <a:latin typeface="Twinkl Thin"/>
                              <a:ea typeface="Calibri"/>
                              <a:cs typeface="Times New Roman"/>
                            </a:rPr>
                            <a:t>Fractions</a:t>
                          </a:r>
                        </a:p>
                        <a:p>
                          <a:pPr algn="ctr"/>
                          <a:r>
                            <a:rPr lang="en-US" sz="900" kern="100" dirty="0">
                              <a:effectLst/>
                              <a:latin typeface="Twinkl Thin"/>
                              <a:ea typeface="Calibri"/>
                              <a:cs typeface="Times New Roman"/>
                            </a:rPr>
                            <a:t>Statistics</a:t>
                          </a:r>
                          <a:endParaRPr lang="en-US" sz="900" kern="100" dirty="0">
                            <a:effectLst/>
                            <a:latin typeface="Calibri"/>
                            <a:ea typeface="Calibri"/>
                            <a:cs typeface="Times New Roman"/>
                          </a:endParaRPr>
                        </a:p>
                        <a:p>
                          <a:pPr algn="ctr"/>
                          <a:endParaRPr lang="en-US" sz="900" kern="100" dirty="0">
                            <a:effectLst/>
                            <a:latin typeface="Calibri"/>
                            <a:ea typeface="Calibri"/>
                            <a:cs typeface="Times New Roman"/>
                          </a:endParaRPr>
                        </a:p>
                        <a:p>
                          <a:pPr algn="ctr"/>
                          <a:r>
                            <a:rPr lang="en-US" sz="900" b="1" u="sng" kern="100" dirty="0">
                              <a:effectLst/>
                              <a:latin typeface="Twinkl Thin"/>
                              <a:ea typeface="Calibri"/>
                              <a:cs typeface="Times New Roman"/>
                            </a:rPr>
                            <a:t>Skills taught (M&amp;D)</a:t>
                          </a:r>
                          <a:r>
                            <a:rPr lang="en-US" sz="900" b="1" kern="100" dirty="0">
                              <a:effectLst/>
                              <a:latin typeface="Twinkl Thin"/>
                              <a:ea typeface="Calibri"/>
                              <a:cs typeface="Times New Roman"/>
                            </a:rPr>
                            <a:t> </a:t>
                          </a:r>
                        </a:p>
                        <a:p>
                          <a:pPr algn="ctr"/>
                          <a:endParaRPr lang="en-US" sz="900" kern="100" dirty="0">
                            <a:effectLst/>
                            <a:latin typeface="Calibri"/>
                            <a:ea typeface="Calibri"/>
                            <a:cs typeface="Times New Roman"/>
                          </a:endParaRPr>
                        </a:p>
                        <a:p>
                          <a:pPr algn="ctr"/>
                          <a:r>
                            <a:rPr lang="en-US" sz="900" kern="100" dirty="0">
                              <a:solidFill>
                                <a:srgbClr val="00B050"/>
                              </a:solidFill>
                              <a:effectLst/>
                              <a:latin typeface="Twinkl Thin"/>
                              <a:ea typeface="Calibri"/>
                              <a:cs typeface="Times New Roman"/>
                            </a:rPr>
                            <a:t>Pupils will be able to:</a:t>
                          </a:r>
                        </a:p>
                        <a:p>
                          <a:pPr algn="ctr"/>
                          <a:endParaRPr lang="en-US" sz="900" kern="100" dirty="0">
                            <a:solidFill>
                              <a:srgbClr val="00B050"/>
                            </a:solidFill>
                            <a:effectLst/>
                            <a:latin typeface="Twinkl Thin"/>
                            <a:ea typeface="Calibri"/>
                            <a:cs typeface="Times New Roman"/>
                          </a:endParaRPr>
                        </a:p>
                        <a:p>
                          <a:pPr algn="ctr"/>
                          <a:r>
                            <a:rPr lang="en-US" sz="900" kern="100" dirty="0">
                              <a:solidFill>
                                <a:srgbClr val="00B050"/>
                              </a:solidFill>
                              <a:effectLst/>
                              <a:latin typeface="Twinkl Thin"/>
                              <a:ea typeface="Calibri"/>
                              <a:cs typeface="Times New Roman"/>
                            </a:rPr>
                            <a:t>Multiply numbers up to four digits by a 1- or 2-digit number using a formal written method, including long multiplication for 2-digit numbers.</a:t>
                          </a:r>
                        </a:p>
                        <a:p>
                          <a:pPr algn="ctr"/>
                          <a:endParaRPr lang="en-US" sz="900" kern="100" dirty="0">
                            <a:solidFill>
                              <a:srgbClr val="00B050"/>
                            </a:solidFill>
                            <a:effectLst/>
                            <a:latin typeface="Calibri"/>
                            <a:ea typeface="Calibri"/>
                            <a:cs typeface="Times New Roman"/>
                          </a:endParaRPr>
                        </a:p>
                        <a:p>
                          <a:pPr algn="ctr"/>
                          <a:r>
                            <a:rPr lang="en-US" sz="900" kern="100" dirty="0">
                              <a:solidFill>
                                <a:srgbClr val="00B050"/>
                              </a:solidFill>
                              <a:effectLst/>
                              <a:latin typeface="Twinkl Thin"/>
                              <a:ea typeface="Calibri"/>
                              <a:cs typeface="Times New Roman"/>
                            </a:rPr>
                            <a:t>Divide up to four digits by a 1-digit number using the formal written method of short division and interpret remainders appropriately for the context. </a:t>
                          </a:r>
                          <a:r>
                            <a:rPr lang="en-US" sz="900" kern="100" dirty="0">
                              <a:effectLst/>
                              <a:latin typeface="Calibri"/>
                              <a:ea typeface="Calibri"/>
                              <a:cs typeface="Times New Roman"/>
                            </a:rPr>
                            <a:t> </a:t>
                          </a:r>
                        </a:p>
                        <a:p>
                          <a:pPr algn="ctr"/>
                          <a:endParaRPr lang="en-US" sz="900" kern="100" dirty="0">
                            <a:solidFill>
                              <a:srgbClr val="00B050"/>
                            </a:solidFill>
                            <a:effectLst/>
                            <a:latin typeface="Calibri"/>
                            <a:ea typeface="Calibri"/>
                            <a:cs typeface="Times New Roman"/>
                          </a:endParaRPr>
                        </a:p>
                        <a:p>
                          <a:pPr algn="ctr"/>
                          <a:r>
                            <a:rPr lang="en-US" sz="900" kern="100" dirty="0">
                              <a:solidFill>
                                <a:srgbClr val="00B050"/>
                              </a:solidFill>
                              <a:effectLst/>
                              <a:latin typeface="Twinkl Thin"/>
                              <a:ea typeface="Calibri"/>
                              <a:cs typeface="Times New Roman"/>
                            </a:rPr>
                            <a:t>Solve problems involving multiplication and division, including using </a:t>
                          </a:r>
                          <a:endParaRPr lang="en-US" sz="900" kern="100" dirty="0">
                            <a:effectLst/>
                            <a:latin typeface="Calibri"/>
                            <a:ea typeface="Calibri"/>
                            <a:cs typeface="Times New Roman"/>
                          </a:endParaRPr>
                        </a:p>
                        <a:p>
                          <a:pPr algn="ctr"/>
                          <a:r>
                            <a:rPr lang="en-US" sz="900" kern="100" dirty="0">
                              <a:solidFill>
                                <a:srgbClr val="00B050"/>
                              </a:solidFill>
                              <a:effectLst/>
                              <a:latin typeface="Twinkl Thin"/>
                              <a:ea typeface="Calibri"/>
                              <a:cs typeface="Times New Roman"/>
                            </a:rPr>
                            <a:t>their knowledge of factors and multiples, squares and cubes. </a:t>
                          </a:r>
                          <a:endParaRPr lang="en-US" sz="900" kern="100" dirty="0">
                            <a:effectLst/>
                            <a:latin typeface="Calibri"/>
                            <a:ea typeface="Calibri"/>
                            <a:cs typeface="Times New Roman"/>
                          </a:endParaRPr>
                        </a:p>
                        <a:p>
                          <a:pPr algn="ctr">
                            <a:lnSpc>
                              <a:spcPct val="107000"/>
                            </a:lnSpc>
                            <a:spcAft>
                              <a:spcPts val="800"/>
                            </a:spcAft>
                          </a:pPr>
                          <a:endParaRPr lang="en-US" sz="900" dirty="0">
                            <a:effectLst/>
                            <a:latin typeface="Calibri"/>
                            <a:ea typeface="Calibri"/>
                            <a:cs typeface="Times New Roman"/>
                          </a:endParaRPr>
                        </a:p>
                        <a:p>
                          <a:pPr algn="ctr"/>
                          <a:r>
                            <a:rPr lang="en-US" sz="900" b="1" u="sng" kern="100" dirty="0">
                              <a:effectLst/>
                              <a:latin typeface="Twinkl Thin"/>
                              <a:ea typeface="Calibri"/>
                              <a:cs typeface="Times New Roman"/>
                            </a:rPr>
                            <a:t>Skills taught (fractions)</a:t>
                          </a:r>
                        </a:p>
                        <a:p>
                          <a:pPr algn="ctr"/>
                          <a:r>
                            <a:rPr lang="en-US" sz="900" b="1" kern="100" dirty="0">
                              <a:effectLst/>
                              <a:latin typeface="Twinkl Thin"/>
                              <a:ea typeface="Calibri"/>
                              <a:cs typeface="Times New Roman"/>
                            </a:rPr>
                            <a:t> </a:t>
                          </a:r>
                          <a:endParaRPr lang="en-US" sz="900" kern="100" dirty="0">
                            <a:effectLst/>
                            <a:latin typeface="Calibri"/>
                            <a:ea typeface="Calibri"/>
                            <a:cs typeface="Times New Roman"/>
                          </a:endParaRPr>
                        </a:p>
                        <a:p>
                          <a:pPr algn="ctr">
                            <a:lnSpc>
                              <a:spcPct val="107000"/>
                            </a:lnSpc>
                            <a:spcAft>
                              <a:spcPts val="800"/>
                            </a:spcAft>
                          </a:pPr>
                          <a:r>
                            <a:rPr lang="en-US" sz="900" kern="100" dirty="0">
                              <a:solidFill>
                                <a:schemeClr val="bg1">
                                  <a:lumMod val="65000"/>
                                  <a:lumOff val="35000"/>
                                </a:schemeClr>
                              </a:solidFill>
                              <a:effectLst/>
                              <a:latin typeface="Twinkl Thin"/>
                              <a:ea typeface="Calibri"/>
                              <a:cs typeface="Times New Roman"/>
                            </a:rPr>
                            <a:t>Pupils will be able to:</a:t>
                          </a:r>
                        </a:p>
                        <a:p>
                          <a:pPr algn="ctr">
                            <a:lnSpc>
                              <a:spcPct val="107000"/>
                            </a:lnSpc>
                            <a:spcAft>
                              <a:spcPts val="800"/>
                            </a:spcAft>
                          </a:pPr>
                          <a:r>
                            <a:rPr lang="en-US" sz="900" kern="100" dirty="0">
                              <a:solidFill>
                                <a:schemeClr val="bg1">
                                  <a:lumMod val="65000"/>
                                  <a:lumOff val="35000"/>
                                </a:schemeClr>
                              </a:solidFill>
                              <a:effectLst/>
                              <a:latin typeface="Twinkl Thin"/>
                              <a:ea typeface="Calibri"/>
                              <a:cs typeface="Times New Roman"/>
                            </a:rPr>
                            <a:t>Multiply proper fractions and mixed numbers by whole numbers, supported by materials and diagrams. </a:t>
                          </a:r>
                          <a:r>
                            <a:rPr lang="en-US" sz="900" kern="100" dirty="0">
                              <a:solidFill>
                                <a:schemeClr val="bg1">
                                  <a:lumMod val="65000"/>
                                  <a:lumOff val="35000"/>
                                </a:schemeClr>
                              </a:solidFill>
                              <a:effectLst/>
                              <a:latin typeface="Calibri"/>
                              <a:ea typeface="Calibri"/>
                              <a:cs typeface="Times New Roman"/>
                            </a:rPr>
                            <a:t> </a:t>
                          </a:r>
                        </a:p>
                        <a:p>
                          <a:pPr algn="ctr">
                            <a:lnSpc>
                              <a:spcPct val="107000"/>
                            </a:lnSpc>
                            <a:spcAft>
                              <a:spcPts val="800"/>
                            </a:spcAft>
                          </a:pPr>
                          <a:r>
                            <a:rPr lang="en-US" sz="900" kern="100" dirty="0">
                              <a:solidFill>
                                <a:schemeClr val="bg1">
                                  <a:lumMod val="65000"/>
                                  <a:lumOff val="35000"/>
                                </a:schemeClr>
                              </a:solidFill>
                              <a:effectLst/>
                              <a:latin typeface="Twinkl Thin"/>
                              <a:ea typeface="Calibri"/>
                              <a:cs typeface="Times New Roman"/>
                            </a:rPr>
                            <a:t>Solve problems involving increasingly harder fractions to calculate quantities, and fractions to divide quantities, including non-unit fractions where the answer is a whole number. </a:t>
                          </a:r>
                          <a:endParaRPr lang="en-US" sz="900" dirty="0">
                            <a:solidFill>
                              <a:schemeClr val="bg1">
                                <a:lumMod val="65000"/>
                                <a:lumOff val="35000"/>
                              </a:schemeClr>
                            </a:solidFill>
                            <a:effectLst/>
                            <a:latin typeface="Calibri"/>
                            <a:ea typeface="Calibri"/>
                            <a:cs typeface="Times New Roman"/>
                          </a:endParaRPr>
                        </a:p>
                        <a:p>
                          <a:pPr algn="ctr">
                            <a:lnSpc>
                              <a:spcPct val="107000"/>
                            </a:lnSpc>
                            <a:spcAft>
                              <a:spcPts val="800"/>
                            </a:spcAft>
                          </a:pPr>
                          <a:endParaRPr lang="en-US" sz="900" dirty="0">
                            <a:effectLst/>
                            <a:latin typeface="Calibri"/>
                            <a:ea typeface="Calibri"/>
                            <a:cs typeface="Times New Roman"/>
                          </a:endParaRPr>
                        </a:p>
                        <a:p>
                          <a:pPr algn="ctr"/>
                          <a:r>
                            <a:rPr lang="en-US" sz="900" b="1" u="sng" kern="100" dirty="0">
                              <a:effectLst/>
                              <a:latin typeface="Twinkl Thin"/>
                              <a:ea typeface="Calibri"/>
                              <a:cs typeface="Times New Roman"/>
                            </a:rPr>
                            <a:t>Skills taught (Statistics)</a:t>
                          </a:r>
                        </a:p>
                        <a:p>
                          <a:pPr algn="ctr"/>
                          <a:endParaRPr lang="en-US" sz="900" kern="100" dirty="0">
                            <a:effectLst/>
                            <a:latin typeface="Calibri"/>
                            <a:ea typeface="Calibri"/>
                            <a:cs typeface="Times New Roman"/>
                          </a:endParaRPr>
                        </a:p>
                        <a:p>
                          <a:pPr algn="ctr"/>
                          <a:r>
                            <a:rPr lang="en-US" sz="900" kern="100" dirty="0">
                              <a:solidFill>
                                <a:srgbClr val="9999FF"/>
                              </a:solidFill>
                              <a:effectLst/>
                              <a:latin typeface="Twinkl Thin"/>
                              <a:ea typeface="Calibri"/>
                              <a:cs typeface="Times New Roman"/>
                            </a:rPr>
                            <a:t>Pupils will be able to:</a:t>
                          </a:r>
                        </a:p>
                        <a:p>
                          <a:pPr algn="ctr"/>
                          <a:endParaRPr lang="en-US" sz="900" kern="100" dirty="0">
                            <a:solidFill>
                              <a:srgbClr val="9999FF"/>
                            </a:solidFill>
                            <a:effectLst/>
                            <a:latin typeface="Twinkl Thin"/>
                            <a:ea typeface="Calibri"/>
                            <a:cs typeface="Times New Roman"/>
                          </a:endParaRPr>
                        </a:p>
                        <a:p>
                          <a:pPr algn="ctr"/>
                          <a:r>
                            <a:rPr lang="en-US" sz="900" kern="100" dirty="0">
                              <a:solidFill>
                                <a:srgbClr val="9999FF"/>
                              </a:solidFill>
                              <a:effectLst/>
                              <a:latin typeface="Twinkl Thin"/>
                              <a:ea typeface="Calibri"/>
                              <a:cs typeface="Times New Roman"/>
                            </a:rPr>
                            <a:t>Solve comparison, sum and difference problems using information </a:t>
                          </a:r>
                          <a:endParaRPr lang="en-US" sz="900" kern="100" dirty="0">
                            <a:effectLst/>
                            <a:latin typeface="Calibri"/>
                            <a:ea typeface="Calibri"/>
                            <a:cs typeface="Times New Roman"/>
                          </a:endParaRPr>
                        </a:p>
                        <a:p>
                          <a:pPr algn="ctr"/>
                          <a:r>
                            <a:rPr lang="en-US" sz="900" kern="100" dirty="0">
                              <a:solidFill>
                                <a:srgbClr val="9999FF"/>
                              </a:solidFill>
                              <a:effectLst/>
                              <a:latin typeface="Twinkl Thin"/>
                              <a:ea typeface="Calibri"/>
                              <a:cs typeface="Times New Roman"/>
                            </a:rPr>
                            <a:t>presented in a line graph. </a:t>
                          </a:r>
                        </a:p>
                        <a:p>
                          <a:pPr algn="ctr"/>
                          <a:endParaRPr lang="en-US" sz="900" kern="100" dirty="0">
                            <a:solidFill>
                              <a:srgbClr val="9999FF"/>
                            </a:solidFill>
                            <a:effectLst/>
                            <a:latin typeface="Twinkl Thin"/>
                            <a:ea typeface="Calibri"/>
                            <a:cs typeface="Times New Roman"/>
                          </a:endParaRPr>
                        </a:p>
                        <a:p>
                          <a:pPr algn="ctr"/>
                          <a:r>
                            <a:rPr lang="en-US" sz="900" kern="100" dirty="0">
                              <a:solidFill>
                                <a:srgbClr val="9999FF"/>
                              </a:solidFill>
                              <a:effectLst/>
                              <a:latin typeface="Twinkl Thin"/>
                              <a:ea typeface="Calibri"/>
                              <a:cs typeface="Times New Roman"/>
                            </a:rPr>
                            <a:t>Complete, read and interpret information in tables, including timetables. </a:t>
                          </a:r>
                          <a:endParaRPr lang="en-US" sz="900" kern="100" dirty="0">
                            <a:effectLst/>
                            <a:latin typeface="Calibri"/>
                            <a:ea typeface="Calibri"/>
                            <a:cs typeface="Times New Roman"/>
                          </a:endParaRPr>
                        </a:p>
                        <a:p>
                          <a:pPr algn="ctr">
                            <a:lnSpc>
                              <a:spcPct val="107000"/>
                            </a:lnSpc>
                            <a:spcAft>
                              <a:spcPts val="800"/>
                            </a:spcAft>
                          </a:pPr>
                          <a:endParaRPr lang="en-US" sz="900" dirty="0">
                            <a:effectLst/>
                            <a:latin typeface="Calibri"/>
                            <a:ea typeface="Calibri"/>
                            <a:cs typeface="Times New Roman"/>
                          </a:endParaRPr>
                        </a:p>
                        <a:p>
                          <a:pPr algn="ctr">
                            <a:lnSpc>
                              <a:spcPct val="107000"/>
                            </a:lnSpc>
                            <a:spcAft>
                              <a:spcPts val="800"/>
                            </a:spcAft>
                          </a:pPr>
                          <a:endParaRPr lang="en-US" sz="9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a:r>
                            <a:rPr lang="en-US" sz="900" b="1" u="sng" kern="100" dirty="0">
                              <a:effectLst/>
                              <a:latin typeface="Twinkl Thin"/>
                              <a:ea typeface="Calibri"/>
                              <a:cs typeface="Times New Roman"/>
                            </a:rPr>
                            <a:t>Units</a:t>
                          </a:r>
                        </a:p>
                        <a:p>
                          <a:pPr algn="ctr"/>
                          <a:r>
                            <a:rPr lang="en-US" sz="900" kern="100" dirty="0">
                              <a:effectLst/>
                              <a:latin typeface="Twinkl Thin"/>
                              <a:ea typeface="Calibri"/>
                              <a:cs typeface="Times New Roman"/>
                            </a:rPr>
                            <a:t>Decimals &amp; Percentages</a:t>
                          </a:r>
                        </a:p>
                        <a:p>
                          <a:pPr algn="ctr"/>
                          <a:r>
                            <a:rPr lang="en-US" sz="900" kern="100" dirty="0">
                              <a:effectLst/>
                              <a:latin typeface="Twinkl Thin"/>
                              <a:ea typeface="Calibri"/>
                              <a:cs typeface="Times New Roman"/>
                            </a:rPr>
                            <a:t>Perimeter &amp; Area </a:t>
                          </a:r>
                        </a:p>
                        <a:p>
                          <a:pPr algn="ctr"/>
                          <a:endParaRPr lang="en-US" sz="900" kern="100" dirty="0">
                            <a:effectLst/>
                            <a:latin typeface="Calibri"/>
                            <a:ea typeface="Calibri"/>
                            <a:cs typeface="Times New Roman"/>
                          </a:endParaRPr>
                        </a:p>
                        <a:p>
                          <a:pPr algn="ctr"/>
                          <a:r>
                            <a:rPr lang="en-US" sz="900" b="1" u="sng" kern="100" dirty="0">
                              <a:effectLst/>
                              <a:latin typeface="Twinkl Thin"/>
                              <a:ea typeface="Calibri"/>
                              <a:cs typeface="Times New Roman"/>
                            </a:rPr>
                            <a:t>Skills taught (D&amp;P)</a:t>
                          </a:r>
                          <a:r>
                            <a:rPr lang="en-US" sz="900" b="1" kern="100" dirty="0">
                              <a:effectLst/>
                              <a:latin typeface="Twinkl Thin"/>
                              <a:ea typeface="Calibri"/>
                              <a:cs typeface="Times New Roman"/>
                            </a:rPr>
                            <a:t> </a:t>
                          </a:r>
                        </a:p>
                        <a:p>
                          <a:pPr algn="ctr"/>
                          <a:endParaRPr lang="en-US" sz="900" kern="100" dirty="0">
                            <a:effectLst/>
                            <a:latin typeface="Calibri"/>
                            <a:ea typeface="Calibri"/>
                            <a:cs typeface="Times New Roman"/>
                          </a:endParaRPr>
                        </a:p>
                        <a:p>
                          <a:pPr algn="ctr"/>
                          <a:r>
                            <a:rPr lang="en-US" sz="900" kern="100" dirty="0">
                              <a:solidFill>
                                <a:srgbClr val="7030A0"/>
                              </a:solidFill>
                              <a:effectLst/>
                              <a:latin typeface="Twinkl Thin"/>
                              <a:ea typeface="Calibri"/>
                              <a:cs typeface="Times New Roman"/>
                            </a:rPr>
                            <a:t>Pupils will be able to: </a:t>
                          </a:r>
                        </a:p>
                        <a:p>
                          <a:pPr algn="ctr"/>
                          <a:endParaRPr lang="en-US" sz="900" kern="100" dirty="0">
                            <a:solidFill>
                              <a:srgbClr val="7030A0"/>
                            </a:solidFill>
                            <a:effectLst/>
                            <a:latin typeface="Twinkl Thin"/>
                            <a:ea typeface="Calibri"/>
                            <a:cs typeface="Times New Roman"/>
                          </a:endParaRPr>
                        </a:p>
                        <a:p>
                          <a:pPr algn="ctr"/>
                          <a:r>
                            <a:rPr lang="en-US" sz="900" kern="100" dirty="0">
                              <a:solidFill>
                                <a:srgbClr val="7030A0"/>
                              </a:solidFill>
                              <a:effectLst/>
                              <a:latin typeface="Twinkl Thin"/>
                              <a:ea typeface="Calibri"/>
                              <a:cs typeface="Times New Roman"/>
                            </a:rPr>
                            <a:t>Read, write, order and compare numbers with up to 3 decimal places.</a:t>
                          </a:r>
                        </a:p>
                        <a:p>
                          <a:pPr algn="ctr"/>
                          <a:endParaRPr lang="en-US" sz="900" kern="100" dirty="0">
                            <a:solidFill>
                              <a:srgbClr val="7030A0"/>
                            </a:solidFill>
                            <a:effectLst/>
                            <a:latin typeface="Twinkl Thin"/>
                            <a:ea typeface="Calibri"/>
                            <a:cs typeface="Times New Roman"/>
                          </a:endParaRPr>
                        </a:p>
                        <a:p>
                          <a:pPr algn="ctr"/>
                          <a:r>
                            <a:rPr lang="en-US" sz="900" kern="100" dirty="0">
                              <a:solidFill>
                                <a:srgbClr val="7030A0"/>
                              </a:solidFill>
                              <a:effectLst/>
                              <a:latin typeface="Twinkl Thin"/>
                              <a:ea typeface="Calibri"/>
                              <a:cs typeface="Times New Roman"/>
                            </a:rPr>
                            <a:t>Read and write decimal numbers as fractions. </a:t>
                          </a:r>
                        </a:p>
                        <a:p>
                          <a:pPr algn="ctr"/>
                          <a:endParaRPr lang="en-US" sz="900" kern="100" dirty="0">
                            <a:solidFill>
                              <a:srgbClr val="7030A0"/>
                            </a:solidFill>
                            <a:effectLst/>
                            <a:latin typeface="Twinkl Thin"/>
                            <a:ea typeface="Calibri"/>
                            <a:cs typeface="Times New Roman"/>
                          </a:endParaRPr>
                        </a:p>
                        <a:p>
                          <a:pPr algn="ctr"/>
                          <a:r>
                            <a:rPr lang="en-US" sz="900" kern="100" dirty="0">
                              <a:solidFill>
                                <a:srgbClr val="7030A0"/>
                              </a:solidFill>
                              <a:effectLst/>
                              <a:latin typeface="Twinkl Thin"/>
                              <a:ea typeface="Calibri"/>
                              <a:cs typeface="Times New Roman"/>
                            </a:rPr>
                            <a:t>Solve problems which require knowing percentage and decimal equivalents of </a:t>
                          </a:r>
                          <a14:m>
                            <m:oMath xmlns:m="http://schemas.openxmlformats.org/officeDocument/2006/math">
                              <m:f>
                                <m:fPr>
                                  <m:ctrlPr>
                                    <a:rPr lang="en-GB" sz="900" b="0" i="1" kern="100" dirty="0" smtClean="0">
                                      <a:solidFill>
                                        <a:srgbClr val="7030A0"/>
                                      </a:solidFill>
                                      <a:effectLst/>
                                      <a:latin typeface="Cambria Math" panose="02040503050406030204" pitchFamily="18" charset="0"/>
                                      <a:ea typeface="Calibri"/>
                                      <a:cs typeface="Times New Roman"/>
                                    </a:rPr>
                                  </m:ctrlPr>
                                </m:fPr>
                                <m:num>
                                  <m:r>
                                    <a:rPr lang="en-GB" sz="900" b="0" i="1" kern="100" dirty="0" smtClean="0">
                                      <a:solidFill>
                                        <a:srgbClr val="7030A0"/>
                                      </a:solidFill>
                                      <a:effectLst/>
                                      <a:latin typeface="Cambria Math" panose="02040503050406030204" pitchFamily="18" charset="0"/>
                                      <a:ea typeface="Calibri"/>
                                      <a:cs typeface="Times New Roman"/>
                                    </a:rPr>
                                    <m:t>1</m:t>
                                  </m:r>
                                </m:num>
                                <m:den>
                                  <m:r>
                                    <a:rPr lang="en-GB" sz="900" b="0" i="1" kern="100" dirty="0" smtClean="0">
                                      <a:solidFill>
                                        <a:srgbClr val="7030A0"/>
                                      </a:solidFill>
                                      <a:effectLst/>
                                      <a:latin typeface="Cambria Math" panose="02040503050406030204" pitchFamily="18" charset="0"/>
                                      <a:ea typeface="Calibri"/>
                                      <a:cs typeface="Times New Roman"/>
                                    </a:rPr>
                                    <m:t>2</m:t>
                                  </m:r>
                                </m:den>
                              </m:f>
                              <m:r>
                                <a:rPr lang="en-US" sz="900" i="1" kern="100" dirty="0" smtClean="0">
                                  <a:solidFill>
                                    <a:srgbClr val="7030A0"/>
                                  </a:solidFill>
                                  <a:effectLst/>
                                  <a:latin typeface="Cambria Math" panose="02040503050406030204" pitchFamily="18" charset="0"/>
                                  <a:ea typeface="Calibri"/>
                                  <a:cs typeface="Times New Roman"/>
                                </a:rPr>
                                <m:t>,</m:t>
                              </m:r>
                              <m:f>
                                <m:fPr>
                                  <m:ctrlPr>
                                    <a:rPr lang="en-US" sz="900" i="1" kern="100" dirty="0" smtClean="0">
                                      <a:solidFill>
                                        <a:srgbClr val="7030A0"/>
                                      </a:solidFill>
                                      <a:effectLst/>
                                      <a:latin typeface="Cambria Math" panose="02040503050406030204" pitchFamily="18" charset="0"/>
                                      <a:ea typeface="Calibri"/>
                                      <a:cs typeface="Times New Roman"/>
                                    </a:rPr>
                                  </m:ctrlPr>
                                </m:fPr>
                                <m:num>
                                  <m:r>
                                    <a:rPr lang="en-US" sz="900" i="1" kern="100" dirty="0" smtClean="0">
                                      <a:solidFill>
                                        <a:srgbClr val="7030A0"/>
                                      </a:solidFill>
                                      <a:effectLst/>
                                      <a:latin typeface="Cambria Math" panose="02040503050406030204" pitchFamily="18" charset="0"/>
                                      <a:ea typeface="Calibri"/>
                                      <a:cs typeface="Times New Roman"/>
                                    </a:rPr>
                                    <m:t>1</m:t>
                                  </m:r>
                                </m:num>
                                <m:den>
                                  <m:r>
                                    <a:rPr lang="en-US" sz="900" i="1" kern="100" dirty="0" smtClean="0">
                                      <a:solidFill>
                                        <a:srgbClr val="7030A0"/>
                                      </a:solidFill>
                                      <a:effectLst/>
                                      <a:latin typeface="Cambria Math" panose="02040503050406030204" pitchFamily="18" charset="0"/>
                                      <a:ea typeface="Calibri"/>
                                      <a:cs typeface="Times New Roman"/>
                                    </a:rPr>
                                    <m:t>4</m:t>
                                  </m:r>
                                </m:den>
                              </m:f>
                              <m:r>
                                <a:rPr lang="en-US" sz="900" i="1" kern="100" dirty="0" smtClean="0">
                                  <a:solidFill>
                                    <a:srgbClr val="7030A0"/>
                                  </a:solidFill>
                                  <a:effectLst/>
                                  <a:latin typeface="Cambria Math" panose="02040503050406030204" pitchFamily="18" charset="0"/>
                                  <a:ea typeface="Calibri"/>
                                  <a:cs typeface="Times New Roman"/>
                                </a:rPr>
                                <m:t>,</m:t>
                              </m:r>
                              <m:f>
                                <m:fPr>
                                  <m:ctrlPr>
                                    <a:rPr lang="en-US" sz="900" i="1" kern="100" dirty="0" smtClean="0">
                                      <a:solidFill>
                                        <a:srgbClr val="7030A0"/>
                                      </a:solidFill>
                                      <a:effectLst/>
                                      <a:latin typeface="Cambria Math" panose="02040503050406030204" pitchFamily="18" charset="0"/>
                                      <a:ea typeface="Calibri"/>
                                      <a:cs typeface="Times New Roman"/>
                                    </a:rPr>
                                  </m:ctrlPr>
                                </m:fPr>
                                <m:num>
                                  <m:r>
                                    <a:rPr lang="en-US" sz="900" i="1" kern="100" dirty="0" smtClean="0">
                                      <a:solidFill>
                                        <a:srgbClr val="7030A0"/>
                                      </a:solidFill>
                                      <a:effectLst/>
                                      <a:latin typeface="Cambria Math" panose="02040503050406030204" pitchFamily="18" charset="0"/>
                                      <a:ea typeface="Calibri"/>
                                      <a:cs typeface="Times New Roman"/>
                                    </a:rPr>
                                    <m:t>1</m:t>
                                  </m:r>
                                </m:num>
                                <m:den>
                                  <m:r>
                                    <a:rPr lang="en-US" sz="900" i="1" kern="100" dirty="0" smtClean="0">
                                      <a:solidFill>
                                        <a:srgbClr val="7030A0"/>
                                      </a:solidFill>
                                      <a:effectLst/>
                                      <a:latin typeface="Cambria Math" panose="02040503050406030204" pitchFamily="18" charset="0"/>
                                      <a:ea typeface="Calibri"/>
                                      <a:cs typeface="Times New Roman"/>
                                    </a:rPr>
                                    <m:t>5</m:t>
                                  </m:r>
                                </m:den>
                              </m:f>
                              <m:r>
                                <a:rPr lang="en-US" sz="900" i="1" kern="100" dirty="0" smtClean="0">
                                  <a:solidFill>
                                    <a:srgbClr val="7030A0"/>
                                  </a:solidFill>
                                  <a:effectLst/>
                                  <a:latin typeface="Cambria Math" panose="02040503050406030204" pitchFamily="18" charset="0"/>
                                  <a:ea typeface="Calibri"/>
                                  <a:cs typeface="Times New Roman"/>
                                </a:rPr>
                                <m:t>,</m:t>
                              </m:r>
                              <m:f>
                                <m:fPr>
                                  <m:ctrlPr>
                                    <a:rPr lang="en-US" sz="900" i="1" kern="100" dirty="0" smtClean="0">
                                      <a:solidFill>
                                        <a:srgbClr val="7030A0"/>
                                      </a:solidFill>
                                      <a:effectLst/>
                                      <a:latin typeface="Cambria Math" panose="02040503050406030204" pitchFamily="18" charset="0"/>
                                      <a:ea typeface="Calibri"/>
                                      <a:cs typeface="Times New Roman"/>
                                    </a:rPr>
                                  </m:ctrlPr>
                                </m:fPr>
                                <m:num>
                                  <m:r>
                                    <a:rPr lang="en-US" sz="900" i="1" kern="100" dirty="0" smtClean="0">
                                      <a:solidFill>
                                        <a:srgbClr val="7030A0"/>
                                      </a:solidFill>
                                      <a:effectLst/>
                                      <a:latin typeface="Cambria Math" panose="02040503050406030204" pitchFamily="18" charset="0"/>
                                      <a:ea typeface="Calibri"/>
                                      <a:cs typeface="Times New Roman"/>
                                    </a:rPr>
                                    <m:t>2</m:t>
                                  </m:r>
                                </m:num>
                                <m:den>
                                  <m:r>
                                    <a:rPr lang="en-US" sz="900" i="1" kern="100" dirty="0" smtClean="0">
                                      <a:solidFill>
                                        <a:srgbClr val="7030A0"/>
                                      </a:solidFill>
                                      <a:effectLst/>
                                      <a:latin typeface="Cambria Math" panose="02040503050406030204" pitchFamily="18" charset="0"/>
                                      <a:ea typeface="Calibri"/>
                                      <a:cs typeface="Times New Roman"/>
                                    </a:rPr>
                                    <m:t>5</m:t>
                                  </m:r>
                                </m:den>
                              </m:f>
                              <m:r>
                                <a:rPr lang="en-US" sz="900" i="1" kern="100" dirty="0" smtClean="0">
                                  <a:solidFill>
                                    <a:srgbClr val="7030A0"/>
                                  </a:solidFill>
                                  <a:effectLst/>
                                  <a:latin typeface="Cambria Math" panose="02040503050406030204" pitchFamily="18" charset="0"/>
                                  <a:ea typeface="Calibri"/>
                                  <a:cs typeface="Times New Roman"/>
                                </a:rPr>
                                <m:t>,</m:t>
                              </m:r>
                              <m:f>
                                <m:fPr>
                                  <m:ctrlPr>
                                    <a:rPr lang="en-US" sz="900" i="1" kern="100" dirty="0" smtClean="0">
                                      <a:solidFill>
                                        <a:srgbClr val="7030A0"/>
                                      </a:solidFill>
                                      <a:effectLst/>
                                      <a:latin typeface="Cambria Math" panose="02040503050406030204" pitchFamily="18" charset="0"/>
                                      <a:ea typeface="Calibri"/>
                                      <a:cs typeface="Times New Roman"/>
                                    </a:rPr>
                                  </m:ctrlPr>
                                </m:fPr>
                                <m:num>
                                  <m:r>
                                    <a:rPr lang="en-US" sz="900" i="1" kern="100" dirty="0" smtClean="0">
                                      <a:solidFill>
                                        <a:srgbClr val="7030A0"/>
                                      </a:solidFill>
                                      <a:effectLst/>
                                      <a:latin typeface="Cambria Math" panose="02040503050406030204" pitchFamily="18" charset="0"/>
                                      <a:ea typeface="Calibri"/>
                                      <a:cs typeface="Times New Roman"/>
                                    </a:rPr>
                                    <m:t>4</m:t>
                                  </m:r>
                                </m:num>
                                <m:den>
                                  <m:r>
                                    <a:rPr lang="en-US" sz="900" i="1" kern="100" dirty="0" smtClean="0">
                                      <a:solidFill>
                                        <a:srgbClr val="7030A0"/>
                                      </a:solidFill>
                                      <a:effectLst/>
                                      <a:latin typeface="Cambria Math" panose="02040503050406030204" pitchFamily="18" charset="0"/>
                                      <a:ea typeface="Calibri"/>
                                      <a:cs typeface="Times New Roman"/>
                                    </a:rPr>
                                    <m:t>5</m:t>
                                  </m:r>
                                </m:den>
                              </m:f>
                              <m:r>
                                <a:rPr lang="en-US" sz="900" i="1" kern="100" dirty="0" smtClean="0">
                                  <a:solidFill>
                                    <a:srgbClr val="7030A0"/>
                                  </a:solidFill>
                                  <a:effectLst/>
                                  <a:latin typeface="Cambria Math" panose="02040503050406030204" pitchFamily="18" charset="0"/>
                                  <a:ea typeface="Calibri"/>
                                  <a:cs typeface="Times New Roman"/>
                                </a:rPr>
                                <m:t> </m:t>
                              </m:r>
                            </m:oMath>
                          </a14:m>
                          <a:r>
                            <a:rPr lang="en-US" sz="900" kern="100" dirty="0">
                              <a:solidFill>
                                <a:srgbClr val="7030A0"/>
                              </a:solidFill>
                              <a:effectLst/>
                              <a:latin typeface="Twinkl Thin"/>
                              <a:ea typeface="Calibri"/>
                              <a:cs typeface="Times New Roman"/>
                            </a:rPr>
                            <a:t> and those fractions with a denominator of a multiple of 10 or 25.</a:t>
                          </a:r>
                        </a:p>
                        <a:p>
                          <a:pPr algn="ctr"/>
                          <a:endParaRPr lang="en-US" sz="900" kern="100" dirty="0">
                            <a:solidFill>
                              <a:srgbClr val="7030A0"/>
                            </a:solidFill>
                            <a:effectLst/>
                            <a:latin typeface="Twinkl Thin"/>
                            <a:ea typeface="Calibri"/>
                            <a:cs typeface="Times New Roman"/>
                          </a:endParaRPr>
                        </a:p>
                        <a:p>
                          <a:pPr algn="ctr"/>
                          <a:r>
                            <a:rPr lang="en-US" sz="900" kern="100" dirty="0" err="1">
                              <a:solidFill>
                                <a:srgbClr val="7030A0"/>
                              </a:solidFill>
                              <a:effectLst/>
                              <a:latin typeface="Twinkl Thin"/>
                              <a:ea typeface="Calibri"/>
                              <a:cs typeface="Times New Roman"/>
                            </a:rPr>
                            <a:t>Recognise</a:t>
                          </a:r>
                          <a:r>
                            <a:rPr lang="en-US" sz="900" kern="100" dirty="0">
                              <a:solidFill>
                                <a:srgbClr val="7030A0"/>
                              </a:solidFill>
                              <a:effectLst/>
                              <a:latin typeface="Twinkl Thin"/>
                              <a:ea typeface="Calibri"/>
                              <a:cs typeface="Times New Roman"/>
                            </a:rPr>
                            <a:t> and use thousandths and relate them to tenths, </a:t>
                          </a:r>
                          <a:endParaRPr lang="en-US" sz="900" kern="100" dirty="0">
                            <a:effectLst/>
                            <a:latin typeface="Calibri"/>
                            <a:ea typeface="Calibri"/>
                            <a:cs typeface="Times New Roman"/>
                          </a:endParaRPr>
                        </a:p>
                        <a:p>
                          <a:pPr algn="ctr"/>
                          <a:r>
                            <a:rPr lang="en-US" sz="900" kern="100" dirty="0">
                              <a:solidFill>
                                <a:srgbClr val="7030A0"/>
                              </a:solidFill>
                              <a:effectLst/>
                              <a:latin typeface="Twinkl Thin"/>
                              <a:ea typeface="Calibri"/>
                              <a:cs typeface="Times New Roman"/>
                            </a:rPr>
                            <a:t>hundredths and decimal equivalents.</a:t>
                          </a:r>
                        </a:p>
                        <a:p>
                          <a:pPr algn="ctr"/>
                          <a:endParaRPr lang="en-US" sz="900" kern="100" dirty="0">
                            <a:solidFill>
                              <a:srgbClr val="7030A0"/>
                            </a:solidFill>
                            <a:effectLst/>
                            <a:latin typeface="Twinkl Thin"/>
                            <a:ea typeface="Calibri"/>
                            <a:cs typeface="Times New Roman"/>
                          </a:endParaRPr>
                        </a:p>
                        <a:p>
                          <a:pPr algn="ctr"/>
                          <a:r>
                            <a:rPr lang="en-US" sz="900" kern="100" dirty="0">
                              <a:solidFill>
                                <a:srgbClr val="7030A0"/>
                              </a:solidFill>
                              <a:effectLst/>
                              <a:latin typeface="Twinkl Thin"/>
                              <a:ea typeface="Calibri"/>
                              <a:cs typeface="Times New Roman"/>
                            </a:rPr>
                            <a:t>Round decimals with 2 decimal places to the nearest whole number and to 1 decimal place. </a:t>
                          </a:r>
                        </a:p>
                        <a:p>
                          <a:pPr algn="ctr"/>
                          <a:endParaRPr lang="en-US" sz="900" kern="100" dirty="0">
                            <a:solidFill>
                              <a:srgbClr val="7030A0"/>
                            </a:solidFill>
                            <a:effectLst/>
                            <a:latin typeface="Twinkl Thin"/>
                            <a:ea typeface="Calibri"/>
                            <a:cs typeface="Times New Roman"/>
                          </a:endParaRPr>
                        </a:p>
                        <a:p>
                          <a:pPr algn="ctr"/>
                          <a:r>
                            <a:rPr lang="en-US" sz="900" kern="100" dirty="0" err="1">
                              <a:solidFill>
                                <a:srgbClr val="7030A0"/>
                              </a:solidFill>
                              <a:effectLst/>
                              <a:latin typeface="Twinkl Thin"/>
                              <a:ea typeface="Calibri"/>
                              <a:cs typeface="Times New Roman"/>
                            </a:rPr>
                            <a:t>Recognise</a:t>
                          </a:r>
                          <a:r>
                            <a:rPr lang="en-US" sz="900" kern="100" dirty="0">
                              <a:solidFill>
                                <a:srgbClr val="7030A0"/>
                              </a:solidFill>
                              <a:effectLst/>
                              <a:latin typeface="Twinkl Thin"/>
                              <a:ea typeface="Calibri"/>
                              <a:cs typeface="Times New Roman"/>
                            </a:rPr>
                            <a:t> the per cent symbol (%) and understand that per cent </a:t>
                          </a:r>
                          <a:endParaRPr lang="en-US" sz="900" kern="100" dirty="0">
                            <a:effectLst/>
                            <a:latin typeface="Calibri"/>
                            <a:ea typeface="Calibri"/>
                            <a:cs typeface="Times New Roman"/>
                          </a:endParaRPr>
                        </a:p>
                        <a:p>
                          <a:pPr algn="ctr"/>
                          <a:r>
                            <a:rPr lang="en-US" sz="900" kern="100" dirty="0">
                              <a:solidFill>
                                <a:srgbClr val="7030A0"/>
                              </a:solidFill>
                              <a:effectLst/>
                              <a:latin typeface="Twinkl Thin"/>
                              <a:ea typeface="Calibri"/>
                              <a:cs typeface="Times New Roman"/>
                            </a:rPr>
                            <a:t>relates to “number of parts per 100”, and write percentages as a </a:t>
                          </a:r>
                          <a:endParaRPr lang="en-US" sz="900" kern="100" dirty="0">
                            <a:effectLst/>
                            <a:latin typeface="Calibri"/>
                            <a:ea typeface="Calibri"/>
                            <a:cs typeface="Times New Roman"/>
                          </a:endParaRPr>
                        </a:p>
                        <a:p>
                          <a:pPr algn="ctr"/>
                          <a:r>
                            <a:rPr lang="en-US" sz="900" kern="100" dirty="0">
                              <a:solidFill>
                                <a:srgbClr val="7030A0"/>
                              </a:solidFill>
                              <a:effectLst/>
                              <a:latin typeface="Twinkl Thin"/>
                              <a:ea typeface="Calibri"/>
                              <a:cs typeface="Times New Roman"/>
                            </a:rPr>
                            <a:t>fraction with denominator 100, and as a decimal fraction.</a:t>
                          </a:r>
                        </a:p>
                        <a:p>
                          <a:pPr algn="ctr"/>
                          <a:r>
                            <a:rPr lang="en-US" sz="900" kern="100" dirty="0">
                              <a:solidFill>
                                <a:srgbClr val="7030A0"/>
                              </a:solidFill>
                              <a:effectLst/>
                              <a:latin typeface="Twinkl Thin"/>
                              <a:ea typeface="Calibri"/>
                              <a:cs typeface="Times New Roman"/>
                            </a:rPr>
                            <a:t> </a:t>
                          </a:r>
                          <a:endParaRPr lang="en-US" sz="900" kern="100" dirty="0">
                            <a:effectLst/>
                            <a:latin typeface="Calibri"/>
                            <a:ea typeface="Calibri"/>
                            <a:cs typeface="Times New Roman"/>
                          </a:endParaRPr>
                        </a:p>
                        <a:p>
                          <a:pPr algn="ctr"/>
                          <a:r>
                            <a:rPr lang="en-US" sz="900" b="1" u="sng" kern="100" dirty="0">
                              <a:effectLst/>
                              <a:latin typeface="Twinkl Thin"/>
                              <a:ea typeface="Calibri"/>
                              <a:cs typeface="Times New Roman"/>
                            </a:rPr>
                            <a:t>Skills taught (P&amp;A)</a:t>
                          </a:r>
                        </a:p>
                        <a:p>
                          <a:pPr algn="ctr"/>
                          <a:endParaRPr lang="en-US" sz="900" kern="100" dirty="0">
                            <a:effectLst/>
                            <a:latin typeface="Calibri"/>
                            <a:ea typeface="Calibri"/>
                            <a:cs typeface="Times New Roman"/>
                          </a:endParaRPr>
                        </a:p>
                        <a:p>
                          <a:pPr algn="ctr"/>
                          <a:r>
                            <a:rPr lang="en-US" sz="900" kern="100" dirty="0">
                              <a:solidFill>
                                <a:srgbClr val="002060"/>
                              </a:solidFill>
                              <a:effectLst/>
                              <a:latin typeface="Twinkl Thin"/>
                              <a:ea typeface="Calibri"/>
                              <a:cs typeface="Times New Roman"/>
                            </a:rPr>
                            <a:t>Pupils will be able to:</a:t>
                          </a:r>
                        </a:p>
                        <a:p>
                          <a:pPr algn="ctr"/>
                          <a:endParaRPr lang="en-US" sz="900" kern="100" dirty="0">
                            <a:solidFill>
                              <a:srgbClr val="002060"/>
                            </a:solidFill>
                            <a:effectLst/>
                            <a:latin typeface="Twinkl Thin"/>
                            <a:ea typeface="Calibri"/>
                            <a:cs typeface="Times New Roman"/>
                          </a:endParaRPr>
                        </a:p>
                        <a:p>
                          <a:pPr algn="ctr"/>
                          <a:r>
                            <a:rPr lang="en-US" sz="900" kern="100" dirty="0">
                              <a:solidFill>
                                <a:srgbClr val="002060"/>
                              </a:solidFill>
                              <a:effectLst/>
                              <a:latin typeface="Twinkl Thin"/>
                              <a:ea typeface="Calibri"/>
                              <a:cs typeface="Times New Roman"/>
                            </a:rPr>
                            <a:t>Measure and calculate the perimeter of composite rectilinear shapes in </a:t>
                          </a:r>
                          <a:r>
                            <a:rPr lang="en-US" sz="900" kern="100" dirty="0" err="1">
                              <a:solidFill>
                                <a:srgbClr val="002060"/>
                              </a:solidFill>
                              <a:effectLst/>
                              <a:latin typeface="Twinkl Thin"/>
                              <a:ea typeface="Calibri"/>
                              <a:cs typeface="Times New Roman"/>
                            </a:rPr>
                            <a:t>centimetres</a:t>
                          </a:r>
                          <a:r>
                            <a:rPr lang="en-US" sz="900" kern="100" dirty="0">
                              <a:solidFill>
                                <a:srgbClr val="002060"/>
                              </a:solidFill>
                              <a:effectLst/>
                              <a:latin typeface="Twinkl Thin"/>
                              <a:ea typeface="Calibri"/>
                              <a:cs typeface="Times New Roman"/>
                            </a:rPr>
                            <a:t> and </a:t>
                          </a:r>
                          <a:r>
                            <a:rPr lang="en-US" sz="900" kern="100" dirty="0" err="1">
                              <a:solidFill>
                                <a:srgbClr val="002060"/>
                              </a:solidFill>
                              <a:effectLst/>
                              <a:latin typeface="Twinkl Thin"/>
                              <a:ea typeface="Calibri"/>
                              <a:cs typeface="Times New Roman"/>
                            </a:rPr>
                            <a:t>metres</a:t>
                          </a:r>
                          <a:r>
                            <a:rPr lang="en-US" sz="900" kern="100" dirty="0">
                              <a:solidFill>
                                <a:srgbClr val="002060"/>
                              </a:solidFill>
                              <a:effectLst/>
                              <a:latin typeface="Twinkl Thin"/>
                              <a:ea typeface="Calibri"/>
                              <a:cs typeface="Times New Roman"/>
                            </a:rPr>
                            <a:t>.</a:t>
                          </a:r>
                        </a:p>
                        <a:p>
                          <a:pPr algn="ctr"/>
                          <a:endParaRPr lang="en-US" sz="900" kern="100" dirty="0">
                            <a:solidFill>
                              <a:srgbClr val="002060"/>
                            </a:solidFill>
                            <a:effectLst/>
                            <a:latin typeface="Twinkl Thin"/>
                            <a:ea typeface="Calibri"/>
                            <a:cs typeface="Times New Roman"/>
                          </a:endParaRPr>
                        </a:p>
                        <a:p>
                          <a:pPr algn="ctr"/>
                          <a:r>
                            <a:rPr lang="en-US" sz="900" kern="100" dirty="0">
                              <a:solidFill>
                                <a:srgbClr val="002060"/>
                              </a:solidFill>
                              <a:effectLst/>
                              <a:latin typeface="Twinkl Thin"/>
                              <a:ea typeface="Calibri"/>
                              <a:cs typeface="Times New Roman"/>
                            </a:rPr>
                            <a:t>Calculate and compare the area of rectangles (including squares), </a:t>
                          </a:r>
                          <a:endParaRPr lang="en-US" sz="900" kern="100" dirty="0">
                            <a:effectLst/>
                            <a:latin typeface="Calibri"/>
                            <a:ea typeface="Calibri"/>
                            <a:cs typeface="Times New Roman"/>
                          </a:endParaRPr>
                        </a:p>
                        <a:p>
                          <a:pPr algn="ctr"/>
                          <a:r>
                            <a:rPr lang="en-US" sz="900" kern="100" dirty="0">
                              <a:solidFill>
                                <a:srgbClr val="002060"/>
                              </a:solidFill>
                              <a:effectLst/>
                              <a:latin typeface="Twinkl Thin"/>
                              <a:ea typeface="Calibri"/>
                              <a:cs typeface="Times New Roman"/>
                            </a:rPr>
                            <a:t>including using standard units, square </a:t>
                          </a:r>
                          <a:r>
                            <a:rPr lang="en-US" sz="900" kern="100" dirty="0" err="1">
                              <a:solidFill>
                                <a:srgbClr val="002060"/>
                              </a:solidFill>
                              <a:effectLst/>
                              <a:latin typeface="Twinkl Thin"/>
                              <a:ea typeface="Calibri"/>
                              <a:cs typeface="Times New Roman"/>
                            </a:rPr>
                            <a:t>centimetres</a:t>
                          </a:r>
                          <a:r>
                            <a:rPr lang="en-US" sz="900" kern="100" dirty="0">
                              <a:solidFill>
                                <a:srgbClr val="002060"/>
                              </a:solidFill>
                              <a:effectLst/>
                              <a:latin typeface="Twinkl Thin"/>
                              <a:ea typeface="Calibri"/>
                              <a:cs typeface="Times New Roman"/>
                            </a:rPr>
                            <a:t> (cm2) and square </a:t>
                          </a:r>
                          <a:r>
                            <a:rPr lang="en-US" sz="900" kern="100" dirty="0" err="1">
                              <a:solidFill>
                                <a:srgbClr val="002060"/>
                              </a:solidFill>
                              <a:effectLst/>
                              <a:latin typeface="Twinkl Thin"/>
                              <a:ea typeface="Calibri"/>
                              <a:cs typeface="Times New Roman"/>
                            </a:rPr>
                            <a:t>metres</a:t>
                          </a:r>
                          <a:r>
                            <a:rPr lang="en-US" sz="900" kern="100" dirty="0">
                              <a:solidFill>
                                <a:srgbClr val="002060"/>
                              </a:solidFill>
                              <a:effectLst/>
                              <a:latin typeface="Twinkl Thin"/>
                              <a:ea typeface="Calibri"/>
                              <a:cs typeface="Times New Roman"/>
                            </a:rPr>
                            <a:t> (m2) and estimate the area of irregular shapes. </a:t>
                          </a:r>
                          <a:endParaRPr lang="en-US" sz="900" kern="100" dirty="0">
                            <a:effectLst/>
                            <a:latin typeface="Calibri"/>
                            <a:ea typeface="Calibri"/>
                            <a:cs typeface="Times New Roman"/>
                          </a:endParaRPr>
                        </a:p>
                        <a:p>
                          <a:pPr algn="ctr"/>
                          <a:endParaRPr lang="en-US" sz="900" kern="100" dirty="0">
                            <a:effectLst/>
                            <a:latin typeface="Calibri"/>
                            <a:ea typeface="Calibri"/>
                            <a:cs typeface="Times New Roman"/>
                          </a:endParaRPr>
                        </a:p>
                        <a:p>
                          <a:pPr algn="ctr"/>
                          <a:endParaRPr lang="en-US" sz="900" kern="100" dirty="0">
                            <a:effectLst/>
                            <a:latin typeface="Calibri"/>
                            <a:ea typeface="Calibri"/>
                            <a:cs typeface="Times New Roman"/>
                          </a:endParaRPr>
                        </a:p>
                        <a:p>
                          <a:pPr algn="ctr">
                            <a:lnSpc>
                              <a:spcPct val="107000"/>
                            </a:lnSpc>
                            <a:spcAft>
                              <a:spcPts val="800"/>
                            </a:spcAft>
                          </a:pPr>
                          <a:endParaRPr lang="en-US" sz="9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a:r>
                            <a:rPr lang="en-US" sz="900" b="1" u="sng" kern="100" dirty="0">
                              <a:effectLst/>
                              <a:latin typeface="Twinkl Thin"/>
                              <a:ea typeface="Calibri"/>
                              <a:cs typeface="Times New Roman"/>
                            </a:rPr>
                            <a:t>Units</a:t>
                          </a:r>
                        </a:p>
                        <a:p>
                          <a:pPr algn="ctr"/>
                          <a:r>
                            <a:rPr lang="en-US" sz="900" b="0" u="none" kern="100" dirty="0">
                              <a:effectLst/>
                              <a:latin typeface="Twinkl Thin"/>
                              <a:ea typeface="Calibri"/>
                              <a:cs typeface="Times New Roman"/>
                            </a:rPr>
                            <a:t>Sha</a:t>
                          </a:r>
                          <a:r>
                            <a:rPr lang="en-US" sz="900" kern="100" dirty="0">
                              <a:effectLst/>
                              <a:latin typeface="Twinkl Thin"/>
                              <a:ea typeface="Calibri"/>
                              <a:cs typeface="Times New Roman"/>
                            </a:rPr>
                            <a:t>pe, Position &amp; Direction</a:t>
                          </a:r>
                        </a:p>
                        <a:p>
                          <a:pPr algn="ctr"/>
                          <a:r>
                            <a:rPr lang="en-US" sz="900" kern="100" dirty="0">
                              <a:effectLst/>
                              <a:latin typeface="Twinkl Thin"/>
                              <a:ea typeface="Calibri"/>
                              <a:cs typeface="Times New Roman"/>
                            </a:rPr>
                            <a:t>Decimals</a:t>
                          </a:r>
                          <a:endParaRPr lang="en-US" sz="900" kern="100" dirty="0">
                            <a:effectLst/>
                            <a:latin typeface="Calibri"/>
                            <a:ea typeface="Calibri"/>
                            <a:cs typeface="Times New Roman"/>
                          </a:endParaRPr>
                        </a:p>
                        <a:p>
                          <a:pPr algn="ctr"/>
                          <a:endParaRPr lang="en-US" sz="900" kern="100" dirty="0">
                            <a:effectLst/>
                            <a:latin typeface="Calibri"/>
                            <a:ea typeface="Calibri"/>
                            <a:cs typeface="Times New Roman"/>
                          </a:endParaRPr>
                        </a:p>
                        <a:p>
                          <a:pPr algn="ctr"/>
                          <a:r>
                            <a:rPr lang="en-US" sz="900" b="1" u="sng" kern="100" dirty="0">
                              <a:effectLst/>
                              <a:latin typeface="Twinkl Thin"/>
                              <a:ea typeface="Calibri"/>
                              <a:cs typeface="Times New Roman"/>
                            </a:rPr>
                            <a:t>Skills taught (shape)</a:t>
                          </a:r>
                        </a:p>
                        <a:p>
                          <a:pPr algn="ctr"/>
                          <a:endParaRPr lang="en-US" sz="900" kern="100" dirty="0">
                            <a:effectLst/>
                            <a:latin typeface="Calibri"/>
                            <a:ea typeface="Calibri"/>
                            <a:cs typeface="Times New Roman"/>
                          </a:endParaRPr>
                        </a:p>
                        <a:p>
                          <a:pPr algn="ctr"/>
                          <a:r>
                            <a:rPr lang="en-US" sz="900" kern="100" dirty="0">
                              <a:solidFill>
                                <a:srgbClr val="92D050"/>
                              </a:solidFill>
                              <a:effectLst/>
                              <a:latin typeface="Twinkl Thin"/>
                              <a:ea typeface="Calibri"/>
                              <a:cs typeface="Times New Roman"/>
                            </a:rPr>
                            <a:t>Pupils will be able to: </a:t>
                          </a:r>
                        </a:p>
                        <a:p>
                          <a:pPr algn="ctr"/>
                          <a:endParaRPr lang="en-US" sz="900" kern="100" dirty="0">
                            <a:solidFill>
                              <a:srgbClr val="92D050"/>
                            </a:solidFill>
                            <a:effectLst/>
                            <a:latin typeface="Twinkl Thin"/>
                            <a:ea typeface="Calibri"/>
                            <a:cs typeface="Times New Roman"/>
                          </a:endParaRPr>
                        </a:p>
                        <a:p>
                          <a:pPr algn="ctr"/>
                          <a:r>
                            <a:rPr lang="en-US" sz="900" kern="100" dirty="0">
                              <a:solidFill>
                                <a:srgbClr val="92D050"/>
                              </a:solidFill>
                              <a:effectLst/>
                              <a:latin typeface="Twinkl Thin"/>
                              <a:ea typeface="Calibri"/>
                              <a:cs typeface="Times New Roman"/>
                            </a:rPr>
                            <a:t>Know angles are measured in degrees: estimate and compare acute, </a:t>
                          </a:r>
                          <a:endParaRPr lang="en-US" sz="900" kern="100" dirty="0">
                            <a:effectLst/>
                            <a:latin typeface="Calibri"/>
                            <a:ea typeface="Calibri"/>
                            <a:cs typeface="Times New Roman"/>
                          </a:endParaRPr>
                        </a:p>
                        <a:p>
                          <a:pPr algn="ctr"/>
                          <a:r>
                            <a:rPr lang="en-US" sz="900" kern="100" dirty="0">
                              <a:solidFill>
                                <a:srgbClr val="92D050"/>
                              </a:solidFill>
                              <a:effectLst/>
                              <a:latin typeface="Twinkl Thin"/>
                              <a:ea typeface="Calibri"/>
                              <a:cs typeface="Times New Roman"/>
                            </a:rPr>
                            <a:t>obtuse and reflex angles. </a:t>
                          </a:r>
                        </a:p>
                        <a:p>
                          <a:pPr algn="ctr"/>
                          <a:endParaRPr lang="en-US" sz="900" kern="100" dirty="0">
                            <a:solidFill>
                              <a:srgbClr val="92D050"/>
                            </a:solidFill>
                            <a:effectLst/>
                            <a:latin typeface="Twinkl Thin"/>
                            <a:ea typeface="Calibri"/>
                            <a:cs typeface="Times New Roman"/>
                          </a:endParaRPr>
                        </a:p>
                        <a:p>
                          <a:pPr algn="ctr"/>
                          <a:r>
                            <a:rPr lang="en-US" sz="900" kern="100" dirty="0">
                              <a:solidFill>
                                <a:srgbClr val="92D050"/>
                              </a:solidFill>
                              <a:effectLst/>
                              <a:latin typeface="Twinkl Thin"/>
                              <a:ea typeface="Calibri"/>
                              <a:cs typeface="Times New Roman"/>
                            </a:rPr>
                            <a:t>Draw given angles and measure them in degrees (°). </a:t>
                          </a:r>
                        </a:p>
                        <a:p>
                          <a:pPr algn="ctr"/>
                          <a:endParaRPr lang="en-US" sz="900" kern="100" dirty="0">
                            <a:solidFill>
                              <a:srgbClr val="92D050"/>
                            </a:solidFill>
                            <a:effectLst/>
                            <a:latin typeface="Twinkl Thin"/>
                            <a:ea typeface="Calibri"/>
                            <a:cs typeface="Times New Roman"/>
                          </a:endParaRPr>
                        </a:p>
                        <a:p>
                          <a:pPr algn="ctr"/>
                          <a:r>
                            <a:rPr lang="en-US" sz="900" kern="100" dirty="0">
                              <a:solidFill>
                                <a:srgbClr val="92D050"/>
                              </a:solidFill>
                              <a:effectLst/>
                              <a:latin typeface="Twinkl Thin"/>
                              <a:ea typeface="Calibri"/>
                              <a:cs typeface="Times New Roman"/>
                            </a:rPr>
                            <a:t>Identify angles at a point and 1 whole turn (total 360°); angles at a point on a straight line and half a turn (total 180°).</a:t>
                          </a:r>
                        </a:p>
                        <a:p>
                          <a:pPr algn="ctr"/>
                          <a:endParaRPr lang="en-US" sz="900" kern="100" dirty="0">
                            <a:solidFill>
                              <a:srgbClr val="92D050"/>
                            </a:solidFill>
                            <a:effectLst/>
                            <a:latin typeface="Twinkl Thin"/>
                            <a:ea typeface="Calibri"/>
                            <a:cs typeface="Times New Roman"/>
                          </a:endParaRPr>
                        </a:p>
                        <a:p>
                          <a:pPr algn="ctr"/>
                          <a:r>
                            <a:rPr lang="en-US" sz="900" kern="100" dirty="0">
                              <a:solidFill>
                                <a:srgbClr val="92D050"/>
                              </a:solidFill>
                              <a:effectLst/>
                              <a:latin typeface="Twinkl Thin"/>
                              <a:ea typeface="Calibri"/>
                              <a:cs typeface="Times New Roman"/>
                            </a:rPr>
                            <a:t>Use the properties of rectangles to deduce related facts and find </a:t>
                          </a:r>
                          <a:endParaRPr lang="en-US" sz="900" kern="100" dirty="0">
                            <a:effectLst/>
                            <a:latin typeface="Calibri"/>
                            <a:ea typeface="Calibri"/>
                            <a:cs typeface="Times New Roman"/>
                          </a:endParaRPr>
                        </a:p>
                        <a:p>
                          <a:pPr algn="ctr"/>
                          <a:r>
                            <a:rPr lang="en-US" sz="900" kern="100" dirty="0">
                              <a:solidFill>
                                <a:srgbClr val="92D050"/>
                              </a:solidFill>
                              <a:effectLst/>
                              <a:latin typeface="Twinkl Thin"/>
                              <a:ea typeface="Calibri"/>
                              <a:cs typeface="Times New Roman"/>
                            </a:rPr>
                            <a:t>missing lengths and angles. </a:t>
                          </a:r>
                        </a:p>
                        <a:p>
                          <a:pPr algn="ctr"/>
                          <a:endParaRPr lang="en-US" sz="900" kern="100" dirty="0">
                            <a:solidFill>
                              <a:srgbClr val="92D050"/>
                            </a:solidFill>
                            <a:effectLst/>
                            <a:latin typeface="Twinkl Thin"/>
                            <a:ea typeface="Calibri"/>
                            <a:cs typeface="Times New Roman"/>
                          </a:endParaRPr>
                        </a:p>
                        <a:p>
                          <a:pPr algn="ctr"/>
                          <a:r>
                            <a:rPr lang="en-US" sz="900" kern="100" dirty="0">
                              <a:solidFill>
                                <a:srgbClr val="92D050"/>
                              </a:solidFill>
                              <a:effectLst/>
                              <a:latin typeface="Twinkl Thin"/>
                              <a:ea typeface="Calibri"/>
                              <a:cs typeface="Times New Roman"/>
                            </a:rPr>
                            <a:t>Distinguish between regular and irregular polygons based on reasoning about equal sides and angles. </a:t>
                          </a:r>
                        </a:p>
                        <a:p>
                          <a:pPr algn="ctr"/>
                          <a:endParaRPr lang="en-US" sz="900" kern="100" dirty="0">
                            <a:solidFill>
                              <a:srgbClr val="92D050"/>
                            </a:solidFill>
                            <a:effectLst/>
                            <a:latin typeface="Twinkl Thin"/>
                            <a:ea typeface="Calibri"/>
                            <a:cs typeface="Times New Roman"/>
                          </a:endParaRPr>
                        </a:p>
                        <a:p>
                          <a:pPr algn="ctr"/>
                          <a:r>
                            <a:rPr lang="en-US" sz="900" kern="100" dirty="0">
                              <a:solidFill>
                                <a:srgbClr val="92D050"/>
                              </a:solidFill>
                              <a:effectLst/>
                              <a:latin typeface="Twinkl Thin"/>
                              <a:ea typeface="Calibri"/>
                              <a:cs typeface="Times New Roman"/>
                            </a:rPr>
                            <a:t>Identify 3-D shapes, including cubes and other cuboids, from  2-D representations. </a:t>
                          </a:r>
                          <a:endParaRPr lang="en-US" sz="900" kern="100" dirty="0">
                            <a:effectLst/>
                            <a:latin typeface="Calibri"/>
                            <a:ea typeface="Calibri"/>
                            <a:cs typeface="Times New Roman"/>
                          </a:endParaRPr>
                        </a:p>
                        <a:p>
                          <a:pPr algn="ctr"/>
                          <a:endParaRPr lang="en-US" sz="900" kern="100" dirty="0">
                            <a:effectLst/>
                            <a:latin typeface="Calibri"/>
                            <a:ea typeface="Calibri"/>
                            <a:cs typeface="Times New Roman"/>
                          </a:endParaRPr>
                        </a:p>
                        <a:p>
                          <a:pPr algn="ctr"/>
                          <a:r>
                            <a:rPr lang="en-US" sz="900" b="1" u="sng" kern="100" dirty="0">
                              <a:effectLst/>
                              <a:latin typeface="Twinkl Thin"/>
                              <a:ea typeface="Calibri"/>
                              <a:cs typeface="Times New Roman"/>
                            </a:rPr>
                            <a:t>Skills taught (P&amp;D)</a:t>
                          </a:r>
                        </a:p>
                        <a:p>
                          <a:pPr algn="ctr"/>
                          <a:endParaRPr lang="en-US" sz="900" kern="100" dirty="0">
                            <a:effectLst/>
                            <a:latin typeface="Calibri"/>
                            <a:ea typeface="Calibri"/>
                            <a:cs typeface="Times New Roman"/>
                          </a:endParaRPr>
                        </a:p>
                        <a:p>
                          <a:pPr algn="ctr"/>
                          <a:r>
                            <a:rPr lang="en-US" sz="900" kern="100" dirty="0">
                              <a:solidFill>
                                <a:srgbClr val="CC00CC"/>
                              </a:solidFill>
                              <a:effectLst/>
                              <a:latin typeface="Twinkl Thin"/>
                              <a:ea typeface="Calibri"/>
                              <a:cs typeface="Times New Roman"/>
                            </a:rPr>
                            <a:t>Pupils will be able to:</a:t>
                          </a:r>
                        </a:p>
                        <a:p>
                          <a:pPr algn="ctr"/>
                          <a:endParaRPr lang="en-US" sz="900" kern="100" dirty="0">
                            <a:solidFill>
                              <a:srgbClr val="CC00CC"/>
                            </a:solidFill>
                            <a:effectLst/>
                            <a:latin typeface="Twinkl Thin"/>
                            <a:ea typeface="Calibri"/>
                            <a:cs typeface="Times New Roman"/>
                          </a:endParaRPr>
                        </a:p>
                        <a:p>
                          <a:pPr algn="ctr"/>
                          <a:r>
                            <a:rPr lang="en-US" sz="900" kern="100" dirty="0">
                              <a:solidFill>
                                <a:srgbClr val="CC00CC"/>
                              </a:solidFill>
                              <a:effectLst/>
                              <a:latin typeface="Twinkl Thin"/>
                              <a:ea typeface="Calibri"/>
                              <a:cs typeface="Times New Roman"/>
                            </a:rPr>
                            <a:t>Identify, describe and represent the position of a shape following a reflection or translation, using the appropriate language, and know that the shape has not changed. </a:t>
                          </a:r>
                          <a:endParaRPr lang="en-US" sz="900" kern="100" dirty="0">
                            <a:effectLst/>
                            <a:latin typeface="Calibri"/>
                            <a:ea typeface="Calibri"/>
                            <a:cs typeface="Times New Roman"/>
                          </a:endParaRPr>
                        </a:p>
                        <a:p>
                          <a:pPr algn="ctr"/>
                          <a:endParaRPr lang="en-US" sz="900" kern="100" dirty="0">
                            <a:effectLst/>
                            <a:latin typeface="Calibri"/>
                            <a:ea typeface="Calibri"/>
                            <a:cs typeface="Times New Roman"/>
                          </a:endParaRPr>
                        </a:p>
                        <a:p>
                          <a:pPr algn="ctr"/>
                          <a:r>
                            <a:rPr lang="en-US" sz="900" b="1" u="sng" kern="100" dirty="0">
                              <a:effectLst/>
                              <a:latin typeface="Twinkl Thin"/>
                              <a:ea typeface="Calibri"/>
                              <a:cs typeface="Times New Roman"/>
                            </a:rPr>
                            <a:t>Skills taught (decimals)</a:t>
                          </a:r>
                        </a:p>
                        <a:p>
                          <a:pPr algn="ctr"/>
                          <a:r>
                            <a:rPr lang="en-US" sz="900" b="1" kern="100" dirty="0">
                              <a:effectLst/>
                              <a:latin typeface="Twinkl Thin"/>
                              <a:ea typeface="Calibri"/>
                              <a:cs typeface="Times New Roman"/>
                            </a:rPr>
                            <a:t> </a:t>
                          </a:r>
                          <a:endParaRPr lang="en-US" sz="900" kern="100" dirty="0">
                            <a:effectLst/>
                            <a:latin typeface="Calibri"/>
                            <a:ea typeface="Calibri"/>
                            <a:cs typeface="Times New Roman"/>
                          </a:endParaRPr>
                        </a:p>
                        <a:p>
                          <a:pPr algn="ctr"/>
                          <a:r>
                            <a:rPr lang="en-US" sz="900" kern="100" dirty="0">
                              <a:solidFill>
                                <a:srgbClr val="7030A0"/>
                              </a:solidFill>
                              <a:effectLst/>
                              <a:latin typeface="Twinkl Thin"/>
                              <a:ea typeface="Calibri"/>
                              <a:cs typeface="Times New Roman"/>
                            </a:rPr>
                            <a:t>Pupils will be able to:</a:t>
                          </a:r>
                        </a:p>
                        <a:p>
                          <a:pPr algn="ctr"/>
                          <a:endParaRPr lang="en-US" sz="900" kern="100" dirty="0">
                            <a:solidFill>
                              <a:srgbClr val="7030A0"/>
                            </a:solidFill>
                            <a:effectLst/>
                            <a:latin typeface="Twinkl Thin"/>
                            <a:ea typeface="Calibri"/>
                            <a:cs typeface="Times New Roman"/>
                          </a:endParaRPr>
                        </a:p>
                        <a:p>
                          <a:pPr algn="ctr"/>
                          <a:r>
                            <a:rPr lang="en-US" sz="900" kern="100" dirty="0" err="1">
                              <a:solidFill>
                                <a:srgbClr val="7030A0"/>
                              </a:solidFill>
                              <a:effectLst/>
                              <a:latin typeface="Twinkl Thin"/>
                              <a:ea typeface="Calibri"/>
                              <a:cs typeface="Times New Roman"/>
                            </a:rPr>
                            <a:t>Recognise</a:t>
                          </a:r>
                          <a:r>
                            <a:rPr lang="en-US" sz="900" kern="100" dirty="0">
                              <a:solidFill>
                                <a:srgbClr val="7030A0"/>
                              </a:solidFill>
                              <a:effectLst/>
                              <a:latin typeface="Twinkl Thin"/>
                              <a:ea typeface="Calibri"/>
                              <a:cs typeface="Times New Roman"/>
                            </a:rPr>
                            <a:t> and use thousandths and relate them to tenths, hundredths and decimal equivalents.</a:t>
                          </a:r>
                        </a:p>
                        <a:p>
                          <a:pPr algn="ctr"/>
                          <a:endParaRPr lang="en-US" sz="900" kern="100" dirty="0">
                            <a:solidFill>
                              <a:srgbClr val="7030A0"/>
                            </a:solidFill>
                            <a:effectLst/>
                            <a:latin typeface="Twinkl Thin"/>
                            <a:ea typeface="Calibri"/>
                            <a:cs typeface="Times New Roman"/>
                          </a:endParaRPr>
                        </a:p>
                        <a:p>
                          <a:pPr algn="ctr"/>
                          <a:r>
                            <a:rPr lang="en-US" sz="900" kern="100" dirty="0">
                              <a:solidFill>
                                <a:srgbClr val="7030A0"/>
                              </a:solidFill>
                              <a:effectLst/>
                              <a:latin typeface="Twinkl Thin"/>
                              <a:ea typeface="Calibri"/>
                              <a:cs typeface="Times New Roman"/>
                            </a:rPr>
                            <a:t>Solve problems involving number up to 3 decimal places. </a:t>
                          </a:r>
                        </a:p>
                        <a:p>
                          <a:pPr algn="ctr"/>
                          <a:endParaRPr lang="en-US" sz="900" kern="100" dirty="0">
                            <a:solidFill>
                              <a:srgbClr val="7030A0"/>
                            </a:solidFill>
                            <a:effectLst/>
                            <a:latin typeface="Twinkl Thin"/>
                            <a:ea typeface="Calibri"/>
                            <a:cs typeface="Times New Roman"/>
                          </a:endParaRPr>
                        </a:p>
                        <a:p>
                          <a:pPr algn="ctr"/>
                          <a:r>
                            <a:rPr lang="en-US" sz="900" kern="100" dirty="0">
                              <a:solidFill>
                                <a:srgbClr val="7030A0"/>
                              </a:solidFill>
                              <a:effectLst/>
                              <a:latin typeface="Twinkl Thin"/>
                              <a:ea typeface="Calibri"/>
                              <a:cs typeface="Times New Roman"/>
                            </a:rPr>
                            <a:t>Read, write, order and compare numbers with up to 3 decimal places. </a:t>
                          </a:r>
                        </a:p>
                        <a:p>
                          <a:pPr algn="ctr"/>
                          <a:endParaRPr lang="en-US" sz="900" kern="100" dirty="0">
                            <a:solidFill>
                              <a:srgbClr val="7030A0"/>
                            </a:solidFill>
                            <a:effectLst/>
                            <a:latin typeface="Twinkl Thin"/>
                            <a:ea typeface="Calibri"/>
                            <a:cs typeface="Times New Roman"/>
                          </a:endParaRPr>
                        </a:p>
                        <a:p>
                          <a:pPr algn="ctr"/>
                          <a:r>
                            <a:rPr lang="en-US" sz="900" kern="100" dirty="0">
                              <a:solidFill>
                                <a:srgbClr val="7030A0"/>
                              </a:solidFill>
                              <a:effectLst/>
                              <a:latin typeface="Twinkl Thin"/>
                              <a:ea typeface="Calibri"/>
                              <a:cs typeface="Times New Roman"/>
                            </a:rPr>
                            <a:t>Multiply and divide whole numbers and those involving decimals by 10, 100 and 1,000.</a:t>
                          </a:r>
                          <a:endParaRPr lang="en-US" sz="900" kern="100" dirty="0">
                            <a:effectLst/>
                            <a:latin typeface="Calibri"/>
                            <a:ea typeface="Calibri"/>
                            <a:cs typeface="Times New Roman"/>
                          </a:endParaRPr>
                        </a:p>
                        <a:p>
                          <a:pPr algn="ctr"/>
                          <a:endParaRPr lang="en-US" sz="900" kern="100" dirty="0">
                            <a:effectLst/>
                            <a:latin typeface="Calibri"/>
                            <a:ea typeface="Calibri"/>
                            <a:cs typeface="Times New Roman"/>
                          </a:endParaRPr>
                        </a:p>
                        <a:p>
                          <a:pPr algn="ctr">
                            <a:lnSpc>
                              <a:spcPct val="107000"/>
                            </a:lnSpc>
                            <a:spcAft>
                              <a:spcPts val="800"/>
                            </a:spcAft>
                          </a:pPr>
                          <a:endParaRPr lang="en-US" sz="900" dirty="0">
                            <a:effectLst/>
                            <a:latin typeface="Calibri"/>
                            <a:ea typeface="Calibri"/>
                            <a:cs typeface="Times New Roman"/>
                          </a:endParaRPr>
                        </a:p>
                        <a:p>
                          <a:pPr algn="ctr">
                            <a:lnSpc>
                              <a:spcPct val="107000"/>
                            </a:lnSpc>
                            <a:spcAft>
                              <a:spcPts val="800"/>
                            </a:spcAft>
                          </a:pPr>
                          <a:endParaRPr lang="en-US" sz="9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a:r>
                            <a:rPr lang="en-US" sz="900" b="1" u="sng" kern="100" dirty="0">
                              <a:effectLst/>
                              <a:latin typeface="Twinkl Thin"/>
                              <a:ea typeface="Calibri"/>
                              <a:cs typeface="Times New Roman"/>
                            </a:rPr>
                            <a:t>Units</a:t>
                          </a:r>
                        </a:p>
                        <a:p>
                          <a:pPr algn="ctr"/>
                          <a:r>
                            <a:rPr lang="en-US" sz="900" kern="100" dirty="0">
                              <a:effectLst/>
                              <a:latin typeface="Twinkl Thin"/>
                              <a:ea typeface="Calibri"/>
                              <a:cs typeface="Times New Roman"/>
                            </a:rPr>
                            <a:t>Negative Numbers</a:t>
                          </a:r>
                        </a:p>
                        <a:p>
                          <a:pPr algn="ctr"/>
                          <a:r>
                            <a:rPr lang="en-US" sz="900" kern="100" dirty="0">
                              <a:effectLst/>
                              <a:latin typeface="Twinkl Thin"/>
                              <a:ea typeface="Calibri"/>
                              <a:cs typeface="Times New Roman"/>
                            </a:rPr>
                            <a:t>Converting units</a:t>
                          </a:r>
                        </a:p>
                        <a:p>
                          <a:pPr algn="ctr"/>
                          <a:r>
                            <a:rPr lang="en-US" sz="900" kern="100" dirty="0">
                              <a:effectLst/>
                              <a:latin typeface="Twinkl Thin"/>
                              <a:ea typeface="Calibri"/>
                              <a:cs typeface="Times New Roman"/>
                            </a:rPr>
                            <a:t>Volume</a:t>
                          </a:r>
                          <a:endParaRPr lang="en-US" sz="900" kern="100" dirty="0">
                            <a:effectLst/>
                            <a:latin typeface="Calibri"/>
                            <a:ea typeface="Calibri"/>
                            <a:cs typeface="Times New Roman"/>
                          </a:endParaRPr>
                        </a:p>
                        <a:p>
                          <a:pPr algn="ctr"/>
                          <a:endParaRPr lang="en-US" sz="900" kern="100" dirty="0">
                            <a:effectLst/>
                            <a:latin typeface="Calibri"/>
                            <a:ea typeface="Calibri"/>
                            <a:cs typeface="Times New Roman"/>
                          </a:endParaRPr>
                        </a:p>
                        <a:p>
                          <a:pPr algn="ctr"/>
                          <a:r>
                            <a:rPr lang="en-US" sz="900" b="1" u="sng" kern="100" dirty="0">
                              <a:effectLst/>
                              <a:latin typeface="Twinkl Thin"/>
                              <a:ea typeface="Calibri"/>
                              <a:cs typeface="Times New Roman"/>
                            </a:rPr>
                            <a:t>Skills taught (negative numbers)</a:t>
                          </a:r>
                          <a:r>
                            <a:rPr lang="en-US" sz="900" b="1" kern="100" dirty="0">
                              <a:effectLst/>
                              <a:latin typeface="Twinkl Thin"/>
                              <a:ea typeface="Calibri"/>
                              <a:cs typeface="Times New Roman"/>
                            </a:rPr>
                            <a:t> </a:t>
                          </a:r>
                        </a:p>
                        <a:p>
                          <a:pPr algn="ctr"/>
                          <a:endParaRPr lang="en-US" sz="900" kern="100" dirty="0">
                            <a:effectLst/>
                            <a:latin typeface="Calibri"/>
                            <a:ea typeface="Calibri"/>
                            <a:cs typeface="Times New Roman"/>
                          </a:endParaRPr>
                        </a:p>
                        <a:p>
                          <a:pPr algn="ctr"/>
                          <a:r>
                            <a:rPr lang="en-US" sz="900" kern="100" dirty="0">
                              <a:solidFill>
                                <a:srgbClr val="FF9966"/>
                              </a:solidFill>
                              <a:effectLst/>
                              <a:latin typeface="Twinkl Thin"/>
                              <a:ea typeface="Calibri"/>
                              <a:cs typeface="Times New Roman"/>
                            </a:rPr>
                            <a:t>Pupils will be able to:</a:t>
                          </a:r>
                        </a:p>
                        <a:p>
                          <a:pPr algn="ctr"/>
                          <a:endParaRPr lang="en-US" sz="900" kern="100" dirty="0">
                            <a:solidFill>
                              <a:srgbClr val="FF9966"/>
                            </a:solidFill>
                            <a:effectLst/>
                            <a:latin typeface="Twinkl Thin"/>
                            <a:ea typeface="Calibri"/>
                            <a:cs typeface="Times New Roman"/>
                          </a:endParaRPr>
                        </a:p>
                        <a:p>
                          <a:pPr algn="ctr"/>
                          <a:r>
                            <a:rPr lang="en-US" sz="900" kern="100" dirty="0">
                              <a:solidFill>
                                <a:srgbClr val="FF9966"/>
                              </a:solidFill>
                              <a:effectLst/>
                              <a:latin typeface="Twinkl Thin"/>
                              <a:ea typeface="Calibri"/>
                              <a:cs typeface="Times New Roman"/>
                            </a:rPr>
                            <a:t>Interpret negative numbers in context, count forwards and backwards with positive and negative whole numbers, including through zero. </a:t>
                          </a:r>
                          <a:endParaRPr lang="en-US" sz="900" kern="100" dirty="0">
                            <a:effectLst/>
                            <a:latin typeface="Calibri"/>
                            <a:ea typeface="Calibri"/>
                            <a:cs typeface="Times New Roman"/>
                          </a:endParaRPr>
                        </a:p>
                        <a:p>
                          <a:pPr algn="ctr"/>
                          <a:endParaRPr lang="en-US" sz="900" kern="100" dirty="0">
                            <a:effectLst/>
                            <a:latin typeface="Calibri"/>
                            <a:ea typeface="Calibri"/>
                            <a:cs typeface="Times New Roman"/>
                          </a:endParaRPr>
                        </a:p>
                        <a:p>
                          <a:pPr algn="ctr"/>
                          <a:r>
                            <a:rPr lang="en-US" sz="900" b="1" u="sng" kern="100" dirty="0">
                              <a:effectLst/>
                              <a:latin typeface="Twinkl Thin"/>
                              <a:ea typeface="Calibri"/>
                              <a:cs typeface="Times New Roman"/>
                            </a:rPr>
                            <a:t>Skills taught (converting units)</a:t>
                          </a:r>
                        </a:p>
                        <a:p>
                          <a:pPr algn="ctr"/>
                          <a:endParaRPr lang="en-US" sz="900" kern="100" dirty="0">
                            <a:effectLst/>
                            <a:latin typeface="Calibri"/>
                            <a:ea typeface="Calibri"/>
                            <a:cs typeface="Times New Roman"/>
                          </a:endParaRPr>
                        </a:p>
                        <a:p>
                          <a:pPr algn="ctr"/>
                          <a:r>
                            <a:rPr lang="en-US" sz="900" kern="100" dirty="0">
                              <a:solidFill>
                                <a:srgbClr val="00B0F0"/>
                              </a:solidFill>
                              <a:effectLst/>
                              <a:latin typeface="Twinkl Thin"/>
                              <a:ea typeface="Calibri"/>
                              <a:cs typeface="Times New Roman"/>
                            </a:rPr>
                            <a:t>Pupils will be able to:</a:t>
                          </a:r>
                        </a:p>
                        <a:p>
                          <a:pPr algn="ctr"/>
                          <a:r>
                            <a:rPr lang="en-US" sz="900" kern="100" dirty="0">
                              <a:solidFill>
                                <a:srgbClr val="00B0F0"/>
                              </a:solidFill>
                              <a:effectLst/>
                              <a:latin typeface="Twinkl Thin"/>
                              <a:ea typeface="Calibri"/>
                              <a:cs typeface="Times New Roman"/>
                            </a:rPr>
                            <a:t> </a:t>
                          </a:r>
                        </a:p>
                        <a:p>
                          <a:pPr algn="ctr"/>
                          <a:r>
                            <a:rPr lang="en-US" sz="900" kern="100" dirty="0">
                              <a:solidFill>
                                <a:srgbClr val="00B0F0"/>
                              </a:solidFill>
                              <a:effectLst/>
                              <a:latin typeface="Twinkl Thin"/>
                              <a:ea typeface="Calibri"/>
                              <a:cs typeface="Times New Roman"/>
                            </a:rPr>
                            <a:t>Convert between different units of metric measure [for example, </a:t>
                          </a:r>
                          <a:r>
                            <a:rPr lang="en-US" sz="900" kern="100" dirty="0" err="1">
                              <a:solidFill>
                                <a:srgbClr val="00B0F0"/>
                              </a:solidFill>
                              <a:effectLst/>
                              <a:latin typeface="Twinkl Thin"/>
                              <a:ea typeface="Calibri"/>
                              <a:cs typeface="Times New Roman"/>
                            </a:rPr>
                            <a:t>kilometre</a:t>
                          </a:r>
                          <a:r>
                            <a:rPr lang="en-US" sz="900" kern="100" dirty="0">
                              <a:solidFill>
                                <a:srgbClr val="00B0F0"/>
                              </a:solidFill>
                              <a:effectLst/>
                              <a:latin typeface="Twinkl Thin"/>
                              <a:ea typeface="Calibri"/>
                              <a:cs typeface="Times New Roman"/>
                            </a:rPr>
                            <a:t> and </a:t>
                          </a:r>
                          <a:r>
                            <a:rPr lang="en-US" sz="900" kern="100" dirty="0" err="1">
                              <a:solidFill>
                                <a:srgbClr val="00B0F0"/>
                              </a:solidFill>
                              <a:effectLst/>
                              <a:latin typeface="Twinkl Thin"/>
                              <a:ea typeface="Calibri"/>
                              <a:cs typeface="Times New Roman"/>
                            </a:rPr>
                            <a:t>metre</a:t>
                          </a:r>
                          <a:r>
                            <a:rPr lang="en-US" sz="900" kern="100" dirty="0">
                              <a:solidFill>
                                <a:srgbClr val="00B0F0"/>
                              </a:solidFill>
                              <a:effectLst/>
                              <a:latin typeface="Twinkl Thin"/>
                              <a:ea typeface="Calibri"/>
                              <a:cs typeface="Times New Roman"/>
                            </a:rPr>
                            <a:t>; </a:t>
                          </a:r>
                          <a:r>
                            <a:rPr lang="en-US" sz="900" kern="100" dirty="0" err="1">
                              <a:solidFill>
                                <a:srgbClr val="00B0F0"/>
                              </a:solidFill>
                              <a:effectLst/>
                              <a:latin typeface="Twinkl Thin"/>
                              <a:ea typeface="Calibri"/>
                              <a:cs typeface="Times New Roman"/>
                            </a:rPr>
                            <a:t>centimetre</a:t>
                          </a:r>
                          <a:r>
                            <a:rPr lang="en-US" sz="900" kern="100" dirty="0">
                              <a:solidFill>
                                <a:srgbClr val="00B0F0"/>
                              </a:solidFill>
                              <a:effectLst/>
                              <a:latin typeface="Twinkl Thin"/>
                              <a:ea typeface="Calibri"/>
                              <a:cs typeface="Times New Roman"/>
                            </a:rPr>
                            <a:t> and </a:t>
                          </a:r>
                          <a:r>
                            <a:rPr lang="en-US" sz="900" kern="100" dirty="0" err="1">
                              <a:solidFill>
                                <a:srgbClr val="00B0F0"/>
                              </a:solidFill>
                              <a:effectLst/>
                              <a:latin typeface="Twinkl Thin"/>
                              <a:ea typeface="Calibri"/>
                              <a:cs typeface="Times New Roman"/>
                            </a:rPr>
                            <a:t>metre</a:t>
                          </a:r>
                          <a:r>
                            <a:rPr lang="en-US" sz="900" kern="100" dirty="0">
                              <a:solidFill>
                                <a:srgbClr val="00B0F0"/>
                              </a:solidFill>
                              <a:effectLst/>
                              <a:latin typeface="Twinkl Thin"/>
                              <a:ea typeface="Calibri"/>
                              <a:cs typeface="Times New Roman"/>
                            </a:rPr>
                            <a:t>; </a:t>
                          </a:r>
                          <a:r>
                            <a:rPr lang="en-US" sz="900" kern="100" dirty="0" err="1">
                              <a:solidFill>
                                <a:srgbClr val="00B0F0"/>
                              </a:solidFill>
                              <a:effectLst/>
                              <a:latin typeface="Twinkl Thin"/>
                              <a:ea typeface="Calibri"/>
                              <a:cs typeface="Times New Roman"/>
                            </a:rPr>
                            <a:t>centimetre</a:t>
                          </a:r>
                          <a:r>
                            <a:rPr lang="en-US" sz="900" kern="100" dirty="0">
                              <a:solidFill>
                                <a:srgbClr val="00B0F0"/>
                              </a:solidFill>
                              <a:effectLst/>
                              <a:latin typeface="Twinkl Thin"/>
                              <a:ea typeface="Calibri"/>
                              <a:cs typeface="Times New Roman"/>
                            </a:rPr>
                            <a:t> and </a:t>
                          </a:r>
                          <a:r>
                            <a:rPr lang="en-US" sz="900" kern="100" dirty="0" err="1">
                              <a:solidFill>
                                <a:srgbClr val="00B0F0"/>
                              </a:solidFill>
                              <a:effectLst/>
                              <a:latin typeface="Twinkl Thin"/>
                              <a:ea typeface="Calibri"/>
                              <a:cs typeface="Times New Roman"/>
                            </a:rPr>
                            <a:t>millimetre</a:t>
                          </a:r>
                          <a:r>
                            <a:rPr lang="en-US" sz="900" kern="100" dirty="0">
                              <a:solidFill>
                                <a:srgbClr val="00B0F0"/>
                              </a:solidFill>
                              <a:effectLst/>
                              <a:latin typeface="Twinkl Thin"/>
                              <a:ea typeface="Calibri"/>
                              <a:cs typeface="Times New Roman"/>
                            </a:rPr>
                            <a:t>; gram and kilogram; </a:t>
                          </a:r>
                          <a:r>
                            <a:rPr lang="en-US" sz="900" kern="100" dirty="0" err="1">
                              <a:solidFill>
                                <a:srgbClr val="00B0F0"/>
                              </a:solidFill>
                              <a:effectLst/>
                              <a:latin typeface="Twinkl Thin"/>
                              <a:ea typeface="Calibri"/>
                              <a:cs typeface="Times New Roman"/>
                            </a:rPr>
                            <a:t>litre</a:t>
                          </a:r>
                          <a:r>
                            <a:rPr lang="en-US" sz="900" kern="100" dirty="0">
                              <a:solidFill>
                                <a:srgbClr val="00B0F0"/>
                              </a:solidFill>
                              <a:effectLst/>
                              <a:latin typeface="Twinkl Thin"/>
                              <a:ea typeface="Calibri"/>
                              <a:cs typeface="Times New Roman"/>
                            </a:rPr>
                            <a:t> and </a:t>
                          </a:r>
                          <a:r>
                            <a:rPr lang="en-US" sz="900" kern="100" dirty="0" err="1">
                              <a:solidFill>
                                <a:srgbClr val="00B0F0"/>
                              </a:solidFill>
                              <a:effectLst/>
                              <a:latin typeface="Twinkl Thin"/>
                              <a:ea typeface="Calibri"/>
                              <a:cs typeface="Times New Roman"/>
                            </a:rPr>
                            <a:t>millilitre</a:t>
                          </a:r>
                          <a:r>
                            <a:rPr lang="en-US" sz="900" kern="100" dirty="0">
                              <a:solidFill>
                                <a:srgbClr val="00B0F0"/>
                              </a:solidFill>
                              <a:effectLst/>
                              <a:latin typeface="Twinkl Thin"/>
                              <a:ea typeface="Calibri"/>
                              <a:cs typeface="Times New Roman"/>
                            </a:rPr>
                            <a:t>].</a:t>
                          </a:r>
                        </a:p>
                        <a:p>
                          <a:pPr algn="ctr"/>
                          <a:r>
                            <a:rPr lang="en-US" sz="900" kern="100" dirty="0">
                              <a:solidFill>
                                <a:srgbClr val="00B0F0"/>
                              </a:solidFill>
                              <a:effectLst/>
                              <a:latin typeface="Twinkl Thin"/>
                              <a:ea typeface="Calibri"/>
                              <a:cs typeface="Times New Roman"/>
                            </a:rPr>
                            <a:t> </a:t>
                          </a:r>
                        </a:p>
                        <a:p>
                          <a:pPr algn="ctr"/>
                          <a:r>
                            <a:rPr lang="en-US" sz="900" kern="100" dirty="0">
                              <a:solidFill>
                                <a:srgbClr val="00B0F0"/>
                              </a:solidFill>
                              <a:effectLst/>
                              <a:latin typeface="Twinkl Thin"/>
                              <a:ea typeface="Calibri"/>
                              <a:cs typeface="Times New Roman"/>
                            </a:rPr>
                            <a:t>Understand and use approximate equivalences between metric units </a:t>
                          </a:r>
                          <a:endParaRPr lang="en-US" sz="900" kern="100" dirty="0">
                            <a:effectLst/>
                            <a:latin typeface="Calibri"/>
                            <a:ea typeface="Calibri"/>
                            <a:cs typeface="Times New Roman"/>
                          </a:endParaRPr>
                        </a:p>
                        <a:p>
                          <a:pPr algn="ctr"/>
                          <a:r>
                            <a:rPr lang="en-US" sz="900" kern="100" dirty="0">
                              <a:solidFill>
                                <a:srgbClr val="00B0F0"/>
                              </a:solidFill>
                              <a:effectLst/>
                              <a:latin typeface="Twinkl Thin"/>
                              <a:ea typeface="Calibri"/>
                              <a:cs typeface="Times New Roman"/>
                            </a:rPr>
                            <a:t>and common imperial units such as inches, pounds and pints.</a:t>
                          </a:r>
                        </a:p>
                        <a:p>
                          <a:pPr algn="ctr"/>
                          <a:endParaRPr lang="en-US" sz="900" kern="100" dirty="0">
                            <a:solidFill>
                              <a:srgbClr val="00B0F0"/>
                            </a:solidFill>
                            <a:effectLst/>
                            <a:latin typeface="Twinkl Thin"/>
                            <a:ea typeface="Calibri"/>
                            <a:cs typeface="Times New Roman"/>
                          </a:endParaRPr>
                        </a:p>
                        <a:p>
                          <a:pPr algn="ctr"/>
                          <a:r>
                            <a:rPr lang="en-US" sz="900" kern="100" dirty="0">
                              <a:solidFill>
                                <a:srgbClr val="00B0F0"/>
                              </a:solidFill>
                              <a:effectLst/>
                              <a:latin typeface="Twinkl Thin"/>
                              <a:ea typeface="Calibri"/>
                              <a:cs typeface="Times New Roman"/>
                            </a:rPr>
                            <a:t>Solve problems involving converting between units of time. </a:t>
                          </a:r>
                          <a:endParaRPr lang="en-US" sz="900" kern="100" dirty="0">
                            <a:effectLst/>
                            <a:latin typeface="Calibri"/>
                            <a:ea typeface="Calibri"/>
                            <a:cs typeface="Times New Roman"/>
                          </a:endParaRPr>
                        </a:p>
                        <a:p>
                          <a:pPr algn="ctr"/>
                          <a:endParaRPr lang="en-US" sz="900" kern="100" dirty="0">
                            <a:effectLst/>
                            <a:latin typeface="Calibri"/>
                            <a:ea typeface="Calibri"/>
                            <a:cs typeface="Times New Roman"/>
                          </a:endParaRPr>
                        </a:p>
                        <a:p>
                          <a:pPr algn="ctr"/>
                          <a:r>
                            <a:rPr lang="en-US" sz="900" b="1" u="sng" kern="100" dirty="0">
                              <a:effectLst/>
                              <a:latin typeface="Twinkl Thin"/>
                              <a:ea typeface="Calibri"/>
                              <a:cs typeface="Times New Roman"/>
                            </a:rPr>
                            <a:t>Skills taught (volume)</a:t>
                          </a:r>
                        </a:p>
                        <a:p>
                          <a:pPr algn="ctr"/>
                          <a:endParaRPr lang="en-US" sz="900" kern="100" dirty="0">
                            <a:effectLst/>
                            <a:latin typeface="Calibri"/>
                            <a:ea typeface="Calibri"/>
                            <a:cs typeface="Times New Roman"/>
                          </a:endParaRPr>
                        </a:p>
                        <a:p>
                          <a:pPr algn="ctr"/>
                          <a:r>
                            <a:rPr lang="en-US" sz="900" kern="100" dirty="0">
                              <a:solidFill>
                                <a:srgbClr val="808080"/>
                              </a:solidFill>
                              <a:effectLst/>
                              <a:latin typeface="Twinkl Thin"/>
                              <a:ea typeface="Calibri"/>
                              <a:cs typeface="Times New Roman"/>
                            </a:rPr>
                            <a:t>Pupils will be able to:</a:t>
                          </a:r>
                        </a:p>
                        <a:p>
                          <a:pPr algn="ctr"/>
                          <a:endParaRPr lang="en-US" sz="900" kern="100" dirty="0">
                            <a:solidFill>
                              <a:srgbClr val="808080"/>
                            </a:solidFill>
                            <a:effectLst/>
                            <a:latin typeface="Twinkl Thin"/>
                            <a:ea typeface="Calibri"/>
                            <a:cs typeface="Times New Roman"/>
                          </a:endParaRPr>
                        </a:p>
                        <a:p>
                          <a:pPr algn="ctr"/>
                          <a:r>
                            <a:rPr lang="en-US" sz="900" kern="100" dirty="0">
                              <a:solidFill>
                                <a:srgbClr val="808080"/>
                              </a:solidFill>
                              <a:effectLst/>
                              <a:latin typeface="Twinkl Thin"/>
                              <a:ea typeface="Calibri"/>
                              <a:cs typeface="Times New Roman"/>
                            </a:rPr>
                            <a:t>Estimate volume [for example, using 1 cm3 blocks to build cuboids </a:t>
                          </a:r>
                          <a:endParaRPr lang="en-US" sz="900" kern="100" dirty="0">
                            <a:effectLst/>
                            <a:latin typeface="Calibri"/>
                            <a:ea typeface="Calibri"/>
                            <a:cs typeface="Times New Roman"/>
                          </a:endParaRPr>
                        </a:p>
                        <a:p>
                          <a:pPr algn="ctr"/>
                          <a:r>
                            <a:rPr lang="en-US" sz="900" kern="100" dirty="0">
                              <a:solidFill>
                                <a:srgbClr val="808080"/>
                              </a:solidFill>
                              <a:effectLst/>
                              <a:latin typeface="Twinkl Thin"/>
                              <a:ea typeface="Calibri"/>
                              <a:cs typeface="Times New Roman"/>
                            </a:rPr>
                            <a:t>(including cubes)] and capacity. </a:t>
                          </a:r>
                          <a:endParaRPr lang="en-US" sz="900" kern="100" dirty="0">
                            <a:effectLst/>
                            <a:latin typeface="Calibri"/>
                            <a:ea typeface="Calibri"/>
                            <a:cs typeface="Times New Roman"/>
                          </a:endParaRPr>
                        </a:p>
                        <a:p>
                          <a:pPr algn="ctr"/>
                          <a:endParaRPr lang="en-US" sz="900" kern="100" dirty="0">
                            <a:effectLst/>
                            <a:latin typeface="Calibri"/>
                            <a:ea typeface="Calibri"/>
                            <a:cs typeface="Times New Roman"/>
                          </a:endParaRPr>
                        </a:p>
                        <a:p>
                          <a:pPr algn="ctr">
                            <a:lnSpc>
                              <a:spcPct val="107000"/>
                            </a:lnSpc>
                            <a:spcAft>
                              <a:spcPts val="800"/>
                            </a:spcAft>
                          </a:pPr>
                          <a:endParaRPr lang="en-US" sz="9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1717291734"/>
                      </a:ext>
                    </a:extLst>
                  </a:tr>
                </a:tbl>
              </a:graphicData>
            </a:graphic>
          </p:graphicFrame>
        </mc:Choice>
        <mc:Fallback xmlns="">
          <p:graphicFrame>
            <p:nvGraphicFramePr>
              <p:cNvPr id="5" name="Table 4">
                <a:extLst>
                  <a:ext uri="{FF2B5EF4-FFF2-40B4-BE49-F238E27FC236}">
                    <a16:creationId xmlns:a16="http://schemas.microsoft.com/office/drawing/2014/main" id="{70045364-F6F6-8F13-FC42-E5A67FC0A94E}"/>
                  </a:ext>
                </a:extLst>
              </p:cNvPr>
              <p:cNvGraphicFramePr>
                <a:graphicFrameLocks noGrp="1"/>
              </p:cNvGraphicFramePr>
              <p:nvPr>
                <p:extLst>
                  <p:ext uri="{D42A27DB-BD31-4B8C-83A1-F6EECF244321}">
                    <p14:modId xmlns:p14="http://schemas.microsoft.com/office/powerpoint/2010/main" val="548657041"/>
                  </p:ext>
                </p:extLst>
              </p:nvPr>
            </p:nvGraphicFramePr>
            <p:xfrm>
              <a:off x="-10438" y="-31315"/>
              <a:ext cx="12190956" cy="9266361"/>
            </p:xfrm>
            <a:graphic>
              <a:graphicData uri="http://schemas.openxmlformats.org/drawingml/2006/table">
                <a:tbl>
                  <a:tblPr firstRow="1" firstCol="1" bandRow="1">
                    <a:tableStyleId>{5C22544A-7EE6-4342-B048-85BDC9FD1C3A}</a:tableStyleId>
                  </a:tblPr>
                  <a:tblGrid>
                    <a:gridCol w="764818">
                      <a:extLst>
                        <a:ext uri="{9D8B030D-6E8A-4147-A177-3AD203B41FA5}">
                          <a16:colId xmlns:a16="http://schemas.microsoft.com/office/drawing/2014/main" val="485911696"/>
                        </a:ext>
                      </a:extLst>
                    </a:gridCol>
                    <a:gridCol w="1851660">
                      <a:extLst>
                        <a:ext uri="{9D8B030D-6E8A-4147-A177-3AD203B41FA5}">
                          <a16:colId xmlns:a16="http://schemas.microsoft.com/office/drawing/2014/main" val="2170464504"/>
                        </a:ext>
                      </a:extLst>
                    </a:gridCol>
                    <a:gridCol w="1941265">
                      <a:extLst>
                        <a:ext uri="{9D8B030D-6E8A-4147-A177-3AD203B41FA5}">
                          <a16:colId xmlns:a16="http://schemas.microsoft.com/office/drawing/2014/main" val="1085503202"/>
                        </a:ext>
                      </a:extLst>
                    </a:gridCol>
                    <a:gridCol w="1967127">
                      <a:extLst>
                        <a:ext uri="{9D8B030D-6E8A-4147-A177-3AD203B41FA5}">
                          <a16:colId xmlns:a16="http://schemas.microsoft.com/office/drawing/2014/main" val="1646684517"/>
                        </a:ext>
                      </a:extLst>
                    </a:gridCol>
                    <a:gridCol w="1788874">
                      <a:extLst>
                        <a:ext uri="{9D8B030D-6E8A-4147-A177-3AD203B41FA5}">
                          <a16:colId xmlns:a16="http://schemas.microsoft.com/office/drawing/2014/main" val="3273918673"/>
                        </a:ext>
                      </a:extLst>
                    </a:gridCol>
                    <a:gridCol w="2047935">
                      <a:extLst>
                        <a:ext uri="{9D8B030D-6E8A-4147-A177-3AD203B41FA5}">
                          <a16:colId xmlns:a16="http://schemas.microsoft.com/office/drawing/2014/main" val="182221038"/>
                        </a:ext>
                      </a:extLst>
                    </a:gridCol>
                    <a:gridCol w="1829277">
                      <a:extLst>
                        <a:ext uri="{9D8B030D-6E8A-4147-A177-3AD203B41FA5}">
                          <a16:colId xmlns:a16="http://schemas.microsoft.com/office/drawing/2014/main" val="2759984309"/>
                        </a:ext>
                      </a:extLst>
                    </a:gridCol>
                  </a:tblGrid>
                  <a:tr h="785301">
                    <a:tc>
                      <a:txBody>
                        <a:bodyPr/>
                        <a:lstStyle/>
                        <a:p>
                          <a:pPr algn="ctr">
                            <a:lnSpc>
                              <a:spcPct val="107000"/>
                            </a:lnSpc>
                            <a:spcAft>
                              <a:spcPts val="800"/>
                            </a:spcAft>
                          </a:pPr>
                          <a:r>
                            <a:rPr lang="en-US" sz="1100" b="1" kern="100">
                              <a:effectLst/>
                              <a:latin typeface="Twinkl Thin"/>
                              <a:ea typeface="Aptos" panose="020B0004020202020204" pitchFamily="34" charset="0"/>
                              <a:cs typeface="Times New Roman"/>
                            </a:rPr>
                            <a:t>Year Groups</a:t>
                          </a:r>
                          <a:endParaRPr lang="en-US" sz="1100">
                            <a:effectLst/>
                            <a:latin typeface="Aptos"/>
                            <a:ea typeface="Calibri" panose="020F0502020204030204" pitchFamily="34" charset="0"/>
                            <a:cs typeface="Times New Roman"/>
                          </a:endParaRPr>
                        </a:p>
                        <a:p>
                          <a:pPr algn="ctr">
                            <a:lnSpc>
                              <a:spcPct val="107000"/>
                            </a:lnSpc>
                            <a:spcAft>
                              <a:spcPts val="800"/>
                            </a:spcAft>
                          </a:pPr>
                          <a:r>
                            <a:rPr lang="en-US" sz="1100" b="1" kern="100">
                              <a:effectLst/>
                              <a:latin typeface="Twinkl Thin"/>
                              <a:ea typeface="Aptos" panose="020B0004020202020204" pitchFamily="34" charset="0"/>
                              <a:cs typeface="Times New Roman"/>
                            </a:rPr>
                            <a:t>(KS2)</a:t>
                          </a:r>
                          <a:endParaRPr lang="en-US" sz="1100">
                            <a:effectLst/>
                            <a:latin typeface="Aptos"/>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n-US" sz="1100" b="1" kern="100">
                              <a:effectLst/>
                              <a:latin typeface="Twinkl Thin"/>
                              <a:ea typeface="Aptos" panose="020B0004020202020204" pitchFamily="34" charset="0"/>
                              <a:cs typeface="Times New Roman"/>
                            </a:rPr>
                            <a:t>Autumn Term 1</a:t>
                          </a:r>
                          <a:endParaRPr lang="en-US" sz="1100">
                            <a:effectLst/>
                            <a:latin typeface="Aptos"/>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n-US" sz="1100" b="1" kern="100" dirty="0">
                              <a:effectLst/>
                              <a:latin typeface="Twinkl Thin"/>
                              <a:ea typeface="Aptos" panose="020B0004020202020204" pitchFamily="34" charset="0"/>
                              <a:cs typeface="Times New Roman"/>
                            </a:rPr>
                            <a:t>Autumn Term 2</a:t>
                          </a:r>
                          <a:endParaRPr lang="en-US" sz="1100" dirty="0">
                            <a:effectLst/>
                            <a:latin typeface="Aptos"/>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n-US" sz="1100" b="1" kern="100" dirty="0">
                              <a:effectLst/>
                              <a:latin typeface="Twinkl Thin"/>
                              <a:ea typeface="Aptos" panose="020B0004020202020204" pitchFamily="34" charset="0"/>
                              <a:cs typeface="Times New Roman"/>
                            </a:rPr>
                            <a:t>Spring Term 1</a:t>
                          </a:r>
                          <a:endParaRPr lang="en-US" sz="1100" dirty="0">
                            <a:effectLst/>
                            <a:latin typeface="Aptos"/>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n-US" sz="1100" b="1" kern="100">
                              <a:effectLst/>
                              <a:latin typeface="Twinkl Thin"/>
                              <a:ea typeface="Aptos" panose="020B0004020202020204" pitchFamily="34" charset="0"/>
                              <a:cs typeface="Times New Roman"/>
                            </a:rPr>
                            <a:t>Spring Term 2</a:t>
                          </a:r>
                          <a:endParaRPr lang="en-US" sz="1100">
                            <a:effectLst/>
                            <a:latin typeface="Aptos"/>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n-US" sz="1100" b="1" kern="100">
                              <a:effectLst/>
                              <a:latin typeface="Twinkl Thin"/>
                              <a:ea typeface="Aptos" panose="020B0004020202020204" pitchFamily="34" charset="0"/>
                              <a:cs typeface="Times New Roman"/>
                            </a:rPr>
                            <a:t>Summer Term 1</a:t>
                          </a:r>
                          <a:endParaRPr lang="en-US" sz="1100">
                            <a:effectLst/>
                            <a:latin typeface="Aptos"/>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n-US" sz="1100" b="1" kern="100" dirty="0">
                              <a:effectLst/>
                              <a:latin typeface="Twinkl Thin"/>
                              <a:ea typeface="Aptos" panose="020B0004020202020204" pitchFamily="34" charset="0"/>
                              <a:cs typeface="Times New Roman"/>
                            </a:rPr>
                            <a:t>Summer Term 2</a:t>
                          </a:r>
                          <a:endParaRPr lang="en-US" sz="1100" dirty="0">
                            <a:effectLst/>
                            <a:latin typeface="Aptos"/>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24848576"/>
                      </a:ext>
                    </a:extLst>
                  </a:tr>
                  <a:tr h="8481060">
                    <a:tc>
                      <a:txBody>
                        <a:bodyPr/>
                        <a:lstStyle/>
                        <a:p>
                          <a:pPr algn="l">
                            <a:lnSpc>
                              <a:spcPct val="107000"/>
                            </a:lnSpc>
                            <a:spcAft>
                              <a:spcPts val="800"/>
                            </a:spcAft>
                          </a:pPr>
                          <a:r>
                            <a:rPr lang="en-US" sz="1100" b="1" kern="100" dirty="0">
                              <a:effectLst/>
                              <a:latin typeface="Twinkl Thin"/>
                              <a:ea typeface="Calibri"/>
                              <a:cs typeface="Times New Roman"/>
                            </a:rPr>
                            <a:t>Group C</a:t>
                          </a:r>
                          <a:endParaRPr lang="en-US" sz="1100" dirty="0">
                            <a:effectLst/>
                            <a:latin typeface="Calibri"/>
                            <a:ea typeface="Calibri"/>
                            <a:cs typeface="Times New Roman"/>
                          </a:endParaRPr>
                        </a:p>
                        <a:p>
                          <a:pPr algn="l">
                            <a:lnSpc>
                              <a:spcPct val="107000"/>
                            </a:lnSpc>
                            <a:spcAft>
                              <a:spcPts val="800"/>
                            </a:spcAft>
                          </a:pP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r>
                            <a:rPr lang="en-US" sz="900" b="1" u="sng" kern="100" dirty="0">
                              <a:effectLst/>
                              <a:latin typeface="Twinkl Thin"/>
                              <a:ea typeface="Calibri"/>
                              <a:cs typeface="Times New Roman"/>
                            </a:rPr>
                            <a:t>Units</a:t>
                          </a:r>
                        </a:p>
                        <a:p>
                          <a:pPr algn="ctr"/>
                          <a:r>
                            <a:rPr lang="en-US" sz="900" b="0" u="none" kern="100" dirty="0">
                              <a:effectLst/>
                              <a:latin typeface="Twinkl Thin"/>
                              <a:ea typeface="Calibri"/>
                              <a:cs typeface="Times New Roman"/>
                            </a:rPr>
                            <a:t>Place Value</a:t>
                          </a:r>
                        </a:p>
                        <a:p>
                          <a:pPr algn="ctr"/>
                          <a:r>
                            <a:rPr lang="en-US" sz="900" b="0" u="none" kern="100" dirty="0">
                              <a:effectLst/>
                              <a:latin typeface="Twinkl Thin"/>
                              <a:ea typeface="Calibri"/>
                              <a:cs typeface="Times New Roman"/>
                            </a:rPr>
                            <a:t>Addition &amp; Subtraction</a:t>
                          </a:r>
                          <a:endParaRPr lang="en-US" sz="900" b="0" u="none" kern="100" dirty="0">
                            <a:effectLst/>
                            <a:latin typeface="Calibri"/>
                            <a:ea typeface="Calibri"/>
                            <a:cs typeface="Times New Roman"/>
                          </a:endParaRPr>
                        </a:p>
                        <a:p>
                          <a:pPr algn="ctr"/>
                          <a:endParaRPr lang="en-US" sz="900" kern="100" dirty="0">
                            <a:effectLst/>
                            <a:latin typeface="Calibri"/>
                            <a:ea typeface="Calibri"/>
                            <a:cs typeface="Times New Roman"/>
                          </a:endParaRPr>
                        </a:p>
                        <a:p>
                          <a:pPr algn="ctr"/>
                          <a:r>
                            <a:rPr lang="en-US" sz="900" b="1" u="sng" kern="100" dirty="0">
                              <a:effectLst/>
                              <a:latin typeface="Twinkl Thin"/>
                              <a:ea typeface="Calibri"/>
                              <a:cs typeface="Times New Roman"/>
                            </a:rPr>
                            <a:t>Skills taught (place value)</a:t>
                          </a:r>
                          <a:r>
                            <a:rPr lang="en-US" sz="900" b="1" kern="100" dirty="0">
                              <a:effectLst/>
                              <a:latin typeface="Twinkl Thin"/>
                              <a:ea typeface="Calibri"/>
                              <a:cs typeface="Times New Roman"/>
                            </a:rPr>
                            <a:t> </a:t>
                          </a:r>
                        </a:p>
                        <a:p>
                          <a:pPr algn="ctr"/>
                          <a:endParaRPr lang="en-US" sz="900" kern="100" dirty="0">
                            <a:effectLst/>
                            <a:latin typeface="Calibri"/>
                            <a:ea typeface="Calibri"/>
                            <a:cs typeface="Times New Roman"/>
                          </a:endParaRPr>
                        </a:p>
                        <a:p>
                          <a:pPr algn="ctr"/>
                          <a:r>
                            <a:rPr lang="en-US" sz="900" kern="100" dirty="0">
                              <a:solidFill>
                                <a:srgbClr val="FF0000"/>
                              </a:solidFill>
                              <a:effectLst/>
                              <a:latin typeface="Twinkl Thin"/>
                              <a:ea typeface="Calibri"/>
                              <a:cs typeface="Times New Roman"/>
                            </a:rPr>
                            <a:t>Pupils will be able to:</a:t>
                          </a:r>
                        </a:p>
                        <a:p>
                          <a:pPr algn="ctr"/>
                          <a:r>
                            <a:rPr lang="en-US" sz="900" kern="100" dirty="0">
                              <a:solidFill>
                                <a:srgbClr val="FF0000"/>
                              </a:solidFill>
                              <a:effectLst/>
                              <a:latin typeface="Twinkl Thin"/>
                              <a:ea typeface="Calibri"/>
                              <a:cs typeface="Times New Roman"/>
                            </a:rPr>
                            <a:t> </a:t>
                          </a:r>
                        </a:p>
                        <a:p>
                          <a:pPr algn="ctr"/>
                          <a:r>
                            <a:rPr lang="en-US" sz="900" kern="100" dirty="0">
                              <a:solidFill>
                                <a:srgbClr val="FF0000"/>
                              </a:solidFill>
                              <a:effectLst/>
                              <a:latin typeface="Twinkl Thin"/>
                              <a:ea typeface="Calibri"/>
                              <a:cs typeface="Times New Roman"/>
                            </a:rPr>
                            <a:t>Read Roman numerals to 1,000 (M) and </a:t>
                          </a:r>
                          <a:r>
                            <a:rPr lang="en-US" sz="900" kern="100" dirty="0" err="1">
                              <a:solidFill>
                                <a:srgbClr val="FF0000"/>
                              </a:solidFill>
                              <a:effectLst/>
                              <a:latin typeface="Twinkl Thin"/>
                              <a:ea typeface="Calibri"/>
                              <a:cs typeface="Times New Roman"/>
                            </a:rPr>
                            <a:t>recognise</a:t>
                          </a:r>
                          <a:r>
                            <a:rPr lang="en-US" sz="900" kern="100" dirty="0">
                              <a:solidFill>
                                <a:srgbClr val="FF0000"/>
                              </a:solidFill>
                              <a:effectLst/>
                              <a:latin typeface="Twinkl Thin"/>
                              <a:ea typeface="Calibri"/>
                              <a:cs typeface="Times New Roman"/>
                            </a:rPr>
                            <a:t> years written in Roman numerals.</a:t>
                          </a:r>
                        </a:p>
                        <a:p>
                          <a:pPr algn="ctr"/>
                          <a:endParaRPr lang="en-US" sz="900" kern="100" dirty="0">
                            <a:solidFill>
                              <a:srgbClr val="FF0000"/>
                            </a:solidFill>
                            <a:effectLst/>
                            <a:latin typeface="Twinkl Thin"/>
                            <a:ea typeface="Calibri"/>
                            <a:cs typeface="Times New Roman"/>
                          </a:endParaRPr>
                        </a:p>
                        <a:p>
                          <a:pPr algn="ctr"/>
                          <a:r>
                            <a:rPr lang="en-US" sz="900" kern="100" dirty="0">
                              <a:solidFill>
                                <a:srgbClr val="FF0000"/>
                              </a:solidFill>
                              <a:effectLst/>
                              <a:latin typeface="Twinkl Thin"/>
                              <a:ea typeface="Calibri"/>
                              <a:cs typeface="Times New Roman"/>
                            </a:rPr>
                            <a:t>Read, write, order and compare numbers to at least 1,000,000 and determine the value of each digit. </a:t>
                          </a:r>
                        </a:p>
                        <a:p>
                          <a:pPr algn="ctr"/>
                          <a:endParaRPr lang="en-US" sz="900" kern="100" dirty="0">
                            <a:solidFill>
                              <a:srgbClr val="FF0000"/>
                            </a:solidFill>
                            <a:effectLst/>
                            <a:latin typeface="Twinkl Thin"/>
                            <a:ea typeface="Calibri"/>
                            <a:cs typeface="Times New Roman"/>
                          </a:endParaRPr>
                        </a:p>
                        <a:p>
                          <a:pPr algn="ctr"/>
                          <a:r>
                            <a:rPr lang="en-US" sz="900" kern="100" dirty="0">
                              <a:solidFill>
                                <a:srgbClr val="FF0000"/>
                              </a:solidFill>
                              <a:effectLst/>
                              <a:latin typeface="Twinkl Thin"/>
                              <a:ea typeface="Calibri"/>
                              <a:cs typeface="Times New Roman"/>
                            </a:rPr>
                            <a:t>Count forwards or backwards in steps of powers of 10 for any given number up to 1,000,000. </a:t>
                          </a:r>
                          <a:endParaRPr lang="en-US" sz="900" kern="100" dirty="0">
                            <a:effectLst/>
                            <a:latin typeface="Calibri"/>
                            <a:ea typeface="Calibri"/>
                            <a:cs typeface="Times New Roman"/>
                          </a:endParaRPr>
                        </a:p>
                        <a:p>
                          <a:pPr algn="ctr"/>
                          <a:endParaRPr lang="en-US" sz="900" kern="100" dirty="0">
                            <a:solidFill>
                              <a:srgbClr val="FF0000"/>
                            </a:solidFill>
                            <a:effectLst/>
                            <a:latin typeface="Twinkl Thin"/>
                            <a:ea typeface="Calibri"/>
                            <a:cs typeface="Times New Roman"/>
                          </a:endParaRPr>
                        </a:p>
                        <a:p>
                          <a:pPr algn="ctr"/>
                          <a:r>
                            <a:rPr lang="en-US" sz="900" kern="100" dirty="0">
                              <a:solidFill>
                                <a:srgbClr val="FF0000"/>
                              </a:solidFill>
                              <a:effectLst/>
                              <a:latin typeface="Twinkl Thin"/>
                              <a:ea typeface="Calibri"/>
                              <a:cs typeface="Times New Roman"/>
                            </a:rPr>
                            <a:t>Solve number problems and practical problems involving the above. </a:t>
                          </a:r>
                          <a:endParaRPr lang="en-US" sz="900" kern="100" dirty="0">
                            <a:effectLst/>
                            <a:latin typeface="Calibri"/>
                            <a:ea typeface="Calibri"/>
                            <a:cs typeface="Times New Roman"/>
                          </a:endParaRPr>
                        </a:p>
                        <a:p>
                          <a:pPr algn="ctr"/>
                          <a:endParaRPr lang="en-US" sz="900" kern="100" dirty="0">
                            <a:effectLst/>
                            <a:latin typeface="Calibri"/>
                            <a:ea typeface="Calibri"/>
                            <a:cs typeface="Times New Roman"/>
                          </a:endParaRPr>
                        </a:p>
                        <a:p>
                          <a:pPr algn="ctr"/>
                          <a:r>
                            <a:rPr lang="en-US" sz="900" b="1" u="sng" kern="100" dirty="0">
                              <a:effectLst/>
                              <a:latin typeface="Twinkl Thin"/>
                              <a:ea typeface="Calibri"/>
                              <a:cs typeface="Times New Roman"/>
                            </a:rPr>
                            <a:t>Skills taught (A&amp;S)</a:t>
                          </a:r>
                        </a:p>
                        <a:p>
                          <a:pPr algn="ctr"/>
                          <a:endParaRPr lang="en-US" sz="900" kern="100" dirty="0">
                            <a:effectLst/>
                            <a:latin typeface="Calibri"/>
                            <a:ea typeface="Calibri"/>
                            <a:cs typeface="Times New Roman"/>
                          </a:endParaRPr>
                        </a:p>
                        <a:p>
                          <a:pPr algn="ctr"/>
                          <a:r>
                            <a:rPr lang="en-US" sz="900" kern="100" dirty="0">
                              <a:solidFill>
                                <a:srgbClr val="7030A0"/>
                              </a:solidFill>
                              <a:effectLst/>
                              <a:latin typeface="Twinkl Thin"/>
                              <a:ea typeface="Calibri"/>
                              <a:cs typeface="Times New Roman"/>
                            </a:rPr>
                            <a:t>Pupils will be able to: </a:t>
                          </a:r>
                        </a:p>
                        <a:p>
                          <a:pPr algn="ctr"/>
                          <a:endParaRPr lang="en-US" sz="900" kern="100" dirty="0">
                            <a:solidFill>
                              <a:srgbClr val="7030A0"/>
                            </a:solidFill>
                            <a:effectLst/>
                            <a:latin typeface="Twinkl Thin"/>
                            <a:ea typeface="Calibri"/>
                            <a:cs typeface="Times New Roman"/>
                          </a:endParaRPr>
                        </a:p>
                        <a:p>
                          <a:pPr algn="ctr"/>
                          <a:r>
                            <a:rPr lang="en-US" sz="900" kern="100" dirty="0">
                              <a:solidFill>
                                <a:srgbClr val="7030A0"/>
                              </a:solidFill>
                              <a:effectLst/>
                              <a:latin typeface="Twinkl Thin"/>
                              <a:ea typeface="Calibri"/>
                              <a:cs typeface="Times New Roman"/>
                            </a:rPr>
                            <a:t>Add and subtract numbers mentally with increasingly large numbers.</a:t>
                          </a:r>
                        </a:p>
                        <a:p>
                          <a:pPr algn="ctr"/>
                          <a:endParaRPr lang="en-US" sz="900" kern="100" dirty="0">
                            <a:solidFill>
                              <a:srgbClr val="7030A0"/>
                            </a:solidFill>
                            <a:effectLst/>
                            <a:latin typeface="Twinkl Thin"/>
                            <a:ea typeface="Calibri"/>
                            <a:cs typeface="Times New Roman"/>
                          </a:endParaRPr>
                        </a:p>
                        <a:p>
                          <a:pPr algn="ctr"/>
                          <a:r>
                            <a:rPr lang="en-US" sz="900" kern="100" dirty="0">
                              <a:solidFill>
                                <a:srgbClr val="7030A0"/>
                              </a:solidFill>
                              <a:effectLst/>
                              <a:latin typeface="Twinkl Thin"/>
                              <a:ea typeface="Calibri"/>
                              <a:cs typeface="Times New Roman"/>
                            </a:rPr>
                            <a:t>Solve addition and subtraction multi-step problems in contexts, deciding which operations and methods to use and why. </a:t>
                          </a:r>
                        </a:p>
                        <a:p>
                          <a:pPr algn="ctr"/>
                          <a:endParaRPr lang="en-US" sz="900" kern="100" dirty="0">
                            <a:solidFill>
                              <a:srgbClr val="7030A0"/>
                            </a:solidFill>
                            <a:effectLst/>
                            <a:latin typeface="Twinkl Thin"/>
                            <a:ea typeface="Calibri"/>
                            <a:cs typeface="Times New Roman"/>
                          </a:endParaRPr>
                        </a:p>
                        <a:p>
                          <a:pPr algn="ctr"/>
                          <a:r>
                            <a:rPr lang="en-US" sz="900" kern="100" dirty="0">
                              <a:solidFill>
                                <a:srgbClr val="7030A0"/>
                              </a:solidFill>
                              <a:effectLst/>
                              <a:latin typeface="Twinkl Thin"/>
                              <a:ea typeface="Calibri"/>
                              <a:cs typeface="Times New Roman"/>
                            </a:rPr>
                            <a:t>Round any number up to 1,000,000 to the nearest 10, 100, 1,000, 10,000 and 100,000. </a:t>
                          </a:r>
                        </a:p>
                        <a:p>
                          <a:pPr algn="ctr"/>
                          <a:endParaRPr lang="en-US" sz="900" kern="100" dirty="0">
                            <a:solidFill>
                              <a:srgbClr val="7030A0"/>
                            </a:solidFill>
                            <a:effectLst/>
                            <a:latin typeface="Twinkl Thin"/>
                            <a:ea typeface="Calibri"/>
                            <a:cs typeface="Times New Roman"/>
                          </a:endParaRPr>
                        </a:p>
                        <a:p>
                          <a:pPr algn="ctr"/>
                          <a:r>
                            <a:rPr lang="en-US" sz="900" kern="100" dirty="0">
                              <a:solidFill>
                                <a:srgbClr val="7030A0"/>
                              </a:solidFill>
                              <a:effectLst/>
                              <a:latin typeface="Twinkl Thin"/>
                              <a:ea typeface="Calibri"/>
                              <a:cs typeface="Times New Roman"/>
                            </a:rPr>
                            <a:t>Use rounding to check answers to calculations and determine, in the context of a problem, levels of accuracy. </a:t>
                          </a:r>
                          <a:endParaRPr lang="en-US" sz="900" kern="100" dirty="0">
                            <a:solidFill>
                              <a:srgbClr val="7030A0"/>
                            </a:solidFill>
                            <a:effectLst/>
                            <a:latin typeface="Calibri"/>
                            <a:ea typeface="Calibri"/>
                            <a:cs typeface="Times New Roman"/>
                          </a:endParaRPr>
                        </a:p>
                        <a:p>
                          <a:pPr algn="ctr">
                            <a:lnSpc>
                              <a:spcPct val="107000"/>
                            </a:lnSpc>
                            <a:spcAft>
                              <a:spcPts val="800"/>
                            </a:spcAft>
                          </a:pPr>
                          <a:endParaRPr lang="en-US" sz="9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a:r>
                            <a:rPr lang="en-US" sz="900" b="1" u="sng" kern="100" dirty="0">
                              <a:effectLst/>
                              <a:latin typeface="Twinkl Thin"/>
                              <a:ea typeface="Calibri"/>
                              <a:cs typeface="Times New Roman"/>
                            </a:rPr>
                            <a:t>Units</a:t>
                          </a:r>
                        </a:p>
                        <a:p>
                          <a:pPr algn="ctr"/>
                          <a:r>
                            <a:rPr lang="en-US" sz="900" kern="100" dirty="0">
                              <a:effectLst/>
                              <a:latin typeface="Twinkl Thin"/>
                              <a:ea typeface="Calibri"/>
                              <a:cs typeface="Times New Roman"/>
                            </a:rPr>
                            <a:t>Multiplication &amp; Division </a:t>
                          </a:r>
                        </a:p>
                        <a:p>
                          <a:pPr algn="ctr"/>
                          <a:r>
                            <a:rPr lang="en-US" sz="900" kern="100" dirty="0">
                              <a:effectLst/>
                              <a:latin typeface="Twinkl Thin"/>
                              <a:ea typeface="Calibri"/>
                              <a:cs typeface="Times New Roman"/>
                            </a:rPr>
                            <a:t>Fractions</a:t>
                          </a:r>
                          <a:endParaRPr lang="en-US" sz="900" kern="100" dirty="0">
                            <a:effectLst/>
                            <a:latin typeface="Calibri"/>
                            <a:ea typeface="Calibri"/>
                            <a:cs typeface="Times New Roman"/>
                          </a:endParaRPr>
                        </a:p>
                        <a:p>
                          <a:pPr algn="ctr"/>
                          <a:endParaRPr lang="en-US" sz="900" kern="100" dirty="0">
                            <a:effectLst/>
                            <a:latin typeface="Calibri"/>
                            <a:ea typeface="Calibri"/>
                            <a:cs typeface="Times New Roman"/>
                          </a:endParaRPr>
                        </a:p>
                        <a:p>
                          <a:pPr algn="ctr"/>
                          <a:r>
                            <a:rPr lang="en-US" sz="900" b="1" u="sng" kern="100" dirty="0">
                              <a:effectLst/>
                              <a:latin typeface="Twinkl Thin"/>
                              <a:ea typeface="Calibri"/>
                              <a:cs typeface="Times New Roman"/>
                            </a:rPr>
                            <a:t>Skills taught (M&amp;D)</a:t>
                          </a:r>
                          <a:endParaRPr lang="en-US" sz="900" b="1" kern="100" dirty="0">
                            <a:effectLst/>
                            <a:latin typeface="Twinkl Thin"/>
                            <a:ea typeface="Calibri"/>
                            <a:cs typeface="Times New Roman"/>
                          </a:endParaRPr>
                        </a:p>
                        <a:p>
                          <a:pPr algn="ctr"/>
                          <a:endParaRPr lang="en-US" sz="900" kern="100" dirty="0">
                            <a:effectLst/>
                            <a:latin typeface="Calibri"/>
                            <a:ea typeface="Calibri"/>
                            <a:cs typeface="Times New Roman"/>
                          </a:endParaRPr>
                        </a:p>
                        <a:p>
                          <a:pPr algn="ctr"/>
                          <a:r>
                            <a:rPr lang="en-US" sz="900" kern="100" dirty="0">
                              <a:solidFill>
                                <a:srgbClr val="00B050"/>
                              </a:solidFill>
                              <a:effectLst/>
                              <a:latin typeface="Twinkl Thin"/>
                              <a:ea typeface="Calibri"/>
                              <a:cs typeface="Times New Roman"/>
                            </a:rPr>
                            <a:t>Pupils will be able to:</a:t>
                          </a:r>
                        </a:p>
                        <a:p>
                          <a:pPr algn="ctr"/>
                          <a:endParaRPr lang="en-US" sz="900" kern="100" dirty="0">
                            <a:solidFill>
                              <a:srgbClr val="00B050"/>
                            </a:solidFill>
                            <a:effectLst/>
                            <a:latin typeface="Twinkl Thin"/>
                            <a:ea typeface="Calibri"/>
                            <a:cs typeface="Times New Roman"/>
                          </a:endParaRPr>
                        </a:p>
                        <a:p>
                          <a:pPr algn="ctr"/>
                          <a:r>
                            <a:rPr lang="en-US" sz="900" kern="100" dirty="0">
                              <a:solidFill>
                                <a:srgbClr val="00B050"/>
                              </a:solidFill>
                              <a:effectLst/>
                              <a:latin typeface="Twinkl Thin"/>
                              <a:ea typeface="Calibri"/>
                              <a:cs typeface="Times New Roman"/>
                            </a:rPr>
                            <a:t>Identify multiples and factors, including finding all factor pairs of a number, and common factors of two numbers.</a:t>
                          </a:r>
                        </a:p>
                        <a:p>
                          <a:pPr algn="ctr"/>
                          <a:endParaRPr lang="en-US" sz="900" kern="100" dirty="0">
                            <a:solidFill>
                              <a:srgbClr val="00B050"/>
                            </a:solidFill>
                            <a:effectLst/>
                            <a:latin typeface="Twinkl Thin"/>
                            <a:ea typeface="Calibri"/>
                            <a:cs typeface="Times New Roman"/>
                          </a:endParaRPr>
                        </a:p>
                        <a:p>
                          <a:pPr algn="ctr"/>
                          <a:r>
                            <a:rPr lang="en-US" sz="900" kern="100" dirty="0">
                              <a:solidFill>
                                <a:srgbClr val="00B050"/>
                              </a:solidFill>
                              <a:effectLst/>
                              <a:latin typeface="Twinkl Thin"/>
                              <a:ea typeface="Calibri"/>
                              <a:cs typeface="Times New Roman"/>
                            </a:rPr>
                            <a:t>Solve problems involving multiplication and division, including using their knowledge of factors and multiples, squares and cubes.</a:t>
                          </a:r>
                        </a:p>
                        <a:p>
                          <a:pPr algn="ctr"/>
                          <a:endParaRPr lang="en-US" sz="900" kern="100" dirty="0">
                            <a:solidFill>
                              <a:srgbClr val="00B050"/>
                            </a:solidFill>
                            <a:effectLst/>
                            <a:latin typeface="Twinkl Thin"/>
                            <a:ea typeface="Calibri"/>
                            <a:cs typeface="Times New Roman"/>
                          </a:endParaRPr>
                        </a:p>
                        <a:p>
                          <a:pPr algn="ctr"/>
                          <a:r>
                            <a:rPr lang="en-US" sz="900" kern="100" dirty="0">
                              <a:solidFill>
                                <a:srgbClr val="00B050"/>
                              </a:solidFill>
                              <a:effectLst/>
                              <a:latin typeface="Twinkl Thin"/>
                              <a:ea typeface="Calibri"/>
                              <a:cs typeface="Times New Roman"/>
                            </a:rPr>
                            <a:t>Know and use the vocabulary of prime numbers, prime factors and composite (non-prime) numbers.</a:t>
                          </a:r>
                        </a:p>
                        <a:p>
                          <a:pPr algn="ctr"/>
                          <a:endParaRPr lang="en-US" sz="900" kern="100" dirty="0">
                            <a:solidFill>
                              <a:srgbClr val="00B050"/>
                            </a:solidFill>
                            <a:effectLst/>
                            <a:latin typeface="Twinkl Thin"/>
                            <a:ea typeface="Calibri"/>
                            <a:cs typeface="Times New Roman"/>
                          </a:endParaRPr>
                        </a:p>
                        <a:p>
                          <a:pPr algn="ctr"/>
                          <a:r>
                            <a:rPr lang="en-US" sz="900" kern="100" dirty="0">
                              <a:solidFill>
                                <a:srgbClr val="00B050"/>
                              </a:solidFill>
                              <a:effectLst/>
                              <a:latin typeface="Twinkl Thin"/>
                              <a:ea typeface="Calibri"/>
                              <a:cs typeface="Times New Roman"/>
                            </a:rPr>
                            <a:t>Establish whether a number up to 100 is prime and recall prime </a:t>
                          </a:r>
                          <a:r>
                            <a:rPr lang="en-US" sz="900" kern="100" dirty="0">
                              <a:solidFill>
                                <a:srgbClr val="00B050"/>
                              </a:solidFill>
                              <a:effectLst/>
                              <a:latin typeface="Calibri"/>
                              <a:ea typeface="Calibri"/>
                              <a:cs typeface="Times New Roman"/>
                            </a:rPr>
                            <a:t>n</a:t>
                          </a:r>
                          <a:r>
                            <a:rPr lang="en-US" sz="900" kern="100" dirty="0">
                              <a:solidFill>
                                <a:srgbClr val="00B050"/>
                              </a:solidFill>
                              <a:effectLst/>
                              <a:latin typeface="Twinkl Thin"/>
                              <a:ea typeface="Calibri"/>
                              <a:cs typeface="Times New Roman"/>
                            </a:rPr>
                            <a:t>umbers up to 19. </a:t>
                          </a:r>
                        </a:p>
                        <a:p>
                          <a:pPr algn="ctr"/>
                          <a:endParaRPr lang="en-US" sz="900" kern="100" dirty="0">
                            <a:solidFill>
                              <a:srgbClr val="00B050"/>
                            </a:solidFill>
                            <a:effectLst/>
                            <a:latin typeface="Twinkl Thin"/>
                            <a:ea typeface="Calibri"/>
                            <a:cs typeface="Times New Roman"/>
                          </a:endParaRPr>
                        </a:p>
                        <a:p>
                          <a:pPr algn="ctr"/>
                          <a:r>
                            <a:rPr lang="en-US" sz="900" kern="100" dirty="0" err="1">
                              <a:solidFill>
                                <a:srgbClr val="00B050"/>
                              </a:solidFill>
                              <a:effectLst/>
                              <a:latin typeface="Twinkl Thin"/>
                              <a:ea typeface="Calibri"/>
                              <a:cs typeface="Times New Roman"/>
                            </a:rPr>
                            <a:t>Recognise</a:t>
                          </a:r>
                          <a:r>
                            <a:rPr lang="en-US" sz="900" kern="100" dirty="0">
                              <a:solidFill>
                                <a:srgbClr val="00B050"/>
                              </a:solidFill>
                              <a:effectLst/>
                              <a:latin typeface="Twinkl Thin"/>
                              <a:ea typeface="Calibri"/>
                              <a:cs typeface="Times New Roman"/>
                            </a:rPr>
                            <a:t> and use square numbers and cube numbers, and the notation for squared (2) and cubed (3). </a:t>
                          </a:r>
                        </a:p>
                        <a:p>
                          <a:pPr algn="ctr"/>
                          <a:endParaRPr lang="en-US" sz="900" kern="100" dirty="0">
                            <a:solidFill>
                              <a:srgbClr val="00B050"/>
                            </a:solidFill>
                            <a:effectLst/>
                            <a:latin typeface="Twinkl Thin"/>
                            <a:ea typeface="Calibri"/>
                            <a:cs typeface="Times New Roman"/>
                          </a:endParaRPr>
                        </a:p>
                        <a:p>
                          <a:pPr algn="ctr"/>
                          <a:r>
                            <a:rPr lang="en-US" sz="900" kern="100" dirty="0">
                              <a:solidFill>
                                <a:srgbClr val="00B050"/>
                              </a:solidFill>
                              <a:effectLst/>
                              <a:latin typeface="Twinkl Thin"/>
                              <a:ea typeface="Calibri"/>
                              <a:cs typeface="Times New Roman"/>
                            </a:rPr>
                            <a:t>Multiply and divide whole numbers and those involving decimals by 10, 100 and 1,000.</a:t>
                          </a:r>
                        </a:p>
                        <a:p>
                          <a:pPr algn="ctr"/>
                          <a:endParaRPr lang="en-US" sz="900" kern="100" dirty="0">
                            <a:solidFill>
                              <a:srgbClr val="00B050"/>
                            </a:solidFill>
                            <a:effectLst/>
                            <a:latin typeface="Twinkl Thin"/>
                            <a:ea typeface="Calibri"/>
                            <a:cs typeface="Times New Roman"/>
                          </a:endParaRPr>
                        </a:p>
                        <a:p>
                          <a:pPr algn="ctr"/>
                          <a:r>
                            <a:rPr lang="en-US" sz="900" kern="100" dirty="0">
                              <a:solidFill>
                                <a:srgbClr val="00B050"/>
                              </a:solidFill>
                              <a:effectLst/>
                              <a:latin typeface="Twinkl Thin"/>
                              <a:ea typeface="Calibri"/>
                              <a:cs typeface="Times New Roman"/>
                            </a:rPr>
                            <a:t>Multiply and divide numbers mentally, drawing upon known facts.</a:t>
                          </a:r>
                        </a:p>
                        <a:p>
                          <a:pPr algn="ctr"/>
                          <a:r>
                            <a:rPr lang="en-US" sz="900" kern="100" dirty="0">
                              <a:solidFill>
                                <a:srgbClr val="00B050"/>
                              </a:solidFill>
                              <a:effectLst/>
                              <a:latin typeface="Twinkl Thin"/>
                              <a:ea typeface="Calibri"/>
                              <a:cs typeface="Times New Roman"/>
                            </a:rPr>
                            <a:t> </a:t>
                          </a:r>
                          <a:endParaRPr lang="en-US" sz="900" kern="100" dirty="0">
                            <a:effectLst/>
                            <a:latin typeface="Calibri"/>
                            <a:ea typeface="Calibri"/>
                            <a:cs typeface="Times New Roman"/>
                          </a:endParaRPr>
                        </a:p>
                        <a:p>
                          <a:pPr algn="ctr"/>
                          <a:r>
                            <a:rPr lang="en-US" sz="900" b="1" u="sng" kern="100" dirty="0">
                              <a:effectLst/>
                              <a:latin typeface="Twinkl Thin"/>
                              <a:ea typeface="Calibri"/>
                              <a:cs typeface="Times New Roman"/>
                            </a:rPr>
                            <a:t>Skills taught (fractions)</a:t>
                          </a:r>
                          <a:endParaRPr lang="en-US" sz="900" b="1" kern="100" dirty="0">
                            <a:effectLst/>
                            <a:latin typeface="Twinkl Thin"/>
                            <a:ea typeface="Calibri"/>
                            <a:cs typeface="Times New Roman"/>
                          </a:endParaRPr>
                        </a:p>
                        <a:p>
                          <a:pPr algn="ctr"/>
                          <a:endParaRPr lang="en-US" sz="900" kern="100" dirty="0">
                            <a:effectLst/>
                            <a:latin typeface="Calibri"/>
                            <a:ea typeface="Calibri"/>
                            <a:cs typeface="Times New Roman"/>
                          </a:endParaRPr>
                        </a:p>
                        <a:p>
                          <a:pPr algn="ctr"/>
                          <a:r>
                            <a:rPr lang="en-US" sz="900" kern="100" dirty="0">
                              <a:solidFill>
                                <a:schemeClr val="bg1">
                                  <a:lumMod val="65000"/>
                                  <a:lumOff val="35000"/>
                                </a:schemeClr>
                              </a:solidFill>
                              <a:effectLst/>
                              <a:latin typeface="Twinkl Thin"/>
                              <a:ea typeface="Calibri"/>
                              <a:cs typeface="Times New Roman"/>
                            </a:rPr>
                            <a:t>Pupils will be able to: </a:t>
                          </a:r>
                        </a:p>
                        <a:p>
                          <a:pPr algn="ctr"/>
                          <a:endParaRPr lang="en-US" sz="900" kern="100" dirty="0">
                            <a:solidFill>
                              <a:schemeClr val="bg1">
                                <a:lumMod val="65000"/>
                                <a:lumOff val="35000"/>
                              </a:schemeClr>
                            </a:solidFill>
                            <a:effectLst/>
                            <a:latin typeface="Twinkl Thin"/>
                            <a:ea typeface="Calibri"/>
                            <a:cs typeface="Times New Roman"/>
                          </a:endParaRPr>
                        </a:p>
                        <a:p>
                          <a:pPr algn="ctr"/>
                          <a:r>
                            <a:rPr lang="en-US" sz="900" kern="100" dirty="0">
                              <a:solidFill>
                                <a:schemeClr val="bg1">
                                  <a:lumMod val="65000"/>
                                  <a:lumOff val="35000"/>
                                </a:schemeClr>
                              </a:solidFill>
                              <a:effectLst/>
                              <a:latin typeface="Twinkl Thin"/>
                              <a:ea typeface="Calibri"/>
                              <a:cs typeface="Times New Roman"/>
                            </a:rPr>
                            <a:t>Identify, name and write equivalent fractions of a given fraction, </a:t>
                          </a:r>
                          <a:endParaRPr lang="en-US" sz="900" kern="100" dirty="0">
                            <a:solidFill>
                              <a:schemeClr val="bg1">
                                <a:lumMod val="65000"/>
                                <a:lumOff val="35000"/>
                              </a:schemeClr>
                            </a:solidFill>
                            <a:effectLst/>
                            <a:latin typeface="Calibri"/>
                            <a:ea typeface="Calibri"/>
                            <a:cs typeface="Times New Roman"/>
                          </a:endParaRPr>
                        </a:p>
                        <a:p>
                          <a:pPr algn="ctr"/>
                          <a:r>
                            <a:rPr lang="en-US" sz="900" kern="100" dirty="0">
                              <a:solidFill>
                                <a:schemeClr val="bg1">
                                  <a:lumMod val="65000"/>
                                  <a:lumOff val="35000"/>
                                </a:schemeClr>
                              </a:solidFill>
                              <a:effectLst/>
                              <a:latin typeface="Twinkl Thin"/>
                              <a:ea typeface="Calibri"/>
                              <a:cs typeface="Times New Roman"/>
                            </a:rPr>
                            <a:t>represented visually, including tenths and hundredths.</a:t>
                          </a:r>
                        </a:p>
                        <a:p>
                          <a:pPr algn="ctr"/>
                          <a:endParaRPr lang="en-US" sz="900" kern="100" dirty="0">
                            <a:solidFill>
                              <a:schemeClr val="bg1">
                                <a:lumMod val="65000"/>
                                <a:lumOff val="35000"/>
                              </a:schemeClr>
                            </a:solidFill>
                            <a:effectLst/>
                            <a:latin typeface="Twinkl Thin"/>
                            <a:ea typeface="Calibri"/>
                            <a:cs typeface="Times New Roman"/>
                          </a:endParaRPr>
                        </a:p>
                        <a:p>
                          <a:pPr algn="ctr"/>
                          <a:r>
                            <a:rPr lang="en-US" sz="900" kern="100" dirty="0" err="1">
                              <a:solidFill>
                                <a:schemeClr val="bg1">
                                  <a:lumMod val="65000"/>
                                  <a:lumOff val="35000"/>
                                </a:schemeClr>
                              </a:solidFill>
                              <a:effectLst/>
                              <a:latin typeface="Twinkl Thin"/>
                              <a:ea typeface="Calibri"/>
                              <a:cs typeface="Times New Roman"/>
                            </a:rPr>
                            <a:t>Recognise</a:t>
                          </a:r>
                          <a:r>
                            <a:rPr lang="en-US" sz="900" kern="100" dirty="0">
                              <a:solidFill>
                                <a:schemeClr val="bg1">
                                  <a:lumMod val="65000"/>
                                  <a:lumOff val="35000"/>
                                </a:schemeClr>
                              </a:solidFill>
                              <a:effectLst/>
                              <a:latin typeface="Twinkl Thin"/>
                              <a:ea typeface="Calibri"/>
                              <a:cs typeface="Times New Roman"/>
                            </a:rPr>
                            <a:t> mixed numbers and improper fractions and convert from one form to the other and write mathematical statements &gt; 1 as a mixed number. </a:t>
                          </a:r>
                        </a:p>
                        <a:p>
                          <a:pPr algn="ctr"/>
                          <a:endParaRPr lang="en-US" sz="900" kern="100" dirty="0">
                            <a:solidFill>
                              <a:schemeClr val="bg1">
                                <a:lumMod val="65000"/>
                                <a:lumOff val="35000"/>
                              </a:schemeClr>
                            </a:solidFill>
                            <a:effectLst/>
                            <a:latin typeface="Twinkl Thin"/>
                            <a:ea typeface="Calibri"/>
                            <a:cs typeface="Times New Roman"/>
                          </a:endParaRPr>
                        </a:p>
                        <a:p>
                          <a:pPr algn="ctr"/>
                          <a:r>
                            <a:rPr lang="en-US" sz="900" kern="100" dirty="0">
                              <a:solidFill>
                                <a:schemeClr val="bg1">
                                  <a:lumMod val="65000"/>
                                  <a:lumOff val="35000"/>
                                </a:schemeClr>
                              </a:solidFill>
                              <a:effectLst/>
                              <a:latin typeface="Twinkl Thin"/>
                              <a:ea typeface="Calibri"/>
                              <a:cs typeface="Times New Roman"/>
                            </a:rPr>
                            <a:t>Compare and order fractions whose denominators are all multiples of the same number.</a:t>
                          </a:r>
                        </a:p>
                        <a:p>
                          <a:pPr algn="ctr"/>
                          <a:endParaRPr lang="en-US" sz="900" kern="100" dirty="0">
                            <a:solidFill>
                              <a:schemeClr val="bg1">
                                <a:lumMod val="65000"/>
                                <a:lumOff val="35000"/>
                              </a:schemeClr>
                            </a:solidFill>
                            <a:effectLst/>
                            <a:latin typeface="Twinkl Thin"/>
                            <a:ea typeface="Calibri"/>
                            <a:cs typeface="Times New Roman"/>
                          </a:endParaRPr>
                        </a:p>
                        <a:p>
                          <a:pPr algn="ctr"/>
                          <a:r>
                            <a:rPr lang="en-US" sz="900" kern="100" dirty="0">
                              <a:solidFill>
                                <a:schemeClr val="bg1">
                                  <a:lumMod val="65000"/>
                                  <a:lumOff val="35000"/>
                                </a:schemeClr>
                              </a:solidFill>
                              <a:effectLst/>
                              <a:latin typeface="Twinkl Thin"/>
                              <a:ea typeface="Calibri"/>
                              <a:cs typeface="Times New Roman"/>
                            </a:rPr>
                            <a:t>Add and subtract fractions with the same denominator, and denominators that are multiples of the same number.</a:t>
                          </a:r>
                          <a:endParaRPr lang="en-US" sz="900" kern="100" dirty="0">
                            <a:solidFill>
                              <a:schemeClr val="bg1">
                                <a:lumMod val="65000"/>
                                <a:lumOff val="35000"/>
                              </a:schemeClr>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a:r>
                            <a:rPr lang="en-US" sz="900" b="1" u="sng" kern="100" dirty="0">
                              <a:effectLst/>
                              <a:latin typeface="Twinkl Thin"/>
                              <a:ea typeface="Calibri"/>
                              <a:cs typeface="Times New Roman"/>
                            </a:rPr>
                            <a:t>Units</a:t>
                          </a:r>
                        </a:p>
                        <a:p>
                          <a:pPr algn="ctr"/>
                          <a:r>
                            <a:rPr lang="en-US" sz="900" kern="100" dirty="0">
                              <a:effectLst/>
                              <a:latin typeface="Twinkl Thin"/>
                              <a:ea typeface="Calibri"/>
                              <a:cs typeface="Times New Roman"/>
                            </a:rPr>
                            <a:t>Multiplication &amp; Division </a:t>
                          </a:r>
                        </a:p>
                        <a:p>
                          <a:pPr algn="ctr"/>
                          <a:r>
                            <a:rPr lang="en-US" sz="900" kern="100" dirty="0">
                              <a:effectLst/>
                              <a:latin typeface="Twinkl Thin"/>
                              <a:ea typeface="Calibri"/>
                              <a:cs typeface="Times New Roman"/>
                            </a:rPr>
                            <a:t>Fractions</a:t>
                          </a:r>
                        </a:p>
                        <a:p>
                          <a:pPr algn="ctr"/>
                          <a:r>
                            <a:rPr lang="en-US" sz="900" kern="100" dirty="0">
                              <a:effectLst/>
                              <a:latin typeface="Twinkl Thin"/>
                              <a:ea typeface="Calibri"/>
                              <a:cs typeface="Times New Roman"/>
                            </a:rPr>
                            <a:t>Statistics</a:t>
                          </a:r>
                          <a:endParaRPr lang="en-US" sz="900" kern="100" dirty="0">
                            <a:effectLst/>
                            <a:latin typeface="Calibri"/>
                            <a:ea typeface="Calibri"/>
                            <a:cs typeface="Times New Roman"/>
                          </a:endParaRPr>
                        </a:p>
                        <a:p>
                          <a:pPr algn="ctr"/>
                          <a:endParaRPr lang="en-US" sz="900" kern="100" dirty="0">
                            <a:effectLst/>
                            <a:latin typeface="Calibri"/>
                            <a:ea typeface="Calibri"/>
                            <a:cs typeface="Times New Roman"/>
                          </a:endParaRPr>
                        </a:p>
                        <a:p>
                          <a:pPr algn="ctr"/>
                          <a:r>
                            <a:rPr lang="en-US" sz="900" b="1" u="sng" kern="100" dirty="0">
                              <a:effectLst/>
                              <a:latin typeface="Twinkl Thin"/>
                              <a:ea typeface="Calibri"/>
                              <a:cs typeface="Times New Roman"/>
                            </a:rPr>
                            <a:t>Skills taught (M&amp;D)</a:t>
                          </a:r>
                          <a:r>
                            <a:rPr lang="en-US" sz="900" b="1" kern="100" dirty="0">
                              <a:effectLst/>
                              <a:latin typeface="Twinkl Thin"/>
                              <a:ea typeface="Calibri"/>
                              <a:cs typeface="Times New Roman"/>
                            </a:rPr>
                            <a:t> </a:t>
                          </a:r>
                        </a:p>
                        <a:p>
                          <a:pPr algn="ctr"/>
                          <a:endParaRPr lang="en-US" sz="900" kern="100" dirty="0">
                            <a:effectLst/>
                            <a:latin typeface="Calibri"/>
                            <a:ea typeface="Calibri"/>
                            <a:cs typeface="Times New Roman"/>
                          </a:endParaRPr>
                        </a:p>
                        <a:p>
                          <a:pPr algn="ctr"/>
                          <a:r>
                            <a:rPr lang="en-US" sz="900" kern="100" dirty="0">
                              <a:solidFill>
                                <a:srgbClr val="00B050"/>
                              </a:solidFill>
                              <a:effectLst/>
                              <a:latin typeface="Twinkl Thin"/>
                              <a:ea typeface="Calibri"/>
                              <a:cs typeface="Times New Roman"/>
                            </a:rPr>
                            <a:t>Pupils will be able to:</a:t>
                          </a:r>
                        </a:p>
                        <a:p>
                          <a:pPr algn="ctr"/>
                          <a:endParaRPr lang="en-US" sz="900" kern="100" dirty="0">
                            <a:solidFill>
                              <a:srgbClr val="00B050"/>
                            </a:solidFill>
                            <a:effectLst/>
                            <a:latin typeface="Twinkl Thin"/>
                            <a:ea typeface="Calibri"/>
                            <a:cs typeface="Times New Roman"/>
                          </a:endParaRPr>
                        </a:p>
                        <a:p>
                          <a:pPr algn="ctr"/>
                          <a:r>
                            <a:rPr lang="en-US" sz="900" kern="100" dirty="0">
                              <a:solidFill>
                                <a:srgbClr val="00B050"/>
                              </a:solidFill>
                              <a:effectLst/>
                              <a:latin typeface="Twinkl Thin"/>
                              <a:ea typeface="Calibri"/>
                              <a:cs typeface="Times New Roman"/>
                            </a:rPr>
                            <a:t>Multiply numbers up to four digits by a 1- or 2-digit number using a formal written method, including long multiplication for 2-digit numbers.</a:t>
                          </a:r>
                        </a:p>
                        <a:p>
                          <a:pPr algn="ctr"/>
                          <a:endParaRPr lang="en-US" sz="900" kern="100" dirty="0">
                            <a:solidFill>
                              <a:srgbClr val="00B050"/>
                            </a:solidFill>
                            <a:effectLst/>
                            <a:latin typeface="Calibri"/>
                            <a:ea typeface="Calibri"/>
                            <a:cs typeface="Times New Roman"/>
                          </a:endParaRPr>
                        </a:p>
                        <a:p>
                          <a:pPr algn="ctr"/>
                          <a:r>
                            <a:rPr lang="en-US" sz="900" kern="100" dirty="0">
                              <a:solidFill>
                                <a:srgbClr val="00B050"/>
                              </a:solidFill>
                              <a:effectLst/>
                              <a:latin typeface="Twinkl Thin"/>
                              <a:ea typeface="Calibri"/>
                              <a:cs typeface="Times New Roman"/>
                            </a:rPr>
                            <a:t>Divide up to four digits by a 1-digit number using the formal written method of short division and interpret remainders appropriately for the context. </a:t>
                          </a:r>
                          <a:r>
                            <a:rPr lang="en-US" sz="900" kern="100" dirty="0">
                              <a:effectLst/>
                              <a:latin typeface="Calibri"/>
                              <a:ea typeface="Calibri"/>
                              <a:cs typeface="Times New Roman"/>
                            </a:rPr>
                            <a:t> </a:t>
                          </a:r>
                        </a:p>
                        <a:p>
                          <a:pPr algn="ctr"/>
                          <a:endParaRPr lang="en-US" sz="900" kern="100" dirty="0">
                            <a:solidFill>
                              <a:srgbClr val="00B050"/>
                            </a:solidFill>
                            <a:effectLst/>
                            <a:latin typeface="Calibri"/>
                            <a:ea typeface="Calibri"/>
                            <a:cs typeface="Times New Roman"/>
                          </a:endParaRPr>
                        </a:p>
                        <a:p>
                          <a:pPr algn="ctr"/>
                          <a:r>
                            <a:rPr lang="en-US" sz="900" kern="100" dirty="0">
                              <a:solidFill>
                                <a:srgbClr val="00B050"/>
                              </a:solidFill>
                              <a:effectLst/>
                              <a:latin typeface="Twinkl Thin"/>
                              <a:ea typeface="Calibri"/>
                              <a:cs typeface="Times New Roman"/>
                            </a:rPr>
                            <a:t>Solve problems involving multiplication and division, including using </a:t>
                          </a:r>
                          <a:endParaRPr lang="en-US" sz="900" kern="100" dirty="0">
                            <a:effectLst/>
                            <a:latin typeface="Calibri"/>
                            <a:ea typeface="Calibri"/>
                            <a:cs typeface="Times New Roman"/>
                          </a:endParaRPr>
                        </a:p>
                        <a:p>
                          <a:pPr algn="ctr"/>
                          <a:r>
                            <a:rPr lang="en-US" sz="900" kern="100" dirty="0">
                              <a:solidFill>
                                <a:srgbClr val="00B050"/>
                              </a:solidFill>
                              <a:effectLst/>
                              <a:latin typeface="Twinkl Thin"/>
                              <a:ea typeface="Calibri"/>
                              <a:cs typeface="Times New Roman"/>
                            </a:rPr>
                            <a:t>their knowledge of factors and multiples, squares and cubes. </a:t>
                          </a:r>
                          <a:endParaRPr lang="en-US" sz="900" kern="100" dirty="0">
                            <a:effectLst/>
                            <a:latin typeface="Calibri"/>
                            <a:ea typeface="Calibri"/>
                            <a:cs typeface="Times New Roman"/>
                          </a:endParaRPr>
                        </a:p>
                        <a:p>
                          <a:pPr algn="ctr">
                            <a:lnSpc>
                              <a:spcPct val="107000"/>
                            </a:lnSpc>
                            <a:spcAft>
                              <a:spcPts val="800"/>
                            </a:spcAft>
                          </a:pPr>
                          <a:endParaRPr lang="en-US" sz="900" dirty="0">
                            <a:effectLst/>
                            <a:latin typeface="Calibri"/>
                            <a:ea typeface="Calibri"/>
                            <a:cs typeface="Times New Roman"/>
                          </a:endParaRPr>
                        </a:p>
                        <a:p>
                          <a:pPr algn="ctr"/>
                          <a:r>
                            <a:rPr lang="en-US" sz="900" b="1" u="sng" kern="100" dirty="0">
                              <a:effectLst/>
                              <a:latin typeface="Twinkl Thin"/>
                              <a:ea typeface="Calibri"/>
                              <a:cs typeface="Times New Roman"/>
                            </a:rPr>
                            <a:t>Skills taught (fractions)</a:t>
                          </a:r>
                        </a:p>
                        <a:p>
                          <a:pPr algn="ctr"/>
                          <a:r>
                            <a:rPr lang="en-US" sz="900" b="1" kern="100" dirty="0">
                              <a:effectLst/>
                              <a:latin typeface="Twinkl Thin"/>
                              <a:ea typeface="Calibri"/>
                              <a:cs typeface="Times New Roman"/>
                            </a:rPr>
                            <a:t> </a:t>
                          </a:r>
                          <a:endParaRPr lang="en-US" sz="900" kern="100" dirty="0">
                            <a:effectLst/>
                            <a:latin typeface="Calibri"/>
                            <a:ea typeface="Calibri"/>
                            <a:cs typeface="Times New Roman"/>
                          </a:endParaRPr>
                        </a:p>
                        <a:p>
                          <a:pPr algn="ctr">
                            <a:lnSpc>
                              <a:spcPct val="107000"/>
                            </a:lnSpc>
                            <a:spcAft>
                              <a:spcPts val="800"/>
                            </a:spcAft>
                          </a:pPr>
                          <a:r>
                            <a:rPr lang="en-US" sz="900" kern="100" dirty="0">
                              <a:solidFill>
                                <a:schemeClr val="bg1">
                                  <a:lumMod val="65000"/>
                                  <a:lumOff val="35000"/>
                                </a:schemeClr>
                              </a:solidFill>
                              <a:effectLst/>
                              <a:latin typeface="Twinkl Thin"/>
                              <a:ea typeface="Calibri"/>
                              <a:cs typeface="Times New Roman"/>
                            </a:rPr>
                            <a:t>Pupils will be able to:</a:t>
                          </a:r>
                        </a:p>
                        <a:p>
                          <a:pPr algn="ctr">
                            <a:lnSpc>
                              <a:spcPct val="107000"/>
                            </a:lnSpc>
                            <a:spcAft>
                              <a:spcPts val="800"/>
                            </a:spcAft>
                          </a:pPr>
                          <a:r>
                            <a:rPr lang="en-US" sz="900" kern="100" dirty="0">
                              <a:solidFill>
                                <a:schemeClr val="bg1">
                                  <a:lumMod val="65000"/>
                                  <a:lumOff val="35000"/>
                                </a:schemeClr>
                              </a:solidFill>
                              <a:effectLst/>
                              <a:latin typeface="Twinkl Thin"/>
                              <a:ea typeface="Calibri"/>
                              <a:cs typeface="Times New Roman"/>
                            </a:rPr>
                            <a:t>Multiply proper fractions and mixed numbers by whole numbers, supported by materials and diagrams. </a:t>
                          </a:r>
                          <a:r>
                            <a:rPr lang="en-US" sz="900" kern="100" dirty="0">
                              <a:solidFill>
                                <a:schemeClr val="bg1">
                                  <a:lumMod val="65000"/>
                                  <a:lumOff val="35000"/>
                                </a:schemeClr>
                              </a:solidFill>
                              <a:effectLst/>
                              <a:latin typeface="Calibri"/>
                              <a:ea typeface="Calibri"/>
                              <a:cs typeface="Times New Roman"/>
                            </a:rPr>
                            <a:t> </a:t>
                          </a:r>
                        </a:p>
                        <a:p>
                          <a:pPr algn="ctr">
                            <a:lnSpc>
                              <a:spcPct val="107000"/>
                            </a:lnSpc>
                            <a:spcAft>
                              <a:spcPts val="800"/>
                            </a:spcAft>
                          </a:pPr>
                          <a:r>
                            <a:rPr lang="en-US" sz="900" kern="100" dirty="0">
                              <a:solidFill>
                                <a:schemeClr val="bg1">
                                  <a:lumMod val="65000"/>
                                  <a:lumOff val="35000"/>
                                </a:schemeClr>
                              </a:solidFill>
                              <a:effectLst/>
                              <a:latin typeface="Twinkl Thin"/>
                              <a:ea typeface="Calibri"/>
                              <a:cs typeface="Times New Roman"/>
                            </a:rPr>
                            <a:t>Solve problems involving increasingly harder fractions to calculate quantities, and fractions to divide quantities, including non-unit fractions where the answer is a whole number. </a:t>
                          </a:r>
                          <a:endParaRPr lang="en-US" sz="900" dirty="0">
                            <a:solidFill>
                              <a:schemeClr val="bg1">
                                <a:lumMod val="65000"/>
                                <a:lumOff val="35000"/>
                              </a:schemeClr>
                            </a:solidFill>
                            <a:effectLst/>
                            <a:latin typeface="Calibri"/>
                            <a:ea typeface="Calibri"/>
                            <a:cs typeface="Times New Roman"/>
                          </a:endParaRPr>
                        </a:p>
                        <a:p>
                          <a:pPr algn="ctr">
                            <a:lnSpc>
                              <a:spcPct val="107000"/>
                            </a:lnSpc>
                            <a:spcAft>
                              <a:spcPts val="800"/>
                            </a:spcAft>
                          </a:pPr>
                          <a:endParaRPr lang="en-US" sz="900" dirty="0">
                            <a:effectLst/>
                            <a:latin typeface="Calibri"/>
                            <a:ea typeface="Calibri"/>
                            <a:cs typeface="Times New Roman"/>
                          </a:endParaRPr>
                        </a:p>
                        <a:p>
                          <a:pPr algn="ctr"/>
                          <a:r>
                            <a:rPr lang="en-US" sz="900" b="1" u="sng" kern="100" dirty="0">
                              <a:effectLst/>
                              <a:latin typeface="Twinkl Thin"/>
                              <a:ea typeface="Calibri"/>
                              <a:cs typeface="Times New Roman"/>
                            </a:rPr>
                            <a:t>Skills taught (Statistics)</a:t>
                          </a:r>
                        </a:p>
                        <a:p>
                          <a:pPr algn="ctr"/>
                          <a:endParaRPr lang="en-US" sz="900" kern="100" dirty="0">
                            <a:effectLst/>
                            <a:latin typeface="Calibri"/>
                            <a:ea typeface="Calibri"/>
                            <a:cs typeface="Times New Roman"/>
                          </a:endParaRPr>
                        </a:p>
                        <a:p>
                          <a:pPr algn="ctr"/>
                          <a:r>
                            <a:rPr lang="en-US" sz="900" kern="100" dirty="0">
                              <a:solidFill>
                                <a:srgbClr val="9999FF"/>
                              </a:solidFill>
                              <a:effectLst/>
                              <a:latin typeface="Twinkl Thin"/>
                              <a:ea typeface="Calibri"/>
                              <a:cs typeface="Times New Roman"/>
                            </a:rPr>
                            <a:t>Pupils will be able to:</a:t>
                          </a:r>
                        </a:p>
                        <a:p>
                          <a:pPr algn="ctr"/>
                          <a:endParaRPr lang="en-US" sz="900" kern="100" dirty="0">
                            <a:solidFill>
                              <a:srgbClr val="9999FF"/>
                            </a:solidFill>
                            <a:effectLst/>
                            <a:latin typeface="Twinkl Thin"/>
                            <a:ea typeface="Calibri"/>
                            <a:cs typeface="Times New Roman"/>
                          </a:endParaRPr>
                        </a:p>
                        <a:p>
                          <a:pPr algn="ctr"/>
                          <a:r>
                            <a:rPr lang="en-US" sz="900" kern="100" dirty="0">
                              <a:solidFill>
                                <a:srgbClr val="9999FF"/>
                              </a:solidFill>
                              <a:effectLst/>
                              <a:latin typeface="Twinkl Thin"/>
                              <a:ea typeface="Calibri"/>
                              <a:cs typeface="Times New Roman"/>
                            </a:rPr>
                            <a:t>Solve comparison, sum and difference problems using information </a:t>
                          </a:r>
                          <a:endParaRPr lang="en-US" sz="900" kern="100" dirty="0">
                            <a:effectLst/>
                            <a:latin typeface="Calibri"/>
                            <a:ea typeface="Calibri"/>
                            <a:cs typeface="Times New Roman"/>
                          </a:endParaRPr>
                        </a:p>
                        <a:p>
                          <a:pPr algn="ctr"/>
                          <a:r>
                            <a:rPr lang="en-US" sz="900" kern="100" dirty="0">
                              <a:solidFill>
                                <a:srgbClr val="9999FF"/>
                              </a:solidFill>
                              <a:effectLst/>
                              <a:latin typeface="Twinkl Thin"/>
                              <a:ea typeface="Calibri"/>
                              <a:cs typeface="Times New Roman"/>
                            </a:rPr>
                            <a:t>presented in a line graph. </a:t>
                          </a:r>
                        </a:p>
                        <a:p>
                          <a:pPr algn="ctr"/>
                          <a:endParaRPr lang="en-US" sz="900" kern="100" dirty="0">
                            <a:solidFill>
                              <a:srgbClr val="9999FF"/>
                            </a:solidFill>
                            <a:effectLst/>
                            <a:latin typeface="Twinkl Thin"/>
                            <a:ea typeface="Calibri"/>
                            <a:cs typeface="Times New Roman"/>
                          </a:endParaRPr>
                        </a:p>
                        <a:p>
                          <a:pPr algn="ctr"/>
                          <a:r>
                            <a:rPr lang="en-US" sz="900" kern="100" dirty="0">
                              <a:solidFill>
                                <a:srgbClr val="9999FF"/>
                              </a:solidFill>
                              <a:effectLst/>
                              <a:latin typeface="Twinkl Thin"/>
                              <a:ea typeface="Calibri"/>
                              <a:cs typeface="Times New Roman"/>
                            </a:rPr>
                            <a:t>Complete, read and interpret information in tables, including timetables. </a:t>
                          </a:r>
                          <a:endParaRPr lang="en-US" sz="900" kern="100" dirty="0">
                            <a:effectLst/>
                            <a:latin typeface="Calibri"/>
                            <a:ea typeface="Calibri"/>
                            <a:cs typeface="Times New Roman"/>
                          </a:endParaRPr>
                        </a:p>
                        <a:p>
                          <a:pPr algn="ctr">
                            <a:lnSpc>
                              <a:spcPct val="107000"/>
                            </a:lnSpc>
                            <a:spcAft>
                              <a:spcPts val="800"/>
                            </a:spcAft>
                          </a:pPr>
                          <a:endParaRPr lang="en-US" sz="900" dirty="0">
                            <a:effectLst/>
                            <a:latin typeface="Calibri"/>
                            <a:ea typeface="Calibri"/>
                            <a:cs typeface="Times New Roman"/>
                          </a:endParaRPr>
                        </a:p>
                        <a:p>
                          <a:pPr algn="ctr">
                            <a:lnSpc>
                              <a:spcPct val="107000"/>
                            </a:lnSpc>
                            <a:spcAft>
                              <a:spcPts val="800"/>
                            </a:spcAft>
                          </a:pPr>
                          <a:endParaRPr lang="en-US" sz="9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364626" t="-9770" r="-217007" b="-216"/>
                          </a:stretch>
                        </a:blipFill>
                      </a:tcPr>
                    </a:tc>
                    <a:tc>
                      <a:txBody>
                        <a:bodyPr/>
                        <a:lstStyle/>
                        <a:p>
                          <a:pPr algn="ctr"/>
                          <a:r>
                            <a:rPr lang="en-US" sz="900" b="1" u="sng" kern="100" dirty="0">
                              <a:effectLst/>
                              <a:latin typeface="Twinkl Thin"/>
                              <a:ea typeface="Calibri"/>
                              <a:cs typeface="Times New Roman"/>
                            </a:rPr>
                            <a:t>Units</a:t>
                          </a:r>
                        </a:p>
                        <a:p>
                          <a:pPr algn="ctr"/>
                          <a:r>
                            <a:rPr lang="en-US" sz="900" b="0" u="none" kern="100" dirty="0">
                              <a:effectLst/>
                              <a:latin typeface="Twinkl Thin"/>
                              <a:ea typeface="Calibri"/>
                              <a:cs typeface="Times New Roman"/>
                            </a:rPr>
                            <a:t>Sha</a:t>
                          </a:r>
                          <a:r>
                            <a:rPr lang="en-US" sz="900" kern="100" dirty="0">
                              <a:effectLst/>
                              <a:latin typeface="Twinkl Thin"/>
                              <a:ea typeface="Calibri"/>
                              <a:cs typeface="Times New Roman"/>
                            </a:rPr>
                            <a:t>pe, Position &amp; Direction</a:t>
                          </a:r>
                        </a:p>
                        <a:p>
                          <a:pPr algn="ctr"/>
                          <a:r>
                            <a:rPr lang="en-US" sz="900" kern="100" dirty="0">
                              <a:effectLst/>
                              <a:latin typeface="Twinkl Thin"/>
                              <a:ea typeface="Calibri"/>
                              <a:cs typeface="Times New Roman"/>
                            </a:rPr>
                            <a:t>Decimals</a:t>
                          </a:r>
                          <a:endParaRPr lang="en-US" sz="900" kern="100" dirty="0">
                            <a:effectLst/>
                            <a:latin typeface="Calibri"/>
                            <a:ea typeface="Calibri"/>
                            <a:cs typeface="Times New Roman"/>
                          </a:endParaRPr>
                        </a:p>
                        <a:p>
                          <a:pPr algn="ctr"/>
                          <a:endParaRPr lang="en-US" sz="900" kern="100" dirty="0">
                            <a:effectLst/>
                            <a:latin typeface="Calibri"/>
                            <a:ea typeface="Calibri"/>
                            <a:cs typeface="Times New Roman"/>
                          </a:endParaRPr>
                        </a:p>
                        <a:p>
                          <a:pPr algn="ctr"/>
                          <a:r>
                            <a:rPr lang="en-US" sz="900" b="1" u="sng" kern="100" dirty="0">
                              <a:effectLst/>
                              <a:latin typeface="Twinkl Thin"/>
                              <a:ea typeface="Calibri"/>
                              <a:cs typeface="Times New Roman"/>
                            </a:rPr>
                            <a:t>Skills taught (shape)</a:t>
                          </a:r>
                        </a:p>
                        <a:p>
                          <a:pPr algn="ctr"/>
                          <a:endParaRPr lang="en-US" sz="900" kern="100" dirty="0">
                            <a:effectLst/>
                            <a:latin typeface="Calibri"/>
                            <a:ea typeface="Calibri"/>
                            <a:cs typeface="Times New Roman"/>
                          </a:endParaRPr>
                        </a:p>
                        <a:p>
                          <a:pPr algn="ctr"/>
                          <a:r>
                            <a:rPr lang="en-US" sz="900" kern="100" dirty="0">
                              <a:solidFill>
                                <a:srgbClr val="92D050"/>
                              </a:solidFill>
                              <a:effectLst/>
                              <a:latin typeface="Twinkl Thin"/>
                              <a:ea typeface="Calibri"/>
                              <a:cs typeface="Times New Roman"/>
                            </a:rPr>
                            <a:t>Pupils will be able to: </a:t>
                          </a:r>
                        </a:p>
                        <a:p>
                          <a:pPr algn="ctr"/>
                          <a:endParaRPr lang="en-US" sz="900" kern="100" dirty="0">
                            <a:solidFill>
                              <a:srgbClr val="92D050"/>
                            </a:solidFill>
                            <a:effectLst/>
                            <a:latin typeface="Twinkl Thin"/>
                            <a:ea typeface="Calibri"/>
                            <a:cs typeface="Times New Roman"/>
                          </a:endParaRPr>
                        </a:p>
                        <a:p>
                          <a:pPr algn="ctr"/>
                          <a:r>
                            <a:rPr lang="en-US" sz="900" kern="100" dirty="0">
                              <a:solidFill>
                                <a:srgbClr val="92D050"/>
                              </a:solidFill>
                              <a:effectLst/>
                              <a:latin typeface="Twinkl Thin"/>
                              <a:ea typeface="Calibri"/>
                              <a:cs typeface="Times New Roman"/>
                            </a:rPr>
                            <a:t>Know angles are measured in degrees: estimate and compare acute, </a:t>
                          </a:r>
                          <a:endParaRPr lang="en-US" sz="900" kern="100" dirty="0">
                            <a:effectLst/>
                            <a:latin typeface="Calibri"/>
                            <a:ea typeface="Calibri"/>
                            <a:cs typeface="Times New Roman"/>
                          </a:endParaRPr>
                        </a:p>
                        <a:p>
                          <a:pPr algn="ctr"/>
                          <a:r>
                            <a:rPr lang="en-US" sz="900" kern="100" dirty="0">
                              <a:solidFill>
                                <a:srgbClr val="92D050"/>
                              </a:solidFill>
                              <a:effectLst/>
                              <a:latin typeface="Twinkl Thin"/>
                              <a:ea typeface="Calibri"/>
                              <a:cs typeface="Times New Roman"/>
                            </a:rPr>
                            <a:t>obtuse and reflex angles. </a:t>
                          </a:r>
                        </a:p>
                        <a:p>
                          <a:pPr algn="ctr"/>
                          <a:endParaRPr lang="en-US" sz="900" kern="100" dirty="0">
                            <a:solidFill>
                              <a:srgbClr val="92D050"/>
                            </a:solidFill>
                            <a:effectLst/>
                            <a:latin typeface="Twinkl Thin"/>
                            <a:ea typeface="Calibri"/>
                            <a:cs typeface="Times New Roman"/>
                          </a:endParaRPr>
                        </a:p>
                        <a:p>
                          <a:pPr algn="ctr"/>
                          <a:r>
                            <a:rPr lang="en-US" sz="900" kern="100" dirty="0">
                              <a:solidFill>
                                <a:srgbClr val="92D050"/>
                              </a:solidFill>
                              <a:effectLst/>
                              <a:latin typeface="Twinkl Thin"/>
                              <a:ea typeface="Calibri"/>
                              <a:cs typeface="Times New Roman"/>
                            </a:rPr>
                            <a:t>Draw given angles and measure them in degrees (°). </a:t>
                          </a:r>
                        </a:p>
                        <a:p>
                          <a:pPr algn="ctr"/>
                          <a:endParaRPr lang="en-US" sz="900" kern="100" dirty="0">
                            <a:solidFill>
                              <a:srgbClr val="92D050"/>
                            </a:solidFill>
                            <a:effectLst/>
                            <a:latin typeface="Twinkl Thin"/>
                            <a:ea typeface="Calibri"/>
                            <a:cs typeface="Times New Roman"/>
                          </a:endParaRPr>
                        </a:p>
                        <a:p>
                          <a:pPr algn="ctr"/>
                          <a:r>
                            <a:rPr lang="en-US" sz="900" kern="100" dirty="0">
                              <a:solidFill>
                                <a:srgbClr val="92D050"/>
                              </a:solidFill>
                              <a:effectLst/>
                              <a:latin typeface="Twinkl Thin"/>
                              <a:ea typeface="Calibri"/>
                              <a:cs typeface="Times New Roman"/>
                            </a:rPr>
                            <a:t>Identify angles at a point and 1 whole turn (total 360°); angles at a point on a straight line and half a turn (total 180°).</a:t>
                          </a:r>
                        </a:p>
                        <a:p>
                          <a:pPr algn="ctr"/>
                          <a:endParaRPr lang="en-US" sz="900" kern="100" dirty="0">
                            <a:solidFill>
                              <a:srgbClr val="92D050"/>
                            </a:solidFill>
                            <a:effectLst/>
                            <a:latin typeface="Twinkl Thin"/>
                            <a:ea typeface="Calibri"/>
                            <a:cs typeface="Times New Roman"/>
                          </a:endParaRPr>
                        </a:p>
                        <a:p>
                          <a:pPr algn="ctr"/>
                          <a:r>
                            <a:rPr lang="en-US" sz="900" kern="100" dirty="0">
                              <a:solidFill>
                                <a:srgbClr val="92D050"/>
                              </a:solidFill>
                              <a:effectLst/>
                              <a:latin typeface="Twinkl Thin"/>
                              <a:ea typeface="Calibri"/>
                              <a:cs typeface="Times New Roman"/>
                            </a:rPr>
                            <a:t>Use the properties of rectangles to deduce related facts and find </a:t>
                          </a:r>
                          <a:endParaRPr lang="en-US" sz="900" kern="100" dirty="0">
                            <a:effectLst/>
                            <a:latin typeface="Calibri"/>
                            <a:ea typeface="Calibri"/>
                            <a:cs typeface="Times New Roman"/>
                          </a:endParaRPr>
                        </a:p>
                        <a:p>
                          <a:pPr algn="ctr"/>
                          <a:r>
                            <a:rPr lang="en-US" sz="900" kern="100" dirty="0">
                              <a:solidFill>
                                <a:srgbClr val="92D050"/>
                              </a:solidFill>
                              <a:effectLst/>
                              <a:latin typeface="Twinkl Thin"/>
                              <a:ea typeface="Calibri"/>
                              <a:cs typeface="Times New Roman"/>
                            </a:rPr>
                            <a:t>missing lengths and angles. </a:t>
                          </a:r>
                        </a:p>
                        <a:p>
                          <a:pPr algn="ctr"/>
                          <a:endParaRPr lang="en-US" sz="900" kern="100" dirty="0">
                            <a:solidFill>
                              <a:srgbClr val="92D050"/>
                            </a:solidFill>
                            <a:effectLst/>
                            <a:latin typeface="Twinkl Thin"/>
                            <a:ea typeface="Calibri"/>
                            <a:cs typeface="Times New Roman"/>
                          </a:endParaRPr>
                        </a:p>
                        <a:p>
                          <a:pPr algn="ctr"/>
                          <a:r>
                            <a:rPr lang="en-US" sz="900" kern="100" dirty="0">
                              <a:solidFill>
                                <a:srgbClr val="92D050"/>
                              </a:solidFill>
                              <a:effectLst/>
                              <a:latin typeface="Twinkl Thin"/>
                              <a:ea typeface="Calibri"/>
                              <a:cs typeface="Times New Roman"/>
                            </a:rPr>
                            <a:t>Distinguish between regular and irregular polygons based on reasoning about equal sides and angles. </a:t>
                          </a:r>
                        </a:p>
                        <a:p>
                          <a:pPr algn="ctr"/>
                          <a:endParaRPr lang="en-US" sz="900" kern="100" dirty="0">
                            <a:solidFill>
                              <a:srgbClr val="92D050"/>
                            </a:solidFill>
                            <a:effectLst/>
                            <a:latin typeface="Twinkl Thin"/>
                            <a:ea typeface="Calibri"/>
                            <a:cs typeface="Times New Roman"/>
                          </a:endParaRPr>
                        </a:p>
                        <a:p>
                          <a:pPr algn="ctr"/>
                          <a:r>
                            <a:rPr lang="en-US" sz="900" kern="100" dirty="0">
                              <a:solidFill>
                                <a:srgbClr val="92D050"/>
                              </a:solidFill>
                              <a:effectLst/>
                              <a:latin typeface="Twinkl Thin"/>
                              <a:ea typeface="Calibri"/>
                              <a:cs typeface="Times New Roman"/>
                            </a:rPr>
                            <a:t>Identify 3-D shapes, including cubes and other cuboids, from  2-D representations. </a:t>
                          </a:r>
                          <a:endParaRPr lang="en-US" sz="900" kern="100" dirty="0">
                            <a:effectLst/>
                            <a:latin typeface="Calibri"/>
                            <a:ea typeface="Calibri"/>
                            <a:cs typeface="Times New Roman"/>
                          </a:endParaRPr>
                        </a:p>
                        <a:p>
                          <a:pPr algn="ctr"/>
                          <a:endParaRPr lang="en-US" sz="900" kern="100" dirty="0">
                            <a:effectLst/>
                            <a:latin typeface="Calibri"/>
                            <a:ea typeface="Calibri"/>
                            <a:cs typeface="Times New Roman"/>
                          </a:endParaRPr>
                        </a:p>
                        <a:p>
                          <a:pPr algn="ctr"/>
                          <a:r>
                            <a:rPr lang="en-US" sz="900" b="1" u="sng" kern="100" dirty="0">
                              <a:effectLst/>
                              <a:latin typeface="Twinkl Thin"/>
                              <a:ea typeface="Calibri"/>
                              <a:cs typeface="Times New Roman"/>
                            </a:rPr>
                            <a:t>Skills taught (P&amp;D)</a:t>
                          </a:r>
                        </a:p>
                        <a:p>
                          <a:pPr algn="ctr"/>
                          <a:endParaRPr lang="en-US" sz="900" kern="100" dirty="0">
                            <a:effectLst/>
                            <a:latin typeface="Calibri"/>
                            <a:ea typeface="Calibri"/>
                            <a:cs typeface="Times New Roman"/>
                          </a:endParaRPr>
                        </a:p>
                        <a:p>
                          <a:pPr algn="ctr"/>
                          <a:r>
                            <a:rPr lang="en-US" sz="900" kern="100" dirty="0">
                              <a:solidFill>
                                <a:srgbClr val="CC00CC"/>
                              </a:solidFill>
                              <a:effectLst/>
                              <a:latin typeface="Twinkl Thin"/>
                              <a:ea typeface="Calibri"/>
                              <a:cs typeface="Times New Roman"/>
                            </a:rPr>
                            <a:t>Pupils will be able to:</a:t>
                          </a:r>
                        </a:p>
                        <a:p>
                          <a:pPr algn="ctr"/>
                          <a:endParaRPr lang="en-US" sz="900" kern="100" dirty="0">
                            <a:solidFill>
                              <a:srgbClr val="CC00CC"/>
                            </a:solidFill>
                            <a:effectLst/>
                            <a:latin typeface="Twinkl Thin"/>
                            <a:ea typeface="Calibri"/>
                            <a:cs typeface="Times New Roman"/>
                          </a:endParaRPr>
                        </a:p>
                        <a:p>
                          <a:pPr algn="ctr"/>
                          <a:r>
                            <a:rPr lang="en-US" sz="900" kern="100" dirty="0">
                              <a:solidFill>
                                <a:srgbClr val="CC00CC"/>
                              </a:solidFill>
                              <a:effectLst/>
                              <a:latin typeface="Twinkl Thin"/>
                              <a:ea typeface="Calibri"/>
                              <a:cs typeface="Times New Roman"/>
                            </a:rPr>
                            <a:t>Identify, describe and represent the position of a shape following a reflection or translation, using the appropriate language, and know that the shape has not changed. </a:t>
                          </a:r>
                          <a:endParaRPr lang="en-US" sz="900" kern="100" dirty="0">
                            <a:effectLst/>
                            <a:latin typeface="Calibri"/>
                            <a:ea typeface="Calibri"/>
                            <a:cs typeface="Times New Roman"/>
                          </a:endParaRPr>
                        </a:p>
                        <a:p>
                          <a:pPr algn="ctr"/>
                          <a:endParaRPr lang="en-US" sz="900" kern="100" dirty="0">
                            <a:effectLst/>
                            <a:latin typeface="Calibri"/>
                            <a:ea typeface="Calibri"/>
                            <a:cs typeface="Times New Roman"/>
                          </a:endParaRPr>
                        </a:p>
                        <a:p>
                          <a:pPr algn="ctr"/>
                          <a:r>
                            <a:rPr lang="en-US" sz="900" b="1" u="sng" kern="100" dirty="0">
                              <a:effectLst/>
                              <a:latin typeface="Twinkl Thin"/>
                              <a:ea typeface="Calibri"/>
                              <a:cs typeface="Times New Roman"/>
                            </a:rPr>
                            <a:t>Skills taught (decimals)</a:t>
                          </a:r>
                        </a:p>
                        <a:p>
                          <a:pPr algn="ctr"/>
                          <a:r>
                            <a:rPr lang="en-US" sz="900" b="1" kern="100" dirty="0">
                              <a:effectLst/>
                              <a:latin typeface="Twinkl Thin"/>
                              <a:ea typeface="Calibri"/>
                              <a:cs typeface="Times New Roman"/>
                            </a:rPr>
                            <a:t> </a:t>
                          </a:r>
                          <a:endParaRPr lang="en-US" sz="900" kern="100" dirty="0">
                            <a:effectLst/>
                            <a:latin typeface="Calibri"/>
                            <a:ea typeface="Calibri"/>
                            <a:cs typeface="Times New Roman"/>
                          </a:endParaRPr>
                        </a:p>
                        <a:p>
                          <a:pPr algn="ctr"/>
                          <a:r>
                            <a:rPr lang="en-US" sz="900" kern="100" dirty="0">
                              <a:solidFill>
                                <a:srgbClr val="7030A0"/>
                              </a:solidFill>
                              <a:effectLst/>
                              <a:latin typeface="Twinkl Thin"/>
                              <a:ea typeface="Calibri"/>
                              <a:cs typeface="Times New Roman"/>
                            </a:rPr>
                            <a:t>Pupils will be able to:</a:t>
                          </a:r>
                        </a:p>
                        <a:p>
                          <a:pPr algn="ctr"/>
                          <a:endParaRPr lang="en-US" sz="900" kern="100" dirty="0">
                            <a:solidFill>
                              <a:srgbClr val="7030A0"/>
                            </a:solidFill>
                            <a:effectLst/>
                            <a:latin typeface="Twinkl Thin"/>
                            <a:ea typeface="Calibri"/>
                            <a:cs typeface="Times New Roman"/>
                          </a:endParaRPr>
                        </a:p>
                        <a:p>
                          <a:pPr algn="ctr"/>
                          <a:r>
                            <a:rPr lang="en-US" sz="900" kern="100" dirty="0" err="1">
                              <a:solidFill>
                                <a:srgbClr val="7030A0"/>
                              </a:solidFill>
                              <a:effectLst/>
                              <a:latin typeface="Twinkl Thin"/>
                              <a:ea typeface="Calibri"/>
                              <a:cs typeface="Times New Roman"/>
                            </a:rPr>
                            <a:t>Recognise</a:t>
                          </a:r>
                          <a:r>
                            <a:rPr lang="en-US" sz="900" kern="100" dirty="0">
                              <a:solidFill>
                                <a:srgbClr val="7030A0"/>
                              </a:solidFill>
                              <a:effectLst/>
                              <a:latin typeface="Twinkl Thin"/>
                              <a:ea typeface="Calibri"/>
                              <a:cs typeface="Times New Roman"/>
                            </a:rPr>
                            <a:t> and use thousandths and relate them to tenths, hundredths and decimal equivalents.</a:t>
                          </a:r>
                        </a:p>
                        <a:p>
                          <a:pPr algn="ctr"/>
                          <a:endParaRPr lang="en-US" sz="900" kern="100" dirty="0">
                            <a:solidFill>
                              <a:srgbClr val="7030A0"/>
                            </a:solidFill>
                            <a:effectLst/>
                            <a:latin typeface="Twinkl Thin"/>
                            <a:ea typeface="Calibri"/>
                            <a:cs typeface="Times New Roman"/>
                          </a:endParaRPr>
                        </a:p>
                        <a:p>
                          <a:pPr algn="ctr"/>
                          <a:r>
                            <a:rPr lang="en-US" sz="900" kern="100" dirty="0">
                              <a:solidFill>
                                <a:srgbClr val="7030A0"/>
                              </a:solidFill>
                              <a:effectLst/>
                              <a:latin typeface="Twinkl Thin"/>
                              <a:ea typeface="Calibri"/>
                              <a:cs typeface="Times New Roman"/>
                            </a:rPr>
                            <a:t>Solve problems involving number up to 3 decimal places. </a:t>
                          </a:r>
                        </a:p>
                        <a:p>
                          <a:pPr algn="ctr"/>
                          <a:endParaRPr lang="en-US" sz="900" kern="100" dirty="0">
                            <a:solidFill>
                              <a:srgbClr val="7030A0"/>
                            </a:solidFill>
                            <a:effectLst/>
                            <a:latin typeface="Twinkl Thin"/>
                            <a:ea typeface="Calibri"/>
                            <a:cs typeface="Times New Roman"/>
                          </a:endParaRPr>
                        </a:p>
                        <a:p>
                          <a:pPr algn="ctr"/>
                          <a:r>
                            <a:rPr lang="en-US" sz="900" kern="100" dirty="0">
                              <a:solidFill>
                                <a:srgbClr val="7030A0"/>
                              </a:solidFill>
                              <a:effectLst/>
                              <a:latin typeface="Twinkl Thin"/>
                              <a:ea typeface="Calibri"/>
                              <a:cs typeface="Times New Roman"/>
                            </a:rPr>
                            <a:t>Read, write, order and compare numbers with up to 3 decimal places. </a:t>
                          </a:r>
                        </a:p>
                        <a:p>
                          <a:pPr algn="ctr"/>
                          <a:endParaRPr lang="en-US" sz="900" kern="100" dirty="0">
                            <a:solidFill>
                              <a:srgbClr val="7030A0"/>
                            </a:solidFill>
                            <a:effectLst/>
                            <a:latin typeface="Twinkl Thin"/>
                            <a:ea typeface="Calibri"/>
                            <a:cs typeface="Times New Roman"/>
                          </a:endParaRPr>
                        </a:p>
                        <a:p>
                          <a:pPr algn="ctr"/>
                          <a:r>
                            <a:rPr lang="en-US" sz="900" kern="100" dirty="0">
                              <a:solidFill>
                                <a:srgbClr val="7030A0"/>
                              </a:solidFill>
                              <a:effectLst/>
                              <a:latin typeface="Twinkl Thin"/>
                              <a:ea typeface="Calibri"/>
                              <a:cs typeface="Times New Roman"/>
                            </a:rPr>
                            <a:t>Multiply and divide whole numbers and those involving decimals by 10, 100 and 1,000.</a:t>
                          </a:r>
                          <a:endParaRPr lang="en-US" sz="900" kern="100" dirty="0">
                            <a:effectLst/>
                            <a:latin typeface="Calibri"/>
                            <a:ea typeface="Calibri"/>
                            <a:cs typeface="Times New Roman"/>
                          </a:endParaRPr>
                        </a:p>
                        <a:p>
                          <a:pPr algn="ctr"/>
                          <a:endParaRPr lang="en-US" sz="900" kern="100" dirty="0">
                            <a:effectLst/>
                            <a:latin typeface="Calibri"/>
                            <a:ea typeface="Calibri"/>
                            <a:cs typeface="Times New Roman"/>
                          </a:endParaRPr>
                        </a:p>
                        <a:p>
                          <a:pPr algn="ctr">
                            <a:lnSpc>
                              <a:spcPct val="107000"/>
                            </a:lnSpc>
                            <a:spcAft>
                              <a:spcPts val="800"/>
                            </a:spcAft>
                          </a:pPr>
                          <a:endParaRPr lang="en-US" sz="900" dirty="0">
                            <a:effectLst/>
                            <a:latin typeface="Calibri"/>
                            <a:ea typeface="Calibri"/>
                            <a:cs typeface="Times New Roman"/>
                          </a:endParaRPr>
                        </a:p>
                        <a:p>
                          <a:pPr algn="ctr">
                            <a:lnSpc>
                              <a:spcPct val="107000"/>
                            </a:lnSpc>
                            <a:spcAft>
                              <a:spcPts val="800"/>
                            </a:spcAft>
                          </a:pPr>
                          <a:endParaRPr lang="en-US" sz="9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ctr"/>
                          <a:r>
                            <a:rPr lang="en-US" sz="900" b="1" u="sng" kern="100" dirty="0">
                              <a:effectLst/>
                              <a:latin typeface="Twinkl Thin"/>
                              <a:ea typeface="Calibri"/>
                              <a:cs typeface="Times New Roman"/>
                            </a:rPr>
                            <a:t>Units</a:t>
                          </a:r>
                        </a:p>
                        <a:p>
                          <a:pPr algn="ctr"/>
                          <a:r>
                            <a:rPr lang="en-US" sz="900" kern="100" dirty="0">
                              <a:effectLst/>
                              <a:latin typeface="Twinkl Thin"/>
                              <a:ea typeface="Calibri"/>
                              <a:cs typeface="Times New Roman"/>
                            </a:rPr>
                            <a:t>Negative Numbers</a:t>
                          </a:r>
                        </a:p>
                        <a:p>
                          <a:pPr algn="ctr"/>
                          <a:r>
                            <a:rPr lang="en-US" sz="900" kern="100" dirty="0">
                              <a:effectLst/>
                              <a:latin typeface="Twinkl Thin"/>
                              <a:ea typeface="Calibri"/>
                              <a:cs typeface="Times New Roman"/>
                            </a:rPr>
                            <a:t>Converting units</a:t>
                          </a:r>
                        </a:p>
                        <a:p>
                          <a:pPr algn="ctr"/>
                          <a:r>
                            <a:rPr lang="en-US" sz="900" kern="100" dirty="0">
                              <a:effectLst/>
                              <a:latin typeface="Twinkl Thin"/>
                              <a:ea typeface="Calibri"/>
                              <a:cs typeface="Times New Roman"/>
                            </a:rPr>
                            <a:t>Volume</a:t>
                          </a:r>
                          <a:endParaRPr lang="en-US" sz="900" kern="100" dirty="0">
                            <a:effectLst/>
                            <a:latin typeface="Calibri"/>
                            <a:ea typeface="Calibri"/>
                            <a:cs typeface="Times New Roman"/>
                          </a:endParaRPr>
                        </a:p>
                        <a:p>
                          <a:pPr algn="ctr"/>
                          <a:endParaRPr lang="en-US" sz="900" kern="100" dirty="0">
                            <a:effectLst/>
                            <a:latin typeface="Calibri"/>
                            <a:ea typeface="Calibri"/>
                            <a:cs typeface="Times New Roman"/>
                          </a:endParaRPr>
                        </a:p>
                        <a:p>
                          <a:pPr algn="ctr"/>
                          <a:r>
                            <a:rPr lang="en-US" sz="900" b="1" u="sng" kern="100" dirty="0">
                              <a:effectLst/>
                              <a:latin typeface="Twinkl Thin"/>
                              <a:ea typeface="Calibri"/>
                              <a:cs typeface="Times New Roman"/>
                            </a:rPr>
                            <a:t>Skills taught (negative numbers)</a:t>
                          </a:r>
                          <a:r>
                            <a:rPr lang="en-US" sz="900" b="1" kern="100" dirty="0">
                              <a:effectLst/>
                              <a:latin typeface="Twinkl Thin"/>
                              <a:ea typeface="Calibri"/>
                              <a:cs typeface="Times New Roman"/>
                            </a:rPr>
                            <a:t> </a:t>
                          </a:r>
                        </a:p>
                        <a:p>
                          <a:pPr algn="ctr"/>
                          <a:endParaRPr lang="en-US" sz="900" kern="100" dirty="0">
                            <a:effectLst/>
                            <a:latin typeface="Calibri"/>
                            <a:ea typeface="Calibri"/>
                            <a:cs typeface="Times New Roman"/>
                          </a:endParaRPr>
                        </a:p>
                        <a:p>
                          <a:pPr algn="ctr"/>
                          <a:r>
                            <a:rPr lang="en-US" sz="900" kern="100" dirty="0">
                              <a:solidFill>
                                <a:srgbClr val="FF9966"/>
                              </a:solidFill>
                              <a:effectLst/>
                              <a:latin typeface="Twinkl Thin"/>
                              <a:ea typeface="Calibri"/>
                              <a:cs typeface="Times New Roman"/>
                            </a:rPr>
                            <a:t>Pupils will be able to:</a:t>
                          </a:r>
                        </a:p>
                        <a:p>
                          <a:pPr algn="ctr"/>
                          <a:endParaRPr lang="en-US" sz="900" kern="100" dirty="0">
                            <a:solidFill>
                              <a:srgbClr val="FF9966"/>
                            </a:solidFill>
                            <a:effectLst/>
                            <a:latin typeface="Twinkl Thin"/>
                            <a:ea typeface="Calibri"/>
                            <a:cs typeface="Times New Roman"/>
                          </a:endParaRPr>
                        </a:p>
                        <a:p>
                          <a:pPr algn="ctr"/>
                          <a:r>
                            <a:rPr lang="en-US" sz="900" kern="100" dirty="0">
                              <a:solidFill>
                                <a:srgbClr val="FF9966"/>
                              </a:solidFill>
                              <a:effectLst/>
                              <a:latin typeface="Twinkl Thin"/>
                              <a:ea typeface="Calibri"/>
                              <a:cs typeface="Times New Roman"/>
                            </a:rPr>
                            <a:t>Interpret negative numbers in context, count forwards and backwards with positive and negative whole numbers, including through zero. </a:t>
                          </a:r>
                          <a:endParaRPr lang="en-US" sz="900" kern="100" dirty="0">
                            <a:effectLst/>
                            <a:latin typeface="Calibri"/>
                            <a:ea typeface="Calibri"/>
                            <a:cs typeface="Times New Roman"/>
                          </a:endParaRPr>
                        </a:p>
                        <a:p>
                          <a:pPr algn="ctr"/>
                          <a:endParaRPr lang="en-US" sz="900" kern="100" dirty="0">
                            <a:effectLst/>
                            <a:latin typeface="Calibri"/>
                            <a:ea typeface="Calibri"/>
                            <a:cs typeface="Times New Roman"/>
                          </a:endParaRPr>
                        </a:p>
                        <a:p>
                          <a:pPr algn="ctr"/>
                          <a:r>
                            <a:rPr lang="en-US" sz="900" b="1" u="sng" kern="100" dirty="0">
                              <a:effectLst/>
                              <a:latin typeface="Twinkl Thin"/>
                              <a:ea typeface="Calibri"/>
                              <a:cs typeface="Times New Roman"/>
                            </a:rPr>
                            <a:t>Skills taught (converting units)</a:t>
                          </a:r>
                        </a:p>
                        <a:p>
                          <a:pPr algn="ctr"/>
                          <a:endParaRPr lang="en-US" sz="900" kern="100" dirty="0">
                            <a:effectLst/>
                            <a:latin typeface="Calibri"/>
                            <a:ea typeface="Calibri"/>
                            <a:cs typeface="Times New Roman"/>
                          </a:endParaRPr>
                        </a:p>
                        <a:p>
                          <a:pPr algn="ctr"/>
                          <a:r>
                            <a:rPr lang="en-US" sz="900" kern="100" dirty="0">
                              <a:solidFill>
                                <a:srgbClr val="00B0F0"/>
                              </a:solidFill>
                              <a:effectLst/>
                              <a:latin typeface="Twinkl Thin"/>
                              <a:ea typeface="Calibri"/>
                              <a:cs typeface="Times New Roman"/>
                            </a:rPr>
                            <a:t>Pupils will be able to:</a:t>
                          </a:r>
                        </a:p>
                        <a:p>
                          <a:pPr algn="ctr"/>
                          <a:r>
                            <a:rPr lang="en-US" sz="900" kern="100" dirty="0">
                              <a:solidFill>
                                <a:srgbClr val="00B0F0"/>
                              </a:solidFill>
                              <a:effectLst/>
                              <a:latin typeface="Twinkl Thin"/>
                              <a:ea typeface="Calibri"/>
                              <a:cs typeface="Times New Roman"/>
                            </a:rPr>
                            <a:t> </a:t>
                          </a:r>
                        </a:p>
                        <a:p>
                          <a:pPr algn="ctr"/>
                          <a:r>
                            <a:rPr lang="en-US" sz="900" kern="100" dirty="0">
                              <a:solidFill>
                                <a:srgbClr val="00B0F0"/>
                              </a:solidFill>
                              <a:effectLst/>
                              <a:latin typeface="Twinkl Thin"/>
                              <a:ea typeface="Calibri"/>
                              <a:cs typeface="Times New Roman"/>
                            </a:rPr>
                            <a:t>Convert between different units of metric measure [for example, </a:t>
                          </a:r>
                          <a:r>
                            <a:rPr lang="en-US" sz="900" kern="100" dirty="0" err="1">
                              <a:solidFill>
                                <a:srgbClr val="00B0F0"/>
                              </a:solidFill>
                              <a:effectLst/>
                              <a:latin typeface="Twinkl Thin"/>
                              <a:ea typeface="Calibri"/>
                              <a:cs typeface="Times New Roman"/>
                            </a:rPr>
                            <a:t>kilometre</a:t>
                          </a:r>
                          <a:r>
                            <a:rPr lang="en-US" sz="900" kern="100" dirty="0">
                              <a:solidFill>
                                <a:srgbClr val="00B0F0"/>
                              </a:solidFill>
                              <a:effectLst/>
                              <a:latin typeface="Twinkl Thin"/>
                              <a:ea typeface="Calibri"/>
                              <a:cs typeface="Times New Roman"/>
                            </a:rPr>
                            <a:t> and </a:t>
                          </a:r>
                          <a:r>
                            <a:rPr lang="en-US" sz="900" kern="100" dirty="0" err="1">
                              <a:solidFill>
                                <a:srgbClr val="00B0F0"/>
                              </a:solidFill>
                              <a:effectLst/>
                              <a:latin typeface="Twinkl Thin"/>
                              <a:ea typeface="Calibri"/>
                              <a:cs typeface="Times New Roman"/>
                            </a:rPr>
                            <a:t>metre</a:t>
                          </a:r>
                          <a:r>
                            <a:rPr lang="en-US" sz="900" kern="100" dirty="0">
                              <a:solidFill>
                                <a:srgbClr val="00B0F0"/>
                              </a:solidFill>
                              <a:effectLst/>
                              <a:latin typeface="Twinkl Thin"/>
                              <a:ea typeface="Calibri"/>
                              <a:cs typeface="Times New Roman"/>
                            </a:rPr>
                            <a:t>; </a:t>
                          </a:r>
                          <a:r>
                            <a:rPr lang="en-US" sz="900" kern="100" dirty="0" err="1">
                              <a:solidFill>
                                <a:srgbClr val="00B0F0"/>
                              </a:solidFill>
                              <a:effectLst/>
                              <a:latin typeface="Twinkl Thin"/>
                              <a:ea typeface="Calibri"/>
                              <a:cs typeface="Times New Roman"/>
                            </a:rPr>
                            <a:t>centimetre</a:t>
                          </a:r>
                          <a:r>
                            <a:rPr lang="en-US" sz="900" kern="100" dirty="0">
                              <a:solidFill>
                                <a:srgbClr val="00B0F0"/>
                              </a:solidFill>
                              <a:effectLst/>
                              <a:latin typeface="Twinkl Thin"/>
                              <a:ea typeface="Calibri"/>
                              <a:cs typeface="Times New Roman"/>
                            </a:rPr>
                            <a:t> and </a:t>
                          </a:r>
                          <a:r>
                            <a:rPr lang="en-US" sz="900" kern="100" dirty="0" err="1">
                              <a:solidFill>
                                <a:srgbClr val="00B0F0"/>
                              </a:solidFill>
                              <a:effectLst/>
                              <a:latin typeface="Twinkl Thin"/>
                              <a:ea typeface="Calibri"/>
                              <a:cs typeface="Times New Roman"/>
                            </a:rPr>
                            <a:t>metre</a:t>
                          </a:r>
                          <a:r>
                            <a:rPr lang="en-US" sz="900" kern="100" dirty="0">
                              <a:solidFill>
                                <a:srgbClr val="00B0F0"/>
                              </a:solidFill>
                              <a:effectLst/>
                              <a:latin typeface="Twinkl Thin"/>
                              <a:ea typeface="Calibri"/>
                              <a:cs typeface="Times New Roman"/>
                            </a:rPr>
                            <a:t>; </a:t>
                          </a:r>
                          <a:r>
                            <a:rPr lang="en-US" sz="900" kern="100" dirty="0" err="1">
                              <a:solidFill>
                                <a:srgbClr val="00B0F0"/>
                              </a:solidFill>
                              <a:effectLst/>
                              <a:latin typeface="Twinkl Thin"/>
                              <a:ea typeface="Calibri"/>
                              <a:cs typeface="Times New Roman"/>
                            </a:rPr>
                            <a:t>centimetre</a:t>
                          </a:r>
                          <a:r>
                            <a:rPr lang="en-US" sz="900" kern="100" dirty="0">
                              <a:solidFill>
                                <a:srgbClr val="00B0F0"/>
                              </a:solidFill>
                              <a:effectLst/>
                              <a:latin typeface="Twinkl Thin"/>
                              <a:ea typeface="Calibri"/>
                              <a:cs typeface="Times New Roman"/>
                            </a:rPr>
                            <a:t> and </a:t>
                          </a:r>
                          <a:r>
                            <a:rPr lang="en-US" sz="900" kern="100" dirty="0" err="1">
                              <a:solidFill>
                                <a:srgbClr val="00B0F0"/>
                              </a:solidFill>
                              <a:effectLst/>
                              <a:latin typeface="Twinkl Thin"/>
                              <a:ea typeface="Calibri"/>
                              <a:cs typeface="Times New Roman"/>
                            </a:rPr>
                            <a:t>millimetre</a:t>
                          </a:r>
                          <a:r>
                            <a:rPr lang="en-US" sz="900" kern="100" dirty="0">
                              <a:solidFill>
                                <a:srgbClr val="00B0F0"/>
                              </a:solidFill>
                              <a:effectLst/>
                              <a:latin typeface="Twinkl Thin"/>
                              <a:ea typeface="Calibri"/>
                              <a:cs typeface="Times New Roman"/>
                            </a:rPr>
                            <a:t>; gram and kilogram; </a:t>
                          </a:r>
                          <a:r>
                            <a:rPr lang="en-US" sz="900" kern="100" dirty="0" err="1">
                              <a:solidFill>
                                <a:srgbClr val="00B0F0"/>
                              </a:solidFill>
                              <a:effectLst/>
                              <a:latin typeface="Twinkl Thin"/>
                              <a:ea typeface="Calibri"/>
                              <a:cs typeface="Times New Roman"/>
                            </a:rPr>
                            <a:t>litre</a:t>
                          </a:r>
                          <a:r>
                            <a:rPr lang="en-US" sz="900" kern="100" dirty="0">
                              <a:solidFill>
                                <a:srgbClr val="00B0F0"/>
                              </a:solidFill>
                              <a:effectLst/>
                              <a:latin typeface="Twinkl Thin"/>
                              <a:ea typeface="Calibri"/>
                              <a:cs typeface="Times New Roman"/>
                            </a:rPr>
                            <a:t> and </a:t>
                          </a:r>
                          <a:r>
                            <a:rPr lang="en-US" sz="900" kern="100" dirty="0" err="1">
                              <a:solidFill>
                                <a:srgbClr val="00B0F0"/>
                              </a:solidFill>
                              <a:effectLst/>
                              <a:latin typeface="Twinkl Thin"/>
                              <a:ea typeface="Calibri"/>
                              <a:cs typeface="Times New Roman"/>
                            </a:rPr>
                            <a:t>millilitre</a:t>
                          </a:r>
                          <a:r>
                            <a:rPr lang="en-US" sz="900" kern="100" dirty="0">
                              <a:solidFill>
                                <a:srgbClr val="00B0F0"/>
                              </a:solidFill>
                              <a:effectLst/>
                              <a:latin typeface="Twinkl Thin"/>
                              <a:ea typeface="Calibri"/>
                              <a:cs typeface="Times New Roman"/>
                            </a:rPr>
                            <a:t>].</a:t>
                          </a:r>
                        </a:p>
                        <a:p>
                          <a:pPr algn="ctr"/>
                          <a:r>
                            <a:rPr lang="en-US" sz="900" kern="100" dirty="0">
                              <a:solidFill>
                                <a:srgbClr val="00B0F0"/>
                              </a:solidFill>
                              <a:effectLst/>
                              <a:latin typeface="Twinkl Thin"/>
                              <a:ea typeface="Calibri"/>
                              <a:cs typeface="Times New Roman"/>
                            </a:rPr>
                            <a:t> </a:t>
                          </a:r>
                        </a:p>
                        <a:p>
                          <a:pPr algn="ctr"/>
                          <a:r>
                            <a:rPr lang="en-US" sz="900" kern="100" dirty="0">
                              <a:solidFill>
                                <a:srgbClr val="00B0F0"/>
                              </a:solidFill>
                              <a:effectLst/>
                              <a:latin typeface="Twinkl Thin"/>
                              <a:ea typeface="Calibri"/>
                              <a:cs typeface="Times New Roman"/>
                            </a:rPr>
                            <a:t>Understand and use approximate equivalences between metric units </a:t>
                          </a:r>
                          <a:endParaRPr lang="en-US" sz="900" kern="100" dirty="0">
                            <a:effectLst/>
                            <a:latin typeface="Calibri"/>
                            <a:ea typeface="Calibri"/>
                            <a:cs typeface="Times New Roman"/>
                          </a:endParaRPr>
                        </a:p>
                        <a:p>
                          <a:pPr algn="ctr"/>
                          <a:r>
                            <a:rPr lang="en-US" sz="900" kern="100" dirty="0">
                              <a:solidFill>
                                <a:srgbClr val="00B0F0"/>
                              </a:solidFill>
                              <a:effectLst/>
                              <a:latin typeface="Twinkl Thin"/>
                              <a:ea typeface="Calibri"/>
                              <a:cs typeface="Times New Roman"/>
                            </a:rPr>
                            <a:t>and common imperial units such as inches, pounds and pints.</a:t>
                          </a:r>
                        </a:p>
                        <a:p>
                          <a:pPr algn="ctr"/>
                          <a:endParaRPr lang="en-US" sz="900" kern="100" dirty="0">
                            <a:solidFill>
                              <a:srgbClr val="00B0F0"/>
                            </a:solidFill>
                            <a:effectLst/>
                            <a:latin typeface="Twinkl Thin"/>
                            <a:ea typeface="Calibri"/>
                            <a:cs typeface="Times New Roman"/>
                          </a:endParaRPr>
                        </a:p>
                        <a:p>
                          <a:pPr algn="ctr"/>
                          <a:r>
                            <a:rPr lang="en-US" sz="900" kern="100" dirty="0">
                              <a:solidFill>
                                <a:srgbClr val="00B0F0"/>
                              </a:solidFill>
                              <a:effectLst/>
                              <a:latin typeface="Twinkl Thin"/>
                              <a:ea typeface="Calibri"/>
                              <a:cs typeface="Times New Roman"/>
                            </a:rPr>
                            <a:t>Solve problems involving converting between units of time. </a:t>
                          </a:r>
                          <a:endParaRPr lang="en-US" sz="900" kern="100" dirty="0">
                            <a:effectLst/>
                            <a:latin typeface="Calibri"/>
                            <a:ea typeface="Calibri"/>
                            <a:cs typeface="Times New Roman"/>
                          </a:endParaRPr>
                        </a:p>
                        <a:p>
                          <a:pPr algn="ctr"/>
                          <a:endParaRPr lang="en-US" sz="900" kern="100" dirty="0">
                            <a:effectLst/>
                            <a:latin typeface="Calibri"/>
                            <a:ea typeface="Calibri"/>
                            <a:cs typeface="Times New Roman"/>
                          </a:endParaRPr>
                        </a:p>
                        <a:p>
                          <a:pPr algn="ctr"/>
                          <a:r>
                            <a:rPr lang="en-US" sz="900" b="1" u="sng" kern="100" dirty="0">
                              <a:effectLst/>
                              <a:latin typeface="Twinkl Thin"/>
                              <a:ea typeface="Calibri"/>
                              <a:cs typeface="Times New Roman"/>
                            </a:rPr>
                            <a:t>Skills taught (volume)</a:t>
                          </a:r>
                        </a:p>
                        <a:p>
                          <a:pPr algn="ctr"/>
                          <a:endParaRPr lang="en-US" sz="900" kern="100" dirty="0">
                            <a:effectLst/>
                            <a:latin typeface="Calibri"/>
                            <a:ea typeface="Calibri"/>
                            <a:cs typeface="Times New Roman"/>
                          </a:endParaRPr>
                        </a:p>
                        <a:p>
                          <a:pPr algn="ctr"/>
                          <a:r>
                            <a:rPr lang="en-US" sz="900" kern="100" dirty="0">
                              <a:solidFill>
                                <a:srgbClr val="808080"/>
                              </a:solidFill>
                              <a:effectLst/>
                              <a:latin typeface="Twinkl Thin"/>
                              <a:ea typeface="Calibri"/>
                              <a:cs typeface="Times New Roman"/>
                            </a:rPr>
                            <a:t>Pupils will be able to:</a:t>
                          </a:r>
                        </a:p>
                        <a:p>
                          <a:pPr algn="ctr"/>
                          <a:endParaRPr lang="en-US" sz="900" kern="100" dirty="0">
                            <a:solidFill>
                              <a:srgbClr val="808080"/>
                            </a:solidFill>
                            <a:effectLst/>
                            <a:latin typeface="Twinkl Thin"/>
                            <a:ea typeface="Calibri"/>
                            <a:cs typeface="Times New Roman"/>
                          </a:endParaRPr>
                        </a:p>
                        <a:p>
                          <a:pPr algn="ctr"/>
                          <a:r>
                            <a:rPr lang="en-US" sz="900" kern="100" dirty="0">
                              <a:solidFill>
                                <a:srgbClr val="808080"/>
                              </a:solidFill>
                              <a:effectLst/>
                              <a:latin typeface="Twinkl Thin"/>
                              <a:ea typeface="Calibri"/>
                              <a:cs typeface="Times New Roman"/>
                            </a:rPr>
                            <a:t>Estimate volume [for example, using 1 cm3 blocks to build cuboids </a:t>
                          </a:r>
                          <a:endParaRPr lang="en-US" sz="900" kern="100" dirty="0">
                            <a:effectLst/>
                            <a:latin typeface="Calibri"/>
                            <a:ea typeface="Calibri"/>
                            <a:cs typeface="Times New Roman"/>
                          </a:endParaRPr>
                        </a:p>
                        <a:p>
                          <a:pPr algn="ctr"/>
                          <a:r>
                            <a:rPr lang="en-US" sz="900" kern="100" dirty="0">
                              <a:solidFill>
                                <a:srgbClr val="808080"/>
                              </a:solidFill>
                              <a:effectLst/>
                              <a:latin typeface="Twinkl Thin"/>
                              <a:ea typeface="Calibri"/>
                              <a:cs typeface="Times New Roman"/>
                            </a:rPr>
                            <a:t>(including cubes)] and capacity. </a:t>
                          </a:r>
                          <a:endParaRPr lang="en-US" sz="900" kern="100" dirty="0">
                            <a:effectLst/>
                            <a:latin typeface="Calibri"/>
                            <a:ea typeface="Calibri"/>
                            <a:cs typeface="Times New Roman"/>
                          </a:endParaRPr>
                        </a:p>
                        <a:p>
                          <a:pPr algn="ctr"/>
                          <a:endParaRPr lang="en-US" sz="900" kern="100" dirty="0">
                            <a:effectLst/>
                            <a:latin typeface="Calibri"/>
                            <a:ea typeface="Calibri"/>
                            <a:cs typeface="Times New Roman"/>
                          </a:endParaRPr>
                        </a:p>
                        <a:p>
                          <a:pPr algn="ctr">
                            <a:lnSpc>
                              <a:spcPct val="107000"/>
                            </a:lnSpc>
                            <a:spcAft>
                              <a:spcPts val="800"/>
                            </a:spcAft>
                          </a:pPr>
                          <a:endParaRPr lang="en-US" sz="9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1717291734"/>
                      </a:ext>
                    </a:extLst>
                  </a:tr>
                </a:tbl>
              </a:graphicData>
            </a:graphic>
          </p:graphicFrame>
        </mc:Fallback>
      </mc:AlternateContent>
    </p:spTree>
    <p:extLst>
      <p:ext uri="{BB962C8B-B14F-4D97-AF65-F5344CB8AC3E}">
        <p14:creationId xmlns:p14="http://schemas.microsoft.com/office/powerpoint/2010/main" val="4191065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5462B43-F010-50CE-28EB-9222DDE538E1}"/>
            </a:ext>
          </a:extLst>
        </p:cNvPr>
        <p:cNvGrpSpPr/>
        <p:nvPr/>
      </p:nvGrpSpPr>
      <p:grpSpPr>
        <a:xfrm>
          <a:off x="0" y="0"/>
          <a:ext cx="0" cy="0"/>
          <a:chOff x="0" y="0"/>
          <a:chExt cx="0" cy="0"/>
        </a:xfrm>
      </p:grpSpPr>
      <p:pic>
        <p:nvPicPr>
          <p:cNvPr id="4" name="Picture 3" descr="White structure">
            <a:extLst>
              <a:ext uri="{FF2B5EF4-FFF2-40B4-BE49-F238E27FC236}">
                <a16:creationId xmlns:a16="http://schemas.microsoft.com/office/drawing/2014/main" id="{DC7067EC-3132-E2AC-F026-0A0C3F375984}"/>
              </a:ext>
            </a:extLst>
          </p:cNvPr>
          <p:cNvPicPr>
            <a:picLocks noChangeAspect="1"/>
          </p:cNvPicPr>
          <p:nvPr/>
        </p:nvPicPr>
        <p:blipFill>
          <a:blip r:embed="rId2"/>
          <a:srcRect r="-2" b="21911"/>
          <a:stretch/>
        </p:blipFill>
        <p:spPr>
          <a:xfrm>
            <a:off x="20" y="-1"/>
            <a:ext cx="11828189" cy="6858000"/>
          </a:xfrm>
          <a:custGeom>
            <a:avLst/>
            <a:gdLst/>
            <a:ahLst/>
            <a:cxnLst/>
            <a:rect l="l" t="t" r="r" b="b"/>
            <a:pathLst>
              <a:path w="11828209" h="6851225">
                <a:moveTo>
                  <a:pt x="1484882" y="0"/>
                </a:moveTo>
                <a:lnTo>
                  <a:pt x="8520272" y="0"/>
                </a:lnTo>
                <a:lnTo>
                  <a:pt x="8541915" y="12445"/>
                </a:lnTo>
                <a:cubicBezTo>
                  <a:pt x="10512125" y="1209574"/>
                  <a:pt x="11828209" y="3376047"/>
                  <a:pt x="11828209" y="5849907"/>
                </a:cubicBezTo>
                <a:cubicBezTo>
                  <a:pt x="11828209" y="6085513"/>
                  <a:pt x="11816272" y="6318331"/>
                  <a:pt x="11792969" y="6547788"/>
                </a:cubicBezTo>
                <a:lnTo>
                  <a:pt x="11754411" y="6851225"/>
                </a:lnTo>
                <a:lnTo>
                  <a:pt x="0" y="6851225"/>
                </a:lnTo>
                <a:lnTo>
                  <a:pt x="0" y="1208190"/>
                </a:lnTo>
                <a:lnTo>
                  <a:pt x="176127" y="1023457"/>
                </a:lnTo>
                <a:cubicBezTo>
                  <a:pt x="562126" y="637458"/>
                  <a:pt x="994141" y="297476"/>
                  <a:pt x="1463239" y="12445"/>
                </a:cubicBezTo>
                <a:close/>
              </a:path>
            </a:pathLst>
          </a:custGeom>
        </p:spPr>
      </p:pic>
      <p:graphicFrame>
        <p:nvGraphicFramePr>
          <p:cNvPr id="2" name="Table 1">
            <a:extLst>
              <a:ext uri="{FF2B5EF4-FFF2-40B4-BE49-F238E27FC236}">
                <a16:creationId xmlns:a16="http://schemas.microsoft.com/office/drawing/2014/main" id="{E699853F-BD42-34AB-2924-DD5DACCA4565}"/>
              </a:ext>
            </a:extLst>
          </p:cNvPr>
          <p:cNvGraphicFramePr>
            <a:graphicFrameLocks noGrp="1"/>
          </p:cNvGraphicFramePr>
          <p:nvPr>
            <p:extLst>
              <p:ext uri="{D42A27DB-BD31-4B8C-83A1-F6EECF244321}">
                <p14:modId xmlns:p14="http://schemas.microsoft.com/office/powerpoint/2010/main" val="1096720973"/>
              </p:ext>
            </p:extLst>
          </p:nvPr>
        </p:nvGraphicFramePr>
        <p:xfrm>
          <a:off x="468086" y="97972"/>
          <a:ext cx="11032538" cy="7109714"/>
        </p:xfrm>
        <a:graphic>
          <a:graphicData uri="http://schemas.openxmlformats.org/drawingml/2006/table">
            <a:tbl>
              <a:tblPr firstRow="1" firstCol="1" bandRow="1">
                <a:tableStyleId>{5C22544A-7EE6-4342-B048-85BDC9FD1C3A}</a:tableStyleId>
              </a:tblPr>
              <a:tblGrid>
                <a:gridCol w="868811">
                  <a:extLst>
                    <a:ext uri="{9D8B030D-6E8A-4147-A177-3AD203B41FA5}">
                      <a16:colId xmlns:a16="http://schemas.microsoft.com/office/drawing/2014/main" val="1072612224"/>
                    </a:ext>
                  </a:extLst>
                </a:gridCol>
                <a:gridCol w="3214676">
                  <a:extLst>
                    <a:ext uri="{9D8B030D-6E8A-4147-A177-3AD203B41FA5}">
                      <a16:colId xmlns:a16="http://schemas.microsoft.com/office/drawing/2014/main" val="2720594565"/>
                    </a:ext>
                  </a:extLst>
                </a:gridCol>
                <a:gridCol w="3372312">
                  <a:extLst>
                    <a:ext uri="{9D8B030D-6E8A-4147-A177-3AD203B41FA5}">
                      <a16:colId xmlns:a16="http://schemas.microsoft.com/office/drawing/2014/main" val="3546913680"/>
                    </a:ext>
                  </a:extLst>
                </a:gridCol>
                <a:gridCol w="3576739">
                  <a:extLst>
                    <a:ext uri="{9D8B030D-6E8A-4147-A177-3AD203B41FA5}">
                      <a16:colId xmlns:a16="http://schemas.microsoft.com/office/drawing/2014/main" val="4215568863"/>
                    </a:ext>
                  </a:extLst>
                </a:gridCol>
              </a:tblGrid>
              <a:tr h="490661">
                <a:tc>
                  <a:txBody>
                    <a:bodyPr/>
                    <a:lstStyle/>
                    <a:p>
                      <a:pPr algn="ctr">
                        <a:lnSpc>
                          <a:spcPct val="107000"/>
                        </a:lnSpc>
                        <a:spcAft>
                          <a:spcPts val="800"/>
                        </a:spcAft>
                      </a:pPr>
                      <a:r>
                        <a:rPr lang="en-GB" sz="1600" kern="100">
                          <a:effectLst/>
                        </a:rPr>
                        <a:t>Year Groups</a:t>
                      </a:r>
                      <a:endParaRPr lang="en-GB"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700" kern="100">
                          <a:effectLst/>
                        </a:rPr>
                        <a:t>Autumn Term</a:t>
                      </a:r>
                      <a:endParaRPr lang="en-GB" sz="17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700" kern="100">
                          <a:effectLst/>
                        </a:rPr>
                        <a:t>Spring Term</a:t>
                      </a:r>
                      <a:endParaRPr lang="en-GB" sz="17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r>
                        <a:rPr lang="en-GB" sz="1700" kern="100">
                          <a:effectLst/>
                        </a:rPr>
                        <a:t>Summer Term</a:t>
                      </a:r>
                      <a:endParaRPr lang="en-GB" sz="17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59298567"/>
                  </a:ext>
                </a:extLst>
              </a:tr>
              <a:tr h="5844824">
                <a:tc>
                  <a:txBody>
                    <a:bodyPr/>
                    <a:lstStyle/>
                    <a:p>
                      <a:pPr algn="ctr"/>
                      <a:r>
                        <a:rPr lang="en-GB" sz="1600" kern="100">
                          <a:effectLst/>
                        </a:rPr>
                        <a:t>Year 7</a:t>
                      </a:r>
                      <a:endParaRPr lang="en-GB"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r>
                        <a:rPr lang="en-GB" sz="1700" u="sng" kern="100" dirty="0">
                          <a:effectLst/>
                        </a:rPr>
                        <a:t>Unit Objectives</a:t>
                      </a:r>
                    </a:p>
                    <a:p>
                      <a:pPr algn="ctr"/>
                      <a:endParaRPr lang="en-GB" sz="1700" kern="100" dirty="0">
                        <a:effectLst/>
                      </a:endParaRPr>
                    </a:p>
                    <a:p>
                      <a:pPr algn="ctr"/>
                      <a:r>
                        <a:rPr lang="en-GB" sz="1700" kern="100" dirty="0">
                          <a:effectLst/>
                        </a:rPr>
                        <a:t>Pupils will be able to:</a:t>
                      </a:r>
                    </a:p>
                    <a:p>
                      <a:pPr algn="ctr"/>
                      <a:endParaRPr lang="en-GB" sz="1700" kern="100" dirty="0">
                        <a:effectLst/>
                      </a:endParaRPr>
                    </a:p>
                    <a:p>
                      <a:pPr marL="342900" lvl="0" indent="-342900" algn="ctr">
                        <a:buFont typeface="Wingdings" panose="05000000000000000000" pitchFamily="2" charset="2"/>
                        <a:buChar char=""/>
                      </a:pPr>
                      <a:r>
                        <a:rPr lang="en-GB" sz="1700" kern="100" dirty="0">
                          <a:effectLst/>
                        </a:rPr>
                        <a:t>Calculate by adding, subtracting, multiplying and dividing with given integers.</a:t>
                      </a:r>
                    </a:p>
                    <a:p>
                      <a:pPr marL="342900" lvl="0" indent="-342900" algn="ctr">
                        <a:buFont typeface="Wingdings" panose="05000000000000000000" pitchFamily="2" charset="2"/>
                        <a:buChar char=""/>
                      </a:pPr>
                      <a:r>
                        <a:rPr lang="en-GB" sz="1700" kern="100" dirty="0">
                          <a:effectLst/>
                        </a:rPr>
                        <a:t>Approximate by rounding to any number of decimal places including converting between units of measurements.</a:t>
                      </a:r>
                    </a:p>
                    <a:p>
                      <a:pPr marL="0" lvl="0" indent="0" algn="ctr">
                        <a:buFont typeface="Wingdings" panose="05000000000000000000" pitchFamily="2" charset="2"/>
                        <a:buNone/>
                      </a:pPr>
                      <a:endParaRPr lang="en-GB" sz="1700" u="sng" kern="100" dirty="0">
                        <a:effectLst/>
                      </a:endParaRPr>
                    </a:p>
                    <a:p>
                      <a:pPr algn="ctr"/>
                      <a:r>
                        <a:rPr lang="en-GB" sz="1700" b="1" u="sng" kern="100" dirty="0">
                          <a:effectLst/>
                        </a:rPr>
                        <a:t>Content </a:t>
                      </a:r>
                    </a:p>
                    <a:p>
                      <a:pPr algn="ctr"/>
                      <a:r>
                        <a:rPr lang="en-GB" sz="1700" b="1" kern="100" dirty="0">
                          <a:effectLst/>
                        </a:rPr>
                        <a:t>Rounding</a:t>
                      </a:r>
                    </a:p>
                    <a:p>
                      <a:pPr algn="ctr"/>
                      <a:r>
                        <a:rPr lang="en-GB" sz="1700" b="1" kern="100" dirty="0">
                          <a:effectLst/>
                        </a:rPr>
                        <a:t>Estimating</a:t>
                      </a:r>
                    </a:p>
                    <a:p>
                      <a:pPr algn="ctr"/>
                      <a:r>
                        <a:rPr lang="en-GB" sz="1700" b="1" kern="100" dirty="0">
                          <a:effectLst/>
                        </a:rPr>
                        <a:t>Unit conversions</a:t>
                      </a:r>
                    </a:p>
                    <a:p>
                      <a:pPr algn="ctr"/>
                      <a:r>
                        <a:rPr lang="en-GB" sz="1700" b="1" kern="100" dirty="0">
                          <a:effectLst/>
                        </a:rPr>
                        <a:t>Problem-solving techniques</a:t>
                      </a:r>
                      <a:endParaRPr lang="en-GB" sz="17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r>
                        <a:rPr lang="en-GB" sz="1700" u="sng" kern="100" dirty="0">
                          <a:effectLst/>
                        </a:rPr>
                        <a:t>Unit Objectives</a:t>
                      </a:r>
                    </a:p>
                    <a:p>
                      <a:pPr algn="ctr"/>
                      <a:endParaRPr lang="en-GB" sz="1700" u="sng" kern="100" dirty="0">
                        <a:effectLst/>
                      </a:endParaRPr>
                    </a:p>
                    <a:p>
                      <a:pPr algn="ctr"/>
                      <a:r>
                        <a:rPr lang="en-GB" sz="1700" kern="100" dirty="0">
                          <a:effectLst/>
                        </a:rPr>
                        <a:t>Pupils will be able to:</a:t>
                      </a:r>
                    </a:p>
                    <a:p>
                      <a:pPr algn="ctr"/>
                      <a:endParaRPr lang="en-GB" sz="1700" kern="100" dirty="0">
                        <a:effectLst/>
                      </a:endParaRPr>
                    </a:p>
                    <a:p>
                      <a:pPr marL="342900" lvl="0" indent="-342900" algn="ctr">
                        <a:buFont typeface="Wingdings" panose="05000000000000000000" pitchFamily="2" charset="2"/>
                        <a:buChar char=""/>
                      </a:pPr>
                      <a:r>
                        <a:rPr lang="en-GB" sz="1700" kern="100" dirty="0">
                          <a:effectLst/>
                        </a:rPr>
                        <a:t>Calculate with Fractions, Decimals &amp; Percentages including calculating with time.</a:t>
                      </a:r>
                    </a:p>
                    <a:p>
                      <a:pPr marL="342900" lvl="0" indent="-342900" algn="ctr">
                        <a:buFont typeface="Wingdings" panose="05000000000000000000" pitchFamily="2" charset="2"/>
                        <a:buChar char=""/>
                      </a:pPr>
                      <a:r>
                        <a:rPr lang="en-GB" sz="1700" kern="100" dirty="0">
                          <a:effectLst/>
                        </a:rPr>
                        <a:t>Investigating angles including using the correct equipment to carry out construction.</a:t>
                      </a:r>
                    </a:p>
                    <a:p>
                      <a:pPr marL="0" lvl="0" indent="0" algn="ctr">
                        <a:buFont typeface="Wingdings" panose="05000000000000000000" pitchFamily="2" charset="2"/>
                        <a:buNone/>
                      </a:pPr>
                      <a:endParaRPr lang="en-GB" sz="1700" kern="100" dirty="0">
                        <a:effectLst/>
                      </a:endParaRPr>
                    </a:p>
                    <a:p>
                      <a:pPr algn="ctr"/>
                      <a:r>
                        <a:rPr lang="en-GB" sz="1700" b="1" u="sng" kern="100" dirty="0">
                          <a:effectLst/>
                        </a:rPr>
                        <a:t>Content</a:t>
                      </a:r>
                      <a:r>
                        <a:rPr lang="en-GB" sz="1700" b="1" kern="100" dirty="0">
                          <a:effectLst/>
                        </a:rPr>
                        <a:t>  </a:t>
                      </a:r>
                    </a:p>
                    <a:p>
                      <a:pPr algn="ctr"/>
                      <a:r>
                        <a:rPr lang="en-GB" sz="1700" b="1" kern="100" dirty="0">
                          <a:effectLst/>
                        </a:rPr>
                        <a:t>Add, subtract, multiply and divide fractions </a:t>
                      </a:r>
                    </a:p>
                    <a:p>
                      <a:pPr algn="ctr"/>
                      <a:r>
                        <a:rPr lang="en-GB" sz="1700" b="1" kern="100" dirty="0">
                          <a:effectLst/>
                        </a:rPr>
                        <a:t>Angle types</a:t>
                      </a:r>
                    </a:p>
                    <a:p>
                      <a:pPr algn="ctr"/>
                      <a:r>
                        <a:rPr lang="en-GB" sz="1700" b="1" kern="100" dirty="0">
                          <a:effectLst/>
                        </a:rPr>
                        <a:t>Measuring angles</a:t>
                      </a:r>
                    </a:p>
                    <a:p>
                      <a:pPr algn="ctr"/>
                      <a:r>
                        <a:rPr lang="en-GB" sz="1700" b="1" kern="100" dirty="0">
                          <a:effectLst/>
                        </a:rPr>
                        <a:t>Finding unknown angles</a:t>
                      </a:r>
                      <a:endParaRPr lang="en-GB" sz="17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r>
                        <a:rPr lang="en-GB" sz="1700" u="sng" kern="100" dirty="0">
                          <a:effectLst/>
                        </a:rPr>
                        <a:t>Unit Objective - Data Presentation</a:t>
                      </a:r>
                    </a:p>
                    <a:p>
                      <a:pPr algn="ctr"/>
                      <a:r>
                        <a:rPr lang="en-GB" sz="1700" kern="100" dirty="0">
                          <a:effectLst/>
                        </a:rPr>
                        <a:t> </a:t>
                      </a:r>
                    </a:p>
                    <a:p>
                      <a:pPr algn="ctr">
                        <a:lnSpc>
                          <a:spcPct val="107000"/>
                        </a:lnSpc>
                        <a:spcAft>
                          <a:spcPts val="800"/>
                        </a:spcAft>
                      </a:pPr>
                      <a:r>
                        <a:rPr lang="en-GB" sz="1700" kern="100" dirty="0">
                          <a:effectLst/>
                        </a:rPr>
                        <a:t>  Pupils will be able to:</a:t>
                      </a:r>
                    </a:p>
                    <a:p>
                      <a:pPr marL="342900" lvl="0" indent="-342900" algn="ctr">
                        <a:buFont typeface="Wingdings" panose="05000000000000000000" pitchFamily="2" charset="2"/>
                        <a:buChar char=""/>
                      </a:pPr>
                      <a:r>
                        <a:rPr lang="en-GB" sz="1700" kern="100" dirty="0">
                          <a:effectLst/>
                        </a:rPr>
                        <a:t>Organise data in simple frequency tables, including presenting data in diagrams such as pictograms, bar charts, </a:t>
                      </a:r>
                      <a:r>
                        <a:rPr lang="en-GB" sz="1700" kern="100" dirty="0" err="1">
                          <a:effectLst/>
                        </a:rPr>
                        <a:t>i.e</a:t>
                      </a:r>
                      <a:r>
                        <a:rPr lang="en-GB" sz="1700" kern="100" dirty="0">
                          <a:effectLst/>
                        </a:rPr>
                        <a:t> charts, vertical line charts and other appropriate graphs and charts.</a:t>
                      </a:r>
                    </a:p>
                    <a:p>
                      <a:pPr marL="0" lvl="0" indent="0" algn="ctr">
                        <a:buFont typeface="Wingdings" panose="05000000000000000000" pitchFamily="2" charset="2"/>
                        <a:buNone/>
                      </a:pPr>
                      <a:endParaRPr lang="en-GB" sz="1700" kern="100" dirty="0">
                        <a:effectLst/>
                      </a:endParaRPr>
                    </a:p>
                    <a:p>
                      <a:pPr marL="342900" lvl="0" indent="-342900" algn="ctr">
                        <a:buFont typeface="Wingdings" panose="05000000000000000000" pitchFamily="2" charset="2"/>
                        <a:buChar char=""/>
                      </a:pPr>
                      <a:r>
                        <a:rPr lang="en-GB" sz="1700" kern="100" dirty="0">
                          <a:effectLst/>
                        </a:rPr>
                        <a:t>Calculate the mean, mode, median and range of given data, including calculating averages from a non-grouped frequency table.</a:t>
                      </a:r>
                    </a:p>
                    <a:p>
                      <a:pPr marL="342900" lvl="0" indent="-342900" algn="ctr">
                        <a:buFont typeface="Wingdings" panose="05000000000000000000" pitchFamily="2" charset="2"/>
                        <a:buChar char=""/>
                      </a:pPr>
                      <a:endParaRPr lang="en-GB" sz="1700" kern="100" dirty="0">
                        <a:effectLst/>
                      </a:endParaRPr>
                    </a:p>
                    <a:p>
                      <a:pPr algn="ctr"/>
                      <a:r>
                        <a:rPr lang="en-GB" sz="1700" b="1" u="sng" kern="100" dirty="0">
                          <a:effectLst/>
                        </a:rPr>
                        <a:t>Content</a:t>
                      </a:r>
                    </a:p>
                    <a:p>
                      <a:pPr algn="ctr"/>
                      <a:r>
                        <a:rPr lang="en-GB" sz="1700" b="1" kern="100" dirty="0">
                          <a:effectLst/>
                        </a:rPr>
                        <a:t>Constructing simple non-group frequency tables, pictogram, bar charts, pie charts, vertical line charts.</a:t>
                      </a:r>
                    </a:p>
                    <a:p>
                      <a:pPr algn="ctr"/>
                      <a:r>
                        <a:rPr lang="en-GB" sz="1700" b="1" kern="100" dirty="0">
                          <a:effectLst/>
                        </a:rPr>
                        <a:t>Finding the Mean, Mode, Median and Range.</a:t>
                      </a:r>
                    </a:p>
                    <a:p>
                      <a:pPr algn="ctr"/>
                      <a:r>
                        <a:rPr lang="en-GB" sz="1700" u="none" strike="noStrike" kern="100" dirty="0">
                          <a:effectLst/>
                        </a:rPr>
                        <a:t> </a:t>
                      </a:r>
                      <a:endParaRPr lang="en-GB" sz="17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18659393"/>
                  </a:ext>
                </a:extLst>
              </a:tr>
            </a:tbl>
          </a:graphicData>
        </a:graphic>
      </p:graphicFrame>
    </p:spTree>
    <p:extLst>
      <p:ext uri="{BB962C8B-B14F-4D97-AF65-F5344CB8AC3E}">
        <p14:creationId xmlns:p14="http://schemas.microsoft.com/office/powerpoint/2010/main" val="1418866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367FE78-91E6-7933-7B5C-C63C704147F4}"/>
            </a:ext>
          </a:extLst>
        </p:cNvPr>
        <p:cNvGrpSpPr/>
        <p:nvPr/>
      </p:nvGrpSpPr>
      <p:grpSpPr>
        <a:xfrm>
          <a:off x="0" y="0"/>
          <a:ext cx="0" cy="0"/>
          <a:chOff x="0" y="0"/>
          <a:chExt cx="0" cy="0"/>
        </a:xfrm>
      </p:grpSpPr>
      <p:pic>
        <p:nvPicPr>
          <p:cNvPr id="4" name="Picture 3" descr="White structure">
            <a:extLst>
              <a:ext uri="{FF2B5EF4-FFF2-40B4-BE49-F238E27FC236}">
                <a16:creationId xmlns:a16="http://schemas.microsoft.com/office/drawing/2014/main" id="{DB9BB92D-C074-C9E6-4C5C-B47235F2DFE0}"/>
              </a:ext>
            </a:extLst>
          </p:cNvPr>
          <p:cNvPicPr>
            <a:picLocks noChangeAspect="1"/>
          </p:cNvPicPr>
          <p:nvPr/>
        </p:nvPicPr>
        <p:blipFill>
          <a:blip r:embed="rId2"/>
          <a:srcRect r="-2" b="21911"/>
          <a:stretch/>
        </p:blipFill>
        <p:spPr>
          <a:xfrm>
            <a:off x="20" y="-1"/>
            <a:ext cx="11828189" cy="6858000"/>
          </a:xfrm>
          <a:custGeom>
            <a:avLst/>
            <a:gdLst/>
            <a:ahLst/>
            <a:cxnLst/>
            <a:rect l="l" t="t" r="r" b="b"/>
            <a:pathLst>
              <a:path w="11828209" h="6851225">
                <a:moveTo>
                  <a:pt x="1484882" y="0"/>
                </a:moveTo>
                <a:lnTo>
                  <a:pt x="8520272" y="0"/>
                </a:lnTo>
                <a:lnTo>
                  <a:pt x="8541915" y="12445"/>
                </a:lnTo>
                <a:cubicBezTo>
                  <a:pt x="10512125" y="1209574"/>
                  <a:pt x="11828209" y="3376047"/>
                  <a:pt x="11828209" y="5849907"/>
                </a:cubicBezTo>
                <a:cubicBezTo>
                  <a:pt x="11828209" y="6085513"/>
                  <a:pt x="11816272" y="6318331"/>
                  <a:pt x="11792969" y="6547788"/>
                </a:cubicBezTo>
                <a:lnTo>
                  <a:pt x="11754411" y="6851225"/>
                </a:lnTo>
                <a:lnTo>
                  <a:pt x="0" y="6851225"/>
                </a:lnTo>
                <a:lnTo>
                  <a:pt x="0" y="1208190"/>
                </a:lnTo>
                <a:lnTo>
                  <a:pt x="176127" y="1023457"/>
                </a:lnTo>
                <a:cubicBezTo>
                  <a:pt x="562126" y="637458"/>
                  <a:pt x="994141" y="297476"/>
                  <a:pt x="1463239" y="12445"/>
                </a:cubicBezTo>
                <a:close/>
              </a:path>
            </a:pathLst>
          </a:custGeom>
        </p:spPr>
      </p:pic>
      <p:graphicFrame>
        <p:nvGraphicFramePr>
          <p:cNvPr id="2" name="Table 1">
            <a:extLst>
              <a:ext uri="{FF2B5EF4-FFF2-40B4-BE49-F238E27FC236}">
                <a16:creationId xmlns:a16="http://schemas.microsoft.com/office/drawing/2014/main" id="{66B12906-7778-56F1-FBA2-D0138639B1F8}"/>
              </a:ext>
            </a:extLst>
          </p:cNvPr>
          <p:cNvGraphicFramePr>
            <a:graphicFrameLocks noGrp="1"/>
          </p:cNvGraphicFramePr>
          <p:nvPr>
            <p:extLst>
              <p:ext uri="{D42A27DB-BD31-4B8C-83A1-F6EECF244321}">
                <p14:modId xmlns:p14="http://schemas.microsoft.com/office/powerpoint/2010/main" val="1979583242"/>
              </p:ext>
            </p:extLst>
          </p:nvPr>
        </p:nvGraphicFramePr>
        <p:xfrm>
          <a:off x="363791" y="148856"/>
          <a:ext cx="9542209" cy="6414957"/>
        </p:xfrm>
        <a:graphic>
          <a:graphicData uri="http://schemas.openxmlformats.org/drawingml/2006/table">
            <a:tbl>
              <a:tblPr firstRow="1" firstCol="1" lastRow="1" lastCol="1" bandRow="1" bandCol="1"/>
              <a:tblGrid>
                <a:gridCol w="1587240">
                  <a:extLst>
                    <a:ext uri="{9D8B030D-6E8A-4147-A177-3AD203B41FA5}">
                      <a16:colId xmlns:a16="http://schemas.microsoft.com/office/drawing/2014/main" val="3031592893"/>
                    </a:ext>
                  </a:extLst>
                </a:gridCol>
                <a:gridCol w="3339699">
                  <a:extLst>
                    <a:ext uri="{9D8B030D-6E8A-4147-A177-3AD203B41FA5}">
                      <a16:colId xmlns:a16="http://schemas.microsoft.com/office/drawing/2014/main" val="997323374"/>
                    </a:ext>
                  </a:extLst>
                </a:gridCol>
                <a:gridCol w="2161758">
                  <a:extLst>
                    <a:ext uri="{9D8B030D-6E8A-4147-A177-3AD203B41FA5}">
                      <a16:colId xmlns:a16="http://schemas.microsoft.com/office/drawing/2014/main" val="994315103"/>
                    </a:ext>
                  </a:extLst>
                </a:gridCol>
                <a:gridCol w="2453512">
                  <a:extLst>
                    <a:ext uri="{9D8B030D-6E8A-4147-A177-3AD203B41FA5}">
                      <a16:colId xmlns:a16="http://schemas.microsoft.com/office/drawing/2014/main" val="155932860"/>
                    </a:ext>
                  </a:extLst>
                </a:gridCol>
              </a:tblGrid>
              <a:tr h="344989">
                <a:tc gridSpan="4">
                  <a:txBody>
                    <a:bodyPr/>
                    <a:lstStyle/>
                    <a:p>
                      <a:pPr marL="67945">
                        <a:spcBef>
                          <a:spcPts val="595"/>
                        </a:spcBef>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Curriculum</a:t>
                      </a:r>
                      <a:r>
                        <a:rPr lang="en-US" sz="1200" b="1" spc="-4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Overview</a:t>
                      </a:r>
                      <a:r>
                        <a:rPr lang="en-US" sz="1200" b="1" spc="-3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a:t>
                      </a:r>
                      <a:r>
                        <a:rPr lang="en-US" sz="1200" b="1" spc="-2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Mathematics</a:t>
                      </a:r>
                      <a:r>
                        <a:rPr lang="en-US" sz="1200" b="1" spc="-25"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200" b="1" spc="-25"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Year</a:t>
                      </a:r>
                      <a:r>
                        <a:rPr lang="en-US" sz="1200" b="1" spc="-25"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spc="-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538DD3"/>
                      </a:solidFill>
                      <a:prstDash val="solid"/>
                      <a:round/>
                      <a:headEnd type="none" w="med" len="med"/>
                      <a:tailEnd type="none" w="med" len="med"/>
                    </a:lnL>
                    <a:lnR w="12700" cap="flat" cmpd="sng" algn="ctr">
                      <a:solidFill>
                        <a:srgbClr val="538DD3"/>
                      </a:solidFill>
                      <a:prstDash val="solid"/>
                      <a:round/>
                      <a:headEnd type="none" w="med" len="med"/>
                      <a:tailEnd type="none" w="med" len="med"/>
                    </a:lnR>
                    <a:lnT w="12700" cap="flat" cmpd="sng" algn="ctr">
                      <a:solidFill>
                        <a:srgbClr val="538DD3"/>
                      </a:solidFill>
                      <a:prstDash val="solid"/>
                      <a:round/>
                      <a:headEnd type="none" w="med" len="med"/>
                      <a:tailEnd type="none" w="med" len="med"/>
                    </a:lnT>
                    <a:lnB w="12700" cap="flat" cmpd="sng" algn="ctr">
                      <a:solidFill>
                        <a:srgbClr val="538DD3"/>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1196972"/>
                  </a:ext>
                </a:extLst>
              </a:tr>
              <a:tr h="253717">
                <a:tc>
                  <a:txBody>
                    <a:bodyPr/>
                    <a:lstStyle/>
                    <a:p>
                      <a:pPr marL="67945">
                        <a:spcBef>
                          <a:spcPts val="320"/>
                        </a:spcBef>
                      </a:pPr>
                      <a:r>
                        <a:rPr lang="en-US" sz="1200" b="1" spc="-1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When?</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538DD3"/>
                      </a:solidFill>
                      <a:prstDash val="solid"/>
                      <a:round/>
                      <a:headEnd type="none" w="med" len="med"/>
                      <a:tailEnd type="none" w="med" len="med"/>
                    </a:lnL>
                    <a:lnR w="12700" cap="flat" cmpd="sng" algn="ctr">
                      <a:solidFill>
                        <a:srgbClr val="538DD3"/>
                      </a:solidFill>
                      <a:prstDash val="solid"/>
                      <a:round/>
                      <a:headEnd type="none" w="med" len="med"/>
                      <a:tailEnd type="none" w="med" len="med"/>
                    </a:lnR>
                    <a:lnT w="12700" cap="flat" cmpd="sng" algn="ctr">
                      <a:solidFill>
                        <a:srgbClr val="538DD3"/>
                      </a:solidFill>
                      <a:prstDash val="solid"/>
                      <a:round/>
                      <a:headEnd type="none" w="med" len="med"/>
                      <a:tailEnd type="none" w="med" len="med"/>
                    </a:lnT>
                    <a:lnB w="12700" cap="flat" cmpd="sng" algn="ctr">
                      <a:solidFill>
                        <a:srgbClr val="538DD3"/>
                      </a:solidFill>
                      <a:prstDash val="solid"/>
                      <a:round/>
                      <a:headEnd type="none" w="med" len="med"/>
                      <a:tailEnd type="none" w="med" len="med"/>
                    </a:lnB>
                    <a:solidFill>
                      <a:srgbClr val="92D050"/>
                    </a:solidFill>
                  </a:tcPr>
                </a:tc>
                <a:tc>
                  <a:txBody>
                    <a:bodyPr/>
                    <a:lstStyle/>
                    <a:p>
                      <a:pPr marL="793750" marR="788670" algn="ctr">
                        <a:spcBef>
                          <a:spcPts val="320"/>
                        </a:spcBef>
                      </a:pPr>
                      <a:r>
                        <a:rPr lang="en-US" sz="1200" b="1" spc="-1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538DD3"/>
                      </a:solidFill>
                      <a:prstDash val="solid"/>
                      <a:round/>
                      <a:headEnd type="none" w="med" len="med"/>
                      <a:tailEnd type="none" w="med" len="med"/>
                    </a:lnL>
                    <a:lnR w="12700" cap="flat" cmpd="sng" algn="ctr">
                      <a:solidFill>
                        <a:srgbClr val="538DD3"/>
                      </a:solidFill>
                      <a:prstDash val="solid"/>
                      <a:round/>
                      <a:headEnd type="none" w="med" len="med"/>
                      <a:tailEnd type="none" w="med" len="med"/>
                    </a:lnR>
                    <a:lnT w="12700" cap="flat" cmpd="sng" algn="ctr">
                      <a:solidFill>
                        <a:srgbClr val="538DD3"/>
                      </a:solidFill>
                      <a:prstDash val="solid"/>
                      <a:round/>
                      <a:headEnd type="none" w="med" len="med"/>
                      <a:tailEnd type="none" w="med" len="med"/>
                    </a:lnT>
                    <a:lnB w="12700" cap="flat" cmpd="sng" algn="ctr">
                      <a:solidFill>
                        <a:srgbClr val="538DD3"/>
                      </a:solidFill>
                      <a:prstDash val="solid"/>
                      <a:round/>
                      <a:headEnd type="none" w="med" len="med"/>
                      <a:tailEnd type="none" w="med" len="med"/>
                    </a:lnB>
                    <a:solidFill>
                      <a:srgbClr val="92D050"/>
                    </a:solidFill>
                  </a:tcPr>
                </a:tc>
                <a:tc>
                  <a:txBody>
                    <a:bodyPr/>
                    <a:lstStyle/>
                    <a:p>
                      <a:pPr marR="657860">
                        <a:spcBef>
                          <a:spcPts val="320"/>
                        </a:spcBef>
                      </a:pPr>
                      <a:r>
                        <a:rPr lang="en-US" sz="1200" b="1" spc="-2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Why?</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538DD3"/>
                      </a:solidFill>
                      <a:prstDash val="solid"/>
                      <a:round/>
                      <a:headEnd type="none" w="med" len="med"/>
                      <a:tailEnd type="none" w="med" len="med"/>
                    </a:lnL>
                    <a:lnR w="12700" cap="flat" cmpd="sng" algn="ctr">
                      <a:solidFill>
                        <a:srgbClr val="538DD3"/>
                      </a:solidFill>
                      <a:prstDash val="solid"/>
                      <a:round/>
                      <a:headEnd type="none" w="med" len="med"/>
                      <a:tailEnd type="none" w="med" len="med"/>
                    </a:lnR>
                    <a:lnT w="12700" cap="flat" cmpd="sng" algn="ctr">
                      <a:solidFill>
                        <a:srgbClr val="538DD3"/>
                      </a:solidFill>
                      <a:prstDash val="solid"/>
                      <a:round/>
                      <a:headEnd type="none" w="med" len="med"/>
                      <a:tailEnd type="none" w="med" len="med"/>
                    </a:lnT>
                    <a:lnB w="12700" cap="flat" cmpd="sng" algn="ctr">
                      <a:solidFill>
                        <a:srgbClr val="538DD3"/>
                      </a:solidFill>
                      <a:prstDash val="solid"/>
                      <a:round/>
                      <a:headEnd type="none" w="med" len="med"/>
                      <a:tailEnd type="none" w="med" len="med"/>
                    </a:lnB>
                    <a:solidFill>
                      <a:srgbClr val="92D050"/>
                    </a:solidFill>
                  </a:tcPr>
                </a:tc>
                <a:tc>
                  <a:txBody>
                    <a:bodyPr/>
                    <a:lstStyle/>
                    <a:p>
                      <a:pPr marL="711200" marR="703580" algn="ctr">
                        <a:spcBef>
                          <a:spcPts val="320"/>
                        </a:spcBef>
                      </a:pPr>
                      <a:r>
                        <a:rPr lang="en-US" sz="1200" b="1" spc="-2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How?</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538DD3"/>
                      </a:solidFill>
                      <a:prstDash val="solid"/>
                      <a:round/>
                      <a:headEnd type="none" w="med" len="med"/>
                      <a:tailEnd type="none" w="med" len="med"/>
                    </a:lnL>
                    <a:lnR w="12700" cap="flat" cmpd="sng" algn="ctr">
                      <a:solidFill>
                        <a:srgbClr val="538DD3"/>
                      </a:solidFill>
                      <a:prstDash val="solid"/>
                      <a:round/>
                      <a:headEnd type="none" w="med" len="med"/>
                      <a:tailEnd type="none" w="med" len="med"/>
                    </a:lnR>
                    <a:lnT w="12700" cap="flat" cmpd="sng" algn="ctr">
                      <a:solidFill>
                        <a:srgbClr val="538DD3"/>
                      </a:solidFill>
                      <a:prstDash val="solid"/>
                      <a:round/>
                      <a:headEnd type="none" w="med" len="med"/>
                      <a:tailEnd type="none" w="med" len="med"/>
                    </a:lnT>
                    <a:lnB w="12700" cap="flat" cmpd="sng" algn="ctr">
                      <a:solidFill>
                        <a:srgbClr val="538DD3"/>
                      </a:solidFill>
                      <a:prstDash val="solid"/>
                      <a:round/>
                      <a:headEnd type="none" w="med" len="med"/>
                      <a:tailEnd type="none" w="med" len="med"/>
                    </a:lnB>
                    <a:solidFill>
                      <a:srgbClr val="92D050"/>
                    </a:solidFill>
                  </a:tcPr>
                </a:tc>
                <a:extLst>
                  <a:ext uri="{0D108BD9-81ED-4DB2-BD59-A6C34878D82A}">
                    <a16:rowId xmlns:a16="http://schemas.microsoft.com/office/drawing/2014/main" val="2563186519"/>
                  </a:ext>
                </a:extLst>
              </a:tr>
              <a:tr h="2135546">
                <a:tc>
                  <a:txBody>
                    <a:bodyPr/>
                    <a:lstStyle/>
                    <a:p>
                      <a:pPr marL="67945"/>
                      <a:r>
                        <a:rPr lang="en-US" sz="1000" b="1" dirty="0">
                          <a:solidFill>
                            <a:srgbClr val="6F2F9F"/>
                          </a:solidFill>
                          <a:effectLst/>
                          <a:latin typeface="Calibri" panose="020F0502020204030204" pitchFamily="34" charset="0"/>
                          <a:ea typeface="Calibri" panose="020F0502020204030204" pitchFamily="34" charset="0"/>
                          <a:cs typeface="Times New Roman" panose="02020603050405020304" pitchFamily="18" charset="0"/>
                        </a:rPr>
                        <a:t>Autumn</a:t>
                      </a:r>
                      <a:r>
                        <a:rPr lang="en-US" sz="1000" b="1" spc="-75" dirty="0">
                          <a:solidFill>
                            <a:srgbClr val="6F2F9F"/>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b="1" spc="-20" dirty="0">
                          <a:solidFill>
                            <a:srgbClr val="6F2F9F"/>
                          </a:solidFill>
                          <a:effectLst/>
                          <a:latin typeface="Calibri" panose="020F0502020204030204" pitchFamily="34" charset="0"/>
                          <a:ea typeface="Calibri" panose="020F0502020204030204" pitchFamily="34" charset="0"/>
                          <a:cs typeface="Times New Roman" panose="02020603050405020304" pitchFamily="18" charset="0"/>
                        </a:rPr>
                        <a:t>Term</a:t>
                      </a:r>
                    </a:p>
                    <a:p>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Note: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Each unit of mathematics includes an opportunity for students to apply their understanding of content to solve problems.</a:t>
                      </a:r>
                    </a:p>
                    <a:p>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Units can be taught in any order; however, all units are covered by the end of term.</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67945"/>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538DD3"/>
                      </a:solidFill>
                      <a:prstDash val="solid"/>
                      <a:round/>
                      <a:headEnd type="none" w="med" len="med"/>
                      <a:tailEnd type="none" w="med" len="med"/>
                    </a:lnL>
                    <a:lnR w="12700" cap="flat" cmpd="sng" algn="ctr">
                      <a:solidFill>
                        <a:srgbClr val="538DD3"/>
                      </a:solidFill>
                      <a:prstDash val="solid"/>
                      <a:round/>
                      <a:headEnd type="none" w="med" len="med"/>
                      <a:tailEnd type="none" w="med" len="med"/>
                    </a:lnR>
                    <a:lnT w="12700" cap="flat" cmpd="sng" algn="ctr">
                      <a:solidFill>
                        <a:srgbClr val="538DD3"/>
                      </a:solidFill>
                      <a:prstDash val="solid"/>
                      <a:round/>
                      <a:headEnd type="none" w="med" len="med"/>
                      <a:tailEnd type="none" w="med" len="med"/>
                    </a:lnT>
                    <a:lnB w="12700" cap="flat" cmpd="sng" algn="ctr">
                      <a:solidFill>
                        <a:srgbClr val="538DD3"/>
                      </a:solidFill>
                      <a:prstDash val="solid"/>
                      <a:round/>
                      <a:headEnd type="none" w="med" len="med"/>
                      <a:tailEnd type="none" w="med" len="med"/>
                    </a:lnB>
                    <a:solidFill>
                      <a:srgbClr val="CCCCFF"/>
                    </a:solidFill>
                  </a:tcPr>
                </a:tc>
                <a:tc>
                  <a:txBody>
                    <a:bodyPr/>
                    <a:lstStyle/>
                    <a:p>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&gt;</a:t>
                      </a:r>
                      <a:r>
                        <a:rPr lang="en-US"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Checking, Approximating and Estimation</a:t>
                      </a: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(Rounding)</a:t>
                      </a:r>
                    </a:p>
                    <a:p>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spc="-1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&gt;</a:t>
                      </a:r>
                      <a:r>
                        <a:rPr lang="en-US" sz="1000" b="1" spc="-1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Calculating with Place Value</a:t>
                      </a:r>
                    </a:p>
                    <a:p>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spc="-1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&gt;</a:t>
                      </a:r>
                      <a:r>
                        <a:rPr lang="en-US" sz="1000" b="1" spc="-1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Reading and Calculating with Time</a:t>
                      </a:r>
                      <a:r>
                        <a:rPr lang="en-US" sz="1000" spc="-1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(Converting between 12hr and 24hr time, use of months and days of the year.</a:t>
                      </a:r>
                    </a:p>
                    <a:p>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spc="-1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&gt;</a:t>
                      </a:r>
                      <a:r>
                        <a:rPr lang="en-US" sz="1000" b="1" spc="-1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Measuring Space</a:t>
                      </a:r>
                      <a:r>
                        <a:rPr lang="en-US" sz="1000" spc="-1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(Angles)</a:t>
                      </a:r>
                    </a:p>
                    <a:p>
                      <a:r>
                        <a:rPr lang="en-US" sz="1000" spc="-1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spc="-1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&gt;</a:t>
                      </a:r>
                      <a:r>
                        <a:rPr lang="en-US" sz="1000" b="1" spc="-1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Calculating Space</a:t>
                      </a:r>
                      <a:r>
                        <a:rPr lang="en-US" sz="1000" spc="-1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(Area and perimeter of 2D and 3D shapes)</a:t>
                      </a:r>
                    </a:p>
                    <a:p>
                      <a:r>
                        <a:rPr lang="en-US" sz="1000" spc="-1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spc="-1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&gt;</a:t>
                      </a:r>
                      <a:r>
                        <a:rPr lang="en-US" sz="1000" b="1" spc="-1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Numbers and Number System</a:t>
                      </a:r>
                      <a:r>
                        <a:rPr lang="en-US" sz="1000" spc="-1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(Prime numbers, multiples and factors (Lowest Common Multiple and Highest Common Factor).</a:t>
                      </a:r>
                    </a:p>
                    <a:p>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538DD3"/>
                      </a:solidFill>
                      <a:prstDash val="solid"/>
                      <a:round/>
                      <a:headEnd type="none" w="med" len="med"/>
                      <a:tailEnd type="none" w="med" len="med"/>
                    </a:lnL>
                    <a:lnR w="12700" cap="flat" cmpd="sng" algn="ctr">
                      <a:solidFill>
                        <a:srgbClr val="538DD3"/>
                      </a:solidFill>
                      <a:prstDash val="solid"/>
                      <a:round/>
                      <a:headEnd type="none" w="med" len="med"/>
                      <a:tailEnd type="none" w="med" len="med"/>
                    </a:lnR>
                    <a:lnT w="12700" cap="flat" cmpd="sng" algn="ctr">
                      <a:solidFill>
                        <a:srgbClr val="538DD3"/>
                      </a:solidFill>
                      <a:prstDash val="solid"/>
                      <a:round/>
                      <a:headEnd type="none" w="med" len="med"/>
                      <a:tailEnd type="none" w="med" len="med"/>
                    </a:lnT>
                    <a:lnB w="12700" cap="flat" cmpd="sng" algn="ctr">
                      <a:solidFill>
                        <a:srgbClr val="538DD3"/>
                      </a:solidFill>
                      <a:prstDash val="solid"/>
                      <a:round/>
                      <a:headEnd type="none" w="med" len="med"/>
                      <a:tailEnd type="none" w="med" len="med"/>
                    </a:lnB>
                    <a:solidFill>
                      <a:srgbClr val="CCCCFF"/>
                    </a:solidFill>
                  </a:tcPr>
                </a:tc>
                <a:tc rowSpan="3">
                  <a:txBody>
                    <a:bodyPr/>
                    <a:lstStyle/>
                    <a:p>
                      <a:pPr marL="68580" marR="92710" algn="ct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68580" marR="92710" algn="ctr"/>
                      <a:r>
                        <a:rPr lang="en-US" sz="1000" dirty="0">
                          <a:effectLst/>
                          <a:latin typeface="Calibri" panose="020F0502020204030204" pitchFamily="34" charset="0"/>
                          <a:ea typeface="Calibri" panose="020F0502020204030204" pitchFamily="34" charset="0"/>
                          <a:cs typeface="Times New Roman" panose="02020603050405020304" pitchFamily="18" charset="0"/>
                        </a:rPr>
                        <a:t>To</a:t>
                      </a:r>
                      <a:r>
                        <a:rPr lang="en-US" sz="1000" spc="-55"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introduce</a:t>
                      </a:r>
                      <a:r>
                        <a:rPr lang="en-US" sz="1000" spc="-65"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new</a:t>
                      </a:r>
                      <a:r>
                        <a:rPr lang="en-US" sz="1000" spc="-60"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content that pupils may not have seen in KS2.</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spcBef>
                          <a:spcPts val="5"/>
                        </a:spcBef>
                      </a:pPr>
                      <a:r>
                        <a:rPr lang="en-US" sz="1000" dirty="0">
                          <a:effectLst/>
                          <a:latin typeface="Times New Roman" panose="02020603050405020304" pitchFamily="18" charset="0"/>
                          <a:ea typeface="Calibri" panose="020F0502020204030204" pitchFamily="34" charset="0"/>
                          <a:cs typeface="Calibri" panose="020F0502020204030204" pitchFamily="34" charset="0"/>
                        </a:rPr>
                        <a:t> </a:t>
                      </a:r>
                    </a:p>
                    <a:p>
                      <a:pPr algn="ctr">
                        <a:spcBef>
                          <a:spcPts val="5"/>
                        </a:spcBef>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68580" marR="92710" algn="ctr"/>
                      <a:r>
                        <a:rPr lang="en-US" sz="1000" dirty="0">
                          <a:effectLst/>
                          <a:latin typeface="Calibri" panose="020F0502020204030204" pitchFamily="34" charset="0"/>
                          <a:ea typeface="Calibri" panose="020F0502020204030204" pitchFamily="34" charset="0"/>
                          <a:cs typeface="Times New Roman" panose="02020603050405020304" pitchFamily="18" charset="0"/>
                        </a:rPr>
                        <a:t>To</a:t>
                      </a:r>
                      <a:r>
                        <a:rPr lang="en-US" sz="1000" spc="-55"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remind,</a:t>
                      </a:r>
                      <a:r>
                        <a:rPr lang="en-US" sz="1000" spc="-65"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embed</a:t>
                      </a:r>
                      <a:r>
                        <a:rPr lang="en-US" sz="1000" spc="-55"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and extend knowledge introduced in KS2</a:t>
                      </a:r>
                      <a:r>
                        <a:rPr lang="en-US" sz="1000" spc="-10" dirty="0">
                          <a:effectLst/>
                          <a:latin typeface="Calibri" panose="020F0502020204030204" pitchFamily="34" charset="0"/>
                          <a:ea typeface="Calibri" panose="020F0502020204030204" pitchFamily="34" charset="0"/>
                          <a:cs typeface="Times New Roman" panose="02020603050405020304" pitchFamily="18" charset="0"/>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spcBef>
                          <a:spcPts val="30"/>
                        </a:spcBef>
                      </a:pPr>
                      <a:r>
                        <a:rPr lang="en-US" sz="1000" dirty="0">
                          <a:effectLst/>
                          <a:latin typeface="Times New Roman" panose="02020603050405020304" pitchFamily="18" charset="0"/>
                          <a:ea typeface="Calibri" panose="020F0502020204030204" pitchFamily="34" charset="0"/>
                          <a:cs typeface="Calibri" panose="020F0502020204030204" pitchFamily="34" charset="0"/>
                        </a:rPr>
                        <a:t> </a:t>
                      </a:r>
                    </a:p>
                    <a:p>
                      <a:pPr algn="ctr">
                        <a:spcBef>
                          <a:spcPts val="30"/>
                        </a:spcBef>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68580" marR="92710" algn="ctr"/>
                      <a:r>
                        <a:rPr lang="en-US" sz="1000" dirty="0">
                          <a:effectLst/>
                          <a:latin typeface="Calibri" panose="020F0502020204030204" pitchFamily="34" charset="0"/>
                          <a:ea typeface="Calibri" panose="020F0502020204030204" pitchFamily="34" charset="0"/>
                          <a:cs typeface="Times New Roman" panose="02020603050405020304" pitchFamily="18" charset="0"/>
                        </a:rPr>
                        <a:t>Pupils</a:t>
                      </a:r>
                      <a:r>
                        <a:rPr lang="en-US" sz="1000" spc="-45"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can</a:t>
                      </a:r>
                      <a:r>
                        <a:rPr lang="en-US" sz="1000" spc="-55"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make</a:t>
                      </a:r>
                      <a:r>
                        <a:rPr lang="en-US" sz="1000" spc="-40"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links between topics and </a:t>
                      </a:r>
                      <a:r>
                        <a:rPr lang="en-US" sz="1000" spc="-10" dirty="0">
                          <a:effectLst/>
                          <a:latin typeface="Calibri" panose="020F0502020204030204" pitchFamily="34" charset="0"/>
                          <a:ea typeface="Calibri" panose="020F0502020204030204" pitchFamily="34" charset="0"/>
                          <a:cs typeface="Times New Roman" panose="02020603050405020304" pitchFamily="18" charset="0"/>
                        </a:rPr>
                        <a:t>concepts.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spcBef>
                          <a:spcPts val="25"/>
                        </a:spcBef>
                      </a:pPr>
                      <a:endParaRPr lang="en-US" sz="1000" dirty="0">
                        <a:effectLst/>
                        <a:latin typeface="Times New Roman" panose="02020603050405020304" pitchFamily="18" charset="0"/>
                        <a:ea typeface="Calibri" panose="020F0502020204030204" pitchFamily="34" charset="0"/>
                        <a:cs typeface="Calibri" panose="020F0502020204030204" pitchFamily="34" charset="0"/>
                      </a:endParaRPr>
                    </a:p>
                    <a:p>
                      <a:pPr algn="ctr">
                        <a:spcBef>
                          <a:spcPts val="25"/>
                        </a:spcBef>
                      </a:pPr>
                      <a:r>
                        <a:rPr lang="en-US" sz="1000" dirty="0">
                          <a:effectLst/>
                          <a:latin typeface="Times New Roman" panose="02020603050405020304" pitchFamily="18" charset="0"/>
                          <a:ea typeface="Calibri" panose="020F0502020204030204" pitchFamily="34" charset="0"/>
                          <a:cs typeface="Calibri" panose="020F0502020204030204" pitchFamily="34"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68580" marR="92710" algn="ctr"/>
                      <a:r>
                        <a:rPr lang="en-US" sz="1000" dirty="0">
                          <a:effectLst/>
                          <a:latin typeface="Calibri" panose="020F0502020204030204" pitchFamily="34" charset="0"/>
                          <a:ea typeface="Calibri" panose="020F0502020204030204" pitchFamily="34" charset="0"/>
                          <a:cs typeface="Times New Roman" panose="02020603050405020304" pitchFamily="18" charset="0"/>
                        </a:rPr>
                        <a:t>To engage students with objects</a:t>
                      </a:r>
                      <a:r>
                        <a:rPr lang="en-US" sz="1000" spc="-60"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around</a:t>
                      </a:r>
                      <a:r>
                        <a:rPr lang="en-US" sz="1000" spc="-65"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them</a:t>
                      </a:r>
                      <a:r>
                        <a:rPr lang="en-US" sz="1000" spc="-55"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and understand their </a:t>
                      </a:r>
                      <a:r>
                        <a:rPr lang="en-US" sz="1000" spc="-10" dirty="0">
                          <a:effectLst/>
                          <a:latin typeface="Calibri" panose="020F0502020204030204" pitchFamily="34" charset="0"/>
                          <a:ea typeface="Calibri" panose="020F0502020204030204" pitchFamily="34" charset="0"/>
                          <a:cs typeface="Times New Roman" panose="02020603050405020304" pitchFamily="18" charset="0"/>
                        </a:rPr>
                        <a:t>properties.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spcBef>
                          <a:spcPts val="20"/>
                        </a:spcBef>
                      </a:pPr>
                      <a:endParaRPr lang="en-US" sz="1000" dirty="0">
                        <a:effectLst/>
                        <a:latin typeface="Times New Roman" panose="02020603050405020304" pitchFamily="18" charset="0"/>
                        <a:ea typeface="Calibri" panose="020F0502020204030204" pitchFamily="34" charset="0"/>
                        <a:cs typeface="Calibri" panose="020F0502020204030204" pitchFamily="34" charset="0"/>
                      </a:endParaRPr>
                    </a:p>
                    <a:p>
                      <a:pPr algn="ctr">
                        <a:spcBef>
                          <a:spcPts val="20"/>
                        </a:spcBef>
                      </a:pPr>
                      <a:r>
                        <a:rPr lang="en-US" sz="1000" dirty="0">
                          <a:effectLst/>
                          <a:latin typeface="Times New Roman" panose="02020603050405020304" pitchFamily="18" charset="0"/>
                          <a:ea typeface="Calibri" panose="020F0502020204030204" pitchFamily="34" charset="0"/>
                          <a:cs typeface="Calibri" panose="020F0502020204030204" pitchFamily="34"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68580" marR="92710" algn="ctr"/>
                      <a:r>
                        <a:rPr lang="en-US" sz="1000" dirty="0">
                          <a:effectLst/>
                          <a:latin typeface="Calibri" panose="020F0502020204030204" pitchFamily="34" charset="0"/>
                          <a:ea typeface="Calibri" panose="020F0502020204030204" pitchFamily="34" charset="0"/>
                          <a:cs typeface="Times New Roman" panose="02020603050405020304" pitchFamily="18" charset="0"/>
                        </a:rPr>
                        <a:t>To</a:t>
                      </a:r>
                      <a:r>
                        <a:rPr lang="en-US" sz="1000" spc="-65"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encourage</a:t>
                      </a:r>
                      <a:r>
                        <a:rPr lang="en-US" sz="1000" spc="-55"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students</a:t>
                      </a:r>
                      <a:r>
                        <a:rPr lang="en-US" sz="1000" spc="-60"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to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visualise</a:t>
                      </a:r>
                      <a:r>
                        <a:rPr lang="en-US" sz="10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recognise</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spc="-10" dirty="0">
                          <a:effectLst/>
                          <a:latin typeface="Calibri" panose="020F0502020204030204" pitchFamily="34" charset="0"/>
                          <a:ea typeface="Calibri" panose="020F0502020204030204" pitchFamily="34" charset="0"/>
                          <a:cs typeface="Times New Roman" panose="02020603050405020304" pitchFamily="18" charset="0"/>
                        </a:rPr>
                        <a:t>patterns.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spcBef>
                          <a:spcPts val="25"/>
                        </a:spcBef>
                      </a:pPr>
                      <a:endParaRPr lang="en-US" sz="1000" dirty="0">
                        <a:effectLst/>
                        <a:latin typeface="Times New Roman" panose="02020603050405020304" pitchFamily="18" charset="0"/>
                        <a:ea typeface="Calibri" panose="020F0502020204030204" pitchFamily="34" charset="0"/>
                        <a:cs typeface="Calibri" panose="020F0502020204030204" pitchFamily="34" charset="0"/>
                      </a:endParaRPr>
                    </a:p>
                    <a:p>
                      <a:pPr algn="ctr">
                        <a:spcBef>
                          <a:spcPts val="25"/>
                        </a:spcBef>
                      </a:pPr>
                      <a:r>
                        <a:rPr lang="en-US" sz="1000" dirty="0">
                          <a:effectLst/>
                          <a:latin typeface="Times New Roman" panose="02020603050405020304" pitchFamily="18" charset="0"/>
                          <a:ea typeface="Calibri" panose="020F0502020204030204" pitchFamily="34" charset="0"/>
                          <a:cs typeface="Calibri" panose="020F0502020204030204" pitchFamily="34"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68580" marR="92710" algn="ctr"/>
                      <a:r>
                        <a:rPr lang="en-US" sz="1000" dirty="0">
                          <a:effectLst/>
                          <a:latin typeface="Calibri" panose="020F0502020204030204" pitchFamily="34" charset="0"/>
                          <a:ea typeface="Calibri" panose="020F0502020204030204" pitchFamily="34" charset="0"/>
                          <a:cs typeface="Times New Roman" panose="02020603050405020304" pitchFamily="18" charset="0"/>
                        </a:rPr>
                        <a:t>To highlight the mathematics</a:t>
                      </a:r>
                      <a:r>
                        <a:rPr lang="en-US" sz="1000" spc="-65"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all</a:t>
                      </a:r>
                      <a:r>
                        <a:rPr lang="en-US" sz="1000" spc="-60"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around them and question it.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spcBef>
                          <a:spcPts val="15"/>
                        </a:spcBef>
                      </a:pPr>
                      <a:endParaRPr lang="en-US" sz="1000" dirty="0">
                        <a:effectLst/>
                        <a:latin typeface="Times New Roman" panose="02020603050405020304" pitchFamily="18" charset="0"/>
                        <a:ea typeface="Calibri" panose="020F0502020204030204" pitchFamily="34" charset="0"/>
                        <a:cs typeface="Calibri" panose="020F0502020204030204" pitchFamily="34" charset="0"/>
                      </a:endParaRPr>
                    </a:p>
                    <a:p>
                      <a:pPr algn="ctr">
                        <a:spcBef>
                          <a:spcPts val="15"/>
                        </a:spcBef>
                      </a:pPr>
                      <a:r>
                        <a:rPr lang="en-US" sz="1000" dirty="0">
                          <a:effectLst/>
                          <a:latin typeface="Times New Roman" panose="02020603050405020304" pitchFamily="18" charset="0"/>
                          <a:ea typeface="Calibri" panose="020F0502020204030204" pitchFamily="34" charset="0"/>
                          <a:cs typeface="Calibri" panose="020F0502020204030204" pitchFamily="34"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68580" marR="92710" algn="ctr"/>
                      <a:r>
                        <a:rPr lang="en-US" sz="1000" dirty="0">
                          <a:effectLst/>
                          <a:latin typeface="Calibri" panose="020F0502020204030204" pitchFamily="34" charset="0"/>
                          <a:ea typeface="Calibri" panose="020F0502020204030204" pitchFamily="34" charset="0"/>
                          <a:cs typeface="Times New Roman" panose="02020603050405020304" pitchFamily="18" charset="0"/>
                        </a:rPr>
                        <a:t>To</a:t>
                      </a:r>
                      <a:r>
                        <a:rPr lang="en-US" sz="1000" spc="-65"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challenge</a:t>
                      </a:r>
                      <a:r>
                        <a:rPr lang="en-US" sz="1000" spc="-60" dirty="0">
                          <a:effectLst/>
                          <a:latin typeface="Calibri" panose="020F0502020204030204" pitchFamily="34" charset="0"/>
                          <a:ea typeface="Calibri" panose="020F0502020204030204" pitchFamily="34" charset="0"/>
                          <a:cs typeface="Times New Roman" panose="02020603050405020304" pitchFamily="18" charset="0"/>
                        </a:rPr>
                        <a:t> student</a:t>
                      </a:r>
                      <a:r>
                        <a:rPr lang="en-US" sz="1000" dirty="0">
                          <a:effectLst/>
                          <a:latin typeface="Calibri" panose="020F0502020204030204" pitchFamily="34" charset="0"/>
                          <a:ea typeface="Calibri" panose="020F0502020204030204" pitchFamily="34" charset="0"/>
                          <a:cs typeface="Times New Roman" panose="02020603050405020304" pitchFamily="18" charset="0"/>
                        </a:rPr>
                        <a:t>s’ </a:t>
                      </a:r>
                      <a:r>
                        <a:rPr lang="en-US" sz="1000" spc="-10" dirty="0">
                          <a:effectLst/>
                          <a:latin typeface="Calibri" panose="020F0502020204030204" pitchFamily="34" charset="0"/>
                          <a:ea typeface="Calibri" panose="020F0502020204030204" pitchFamily="34" charset="0"/>
                          <a:cs typeface="Times New Roman" panose="02020603050405020304" pitchFamily="18" charset="0"/>
                        </a:rPr>
                        <a:t>thinking.</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spcBef>
                          <a:spcPts val="25"/>
                        </a:spcBef>
                      </a:pPr>
                      <a:endParaRPr lang="en-US" sz="1000" dirty="0">
                        <a:effectLst/>
                        <a:latin typeface="Times New Roman" panose="02020603050405020304" pitchFamily="18" charset="0"/>
                        <a:ea typeface="Calibri" panose="020F0502020204030204" pitchFamily="34" charset="0"/>
                        <a:cs typeface="Calibri" panose="020F0502020204030204" pitchFamily="34" charset="0"/>
                      </a:endParaRPr>
                    </a:p>
                    <a:p>
                      <a:pPr algn="ctr">
                        <a:spcBef>
                          <a:spcPts val="25"/>
                        </a:spcBef>
                      </a:pPr>
                      <a:r>
                        <a:rPr lang="en-US" sz="1000" dirty="0">
                          <a:effectLst/>
                          <a:latin typeface="Times New Roman" panose="02020603050405020304" pitchFamily="18" charset="0"/>
                          <a:ea typeface="Calibri" panose="020F0502020204030204" pitchFamily="34" charset="0"/>
                          <a:cs typeface="Calibri" panose="020F0502020204030204" pitchFamily="34"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68580" marR="92710" algn="ctr"/>
                      <a:r>
                        <a:rPr lang="en-US" sz="1000" dirty="0">
                          <a:effectLst/>
                          <a:latin typeface="Calibri" panose="020F0502020204030204" pitchFamily="34" charset="0"/>
                          <a:ea typeface="Calibri" panose="020F0502020204030204" pitchFamily="34" charset="0"/>
                          <a:cs typeface="Times New Roman" panose="02020603050405020304" pitchFamily="18" charset="0"/>
                        </a:rPr>
                        <a:t>To support the action of applying</a:t>
                      </a:r>
                      <a:r>
                        <a:rPr lang="en-US" sz="1000" spc="-65"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skills</a:t>
                      </a:r>
                      <a:r>
                        <a:rPr lang="en-US" sz="1000" spc="-55"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to</a:t>
                      </a:r>
                      <a:r>
                        <a:rPr lang="en-US" sz="1000" spc="-55"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abstract </a:t>
                      </a:r>
                      <a:r>
                        <a:rPr lang="en-US" sz="1000" spc="-10" dirty="0">
                          <a:effectLst/>
                          <a:latin typeface="Calibri" panose="020F0502020204030204" pitchFamily="34" charset="0"/>
                          <a:ea typeface="Calibri" panose="020F0502020204030204" pitchFamily="34" charset="0"/>
                          <a:cs typeface="Times New Roman" panose="02020603050405020304" pitchFamily="18" charset="0"/>
                        </a:rPr>
                        <a:t>questions.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538DD3"/>
                      </a:solidFill>
                      <a:prstDash val="solid"/>
                      <a:round/>
                      <a:headEnd type="none" w="med" len="med"/>
                      <a:tailEnd type="none" w="med" len="med"/>
                    </a:lnL>
                    <a:lnR w="12700" cap="flat" cmpd="sng" algn="ctr">
                      <a:solidFill>
                        <a:srgbClr val="538DD3"/>
                      </a:solidFill>
                      <a:prstDash val="solid"/>
                      <a:round/>
                      <a:headEnd type="none" w="med" len="med"/>
                      <a:tailEnd type="none" w="med" len="med"/>
                    </a:lnR>
                    <a:lnT w="12700" cap="flat" cmpd="sng" algn="ctr">
                      <a:solidFill>
                        <a:srgbClr val="538DD3"/>
                      </a:solidFill>
                      <a:prstDash val="solid"/>
                      <a:round/>
                      <a:headEnd type="none" w="med" len="med"/>
                      <a:tailEnd type="none" w="med" len="med"/>
                    </a:lnT>
                    <a:lnB w="12700" cap="flat" cmpd="sng" algn="ctr">
                      <a:solidFill>
                        <a:srgbClr val="538DD3"/>
                      </a:solidFill>
                      <a:prstDash val="solid"/>
                      <a:round/>
                      <a:headEnd type="none" w="med" len="med"/>
                      <a:tailEnd type="none" w="med" len="med"/>
                    </a:lnB>
                    <a:noFill/>
                  </a:tcPr>
                </a:tc>
                <a:tc rowSpan="3">
                  <a:txBody>
                    <a:bodyPr/>
                    <a:lstStyle/>
                    <a:p>
                      <a:pPr marL="69215" marR="95250" algn="ct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69215" marR="95250" algn="ctr"/>
                      <a:r>
                        <a:rPr lang="en-US" sz="1000" dirty="0">
                          <a:effectLst/>
                          <a:latin typeface="Calibri" panose="020F0502020204030204" pitchFamily="34" charset="0"/>
                          <a:ea typeface="Calibri" panose="020F0502020204030204" pitchFamily="34" charset="0"/>
                          <a:cs typeface="Times New Roman" panose="02020603050405020304" pitchFamily="18" charset="0"/>
                        </a:rPr>
                        <a:t>The process will develop from</a:t>
                      </a:r>
                      <a:r>
                        <a:rPr lang="en-US" sz="1000" spc="-65"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visual</a:t>
                      </a:r>
                      <a:r>
                        <a:rPr lang="en-US" sz="1000" spc="-60"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understandings to</a:t>
                      </a:r>
                      <a:r>
                        <a:rPr lang="en-US" sz="1000" spc="-10"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more</a:t>
                      </a:r>
                      <a:r>
                        <a:rPr lang="en-US" sz="1000" spc="-15"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efficient</a:t>
                      </a:r>
                      <a:r>
                        <a:rPr lang="en-US" sz="1000" spc="-20" dirty="0">
                          <a:effectLst/>
                          <a:latin typeface="Calibri" panose="020F0502020204030204" pitchFamily="34" charset="0"/>
                          <a:ea typeface="Calibri" panose="020F0502020204030204" pitchFamily="34" charset="0"/>
                          <a:cs typeface="Times New Roman" panose="02020603050405020304" pitchFamily="18" charset="0"/>
                        </a:rPr>
                        <a:t> </a:t>
                      </a:r>
                      <a:r>
                        <a:rPr lang="en-US" sz="1000" spc="-10" dirty="0">
                          <a:effectLst/>
                          <a:latin typeface="Calibri" panose="020F0502020204030204" pitchFamily="34" charset="0"/>
                          <a:ea typeface="Calibri" panose="020F0502020204030204" pitchFamily="34" charset="0"/>
                          <a:cs typeface="Times New Roman" panose="02020603050405020304" pitchFamily="18" charset="0"/>
                        </a:rPr>
                        <a:t>methods.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spcBef>
                          <a:spcPts val="5"/>
                        </a:spcBef>
                      </a:pPr>
                      <a:r>
                        <a:rPr lang="en-US" sz="1000" dirty="0">
                          <a:effectLst/>
                          <a:latin typeface="Times New Roman" panose="02020603050405020304" pitchFamily="18" charset="0"/>
                          <a:ea typeface="Calibri" panose="020F0502020204030204" pitchFamily="34" charset="0"/>
                          <a:cs typeface="Calibri" panose="020F0502020204030204" pitchFamily="34"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69215" marR="95250" algn="ct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69215" marR="95250" algn="ctr"/>
                      <a:r>
                        <a:rPr lang="en-US" sz="1000" dirty="0">
                          <a:effectLst/>
                          <a:latin typeface="Calibri" panose="020F0502020204030204" pitchFamily="34" charset="0"/>
                          <a:ea typeface="Calibri" panose="020F0502020204030204" pitchFamily="34" charset="0"/>
                          <a:cs typeface="Times New Roman" panose="02020603050405020304" pitchFamily="18" charset="0"/>
                        </a:rPr>
                        <a:t>Ideas will be represented firstly using objects/</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visualising</a:t>
                      </a:r>
                      <a:r>
                        <a:rPr lang="en-US" sz="1000" dirty="0">
                          <a:effectLst/>
                          <a:latin typeface="Calibri" panose="020F0502020204030204" pitchFamily="34" charset="0"/>
                          <a:ea typeface="Calibri" panose="020F0502020204030204" pitchFamily="34" charset="0"/>
                          <a:cs typeface="Times New Roman" panose="02020603050405020304" pitchFamily="18" charset="0"/>
                        </a:rPr>
                        <a:t>.</a:t>
                      </a:r>
                      <a:r>
                        <a:rPr lang="en-US" sz="1000" spc="155"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This</a:t>
                      </a:r>
                      <a:r>
                        <a:rPr lang="en-US" sz="1000" spc="-55"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will</a:t>
                      </a:r>
                      <a:r>
                        <a:rPr lang="en-US" sz="1000" spc="-45"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develop into concepts and problem </a:t>
                      </a:r>
                      <a:r>
                        <a:rPr lang="en-US" sz="1000" spc="-10" dirty="0">
                          <a:effectLst/>
                          <a:latin typeface="Calibri" panose="020F0502020204030204" pitchFamily="34" charset="0"/>
                          <a:ea typeface="Calibri" panose="020F0502020204030204" pitchFamily="34" charset="0"/>
                          <a:cs typeface="Times New Roman" panose="02020603050405020304" pitchFamily="18" charset="0"/>
                        </a:rPr>
                        <a:t>solving.</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spcBef>
                          <a:spcPts val="30"/>
                        </a:spcBef>
                      </a:pPr>
                      <a:r>
                        <a:rPr lang="en-US" sz="1000" dirty="0">
                          <a:effectLst/>
                          <a:latin typeface="Times New Roman" panose="02020603050405020304" pitchFamily="18" charset="0"/>
                          <a:ea typeface="Calibri" panose="020F0502020204030204" pitchFamily="34" charset="0"/>
                          <a:cs typeface="Calibri" panose="020F0502020204030204" pitchFamily="34" charset="0"/>
                        </a:rPr>
                        <a:t> </a:t>
                      </a:r>
                    </a:p>
                    <a:p>
                      <a:pPr algn="ctr">
                        <a:spcBef>
                          <a:spcPts val="30"/>
                        </a:spcBef>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69215" marR="95250" algn="ctr">
                        <a:spcBef>
                          <a:spcPts val="5"/>
                        </a:spcBef>
                      </a:pPr>
                      <a:r>
                        <a:rPr lang="en-US" sz="1000" dirty="0">
                          <a:effectLst/>
                          <a:latin typeface="Calibri" panose="020F0502020204030204" pitchFamily="34" charset="0"/>
                          <a:ea typeface="Calibri" panose="020F0502020204030204" pitchFamily="34" charset="0"/>
                          <a:cs typeface="Times New Roman" panose="02020603050405020304" pitchFamily="18" charset="0"/>
                        </a:rPr>
                        <a:t>Students will be using different equipment and methods to support their development</a:t>
                      </a:r>
                      <a:r>
                        <a:rPr lang="en-US" sz="1000" spc="-65"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such</a:t>
                      </a:r>
                      <a:r>
                        <a:rPr lang="en-US" sz="1000" spc="-60" dirty="0">
                          <a:effectLst/>
                          <a:latin typeface="Calibri" panose="020F0502020204030204" pitchFamily="34" charset="0"/>
                          <a:ea typeface="Calibri" panose="020F0502020204030204" pitchFamily="34" charset="0"/>
                          <a:cs typeface="Times New Roman" panose="02020603050405020304" pitchFamily="18" charset="0"/>
                        </a:rPr>
                        <a:t> as  </a:t>
                      </a:r>
                      <a:r>
                        <a:rPr lang="en-US" sz="1000" dirty="0">
                          <a:effectLst/>
                          <a:latin typeface="Calibri" panose="020F0502020204030204" pitchFamily="34" charset="0"/>
                          <a:ea typeface="Calibri" panose="020F0502020204030204" pitchFamily="34" charset="0"/>
                          <a:cs typeface="Times New Roman" panose="02020603050405020304" pitchFamily="18" charset="0"/>
                        </a:rPr>
                        <a:t>counters, shapes and diagrams.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spcBef>
                          <a:spcPts val="15"/>
                        </a:spcBef>
                      </a:pPr>
                      <a:r>
                        <a:rPr lang="en-US" sz="1000" dirty="0">
                          <a:effectLst/>
                          <a:latin typeface="Times New Roman" panose="02020603050405020304" pitchFamily="18" charset="0"/>
                          <a:ea typeface="Calibri" panose="020F0502020204030204" pitchFamily="34" charset="0"/>
                          <a:cs typeface="Calibri" panose="020F0502020204030204" pitchFamily="34" charset="0"/>
                        </a:rPr>
                        <a:t> </a:t>
                      </a:r>
                    </a:p>
                    <a:p>
                      <a:pPr algn="ctr">
                        <a:spcBef>
                          <a:spcPts val="15"/>
                        </a:spcBef>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69215" marR="95250" algn="ctr"/>
                      <a:r>
                        <a:rPr lang="en-US" sz="1000" dirty="0">
                          <a:effectLst/>
                          <a:latin typeface="Calibri" panose="020F0502020204030204" pitchFamily="34" charset="0"/>
                          <a:ea typeface="Calibri" panose="020F0502020204030204" pitchFamily="34" charset="0"/>
                          <a:cs typeface="Times New Roman" panose="02020603050405020304" pitchFamily="18" charset="0"/>
                        </a:rPr>
                        <a:t>Students will learn to use mathematical equipment such as protractors, compasses, tracing paper, calculators,</a:t>
                      </a:r>
                      <a:r>
                        <a:rPr lang="en-US" sz="1000" spc="-65"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measuring</a:t>
                      </a:r>
                      <a:r>
                        <a:rPr lang="en-US" sz="1000" spc="-60"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tools for length and weight.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spcBef>
                          <a:spcPts val="30"/>
                        </a:spcBef>
                      </a:pPr>
                      <a:endParaRPr lang="en-US" sz="1000" dirty="0">
                        <a:effectLst/>
                        <a:latin typeface="Times New Roman" panose="02020603050405020304" pitchFamily="18" charset="0"/>
                        <a:ea typeface="Calibri" panose="020F0502020204030204" pitchFamily="34" charset="0"/>
                        <a:cs typeface="Calibri" panose="020F0502020204030204" pitchFamily="34" charset="0"/>
                      </a:endParaRPr>
                    </a:p>
                    <a:p>
                      <a:pPr algn="ctr">
                        <a:spcBef>
                          <a:spcPts val="30"/>
                        </a:spcBef>
                      </a:pPr>
                      <a:r>
                        <a:rPr lang="en-US" sz="1000" dirty="0">
                          <a:effectLst/>
                          <a:latin typeface="Times New Roman" panose="02020603050405020304" pitchFamily="18" charset="0"/>
                          <a:ea typeface="Calibri" panose="020F0502020204030204" pitchFamily="34" charset="0"/>
                          <a:cs typeface="Calibri" panose="020F0502020204030204" pitchFamily="34"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69215" marR="95250" algn="ctr"/>
                      <a:r>
                        <a:rPr lang="en-US" sz="1000" dirty="0">
                          <a:effectLst/>
                          <a:latin typeface="Calibri" panose="020F0502020204030204" pitchFamily="34" charset="0"/>
                          <a:ea typeface="Calibri" panose="020F0502020204030204" pitchFamily="34" charset="0"/>
                          <a:cs typeface="Times New Roman" panose="02020603050405020304" pitchFamily="18" charset="0"/>
                        </a:rPr>
                        <a:t>Teaching</a:t>
                      </a:r>
                      <a:r>
                        <a:rPr lang="en-US" sz="1000" spc="-55"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and</a:t>
                      </a:r>
                      <a:r>
                        <a:rPr lang="en-US" sz="1000" spc="-55"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learning</a:t>
                      </a:r>
                      <a:r>
                        <a:rPr lang="en-US" sz="1000" spc="-65"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may be through a variety of methods, some of which include open-ended problems, card activities, group tasks and ICT.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spcBef>
                          <a:spcPts val="25"/>
                        </a:spcBef>
                      </a:pPr>
                      <a:endParaRPr lang="en-US" sz="1000" dirty="0">
                        <a:effectLst/>
                        <a:latin typeface="Times New Roman" panose="02020603050405020304" pitchFamily="18" charset="0"/>
                        <a:ea typeface="Calibri" panose="020F0502020204030204" pitchFamily="34" charset="0"/>
                        <a:cs typeface="Calibri" panose="020F0502020204030204" pitchFamily="34" charset="0"/>
                      </a:endParaRPr>
                    </a:p>
                    <a:p>
                      <a:pPr algn="ctr">
                        <a:spcBef>
                          <a:spcPts val="25"/>
                        </a:spcBef>
                      </a:pPr>
                      <a:r>
                        <a:rPr lang="en-US" sz="1000" dirty="0">
                          <a:effectLst/>
                          <a:latin typeface="Times New Roman" panose="02020603050405020304" pitchFamily="18" charset="0"/>
                          <a:ea typeface="Calibri" panose="020F0502020204030204" pitchFamily="34" charset="0"/>
                          <a:cs typeface="Calibri" panose="020F0502020204030204" pitchFamily="34"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69215" marR="95250" algn="ctr">
                        <a:lnSpc>
                          <a:spcPts val="1350"/>
                        </a:lnSpc>
                      </a:pPr>
                      <a:r>
                        <a:rPr lang="en-US" sz="1000" dirty="0">
                          <a:effectLst/>
                          <a:latin typeface="Calibri" panose="020F0502020204030204" pitchFamily="34" charset="0"/>
                          <a:ea typeface="Calibri" panose="020F0502020204030204" pitchFamily="34" charset="0"/>
                          <a:cs typeface="Times New Roman" panose="02020603050405020304" pitchFamily="18" charset="0"/>
                        </a:rPr>
                        <a:t>Concepts will be developed through visual representation,</a:t>
                      </a:r>
                      <a:r>
                        <a:rPr lang="en-US" sz="1000" spc="-65"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leading</a:t>
                      </a:r>
                      <a:r>
                        <a:rPr lang="en-US" sz="1000" spc="-60"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Calibri" panose="020F0502020204030204" pitchFamily="34" charset="0"/>
                          <a:ea typeface="Calibri" panose="020F0502020204030204" pitchFamily="34" charset="0"/>
                          <a:cs typeface="Times New Roman" panose="02020603050405020304" pitchFamily="18" charset="0"/>
                        </a:rPr>
                        <a:t>into real life scenarios.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538DD3"/>
                      </a:solidFill>
                      <a:prstDash val="solid"/>
                      <a:round/>
                      <a:headEnd type="none" w="med" len="med"/>
                      <a:tailEnd type="none" w="med" len="med"/>
                    </a:lnL>
                    <a:lnR w="12700" cap="flat" cmpd="sng" algn="ctr">
                      <a:solidFill>
                        <a:srgbClr val="538DD3"/>
                      </a:solidFill>
                      <a:prstDash val="solid"/>
                      <a:round/>
                      <a:headEnd type="none" w="med" len="med"/>
                      <a:tailEnd type="none" w="med" len="med"/>
                    </a:lnR>
                    <a:lnT w="12700" cap="flat" cmpd="sng" algn="ctr">
                      <a:solidFill>
                        <a:srgbClr val="538DD3"/>
                      </a:solidFill>
                      <a:prstDash val="solid"/>
                      <a:round/>
                      <a:headEnd type="none" w="med" len="med"/>
                      <a:tailEnd type="none" w="med" len="med"/>
                    </a:lnT>
                    <a:lnB w="12700" cap="flat" cmpd="sng" algn="ctr">
                      <a:solidFill>
                        <a:srgbClr val="538DD3"/>
                      </a:solidFill>
                      <a:prstDash val="solid"/>
                      <a:round/>
                      <a:headEnd type="none" w="med" len="med"/>
                      <a:tailEnd type="none" w="med" len="med"/>
                    </a:lnB>
                    <a:noFill/>
                  </a:tcPr>
                </a:tc>
                <a:extLst>
                  <a:ext uri="{0D108BD9-81ED-4DB2-BD59-A6C34878D82A}">
                    <a16:rowId xmlns:a16="http://schemas.microsoft.com/office/drawing/2014/main" val="3926890655"/>
                  </a:ext>
                </a:extLst>
              </a:tr>
              <a:tr h="1699525">
                <a:tc>
                  <a:txBody>
                    <a:bodyPr/>
                    <a:lstStyle/>
                    <a:p>
                      <a:pPr marL="67945"/>
                      <a:r>
                        <a:rPr lang="en-US" sz="1000" b="1" dirty="0">
                          <a:solidFill>
                            <a:srgbClr val="6F2F9F"/>
                          </a:solidFill>
                          <a:effectLst/>
                          <a:latin typeface="Calibri" panose="020F0502020204030204" pitchFamily="34" charset="0"/>
                          <a:ea typeface="Calibri" panose="020F0502020204030204" pitchFamily="34" charset="0"/>
                          <a:cs typeface="Times New Roman" panose="02020603050405020304" pitchFamily="18" charset="0"/>
                        </a:rPr>
                        <a:t>Spring</a:t>
                      </a:r>
                      <a:r>
                        <a:rPr lang="en-US" sz="1000" b="1" spc="-55" dirty="0">
                          <a:solidFill>
                            <a:srgbClr val="6F2F9F"/>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b="1" spc="-20" dirty="0">
                          <a:solidFill>
                            <a:srgbClr val="6F2F9F"/>
                          </a:solidFill>
                          <a:effectLst/>
                          <a:latin typeface="Calibri" panose="020F0502020204030204" pitchFamily="34" charset="0"/>
                          <a:ea typeface="Calibri" panose="020F0502020204030204" pitchFamily="34" charset="0"/>
                          <a:cs typeface="Times New Roman" panose="02020603050405020304" pitchFamily="18" charset="0"/>
                        </a:rPr>
                        <a:t>Term</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538DD3"/>
                      </a:solidFill>
                      <a:prstDash val="solid"/>
                      <a:round/>
                      <a:headEnd type="none" w="med" len="med"/>
                      <a:tailEnd type="none" w="med" len="med"/>
                    </a:lnL>
                    <a:lnR w="12700" cap="flat" cmpd="sng" algn="ctr">
                      <a:solidFill>
                        <a:srgbClr val="538DD3"/>
                      </a:solidFill>
                      <a:prstDash val="solid"/>
                      <a:round/>
                      <a:headEnd type="none" w="med" len="med"/>
                      <a:tailEnd type="none" w="med" len="med"/>
                    </a:lnR>
                    <a:lnT w="12700" cap="flat" cmpd="sng" algn="ctr">
                      <a:solidFill>
                        <a:srgbClr val="538DD3"/>
                      </a:solidFill>
                      <a:prstDash val="solid"/>
                      <a:round/>
                      <a:headEnd type="none" w="med" len="med"/>
                      <a:tailEnd type="none" w="med" len="med"/>
                    </a:lnT>
                    <a:lnB w="12700" cap="flat" cmpd="sng" algn="ctr">
                      <a:solidFill>
                        <a:srgbClr val="538DD3"/>
                      </a:solidFill>
                      <a:prstDash val="solid"/>
                      <a:round/>
                      <a:headEnd type="none" w="med" len="med"/>
                      <a:tailEnd type="none" w="med" len="med"/>
                    </a:lnB>
                    <a:solidFill>
                      <a:srgbClr val="FFFF99"/>
                    </a:solidFill>
                  </a:tcPr>
                </a:tc>
                <a:tc>
                  <a:txBody>
                    <a:bodyPr/>
                    <a:lstStyle/>
                    <a:p>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&gt;</a:t>
                      </a:r>
                      <a:r>
                        <a:rPr lang="en-US"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Calculating Fractions, Decimals &amp; Percentages</a:t>
                      </a: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(Fractions and percentages of amounts, adding and subtracting with fractions)</a:t>
                      </a:r>
                    </a:p>
                    <a:p>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&gt;</a:t>
                      </a:r>
                      <a:r>
                        <a:rPr lang="en-US"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Calculating</a:t>
                      </a: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(Solving problems with multiplication</a:t>
                      </a:r>
                      <a:r>
                        <a:rPr lang="en-US" sz="1000" spc="-65"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and</a:t>
                      </a:r>
                      <a:r>
                        <a:rPr lang="en-US" sz="1000" spc="-6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division)</a:t>
                      </a:r>
                    </a:p>
                    <a:p>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&gt;</a:t>
                      </a:r>
                      <a:r>
                        <a:rPr lang="en-US"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Investigating Angles</a:t>
                      </a: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(Types of angles, angles at a point, in triangles and in quadrilaterals)</a:t>
                      </a:r>
                    </a:p>
                    <a:p>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&gt;</a:t>
                      </a:r>
                      <a:r>
                        <a:rPr lang="en-US"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Measuring Data</a:t>
                      </a: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(Mode, Median, Mean and Range)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R="194310">
                        <a:tabLst>
                          <a:tab pos="312420" algn="l"/>
                          <a:tab pos="313055" algn="l"/>
                        </a:tabLs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538DD3"/>
                      </a:solidFill>
                      <a:prstDash val="solid"/>
                      <a:round/>
                      <a:headEnd type="none" w="med" len="med"/>
                      <a:tailEnd type="none" w="med" len="med"/>
                    </a:lnL>
                    <a:lnR w="12700" cap="flat" cmpd="sng" algn="ctr">
                      <a:solidFill>
                        <a:srgbClr val="538DD3"/>
                      </a:solidFill>
                      <a:prstDash val="solid"/>
                      <a:round/>
                      <a:headEnd type="none" w="med" len="med"/>
                      <a:tailEnd type="none" w="med" len="med"/>
                    </a:lnR>
                    <a:lnT w="12700" cap="flat" cmpd="sng" algn="ctr">
                      <a:solidFill>
                        <a:srgbClr val="538DD3"/>
                      </a:solidFill>
                      <a:prstDash val="solid"/>
                      <a:round/>
                      <a:headEnd type="none" w="med" len="med"/>
                      <a:tailEnd type="none" w="med" len="med"/>
                    </a:lnT>
                    <a:lnB w="12700" cap="flat" cmpd="sng" algn="ctr">
                      <a:solidFill>
                        <a:srgbClr val="538DD3"/>
                      </a:solidFill>
                      <a:prstDash val="solid"/>
                      <a:round/>
                      <a:headEnd type="none" w="med" len="med"/>
                      <a:tailEnd type="none" w="med" len="med"/>
                    </a:lnB>
                    <a:solidFill>
                      <a:srgbClr val="FFFF99"/>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494271275"/>
                  </a:ext>
                </a:extLst>
              </a:tr>
              <a:tr h="1830726">
                <a:tc>
                  <a:txBody>
                    <a:bodyPr/>
                    <a:lstStyle/>
                    <a:p>
                      <a:pPr marL="67945">
                        <a:lnSpc>
                          <a:spcPts val="1940"/>
                        </a:lnSpc>
                      </a:pPr>
                      <a:r>
                        <a:rPr lang="en-US" sz="1000" b="1">
                          <a:solidFill>
                            <a:srgbClr val="6F2F9F"/>
                          </a:solidFill>
                          <a:effectLst/>
                          <a:latin typeface="Calibri" panose="020F0502020204030204" pitchFamily="34" charset="0"/>
                          <a:ea typeface="Calibri" panose="020F0502020204030204" pitchFamily="34" charset="0"/>
                          <a:cs typeface="Times New Roman" panose="02020603050405020304" pitchFamily="18" charset="0"/>
                        </a:rPr>
                        <a:t>Summer</a:t>
                      </a:r>
                      <a:r>
                        <a:rPr lang="en-US" sz="1000" b="1" spc="-70">
                          <a:solidFill>
                            <a:srgbClr val="6F2F9F"/>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b="1" spc="-20">
                          <a:solidFill>
                            <a:srgbClr val="6F2F9F"/>
                          </a:solidFill>
                          <a:effectLst/>
                          <a:latin typeface="Calibri" panose="020F0502020204030204" pitchFamily="34" charset="0"/>
                          <a:ea typeface="Calibri" panose="020F0502020204030204" pitchFamily="34" charset="0"/>
                          <a:cs typeface="Times New Roman" panose="02020603050405020304" pitchFamily="18" charset="0"/>
                        </a:rPr>
                        <a:t>Term</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538DD3"/>
                      </a:solidFill>
                      <a:prstDash val="solid"/>
                      <a:round/>
                      <a:headEnd type="none" w="med" len="med"/>
                      <a:tailEnd type="none" w="med" len="med"/>
                    </a:lnL>
                    <a:lnR w="12700" cap="flat" cmpd="sng" algn="ctr">
                      <a:solidFill>
                        <a:srgbClr val="538DD3"/>
                      </a:solidFill>
                      <a:prstDash val="solid"/>
                      <a:round/>
                      <a:headEnd type="none" w="med" len="med"/>
                      <a:tailEnd type="none" w="med" len="med"/>
                    </a:lnR>
                    <a:lnT w="12700" cap="flat" cmpd="sng" algn="ctr">
                      <a:solidFill>
                        <a:srgbClr val="538DD3"/>
                      </a:solidFill>
                      <a:prstDash val="solid"/>
                      <a:round/>
                      <a:headEnd type="none" w="med" len="med"/>
                      <a:tailEnd type="none" w="med" len="med"/>
                    </a:lnT>
                    <a:lnB w="12700" cap="flat" cmpd="sng" algn="ctr">
                      <a:solidFill>
                        <a:srgbClr val="538DD3"/>
                      </a:solidFill>
                      <a:prstDash val="solid"/>
                      <a:round/>
                      <a:headEnd type="none" w="med" len="med"/>
                      <a:tailEnd type="none" w="med" len="med"/>
                    </a:lnB>
                    <a:solidFill>
                      <a:srgbClr val="FFCCFF"/>
                    </a:solidFill>
                  </a:tcPr>
                </a:tc>
                <a:tc>
                  <a:txBody>
                    <a:bodyPr/>
                    <a:lstStyle/>
                    <a:p>
                      <a:pPr marR="102870">
                        <a:tabLst>
                          <a:tab pos="312420" algn="l"/>
                          <a:tab pos="313055" algn="l"/>
                        </a:tabLst>
                      </a:pPr>
                      <a:endParaRPr lang="en-US" sz="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R="102870">
                        <a:tabLst>
                          <a:tab pos="312420" algn="l"/>
                          <a:tab pos="313055" algn="l"/>
                        </a:tabLst>
                      </a:pPr>
                      <a:r>
                        <a:rPr lang="en-US" sz="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&gt;</a:t>
                      </a:r>
                      <a:r>
                        <a:rPr lang="en-US"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Probability of Events</a:t>
                      </a: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(Describing, using the scale and finding simple probability of events including using the set) </a:t>
                      </a:r>
                    </a:p>
                    <a:p>
                      <a:pPr marR="102870">
                        <a:tabLst>
                          <a:tab pos="312420" algn="l"/>
                          <a:tab pos="313055" algn="l"/>
                        </a:tabLs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R="102870">
                        <a:tabLst>
                          <a:tab pos="312420" algn="l"/>
                          <a:tab pos="313055" algn="l"/>
                        </a:tabLst>
                      </a:pPr>
                      <a:r>
                        <a:rPr lang="en-US" sz="1000" spc="-1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&gt;</a:t>
                      </a:r>
                      <a:r>
                        <a:rPr lang="en-US" sz="1000" b="1" spc="-1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Reasoning</a:t>
                      </a:r>
                      <a:r>
                        <a:rPr lang="en-US" sz="1000" spc="-1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(addition, subtraction, multiplication and division)</a:t>
                      </a:r>
                    </a:p>
                    <a:p>
                      <a:pPr marR="102870">
                        <a:tabLst>
                          <a:tab pos="312420" algn="l"/>
                          <a:tab pos="313055" algn="l"/>
                        </a:tabLs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tabLst>
                          <a:tab pos="312420" algn="l"/>
                          <a:tab pos="313055" algn="l"/>
                        </a:tabLst>
                      </a:pPr>
                      <a:r>
                        <a:rPr lang="en-US"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&gt;Transformation</a:t>
                      </a: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(Simple reflection, translation, rotation and enlargements)</a:t>
                      </a:r>
                    </a:p>
                    <a:p>
                      <a:pPr>
                        <a:tabLst>
                          <a:tab pos="312420" algn="l"/>
                          <a:tab pos="313055" algn="l"/>
                        </a:tabLs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tabLst>
                          <a:tab pos="312420" algn="l"/>
                          <a:tab pos="313055" algn="l"/>
                        </a:tabLs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&gt;</a:t>
                      </a:r>
                      <a:r>
                        <a:rPr lang="en-US"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Sequences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538DD3"/>
                      </a:solidFill>
                      <a:prstDash val="solid"/>
                      <a:round/>
                      <a:headEnd type="none" w="med" len="med"/>
                      <a:tailEnd type="none" w="med" len="med"/>
                    </a:lnL>
                    <a:lnR w="12700" cap="flat" cmpd="sng" algn="ctr">
                      <a:solidFill>
                        <a:srgbClr val="538DD3"/>
                      </a:solidFill>
                      <a:prstDash val="solid"/>
                      <a:round/>
                      <a:headEnd type="none" w="med" len="med"/>
                      <a:tailEnd type="none" w="med" len="med"/>
                    </a:lnR>
                    <a:lnT w="12700" cap="flat" cmpd="sng" algn="ctr">
                      <a:solidFill>
                        <a:srgbClr val="538DD3"/>
                      </a:solidFill>
                      <a:prstDash val="solid"/>
                      <a:round/>
                      <a:headEnd type="none" w="med" len="med"/>
                      <a:tailEnd type="none" w="med" len="med"/>
                    </a:lnT>
                    <a:lnB w="12700" cap="flat" cmpd="sng" algn="ctr">
                      <a:solidFill>
                        <a:srgbClr val="538DD3"/>
                      </a:solidFill>
                      <a:prstDash val="solid"/>
                      <a:round/>
                      <a:headEnd type="none" w="med" len="med"/>
                      <a:tailEnd type="none" w="med" len="med"/>
                    </a:lnB>
                    <a:solidFill>
                      <a:srgbClr val="FFCCFF"/>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382682542"/>
                  </a:ext>
                </a:extLst>
              </a:tr>
            </a:tbl>
          </a:graphicData>
        </a:graphic>
      </p:graphicFrame>
    </p:spTree>
    <p:extLst>
      <p:ext uri="{BB962C8B-B14F-4D97-AF65-F5344CB8AC3E}">
        <p14:creationId xmlns:p14="http://schemas.microsoft.com/office/powerpoint/2010/main" val="2811187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5855B07-5010-EB16-A7FD-471F0529E001}"/>
            </a:ext>
          </a:extLst>
        </p:cNvPr>
        <p:cNvGrpSpPr/>
        <p:nvPr/>
      </p:nvGrpSpPr>
      <p:grpSpPr>
        <a:xfrm>
          <a:off x="0" y="0"/>
          <a:ext cx="0" cy="0"/>
          <a:chOff x="0" y="0"/>
          <a:chExt cx="0" cy="0"/>
        </a:xfrm>
      </p:grpSpPr>
      <p:pic>
        <p:nvPicPr>
          <p:cNvPr id="4" name="Picture 3" descr="White structure">
            <a:extLst>
              <a:ext uri="{FF2B5EF4-FFF2-40B4-BE49-F238E27FC236}">
                <a16:creationId xmlns:a16="http://schemas.microsoft.com/office/drawing/2014/main" id="{706F4A7A-CE0D-27F7-7F32-2694DA6C877F}"/>
              </a:ext>
            </a:extLst>
          </p:cNvPr>
          <p:cNvPicPr>
            <a:picLocks noChangeAspect="1"/>
          </p:cNvPicPr>
          <p:nvPr/>
        </p:nvPicPr>
        <p:blipFill>
          <a:blip r:embed="rId2"/>
          <a:srcRect r="-2" b="21911"/>
          <a:stretch/>
        </p:blipFill>
        <p:spPr>
          <a:xfrm>
            <a:off x="20" y="-1"/>
            <a:ext cx="11828189" cy="6858000"/>
          </a:xfrm>
          <a:custGeom>
            <a:avLst/>
            <a:gdLst/>
            <a:ahLst/>
            <a:cxnLst/>
            <a:rect l="l" t="t" r="r" b="b"/>
            <a:pathLst>
              <a:path w="11828209" h="6851225">
                <a:moveTo>
                  <a:pt x="1484882" y="0"/>
                </a:moveTo>
                <a:lnTo>
                  <a:pt x="8520272" y="0"/>
                </a:lnTo>
                <a:lnTo>
                  <a:pt x="8541915" y="12445"/>
                </a:lnTo>
                <a:cubicBezTo>
                  <a:pt x="10512125" y="1209574"/>
                  <a:pt x="11828209" y="3376047"/>
                  <a:pt x="11828209" y="5849907"/>
                </a:cubicBezTo>
                <a:cubicBezTo>
                  <a:pt x="11828209" y="6085513"/>
                  <a:pt x="11816272" y="6318331"/>
                  <a:pt x="11792969" y="6547788"/>
                </a:cubicBezTo>
                <a:lnTo>
                  <a:pt x="11754411" y="6851225"/>
                </a:lnTo>
                <a:lnTo>
                  <a:pt x="0" y="6851225"/>
                </a:lnTo>
                <a:lnTo>
                  <a:pt x="0" y="1208190"/>
                </a:lnTo>
                <a:lnTo>
                  <a:pt x="176127" y="1023457"/>
                </a:lnTo>
                <a:cubicBezTo>
                  <a:pt x="562126" y="637458"/>
                  <a:pt x="994141" y="297476"/>
                  <a:pt x="1463239" y="12445"/>
                </a:cubicBezTo>
                <a:close/>
              </a:path>
            </a:pathLst>
          </a:custGeom>
        </p:spPr>
      </p:pic>
      <p:graphicFrame>
        <p:nvGraphicFramePr>
          <p:cNvPr id="2" name="Table 1">
            <a:extLst>
              <a:ext uri="{FF2B5EF4-FFF2-40B4-BE49-F238E27FC236}">
                <a16:creationId xmlns:a16="http://schemas.microsoft.com/office/drawing/2014/main" id="{47E27E22-26EB-FF1D-3BAD-4C73DAB579D1}"/>
              </a:ext>
            </a:extLst>
          </p:cNvPr>
          <p:cNvGraphicFramePr>
            <a:graphicFrameLocks noGrp="1"/>
          </p:cNvGraphicFramePr>
          <p:nvPr>
            <p:extLst>
              <p:ext uri="{D42A27DB-BD31-4B8C-83A1-F6EECF244321}">
                <p14:modId xmlns:p14="http://schemas.microsoft.com/office/powerpoint/2010/main" val="3913779940"/>
              </p:ext>
            </p:extLst>
          </p:nvPr>
        </p:nvGraphicFramePr>
        <p:xfrm>
          <a:off x="441318" y="0"/>
          <a:ext cx="10945592" cy="6862189"/>
        </p:xfrm>
        <a:graphic>
          <a:graphicData uri="http://schemas.openxmlformats.org/drawingml/2006/table">
            <a:tbl>
              <a:tblPr firstRow="1" firstCol="1" bandRow="1"/>
              <a:tblGrid>
                <a:gridCol w="859541">
                  <a:extLst>
                    <a:ext uri="{9D8B030D-6E8A-4147-A177-3AD203B41FA5}">
                      <a16:colId xmlns:a16="http://schemas.microsoft.com/office/drawing/2014/main" val="538478642"/>
                    </a:ext>
                  </a:extLst>
                </a:gridCol>
                <a:gridCol w="3190078">
                  <a:extLst>
                    <a:ext uri="{9D8B030D-6E8A-4147-A177-3AD203B41FA5}">
                      <a16:colId xmlns:a16="http://schemas.microsoft.com/office/drawing/2014/main" val="327896881"/>
                    </a:ext>
                  </a:extLst>
                </a:gridCol>
                <a:gridCol w="3346754">
                  <a:extLst>
                    <a:ext uri="{9D8B030D-6E8A-4147-A177-3AD203B41FA5}">
                      <a16:colId xmlns:a16="http://schemas.microsoft.com/office/drawing/2014/main" val="3661899841"/>
                    </a:ext>
                  </a:extLst>
                </a:gridCol>
                <a:gridCol w="3549219">
                  <a:extLst>
                    <a:ext uri="{9D8B030D-6E8A-4147-A177-3AD203B41FA5}">
                      <a16:colId xmlns:a16="http://schemas.microsoft.com/office/drawing/2014/main" val="2940308219"/>
                    </a:ext>
                  </a:extLst>
                </a:gridCol>
              </a:tblGrid>
              <a:tr h="508764">
                <a:tc>
                  <a:txBody>
                    <a:bodyPr/>
                    <a:lstStyle/>
                    <a:p>
                      <a:pPr algn="ctr">
                        <a:lnSpc>
                          <a:spcPct val="107000"/>
                        </a:lnSpc>
                        <a:spcAft>
                          <a:spcPts val="800"/>
                        </a:spcAft>
                      </a:pPr>
                      <a:r>
                        <a:rPr lang="en-GB" sz="16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Year Group</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6522" marR="56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en-GB" sz="16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Autumn Term</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6522" marR="56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n-GB" sz="16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Spring Term</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6522" marR="56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r>
                        <a:rPr lang="en-GB" sz="16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Summer Term</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6522" marR="56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39696843"/>
                  </a:ext>
                </a:extLst>
              </a:tr>
              <a:tr h="6349236">
                <a:tc>
                  <a:txBody>
                    <a:bodyPr/>
                    <a:lstStyle/>
                    <a:p>
                      <a:pPr algn="ctr"/>
                      <a:r>
                        <a:rPr lang="en-GB" sz="16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Year 8</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6522" marR="56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C5AC"/>
                    </a:solidFill>
                  </a:tcPr>
                </a:tc>
                <a:tc>
                  <a:txBody>
                    <a:bodyPr/>
                    <a:lstStyle/>
                    <a:p>
                      <a:pPr algn="ctr"/>
                      <a:r>
                        <a:rPr lang="en-GB" sz="1600" u="sng" kern="100" dirty="0">
                          <a:effectLst/>
                          <a:latin typeface="Aptos" panose="020B0004020202020204" pitchFamily="34" charset="0"/>
                          <a:ea typeface="Aptos" panose="020B0004020202020204" pitchFamily="34" charset="0"/>
                          <a:cs typeface="Times New Roman" panose="02020603050405020304" pitchFamily="18" charset="0"/>
                        </a:rPr>
                        <a:t>Unit Objectives</a:t>
                      </a:r>
                    </a:p>
                    <a:p>
                      <a:pPr algn="ctr"/>
                      <a:endParaRPr lang="en-GB" sz="1600" u="sng" kern="100" dirty="0">
                        <a:effectLst/>
                        <a:latin typeface="Aptos" panose="020B0004020202020204" pitchFamily="34" charset="0"/>
                        <a:ea typeface="Aptos" panose="020B0004020202020204" pitchFamily="34" charset="0"/>
                        <a:cs typeface="Times New Roman" panose="02020603050405020304" pitchFamily="18" charset="0"/>
                      </a:endParaRPr>
                    </a:p>
                    <a:p>
                      <a:pPr algn="ctr"/>
                      <a:r>
                        <a:rPr lang="en-GB" sz="1600" kern="100" dirty="0">
                          <a:effectLst/>
                          <a:latin typeface="Aptos" panose="020B0004020202020204" pitchFamily="34" charset="0"/>
                          <a:ea typeface="Aptos" panose="020B0004020202020204" pitchFamily="34" charset="0"/>
                          <a:cs typeface="Times New Roman" panose="02020603050405020304" pitchFamily="18" charset="0"/>
                        </a:rPr>
                        <a:t>Pupils will be able to:</a:t>
                      </a:r>
                    </a:p>
                    <a:p>
                      <a:pPr algn="ct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ctr">
                        <a:buFont typeface="Wingdings" panose="05000000000000000000" pitchFamily="2" charset="2"/>
                        <a:buChar char=""/>
                      </a:pPr>
                      <a:r>
                        <a:rPr lang="en-GB" sz="1600" kern="100" dirty="0">
                          <a:effectLst/>
                          <a:latin typeface="Aptos" panose="020B0004020202020204" pitchFamily="34" charset="0"/>
                          <a:ea typeface="Aptos" panose="020B0004020202020204" pitchFamily="34" charset="0"/>
                          <a:cs typeface="Times New Roman" panose="02020603050405020304" pitchFamily="18" charset="0"/>
                        </a:rPr>
                        <a:t>Solve equations involving one and two unknowns including inequalities.</a:t>
                      </a:r>
                    </a:p>
                    <a:p>
                      <a:pPr marL="342900" lvl="0" indent="-342900" algn="ctr">
                        <a:buFont typeface="Wingdings" panose="05000000000000000000" pitchFamily="2" charset="2"/>
                        <a:buChar char=""/>
                      </a:pPr>
                      <a:r>
                        <a:rPr lang="en-GB" sz="1600" kern="100" dirty="0">
                          <a:effectLst/>
                          <a:latin typeface="Aptos" panose="020B0004020202020204" pitchFamily="34" charset="0"/>
                          <a:ea typeface="Aptos" panose="020B0004020202020204" pitchFamily="34" charset="0"/>
                          <a:cs typeface="Times New Roman" panose="02020603050405020304" pitchFamily="18" charset="0"/>
                        </a:rPr>
                        <a:t>Explore fractions, decimals and percentages, including problem solving.</a:t>
                      </a:r>
                    </a:p>
                    <a:p>
                      <a:pPr marL="457200" algn="ctr"/>
                      <a:r>
                        <a:rPr lang="en-GB" sz="1600" kern="100" dirty="0">
                          <a:effectLst/>
                          <a:latin typeface="Aptos" panose="020B0004020202020204" pitchFamily="34" charset="0"/>
                          <a:ea typeface="Aptos" panose="020B0004020202020204" pitchFamily="34" charset="0"/>
                          <a:cs typeface="Times New Roman" panose="02020603050405020304" pitchFamily="18" charset="0"/>
                        </a:rPr>
                        <a:t> </a:t>
                      </a:r>
                    </a:p>
                    <a:p>
                      <a:pPr algn="ctr"/>
                      <a:r>
                        <a:rPr lang="en-GB" sz="1600" b="1" kern="100" dirty="0">
                          <a:effectLst/>
                          <a:latin typeface="Aptos" panose="020B0004020202020204" pitchFamily="34" charset="0"/>
                          <a:ea typeface="Aptos" panose="020B0004020202020204" pitchFamily="34" charset="0"/>
                          <a:cs typeface="Times New Roman" panose="02020603050405020304" pitchFamily="18" charset="0"/>
                        </a:rPr>
                        <a:t>Content</a:t>
                      </a:r>
                    </a:p>
                    <a:p>
                      <a:pPr algn="ctr"/>
                      <a:r>
                        <a:rPr lang="en-GB" sz="1600" b="1" kern="100" dirty="0">
                          <a:effectLst/>
                          <a:latin typeface="Aptos" panose="020B0004020202020204" pitchFamily="34" charset="0"/>
                          <a:ea typeface="Aptos" panose="020B0004020202020204" pitchFamily="34" charset="0"/>
                          <a:cs typeface="Times New Roman" panose="02020603050405020304" pitchFamily="18" charset="0"/>
                        </a:rPr>
                        <a:t>Equations</a:t>
                      </a:r>
                    </a:p>
                    <a:p>
                      <a:pPr algn="ctr"/>
                      <a:r>
                        <a:rPr lang="en-GB" sz="1600" b="1" kern="100" dirty="0">
                          <a:effectLst/>
                          <a:latin typeface="Aptos" panose="020B0004020202020204" pitchFamily="34" charset="0"/>
                          <a:ea typeface="Aptos" panose="020B0004020202020204" pitchFamily="34" charset="0"/>
                          <a:cs typeface="Times New Roman" panose="02020603050405020304" pitchFamily="18" charset="0"/>
                        </a:rPr>
                        <a:t>Inequalities</a:t>
                      </a:r>
                    </a:p>
                    <a:p>
                      <a:pPr algn="ctr"/>
                      <a:r>
                        <a:rPr lang="en-GB" sz="1600" b="1" kern="100" dirty="0">
                          <a:effectLst/>
                          <a:latin typeface="Aptos" panose="020B0004020202020204" pitchFamily="34" charset="0"/>
                          <a:ea typeface="Aptos" panose="020B0004020202020204" pitchFamily="34" charset="0"/>
                          <a:cs typeface="Times New Roman" panose="02020603050405020304" pitchFamily="18" charset="0"/>
                        </a:rPr>
                        <a:t>Fractions</a:t>
                      </a:r>
                    </a:p>
                    <a:p>
                      <a:pPr algn="ctr"/>
                      <a:r>
                        <a:rPr lang="en-GB" sz="1600" b="1" kern="100" dirty="0">
                          <a:effectLst/>
                          <a:latin typeface="Aptos" panose="020B0004020202020204" pitchFamily="34" charset="0"/>
                          <a:ea typeface="Aptos" panose="020B0004020202020204" pitchFamily="34" charset="0"/>
                          <a:cs typeface="Times New Roman" panose="02020603050405020304" pitchFamily="18" charset="0"/>
                        </a:rPr>
                        <a:t>Decimals and Percentages</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6522" marR="56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600" u="sng" kern="100" dirty="0">
                          <a:effectLst/>
                          <a:latin typeface="Aptos" panose="020B0004020202020204" pitchFamily="34" charset="0"/>
                          <a:ea typeface="Aptos" panose="020B0004020202020204" pitchFamily="34" charset="0"/>
                          <a:cs typeface="Times New Roman" panose="02020603050405020304" pitchFamily="18" charset="0"/>
                        </a:rPr>
                        <a:t>Unit Objectives</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07000"/>
                        </a:lnSpc>
                        <a:spcAft>
                          <a:spcPts val="800"/>
                        </a:spcAft>
                      </a:pPr>
                      <a:r>
                        <a:rPr lang="en-GB" sz="1600" kern="100" dirty="0">
                          <a:effectLst/>
                          <a:latin typeface="Aptos" panose="020B0004020202020204" pitchFamily="34" charset="0"/>
                          <a:ea typeface="Aptos" panose="020B0004020202020204" pitchFamily="34" charset="0"/>
                          <a:cs typeface="Times New Roman" panose="02020603050405020304" pitchFamily="18" charset="0"/>
                        </a:rPr>
                        <a:t>Pupils will be able to:</a:t>
                      </a:r>
                    </a:p>
                    <a:p>
                      <a:pPr marL="342900" lvl="0" indent="-342900" algn="ctr">
                        <a:buFont typeface="Wingdings" panose="05000000000000000000" pitchFamily="2" charset="2"/>
                        <a:buChar char=""/>
                      </a:pPr>
                      <a:r>
                        <a:rPr lang="en-GB" sz="1600" kern="100" dirty="0">
                          <a:effectLst/>
                          <a:latin typeface="Aptos" panose="020B0004020202020204" pitchFamily="34" charset="0"/>
                          <a:ea typeface="Aptos" panose="020B0004020202020204" pitchFamily="34" charset="0"/>
                          <a:cs typeface="Times New Roman" panose="02020603050405020304" pitchFamily="18" charset="0"/>
                        </a:rPr>
                        <a:t>Write and simplify ratio including dividing quantities between ratios.</a:t>
                      </a:r>
                    </a:p>
                    <a:p>
                      <a:pPr marL="342900" lvl="0" indent="-342900" algn="ctr">
                        <a:buFont typeface="Wingdings" panose="05000000000000000000" pitchFamily="2" charset="2"/>
                        <a:buChar char=""/>
                      </a:pPr>
                      <a:r>
                        <a:rPr lang="en-GB" sz="1600" kern="100" dirty="0">
                          <a:effectLst/>
                          <a:latin typeface="Aptos" panose="020B0004020202020204" pitchFamily="34" charset="0"/>
                          <a:ea typeface="Aptos" panose="020B0004020202020204" pitchFamily="34" charset="0"/>
                          <a:cs typeface="Times New Roman" panose="02020603050405020304" pitchFamily="18" charset="0"/>
                        </a:rPr>
                        <a:t>Calculate with negative numbers, including problem solving.</a:t>
                      </a:r>
                    </a:p>
                    <a:p>
                      <a:pPr marL="457200" algn="ctr"/>
                      <a:r>
                        <a:rPr lang="en-GB" sz="1600" kern="100" dirty="0">
                          <a:effectLst/>
                          <a:latin typeface="Aptos" panose="020B0004020202020204" pitchFamily="34" charset="0"/>
                          <a:ea typeface="Aptos" panose="020B0004020202020204" pitchFamily="34" charset="0"/>
                          <a:cs typeface="Times New Roman" panose="02020603050405020304" pitchFamily="18" charset="0"/>
                        </a:rPr>
                        <a:t> </a:t>
                      </a:r>
                    </a:p>
                    <a:p>
                      <a:pPr algn="ctr"/>
                      <a:r>
                        <a:rPr lang="en-GB" sz="1600" b="1" kern="100" dirty="0">
                          <a:effectLst/>
                          <a:latin typeface="Aptos" panose="020B0004020202020204" pitchFamily="34" charset="0"/>
                          <a:ea typeface="Aptos" panose="020B0004020202020204" pitchFamily="34" charset="0"/>
                          <a:cs typeface="Times New Roman" panose="02020603050405020304" pitchFamily="18" charset="0"/>
                        </a:rPr>
                        <a:t>Content </a:t>
                      </a:r>
                    </a:p>
                    <a:p>
                      <a:pPr algn="ctr"/>
                      <a:r>
                        <a:rPr lang="en-GB" sz="1600" b="1" kern="100" dirty="0">
                          <a:effectLst/>
                          <a:latin typeface="Aptos" panose="020B0004020202020204" pitchFamily="34" charset="0"/>
                          <a:ea typeface="Aptos" panose="020B0004020202020204" pitchFamily="34" charset="0"/>
                          <a:cs typeface="Times New Roman" panose="02020603050405020304" pitchFamily="18" charset="0"/>
                        </a:rPr>
                        <a:t>Add, subtract, multiply and divide with negative numbers. </a:t>
                      </a:r>
                    </a:p>
                    <a:p>
                      <a:pPr algn="ctr"/>
                      <a:endParaRPr lang="en-GB" sz="1600" b="1" kern="100" dirty="0">
                        <a:effectLst/>
                        <a:latin typeface="Aptos" panose="020B0004020202020204" pitchFamily="34" charset="0"/>
                        <a:ea typeface="Aptos" panose="020B0004020202020204" pitchFamily="34" charset="0"/>
                        <a:cs typeface="Times New Roman" panose="02020603050405020304" pitchFamily="18" charset="0"/>
                      </a:endParaRPr>
                    </a:p>
                    <a:p>
                      <a:pPr algn="ctr"/>
                      <a:r>
                        <a:rPr lang="en-GB" sz="1600" b="1" kern="100" dirty="0">
                          <a:effectLst/>
                          <a:latin typeface="Aptos" panose="020B0004020202020204" pitchFamily="34" charset="0"/>
                          <a:ea typeface="Aptos" panose="020B0004020202020204" pitchFamily="34" charset="0"/>
                          <a:cs typeface="Times New Roman" panose="02020603050405020304" pitchFamily="18" charset="0"/>
                        </a:rPr>
                        <a:t>Writing ratio, dividing in ratio, problem solving involving ratio and proportion.</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6522" marR="56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600" u="sng" kern="100" dirty="0">
                          <a:effectLst/>
                          <a:latin typeface="Aptos" panose="020B0004020202020204" pitchFamily="34" charset="0"/>
                          <a:ea typeface="Aptos" panose="020B0004020202020204" pitchFamily="34" charset="0"/>
                          <a:cs typeface="Times New Roman" panose="02020603050405020304" pitchFamily="18" charset="0"/>
                        </a:rPr>
                        <a:t>Unit Objectives -</a:t>
                      </a:r>
                      <a:r>
                        <a:rPr lang="en-GB" sz="1600" u="none" kern="100" dirty="0">
                          <a:effectLst/>
                          <a:latin typeface="Aptos" panose="020B0004020202020204" pitchFamily="34" charset="0"/>
                          <a:ea typeface="Aptos" panose="020B0004020202020204" pitchFamily="34" charset="0"/>
                          <a:cs typeface="Times New Roman" panose="02020603050405020304" pitchFamily="18" charset="0"/>
                        </a:rPr>
                        <a:t>Data Presentation</a:t>
                      </a:r>
                    </a:p>
                    <a:p>
                      <a:pPr algn="ctr">
                        <a:lnSpc>
                          <a:spcPct val="107000"/>
                        </a:lnSpc>
                        <a:spcAft>
                          <a:spcPts val="800"/>
                        </a:spcAft>
                      </a:pPr>
                      <a:r>
                        <a:rPr lang="en-GB" sz="1600" kern="100" dirty="0">
                          <a:effectLst/>
                          <a:latin typeface="Aptos" panose="020B0004020202020204" pitchFamily="34" charset="0"/>
                          <a:ea typeface="Aptos" panose="020B0004020202020204" pitchFamily="34" charset="0"/>
                          <a:cs typeface="Times New Roman" panose="02020603050405020304" pitchFamily="18" charset="0"/>
                        </a:rPr>
                        <a:t>Pupils will be able to:</a:t>
                      </a:r>
                    </a:p>
                    <a:p>
                      <a:pPr marL="342900" lvl="0" indent="-342900" algn="ctr">
                        <a:buFont typeface="Wingdings" panose="05000000000000000000" pitchFamily="2" charset="2"/>
                        <a:buChar char=""/>
                      </a:pPr>
                      <a:r>
                        <a:rPr lang="en-GB" sz="1600" kern="100" dirty="0">
                          <a:effectLst/>
                          <a:latin typeface="Aptos" panose="020B0004020202020204" pitchFamily="34" charset="0"/>
                          <a:ea typeface="Aptos" panose="020B0004020202020204" pitchFamily="34" charset="0"/>
                          <a:cs typeface="Times New Roman" panose="02020603050405020304" pitchFamily="18" charset="0"/>
                        </a:rPr>
                        <a:t>Participate in a data collection projects and organise data in frequency tables, including presenting data in diagrams such as pictograms, bar charts, pie charts, vertical line charts and other appropriate graphs and charts.</a:t>
                      </a:r>
                    </a:p>
                    <a:p>
                      <a:pPr marL="342900" lvl="0" indent="-342900" algn="ctr">
                        <a:buFont typeface="Wingdings" panose="05000000000000000000" pitchFamily="2" charset="2"/>
                        <a:buChar char=""/>
                      </a:pP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ctr">
                        <a:buFont typeface="Wingdings" panose="05000000000000000000" pitchFamily="2" charset="2"/>
                        <a:buChar char=""/>
                      </a:pPr>
                      <a:r>
                        <a:rPr lang="en-GB" sz="1600" kern="100" dirty="0">
                          <a:effectLst/>
                          <a:latin typeface="Aptos" panose="020B0004020202020204" pitchFamily="34" charset="0"/>
                          <a:ea typeface="Aptos" panose="020B0004020202020204" pitchFamily="34" charset="0"/>
                          <a:cs typeface="Times New Roman" panose="02020603050405020304" pitchFamily="18" charset="0"/>
                        </a:rPr>
                        <a:t>Use data to calculate the mean, mode, median and range of data, including calculating averages from grouped and non-grouped frequency table.</a:t>
                      </a:r>
                    </a:p>
                    <a:p>
                      <a:pPr marL="342900" lvl="0" indent="-342900" algn="ctr">
                        <a:buFont typeface="Wingdings" panose="05000000000000000000" pitchFamily="2" charset="2"/>
                        <a:buChar char=""/>
                      </a:pP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p>
                      <a:pPr algn="ctr"/>
                      <a:r>
                        <a:rPr lang="en-GB" sz="1600" b="1" kern="100" dirty="0">
                          <a:effectLst/>
                          <a:latin typeface="Aptos" panose="020B0004020202020204" pitchFamily="34" charset="0"/>
                          <a:ea typeface="Aptos" panose="020B0004020202020204" pitchFamily="34" charset="0"/>
                          <a:cs typeface="Times New Roman" panose="02020603050405020304" pitchFamily="18" charset="0"/>
                        </a:rPr>
                        <a:t>Content</a:t>
                      </a:r>
                    </a:p>
                    <a:p>
                      <a:pPr algn="ctr"/>
                      <a:r>
                        <a:rPr lang="en-GB" sz="1600" b="1" kern="100" dirty="0">
                          <a:effectLst/>
                          <a:latin typeface="Aptos" panose="020B0004020202020204" pitchFamily="34" charset="0"/>
                          <a:ea typeface="Aptos" panose="020B0004020202020204" pitchFamily="34" charset="0"/>
                          <a:cs typeface="Times New Roman" panose="02020603050405020304" pitchFamily="18" charset="0"/>
                        </a:rPr>
                        <a:t>Constructing grouped and ungrouped frequency tables, pictogram, bar charts, pie charts and  vertical line charts. </a:t>
                      </a:r>
                    </a:p>
                    <a:p>
                      <a:pPr algn="ctr"/>
                      <a:endParaRPr lang="en-GB" sz="1600" b="1" kern="100" dirty="0">
                        <a:effectLst/>
                        <a:latin typeface="Aptos" panose="020B0004020202020204" pitchFamily="34" charset="0"/>
                        <a:ea typeface="Aptos" panose="020B0004020202020204" pitchFamily="34" charset="0"/>
                        <a:cs typeface="Times New Roman" panose="02020603050405020304" pitchFamily="18" charset="0"/>
                      </a:endParaRPr>
                    </a:p>
                    <a:p>
                      <a:pPr algn="ctr"/>
                      <a:r>
                        <a:rPr lang="en-GB" sz="1600" b="1" kern="100" dirty="0">
                          <a:effectLst/>
                          <a:latin typeface="Aptos" panose="020B0004020202020204" pitchFamily="34" charset="0"/>
                          <a:ea typeface="Aptos" panose="020B0004020202020204" pitchFamily="34" charset="0"/>
                          <a:cs typeface="Times New Roman" panose="02020603050405020304" pitchFamily="18" charset="0"/>
                        </a:rPr>
                        <a:t>Finding the Mean, Mode, Median and Range.</a:t>
                      </a:r>
                      <a:r>
                        <a:rPr lang="en-GB" sz="1600" u="none" strike="noStrike"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6522" marR="56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7745759"/>
                  </a:ext>
                </a:extLst>
              </a:tr>
            </a:tbl>
          </a:graphicData>
        </a:graphic>
      </p:graphicFrame>
    </p:spTree>
    <p:extLst>
      <p:ext uri="{BB962C8B-B14F-4D97-AF65-F5344CB8AC3E}">
        <p14:creationId xmlns:p14="http://schemas.microsoft.com/office/powerpoint/2010/main" val="4927848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443</TotalTime>
  <Words>9035</Words>
  <Application>Microsoft Office PowerPoint</Application>
  <PresentationFormat>Widescreen</PresentationFormat>
  <Paragraphs>1132</Paragraphs>
  <Slides>17</Slides>
  <Notes>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17</vt:i4>
      </vt:variant>
    </vt:vector>
  </HeadingPairs>
  <TitlesOfParts>
    <vt:vector size="30" baseType="lpstr">
      <vt:lpstr>Aptos</vt:lpstr>
      <vt:lpstr>Aptos Display</vt:lpstr>
      <vt:lpstr>Arial</vt:lpstr>
      <vt:lpstr>Calibri</vt:lpstr>
      <vt:lpstr>Cambria Math</vt:lpstr>
      <vt:lpstr>Century Gothic</vt:lpstr>
      <vt:lpstr>Open Sans</vt:lpstr>
      <vt:lpstr>Times New Roman</vt:lpstr>
      <vt:lpstr>Twinkl Thin</vt:lpstr>
      <vt:lpstr>Wingdings</vt:lpstr>
      <vt:lpstr>Wingdings 3</vt:lpstr>
      <vt:lpstr>Office Theme</vt:lpstr>
      <vt:lpstr>Slice</vt:lpstr>
      <vt:lpstr>PowerPoint Presentation</vt:lpstr>
      <vt:lpstr>        Mathematics department</vt:lpstr>
      <vt:lpstr>oUR Maths Curriculum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Hope Deih</dc:creator>
  <cp:lastModifiedBy>Adrian Crossland</cp:lastModifiedBy>
  <cp:revision>10</cp:revision>
  <dcterms:created xsi:type="dcterms:W3CDTF">2024-12-13T10:32:12Z</dcterms:created>
  <dcterms:modified xsi:type="dcterms:W3CDTF">2025-03-20T21:42:33Z</dcterms:modified>
</cp:coreProperties>
</file>