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8"/>
  </p:notesMasterIdLst>
  <p:sldIdLst>
    <p:sldId id="256" r:id="rId2"/>
    <p:sldId id="259" r:id="rId3"/>
    <p:sldId id="261" r:id="rId4"/>
    <p:sldId id="283" r:id="rId5"/>
    <p:sldId id="274" r:id="rId6"/>
    <p:sldId id="269" r:id="rId7"/>
    <p:sldId id="260" r:id="rId8"/>
    <p:sldId id="264" r:id="rId9"/>
    <p:sldId id="265" r:id="rId10"/>
    <p:sldId id="266" r:id="rId11"/>
    <p:sldId id="267" r:id="rId12"/>
    <p:sldId id="268" r:id="rId13"/>
    <p:sldId id="258" r:id="rId14"/>
    <p:sldId id="275" r:id="rId15"/>
    <p:sldId id="279" r:id="rId16"/>
    <p:sldId id="282" r:id="rId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4660"/>
  </p:normalViewPr>
  <p:slideViewPr>
    <p:cSldViewPr snapToGrid="0">
      <p:cViewPr varScale="1">
        <p:scale>
          <a:sx n="118" d="100"/>
          <a:sy n="118" d="100"/>
        </p:scale>
        <p:origin x="312"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EB8FC9E-BC2B-4A90-8936-7DF31582DA90}" type="datetimeFigureOut">
              <a:rPr lang="en-GB" smtClean="0"/>
              <a:t>25/04/2025</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A8E3CDE-0F52-48B8-B7EE-B1086F1A7395}" type="slidenum">
              <a:rPr lang="en-GB" smtClean="0"/>
              <a:t>‹#›</a:t>
            </a:fld>
            <a:endParaRPr lang="en-GB"/>
          </a:p>
        </p:txBody>
      </p:sp>
    </p:spTree>
    <p:extLst>
      <p:ext uri="{BB962C8B-B14F-4D97-AF65-F5344CB8AC3E}">
        <p14:creationId xmlns:p14="http://schemas.microsoft.com/office/powerpoint/2010/main" val="420395496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2</a:t>
            </a:fld>
            <a:endParaRPr lang="en-GB"/>
          </a:p>
        </p:txBody>
      </p:sp>
    </p:spTree>
    <p:extLst>
      <p:ext uri="{BB962C8B-B14F-4D97-AF65-F5344CB8AC3E}">
        <p14:creationId xmlns:p14="http://schemas.microsoft.com/office/powerpoint/2010/main" val="31651907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4</a:t>
            </a:fld>
            <a:endParaRPr lang="en-GB"/>
          </a:p>
        </p:txBody>
      </p:sp>
    </p:spTree>
    <p:extLst>
      <p:ext uri="{BB962C8B-B14F-4D97-AF65-F5344CB8AC3E}">
        <p14:creationId xmlns:p14="http://schemas.microsoft.com/office/powerpoint/2010/main" val="403244659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10</a:t>
            </a:fld>
            <a:endParaRPr lang="en-GB"/>
          </a:p>
        </p:txBody>
      </p:sp>
    </p:spTree>
    <p:extLst>
      <p:ext uri="{BB962C8B-B14F-4D97-AF65-F5344CB8AC3E}">
        <p14:creationId xmlns:p14="http://schemas.microsoft.com/office/powerpoint/2010/main" val="23637947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FA8E3CDE-0F52-48B8-B7EE-B1086F1A7395}" type="slidenum">
              <a:rPr lang="en-GB" smtClean="0"/>
              <a:t>11</a:t>
            </a:fld>
            <a:endParaRPr lang="en-GB"/>
          </a:p>
        </p:txBody>
      </p:sp>
    </p:spTree>
    <p:extLst>
      <p:ext uri="{BB962C8B-B14F-4D97-AF65-F5344CB8AC3E}">
        <p14:creationId xmlns:p14="http://schemas.microsoft.com/office/powerpoint/2010/main" val="8174348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13</a:t>
            </a:fld>
            <a:endParaRPr lang="en-GB"/>
          </a:p>
        </p:txBody>
      </p:sp>
    </p:spTree>
    <p:extLst>
      <p:ext uri="{BB962C8B-B14F-4D97-AF65-F5344CB8AC3E}">
        <p14:creationId xmlns:p14="http://schemas.microsoft.com/office/powerpoint/2010/main" val="42593160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A4EA37-B07C-68BA-059A-F80C8D98F3D8}"/>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F29BCAE1-BA5A-CE9F-4724-194C0ADC6B2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F6A191AA-1C62-41E5-D97B-9D8361289B95}"/>
              </a:ext>
            </a:extLst>
          </p:cNvPr>
          <p:cNvSpPr>
            <a:spLocks noGrp="1"/>
          </p:cNvSpPr>
          <p:nvPr>
            <p:ph type="dt" sz="half" idx="10"/>
          </p:nvPr>
        </p:nvSpPr>
        <p:spPr/>
        <p:txBody>
          <a:bodyPr/>
          <a:lstStyle/>
          <a:p>
            <a:fld id="{1804A747-E781-44C2-B5C9-3C6DFF4B6239}" type="datetimeFigureOut">
              <a:rPr lang="en-GB" smtClean="0"/>
              <a:t>25/04/2025</a:t>
            </a:fld>
            <a:endParaRPr lang="en-GB"/>
          </a:p>
        </p:txBody>
      </p:sp>
      <p:sp>
        <p:nvSpPr>
          <p:cNvPr id="5" name="Footer Placeholder 4">
            <a:extLst>
              <a:ext uri="{FF2B5EF4-FFF2-40B4-BE49-F238E27FC236}">
                <a16:creationId xmlns:a16="http://schemas.microsoft.com/office/drawing/2014/main" id="{C96D3B2D-2DE6-C935-E120-79BAF5CA85D6}"/>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11122F13-FC00-187C-B53B-323BC358C293}"/>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38796640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256150-B794-A07D-1C1D-91E30659CB58}"/>
              </a:ext>
            </a:extLst>
          </p:cNvPr>
          <p:cNvSpPr>
            <a:spLocks noGrp="1"/>
          </p:cNvSpPr>
          <p:nvPr>
            <p:ph type="title"/>
          </p:nvPr>
        </p:nvSpPr>
        <p:spPr/>
        <p:txBody>
          <a:bodyPr/>
          <a:lstStyle/>
          <a:p>
            <a:r>
              <a:rPr lang="en-GB"/>
              <a:t>Click to edit Master title style</a:t>
            </a:r>
          </a:p>
        </p:txBody>
      </p:sp>
      <p:sp>
        <p:nvSpPr>
          <p:cNvPr id="3" name="Vertical Text Placeholder 2">
            <a:extLst>
              <a:ext uri="{FF2B5EF4-FFF2-40B4-BE49-F238E27FC236}">
                <a16:creationId xmlns:a16="http://schemas.microsoft.com/office/drawing/2014/main" id="{FFF2CE7B-3CD3-B1EC-306E-489EE88BAB4C}"/>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94527F39-621B-FAC5-B8EC-49FE88FDD678}"/>
              </a:ext>
            </a:extLst>
          </p:cNvPr>
          <p:cNvSpPr>
            <a:spLocks noGrp="1"/>
          </p:cNvSpPr>
          <p:nvPr>
            <p:ph type="dt" sz="half" idx="10"/>
          </p:nvPr>
        </p:nvSpPr>
        <p:spPr/>
        <p:txBody>
          <a:bodyPr/>
          <a:lstStyle/>
          <a:p>
            <a:fld id="{1804A747-E781-44C2-B5C9-3C6DFF4B6239}" type="datetimeFigureOut">
              <a:rPr lang="en-GB" smtClean="0"/>
              <a:t>25/04/2025</a:t>
            </a:fld>
            <a:endParaRPr lang="en-GB"/>
          </a:p>
        </p:txBody>
      </p:sp>
      <p:sp>
        <p:nvSpPr>
          <p:cNvPr id="5" name="Footer Placeholder 4">
            <a:extLst>
              <a:ext uri="{FF2B5EF4-FFF2-40B4-BE49-F238E27FC236}">
                <a16:creationId xmlns:a16="http://schemas.microsoft.com/office/drawing/2014/main" id="{51AF2C36-E58E-040D-FFD7-894DE4D18860}"/>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0F91263-0401-B8C4-4E76-AA115CE90553}"/>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22684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6684682-8AC8-C2A8-A13A-6FEEF0425F9C}"/>
              </a:ext>
            </a:extLst>
          </p:cNvPr>
          <p:cNvSpPr>
            <a:spLocks noGrp="1"/>
          </p:cNvSpPr>
          <p:nvPr>
            <p:ph type="title" orient="vert"/>
          </p:nvPr>
        </p:nvSpPr>
        <p:spPr>
          <a:xfrm>
            <a:off x="8724900" y="365125"/>
            <a:ext cx="2628900" cy="5811838"/>
          </a:xfrm>
        </p:spPr>
        <p:txBody>
          <a:bodyPr vert="eaVert"/>
          <a:lstStyle/>
          <a:p>
            <a:r>
              <a:rPr lang="en-GB"/>
              <a:t>Click to edit Master title style</a:t>
            </a:r>
          </a:p>
        </p:txBody>
      </p:sp>
      <p:sp>
        <p:nvSpPr>
          <p:cNvPr id="3" name="Vertical Text Placeholder 2">
            <a:extLst>
              <a:ext uri="{FF2B5EF4-FFF2-40B4-BE49-F238E27FC236}">
                <a16:creationId xmlns:a16="http://schemas.microsoft.com/office/drawing/2014/main" id="{682A0ED5-A6C1-DD62-CD54-E5B579BB7B13}"/>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93A7570C-B60C-6AFE-C6C8-0C212E4E61E7}"/>
              </a:ext>
            </a:extLst>
          </p:cNvPr>
          <p:cNvSpPr>
            <a:spLocks noGrp="1"/>
          </p:cNvSpPr>
          <p:nvPr>
            <p:ph type="dt" sz="half" idx="10"/>
          </p:nvPr>
        </p:nvSpPr>
        <p:spPr/>
        <p:txBody>
          <a:bodyPr/>
          <a:lstStyle/>
          <a:p>
            <a:fld id="{1804A747-E781-44C2-B5C9-3C6DFF4B6239}" type="datetimeFigureOut">
              <a:rPr lang="en-GB" smtClean="0"/>
              <a:t>25/04/2025</a:t>
            </a:fld>
            <a:endParaRPr lang="en-GB"/>
          </a:p>
        </p:txBody>
      </p:sp>
      <p:sp>
        <p:nvSpPr>
          <p:cNvPr id="5" name="Footer Placeholder 4">
            <a:extLst>
              <a:ext uri="{FF2B5EF4-FFF2-40B4-BE49-F238E27FC236}">
                <a16:creationId xmlns:a16="http://schemas.microsoft.com/office/drawing/2014/main" id="{24454305-77C3-E18A-EF26-292CFD29893D}"/>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C904B73-1029-55E3-F70B-07A78B8A36D0}"/>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465307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24968F-0F0C-0C25-B021-50409B307BF0}"/>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07F615DE-B852-3297-246E-C4C4E5C192DE}"/>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27F133F1-E2A0-D066-3F00-CF66398CF8DC}"/>
              </a:ext>
            </a:extLst>
          </p:cNvPr>
          <p:cNvSpPr>
            <a:spLocks noGrp="1"/>
          </p:cNvSpPr>
          <p:nvPr>
            <p:ph type="dt" sz="half" idx="10"/>
          </p:nvPr>
        </p:nvSpPr>
        <p:spPr/>
        <p:txBody>
          <a:bodyPr/>
          <a:lstStyle/>
          <a:p>
            <a:fld id="{1804A747-E781-44C2-B5C9-3C6DFF4B6239}" type="datetimeFigureOut">
              <a:rPr lang="en-GB" smtClean="0"/>
              <a:t>25/04/2025</a:t>
            </a:fld>
            <a:endParaRPr lang="en-GB"/>
          </a:p>
        </p:txBody>
      </p:sp>
      <p:sp>
        <p:nvSpPr>
          <p:cNvPr id="5" name="Footer Placeholder 4">
            <a:extLst>
              <a:ext uri="{FF2B5EF4-FFF2-40B4-BE49-F238E27FC236}">
                <a16:creationId xmlns:a16="http://schemas.microsoft.com/office/drawing/2014/main" id="{552F373B-F637-29C8-801D-C9E1D690B8FE}"/>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B939231A-0DB1-FD8E-89CA-7D44B83FDEDA}"/>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35847416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C7F180-E7CD-9383-40FD-318D5A28A22C}"/>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p>
        </p:txBody>
      </p:sp>
      <p:sp>
        <p:nvSpPr>
          <p:cNvPr id="3" name="Text Placeholder 2">
            <a:extLst>
              <a:ext uri="{FF2B5EF4-FFF2-40B4-BE49-F238E27FC236}">
                <a16:creationId xmlns:a16="http://schemas.microsoft.com/office/drawing/2014/main" id="{0ABE2E08-6428-651F-6CD4-377996516AC6}"/>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CB8FEE6-0548-13C9-FFCA-26B73819B425}"/>
              </a:ext>
            </a:extLst>
          </p:cNvPr>
          <p:cNvSpPr>
            <a:spLocks noGrp="1"/>
          </p:cNvSpPr>
          <p:nvPr>
            <p:ph type="dt" sz="half" idx="10"/>
          </p:nvPr>
        </p:nvSpPr>
        <p:spPr/>
        <p:txBody>
          <a:bodyPr/>
          <a:lstStyle/>
          <a:p>
            <a:fld id="{1804A747-E781-44C2-B5C9-3C6DFF4B6239}" type="datetimeFigureOut">
              <a:rPr lang="en-GB" smtClean="0"/>
              <a:t>25/04/2025</a:t>
            </a:fld>
            <a:endParaRPr lang="en-GB"/>
          </a:p>
        </p:txBody>
      </p:sp>
      <p:sp>
        <p:nvSpPr>
          <p:cNvPr id="5" name="Footer Placeholder 4">
            <a:extLst>
              <a:ext uri="{FF2B5EF4-FFF2-40B4-BE49-F238E27FC236}">
                <a16:creationId xmlns:a16="http://schemas.microsoft.com/office/drawing/2014/main" id="{526BC1CF-F489-D09D-2A78-7C9A744F5EB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42B22C9-40B4-B88B-BA37-F674AEAFBF6D}"/>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414107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E896A1-FC7B-0510-E388-88F1D31E092F}"/>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2E3D014C-9B38-5673-E1B8-428DD355B125}"/>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173AC9D0-DE87-C047-7D7B-E9B210A80CB1}"/>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8B30EDD1-9C6F-2BE0-BAA1-62D0AC37A5BE}"/>
              </a:ext>
            </a:extLst>
          </p:cNvPr>
          <p:cNvSpPr>
            <a:spLocks noGrp="1"/>
          </p:cNvSpPr>
          <p:nvPr>
            <p:ph type="dt" sz="half" idx="10"/>
          </p:nvPr>
        </p:nvSpPr>
        <p:spPr/>
        <p:txBody>
          <a:bodyPr/>
          <a:lstStyle/>
          <a:p>
            <a:fld id="{1804A747-E781-44C2-B5C9-3C6DFF4B6239}" type="datetimeFigureOut">
              <a:rPr lang="en-GB" smtClean="0"/>
              <a:t>25/04/2025</a:t>
            </a:fld>
            <a:endParaRPr lang="en-GB"/>
          </a:p>
        </p:txBody>
      </p:sp>
      <p:sp>
        <p:nvSpPr>
          <p:cNvPr id="6" name="Footer Placeholder 5">
            <a:extLst>
              <a:ext uri="{FF2B5EF4-FFF2-40B4-BE49-F238E27FC236}">
                <a16:creationId xmlns:a16="http://schemas.microsoft.com/office/drawing/2014/main" id="{8D5444CB-EE00-407A-FD29-7C7DF462651A}"/>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463492D7-59A3-39DA-2059-DA109EC822E6}"/>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5889283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21AA96-DA39-050A-ADD3-86DDAA42F8FD}"/>
              </a:ext>
            </a:extLst>
          </p:cNvPr>
          <p:cNvSpPr>
            <a:spLocks noGrp="1"/>
          </p:cNvSpPr>
          <p:nvPr>
            <p:ph type="title"/>
          </p:nvPr>
        </p:nvSpPr>
        <p:spPr>
          <a:xfrm>
            <a:off x="839788" y="365125"/>
            <a:ext cx="10515600" cy="1325563"/>
          </a:xfrm>
        </p:spPr>
        <p:txBody>
          <a:bodyPr/>
          <a:lstStyle/>
          <a:p>
            <a:r>
              <a:rPr lang="en-GB"/>
              <a:t>Click to edit Master title style</a:t>
            </a:r>
          </a:p>
        </p:txBody>
      </p:sp>
      <p:sp>
        <p:nvSpPr>
          <p:cNvPr id="3" name="Text Placeholder 2">
            <a:extLst>
              <a:ext uri="{FF2B5EF4-FFF2-40B4-BE49-F238E27FC236}">
                <a16:creationId xmlns:a16="http://schemas.microsoft.com/office/drawing/2014/main" id="{95E65236-0967-7CDE-0469-D703AEFD83D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99872C0F-4F1C-5C08-FB98-83CF7D39E172}"/>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a:extLst>
              <a:ext uri="{FF2B5EF4-FFF2-40B4-BE49-F238E27FC236}">
                <a16:creationId xmlns:a16="http://schemas.microsoft.com/office/drawing/2014/main" id="{CF91EF46-A6A0-F2D1-956E-0E1391B9035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656C5EF1-F37E-A17E-E6F8-0597A4061950}"/>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a:extLst>
              <a:ext uri="{FF2B5EF4-FFF2-40B4-BE49-F238E27FC236}">
                <a16:creationId xmlns:a16="http://schemas.microsoft.com/office/drawing/2014/main" id="{CEEAD2CE-6F9B-D967-75A6-DA70C5B7675D}"/>
              </a:ext>
            </a:extLst>
          </p:cNvPr>
          <p:cNvSpPr>
            <a:spLocks noGrp="1"/>
          </p:cNvSpPr>
          <p:nvPr>
            <p:ph type="dt" sz="half" idx="10"/>
          </p:nvPr>
        </p:nvSpPr>
        <p:spPr/>
        <p:txBody>
          <a:bodyPr/>
          <a:lstStyle/>
          <a:p>
            <a:fld id="{1804A747-E781-44C2-B5C9-3C6DFF4B6239}" type="datetimeFigureOut">
              <a:rPr lang="en-GB" smtClean="0"/>
              <a:t>25/04/2025</a:t>
            </a:fld>
            <a:endParaRPr lang="en-GB"/>
          </a:p>
        </p:txBody>
      </p:sp>
      <p:sp>
        <p:nvSpPr>
          <p:cNvPr id="8" name="Footer Placeholder 7">
            <a:extLst>
              <a:ext uri="{FF2B5EF4-FFF2-40B4-BE49-F238E27FC236}">
                <a16:creationId xmlns:a16="http://schemas.microsoft.com/office/drawing/2014/main" id="{5C6321FB-1BAE-C08B-F7C8-51510EBC776C}"/>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BE3BF408-D8A0-0DD2-9CA2-EE64F349F322}"/>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68255502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5E2961-2D5A-598E-7481-9619F4B63AA9}"/>
              </a:ext>
            </a:extLst>
          </p:cNvPr>
          <p:cNvSpPr>
            <a:spLocks noGrp="1"/>
          </p:cNvSpPr>
          <p:nvPr>
            <p:ph type="title"/>
          </p:nvPr>
        </p:nvSpPr>
        <p:spPr/>
        <p:txBody>
          <a:bodyPr/>
          <a:lstStyle/>
          <a:p>
            <a:r>
              <a:rPr lang="en-GB"/>
              <a:t>Click to edit Master title style</a:t>
            </a:r>
          </a:p>
        </p:txBody>
      </p:sp>
      <p:sp>
        <p:nvSpPr>
          <p:cNvPr id="3" name="Date Placeholder 2">
            <a:extLst>
              <a:ext uri="{FF2B5EF4-FFF2-40B4-BE49-F238E27FC236}">
                <a16:creationId xmlns:a16="http://schemas.microsoft.com/office/drawing/2014/main" id="{C0C13161-E84D-257D-51DB-B6C3597FB6FC}"/>
              </a:ext>
            </a:extLst>
          </p:cNvPr>
          <p:cNvSpPr>
            <a:spLocks noGrp="1"/>
          </p:cNvSpPr>
          <p:nvPr>
            <p:ph type="dt" sz="half" idx="10"/>
          </p:nvPr>
        </p:nvSpPr>
        <p:spPr/>
        <p:txBody>
          <a:bodyPr/>
          <a:lstStyle/>
          <a:p>
            <a:fld id="{1804A747-E781-44C2-B5C9-3C6DFF4B6239}" type="datetimeFigureOut">
              <a:rPr lang="en-GB" smtClean="0"/>
              <a:t>25/04/2025</a:t>
            </a:fld>
            <a:endParaRPr lang="en-GB"/>
          </a:p>
        </p:txBody>
      </p:sp>
      <p:sp>
        <p:nvSpPr>
          <p:cNvPr id="4" name="Footer Placeholder 3">
            <a:extLst>
              <a:ext uri="{FF2B5EF4-FFF2-40B4-BE49-F238E27FC236}">
                <a16:creationId xmlns:a16="http://schemas.microsoft.com/office/drawing/2014/main" id="{7EB95EA3-74DE-53DF-4BA1-D1208515CBCB}"/>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70336D9F-1F8E-EE15-0F98-6195D88345D2}"/>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4338010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30030D7-8127-5CB5-8168-E157854D10A9}"/>
              </a:ext>
            </a:extLst>
          </p:cNvPr>
          <p:cNvSpPr>
            <a:spLocks noGrp="1"/>
          </p:cNvSpPr>
          <p:nvPr>
            <p:ph type="dt" sz="half" idx="10"/>
          </p:nvPr>
        </p:nvSpPr>
        <p:spPr/>
        <p:txBody>
          <a:bodyPr/>
          <a:lstStyle/>
          <a:p>
            <a:fld id="{1804A747-E781-44C2-B5C9-3C6DFF4B6239}" type="datetimeFigureOut">
              <a:rPr lang="en-GB" smtClean="0"/>
              <a:t>25/04/2025</a:t>
            </a:fld>
            <a:endParaRPr lang="en-GB"/>
          </a:p>
        </p:txBody>
      </p:sp>
      <p:sp>
        <p:nvSpPr>
          <p:cNvPr id="3" name="Footer Placeholder 2">
            <a:extLst>
              <a:ext uri="{FF2B5EF4-FFF2-40B4-BE49-F238E27FC236}">
                <a16:creationId xmlns:a16="http://schemas.microsoft.com/office/drawing/2014/main" id="{BAF04CA1-1862-3178-2D41-F37B5334C131}"/>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CE3B01F0-2D5D-ADC4-BBC6-73DE0A9F3CD0}"/>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40013641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E3FD4-A886-5BB4-20E7-31AB767A7AE5}"/>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Content Placeholder 2">
            <a:extLst>
              <a:ext uri="{FF2B5EF4-FFF2-40B4-BE49-F238E27FC236}">
                <a16:creationId xmlns:a16="http://schemas.microsoft.com/office/drawing/2014/main" id="{26AB746F-2B2C-3E5A-7E6D-33F055C09AF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a:extLst>
              <a:ext uri="{FF2B5EF4-FFF2-40B4-BE49-F238E27FC236}">
                <a16:creationId xmlns:a16="http://schemas.microsoft.com/office/drawing/2014/main" id="{75790F44-2424-F35E-DABC-33B764DEAF0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3783BA6-489B-5F03-939F-4C0F1C93EA8C}"/>
              </a:ext>
            </a:extLst>
          </p:cNvPr>
          <p:cNvSpPr>
            <a:spLocks noGrp="1"/>
          </p:cNvSpPr>
          <p:nvPr>
            <p:ph type="dt" sz="half" idx="10"/>
          </p:nvPr>
        </p:nvSpPr>
        <p:spPr/>
        <p:txBody>
          <a:bodyPr/>
          <a:lstStyle/>
          <a:p>
            <a:fld id="{1804A747-E781-44C2-B5C9-3C6DFF4B6239}" type="datetimeFigureOut">
              <a:rPr lang="en-GB" smtClean="0"/>
              <a:t>25/04/2025</a:t>
            </a:fld>
            <a:endParaRPr lang="en-GB"/>
          </a:p>
        </p:txBody>
      </p:sp>
      <p:sp>
        <p:nvSpPr>
          <p:cNvPr id="6" name="Footer Placeholder 5">
            <a:extLst>
              <a:ext uri="{FF2B5EF4-FFF2-40B4-BE49-F238E27FC236}">
                <a16:creationId xmlns:a16="http://schemas.microsoft.com/office/drawing/2014/main" id="{139260E8-D5AA-B6C6-7DC1-436F2CB66F31}"/>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BE38F928-7AE6-6BB7-B75D-162C0E6F8A64}"/>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796293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0080AA-9F09-F02F-8BAB-A46C69C50CDD}"/>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Picture Placeholder 2">
            <a:extLst>
              <a:ext uri="{FF2B5EF4-FFF2-40B4-BE49-F238E27FC236}">
                <a16:creationId xmlns:a16="http://schemas.microsoft.com/office/drawing/2014/main" id="{B36EEC41-A7E8-99FE-C2C3-71C8D8CC671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C66F7B43-4990-E5A1-C7C4-94CE9840F7B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DC4FB0-35F1-392E-AFCB-054EC1DF1674}"/>
              </a:ext>
            </a:extLst>
          </p:cNvPr>
          <p:cNvSpPr>
            <a:spLocks noGrp="1"/>
          </p:cNvSpPr>
          <p:nvPr>
            <p:ph type="dt" sz="half" idx="10"/>
          </p:nvPr>
        </p:nvSpPr>
        <p:spPr/>
        <p:txBody>
          <a:bodyPr/>
          <a:lstStyle/>
          <a:p>
            <a:fld id="{1804A747-E781-44C2-B5C9-3C6DFF4B6239}" type="datetimeFigureOut">
              <a:rPr lang="en-GB" smtClean="0"/>
              <a:t>25/04/2025</a:t>
            </a:fld>
            <a:endParaRPr lang="en-GB"/>
          </a:p>
        </p:txBody>
      </p:sp>
      <p:sp>
        <p:nvSpPr>
          <p:cNvPr id="6" name="Footer Placeholder 5">
            <a:extLst>
              <a:ext uri="{FF2B5EF4-FFF2-40B4-BE49-F238E27FC236}">
                <a16:creationId xmlns:a16="http://schemas.microsoft.com/office/drawing/2014/main" id="{93EB6813-013F-59E4-79FB-08FD94D8B499}"/>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E4720EAC-9140-0FC8-75E7-C44765A19D00}"/>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42815786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61C52C1-5C0E-0726-43B1-A9F156A0300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p>
        </p:txBody>
      </p:sp>
      <p:sp>
        <p:nvSpPr>
          <p:cNvPr id="3" name="Text Placeholder 2">
            <a:extLst>
              <a:ext uri="{FF2B5EF4-FFF2-40B4-BE49-F238E27FC236}">
                <a16:creationId xmlns:a16="http://schemas.microsoft.com/office/drawing/2014/main" id="{24B723EB-5171-2526-DDD5-8751D795A6E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8D5198C8-EC7C-5F70-D538-E2D5F0980EF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1804A747-E781-44C2-B5C9-3C6DFF4B6239}" type="datetimeFigureOut">
              <a:rPr lang="en-GB" smtClean="0"/>
              <a:t>25/04/2025</a:t>
            </a:fld>
            <a:endParaRPr lang="en-GB"/>
          </a:p>
        </p:txBody>
      </p:sp>
      <p:sp>
        <p:nvSpPr>
          <p:cNvPr id="5" name="Footer Placeholder 4">
            <a:extLst>
              <a:ext uri="{FF2B5EF4-FFF2-40B4-BE49-F238E27FC236}">
                <a16:creationId xmlns:a16="http://schemas.microsoft.com/office/drawing/2014/main" id="{7D72F1C0-FCE7-46CF-EC4C-F1A9C27DBD9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GB"/>
          </a:p>
        </p:txBody>
      </p:sp>
      <p:sp>
        <p:nvSpPr>
          <p:cNvPr id="6" name="Slide Number Placeholder 5">
            <a:extLst>
              <a:ext uri="{FF2B5EF4-FFF2-40B4-BE49-F238E27FC236}">
                <a16:creationId xmlns:a16="http://schemas.microsoft.com/office/drawing/2014/main" id="{74575C2E-CA63-673A-616D-41829185C2F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34D7C3F-7FEC-4845-B46E-3BD8EBE0DFE4}" type="slidenum">
              <a:rPr lang="en-GB" smtClean="0"/>
              <a:t>‹#›</a:t>
            </a:fld>
            <a:endParaRPr lang="en-GB"/>
          </a:p>
        </p:txBody>
      </p:sp>
    </p:spTree>
    <p:extLst>
      <p:ext uri="{BB962C8B-B14F-4D97-AF65-F5344CB8AC3E}">
        <p14:creationId xmlns:p14="http://schemas.microsoft.com/office/powerpoint/2010/main" val="326942218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openxmlformats.org/officeDocument/2006/relationships/image" Target="../media/image20.png"/><Relationship Id="rId4" Type="http://schemas.openxmlformats.org/officeDocument/2006/relationships/image" Target="../media/image19.png"/></Relationships>
</file>

<file path=ppt/slides/_rels/slide14.xml.rels><?xml version="1.0" encoding="UTF-8" standalone="yes"?>
<Relationships xmlns="http://schemas.openxmlformats.org/package/2006/relationships"><Relationship Id="rId8" Type="http://schemas.openxmlformats.org/officeDocument/2006/relationships/hyperlink" Target="https://www.ceopeducation.co.uk/" TargetMode="External"/><Relationship Id="rId3" Type="http://schemas.openxmlformats.org/officeDocument/2006/relationships/hyperlink" Target="https://pshe-association.org.uk/" TargetMode="External"/><Relationship Id="rId7" Type="http://schemas.openxmlformats.org/officeDocument/2006/relationships/hyperlink" Target="https://www.familylives.org.uk/" TargetMode="External"/><Relationship Id="rId2" Type="http://schemas.openxmlformats.org/officeDocument/2006/relationships/hyperlink" Target="https://www.gov.uk/government/publications/relationships-education-relationships-and-sex-education-rse-and-health-education" TargetMode="External"/><Relationship Id="rId1" Type="http://schemas.openxmlformats.org/officeDocument/2006/relationships/slideLayout" Target="../slideLayouts/slideLayout2.xml"/><Relationship Id="rId6" Type="http://schemas.openxmlformats.org/officeDocument/2006/relationships/hyperlink" Target="https://www.nspcc.org.uk/" TargetMode="External"/><Relationship Id="rId5" Type="http://schemas.openxmlformats.org/officeDocument/2006/relationships/hyperlink" Target="https://www.nhs.uk/healthier-families/" TargetMode="External"/><Relationship Id="rId10" Type="http://schemas.openxmlformats.org/officeDocument/2006/relationships/image" Target="../media/image22.png"/><Relationship Id="rId4" Type="http://schemas.openxmlformats.org/officeDocument/2006/relationships/hyperlink" Target="https://www.nhs.uk/every-mind-matters/supporting-others/childrens-mental-health" TargetMode="External"/><Relationship Id="rId9" Type="http://schemas.openxmlformats.org/officeDocument/2006/relationships/image" Target="../media/image21.png"/></Relationships>
</file>

<file path=ppt/slides/_rels/slide15.xml.rels><?xml version="1.0" encoding="UTF-8" standalone="yes"?>
<Relationships xmlns="http://schemas.openxmlformats.org/package/2006/relationships"><Relationship Id="rId8" Type="http://schemas.openxmlformats.org/officeDocument/2006/relationships/hyperlink" Target="https://www.coe.int/en/web/digital-citizenship-education/it-is-my-right-" TargetMode="External"/><Relationship Id="rId13" Type="http://schemas.openxmlformats.org/officeDocument/2006/relationships/hyperlink" Target="https://www.supportline.org.uk/problems/drugs/" TargetMode="External"/><Relationship Id="rId3" Type="http://schemas.openxmlformats.org/officeDocument/2006/relationships/hyperlink" Target="http://www.samaritans.org/" TargetMode="External"/><Relationship Id="rId7" Type="http://schemas.openxmlformats.org/officeDocument/2006/relationships/hyperlink" Target="https://www.mentalhealth.org.uk/" TargetMode="External"/><Relationship Id="rId12" Type="http://schemas.openxmlformats.org/officeDocument/2006/relationships/hyperlink" Target="https://www.youngwomenstrust.org/get-support/additional-support/" TargetMode="External"/><Relationship Id="rId2" Type="http://schemas.openxmlformats.org/officeDocument/2006/relationships/hyperlink" Target="https://www.childline.org.uk/" TargetMode="External"/><Relationship Id="rId1" Type="http://schemas.openxmlformats.org/officeDocument/2006/relationships/slideLayout" Target="../slideLayouts/slideLayout2.xml"/><Relationship Id="rId6" Type="http://schemas.openxmlformats.org/officeDocument/2006/relationships/hyperlink" Target="http://www.sane.org.uk/" TargetMode="External"/><Relationship Id="rId11" Type="http://schemas.openxmlformats.org/officeDocument/2006/relationships/hyperlink" Target="https://www.betterliveshealthyfuturesbw.nhs.uk/learning_resource/puberty/" TargetMode="External"/><Relationship Id="rId5" Type="http://schemas.openxmlformats.org/officeDocument/2006/relationships/hyperlink" Target="https://www.teenline.org/" TargetMode="External"/><Relationship Id="rId15" Type="http://schemas.openxmlformats.org/officeDocument/2006/relationships/hyperlink" Target="https://www.drugwise.org.uk/" TargetMode="External"/><Relationship Id="rId10" Type="http://schemas.openxmlformats.org/officeDocument/2006/relationships/hyperlink" Target="https://www.brook.org.uk/your-life/puberty/" TargetMode="External"/><Relationship Id="rId4" Type="http://schemas.openxmlformats.org/officeDocument/2006/relationships/hyperlink" Target="http://www.youngminds.org.uk/" TargetMode="External"/><Relationship Id="rId9" Type="http://schemas.openxmlformats.org/officeDocument/2006/relationships/hyperlink" Target="https://www.hopkinsmedicine.org/health/wellness-and-prevention/healthy-eating-during-adolescence" TargetMode="External"/><Relationship Id="rId14" Type="http://schemas.openxmlformats.org/officeDocument/2006/relationships/hyperlink" Target="https://www.talktofrank.com/" TargetMode="External"/></Relationships>
</file>

<file path=ppt/slides/_rels/slide1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image" Target="../media/image6.jpg"/><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4.png"/><Relationship Id="rId5" Type="http://schemas.microsoft.com/office/2007/relationships/hdphoto" Target="../media/hdphoto1.wdp"/><Relationship Id="rId10" Type="http://schemas.openxmlformats.org/officeDocument/2006/relationships/image" Target="../media/image8.png"/><Relationship Id="rId4" Type="http://schemas.openxmlformats.org/officeDocument/2006/relationships/image" Target="../media/image3.png"/><Relationship Id="rId9" Type="http://schemas.openxmlformats.org/officeDocument/2006/relationships/image" Target="../media/image7.png"/></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7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7" name="Group 3076">
            <a:extLst>
              <a:ext uri="{FF2B5EF4-FFF2-40B4-BE49-F238E27FC236}">
                <a16:creationId xmlns:a16="http://schemas.microsoft.com/office/drawing/2014/main" id="{C2616E71-7702-4514-BCE4-BAADB22ED83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078" name="Color Cover">
              <a:extLst>
                <a:ext uri="{FF2B5EF4-FFF2-40B4-BE49-F238E27FC236}">
                  <a16:creationId xmlns:a16="http://schemas.microsoft.com/office/drawing/2014/main" id="{15F9A7D7-E8EB-49D7-ACB0-13481EF1B6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80" name="Color Cover">
              <a:extLst>
                <a:ext uri="{FF2B5EF4-FFF2-40B4-BE49-F238E27FC236}">
                  <a16:creationId xmlns:a16="http://schemas.microsoft.com/office/drawing/2014/main" id="{044CB560-3BF4-4256-8C60-8864DA0ABF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84" name="Group 3083">
            <a:extLst>
              <a:ext uri="{FF2B5EF4-FFF2-40B4-BE49-F238E27FC236}">
                <a16:creationId xmlns:a16="http://schemas.microsoft.com/office/drawing/2014/main" id="{A2840072-D6EC-480D-9A1B-928B36F9238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088" name="Color">
              <a:extLst>
                <a:ext uri="{FF2B5EF4-FFF2-40B4-BE49-F238E27FC236}">
                  <a16:creationId xmlns:a16="http://schemas.microsoft.com/office/drawing/2014/main" id="{CADDA0B4-EE72-46AA-A7BB-C271924B728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97" name="Color">
              <a:extLst>
                <a:ext uri="{FF2B5EF4-FFF2-40B4-BE49-F238E27FC236}">
                  <a16:creationId xmlns:a16="http://schemas.microsoft.com/office/drawing/2014/main" id="{B2519E48-483B-4612-935D-790A10605F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074" name="Picture 2" descr="P.S.H.E. Curriculum">
            <a:extLst>
              <a:ext uri="{FF2B5EF4-FFF2-40B4-BE49-F238E27FC236}">
                <a16:creationId xmlns:a16="http://schemas.microsoft.com/office/drawing/2014/main" id="{8A2FC9D9-8C4D-63A3-E266-5CB60F89541B}"/>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677026" y="2046541"/>
            <a:ext cx="4571936" cy="2743161"/>
          </a:xfrm>
          <a:prstGeom prst="rect">
            <a:avLst/>
          </a:prstGeom>
          <a:noFill/>
          <a:extLst>
            <a:ext uri="{909E8E84-426E-40DD-AFC4-6F175D3DCCD1}">
              <a14:hiddenFill xmlns:a14="http://schemas.microsoft.com/office/drawing/2010/main">
                <a:solidFill>
                  <a:srgbClr val="FFFFFF"/>
                </a:solidFill>
              </a14:hiddenFill>
            </a:ext>
          </a:extLst>
        </p:spPr>
      </p:pic>
      <p:grpSp>
        <p:nvGrpSpPr>
          <p:cNvPr id="3098" name="Group 309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099" name="Freeform: Shape 3089">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0" name="Freeform: Shape 3090">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1" name="Freeform: Shape 3091">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2" name="Freeform: Shape 3092">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3" name="Freeform: Shape 3093">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4" name="Freeform: Shape 3094">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5" name="Freeform: Shape 3095">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58A58EB2-FC9F-093A-CC19-306880DE9ED3}"/>
              </a:ext>
            </a:extLst>
          </p:cNvPr>
          <p:cNvSpPr>
            <a:spLocks noGrp="1"/>
          </p:cNvSpPr>
          <p:nvPr>
            <p:ph type="ctrTitle"/>
          </p:nvPr>
        </p:nvSpPr>
        <p:spPr>
          <a:xfrm>
            <a:off x="1012644" y="841664"/>
            <a:ext cx="5203990" cy="2782723"/>
          </a:xfrm>
        </p:spPr>
        <p:txBody>
          <a:bodyPr vert="horz" lIns="91440" tIns="45720" rIns="91440" bIns="45720" rtlCol="0" anchor="b">
            <a:normAutofit/>
          </a:bodyPr>
          <a:lstStyle/>
          <a:p>
            <a:pPr algn="l" fontAlgn="base"/>
            <a:r>
              <a:rPr lang="en-US" sz="4800" kern="1200" dirty="0">
                <a:solidFill>
                  <a:schemeClr val="bg1"/>
                </a:solidFill>
                <a:effectLst/>
                <a:latin typeface="+mj-lt"/>
                <a:ea typeface="+mj-ea"/>
                <a:cs typeface="+mj-cs"/>
              </a:rPr>
              <a:t>What is</a:t>
            </a:r>
            <a:r>
              <a:rPr lang="en-US" sz="4800" b="1" kern="1200" dirty="0">
                <a:solidFill>
                  <a:schemeClr val="bg1"/>
                </a:solidFill>
                <a:effectLst/>
                <a:latin typeface="+mj-lt"/>
                <a:ea typeface="+mj-ea"/>
                <a:cs typeface="+mj-cs"/>
              </a:rPr>
              <a:t> </a:t>
            </a:r>
            <a:r>
              <a:rPr lang="en-US" sz="4800" kern="1200" dirty="0">
                <a:solidFill>
                  <a:schemeClr val="bg1"/>
                </a:solidFill>
                <a:effectLst/>
                <a:latin typeface="+mj-lt"/>
                <a:ea typeface="+mj-ea"/>
                <a:cs typeface="+mj-cs"/>
              </a:rPr>
              <a:t>PSHE? </a:t>
            </a:r>
            <a:br>
              <a:rPr lang="en-US" sz="4800" kern="1200" dirty="0">
                <a:solidFill>
                  <a:schemeClr val="bg1"/>
                </a:solidFill>
                <a:effectLst/>
                <a:latin typeface="+mj-lt"/>
                <a:ea typeface="+mj-ea"/>
                <a:cs typeface="+mj-cs"/>
              </a:rPr>
            </a:br>
            <a:br>
              <a:rPr lang="en-US" sz="4800" kern="1200" dirty="0">
                <a:solidFill>
                  <a:schemeClr val="bg1"/>
                </a:solidFill>
                <a:effectLst/>
                <a:latin typeface="+mj-lt"/>
                <a:ea typeface="+mj-ea"/>
                <a:cs typeface="+mj-cs"/>
              </a:rPr>
            </a:br>
            <a:br>
              <a:rPr lang="en-US" sz="4800" kern="1200" dirty="0">
                <a:solidFill>
                  <a:schemeClr val="bg1"/>
                </a:solidFill>
                <a:effectLst/>
                <a:latin typeface="+mj-lt"/>
                <a:ea typeface="+mj-ea"/>
                <a:cs typeface="+mj-cs"/>
              </a:rPr>
            </a:br>
            <a:endParaRPr lang="en-US" sz="4800" kern="1200" dirty="0">
              <a:solidFill>
                <a:schemeClr val="bg1"/>
              </a:solidFill>
              <a:latin typeface="+mj-lt"/>
              <a:ea typeface="+mj-ea"/>
              <a:cs typeface="+mj-cs"/>
            </a:endParaRPr>
          </a:p>
        </p:txBody>
      </p:sp>
      <p:sp>
        <p:nvSpPr>
          <p:cNvPr id="3" name="Subtitle 2">
            <a:extLst>
              <a:ext uri="{FF2B5EF4-FFF2-40B4-BE49-F238E27FC236}">
                <a16:creationId xmlns:a16="http://schemas.microsoft.com/office/drawing/2014/main" id="{C62387B4-BBF2-0604-033A-EA05FD7FE16C}"/>
              </a:ext>
            </a:extLst>
          </p:cNvPr>
          <p:cNvSpPr>
            <a:spLocks noGrp="1"/>
          </p:cNvSpPr>
          <p:nvPr>
            <p:ph type="subTitle" idx="1"/>
          </p:nvPr>
        </p:nvSpPr>
        <p:spPr>
          <a:xfrm>
            <a:off x="1012643" y="2620885"/>
            <a:ext cx="5203989" cy="3079830"/>
          </a:xfrm>
        </p:spPr>
        <p:txBody>
          <a:bodyPr vert="horz" lIns="91440" tIns="45720" rIns="91440" bIns="45720" rtlCol="0" anchor="t">
            <a:normAutofit/>
          </a:bodyPr>
          <a:lstStyle/>
          <a:p>
            <a:pPr algn="l"/>
            <a:r>
              <a:rPr lang="en-US" sz="1800" b="1" dirty="0">
                <a:solidFill>
                  <a:schemeClr val="bg1"/>
                </a:solidFill>
                <a:effectLst/>
              </a:rPr>
              <a:t>Personal</a:t>
            </a:r>
            <a:r>
              <a:rPr lang="en-US" sz="1800" dirty="0">
                <a:solidFill>
                  <a:schemeClr val="bg1"/>
                </a:solidFill>
                <a:effectLst/>
              </a:rPr>
              <a:t> – to do with ourselves</a:t>
            </a:r>
          </a:p>
          <a:p>
            <a:pPr algn="l"/>
            <a:br>
              <a:rPr lang="en-US" sz="1800" dirty="0">
                <a:solidFill>
                  <a:schemeClr val="bg1"/>
                </a:solidFill>
                <a:effectLst/>
              </a:rPr>
            </a:br>
            <a:r>
              <a:rPr lang="en-US" sz="1800" b="1" dirty="0">
                <a:solidFill>
                  <a:schemeClr val="bg1"/>
                </a:solidFill>
                <a:effectLst/>
              </a:rPr>
              <a:t>Social </a:t>
            </a:r>
            <a:r>
              <a:rPr lang="en-US" sz="1800" dirty="0">
                <a:solidFill>
                  <a:schemeClr val="bg1"/>
                </a:solidFill>
                <a:effectLst/>
              </a:rPr>
              <a:t>– to do with our interactions and relationships with others</a:t>
            </a:r>
          </a:p>
          <a:p>
            <a:pPr algn="l"/>
            <a:br>
              <a:rPr lang="en-US" sz="1800" dirty="0">
                <a:solidFill>
                  <a:schemeClr val="bg1"/>
                </a:solidFill>
                <a:effectLst/>
              </a:rPr>
            </a:br>
            <a:r>
              <a:rPr lang="en-US" sz="1800" b="1" dirty="0">
                <a:solidFill>
                  <a:schemeClr val="bg1"/>
                </a:solidFill>
                <a:effectLst/>
              </a:rPr>
              <a:t>Health</a:t>
            </a:r>
            <a:r>
              <a:rPr lang="en-US" sz="1800" dirty="0">
                <a:solidFill>
                  <a:schemeClr val="bg1"/>
                </a:solidFill>
                <a:effectLst/>
              </a:rPr>
              <a:t> – all about looking after our bodies, mentally and physically</a:t>
            </a:r>
          </a:p>
          <a:p>
            <a:pPr algn="l"/>
            <a:br>
              <a:rPr lang="en-US" sz="1800" dirty="0">
                <a:solidFill>
                  <a:schemeClr val="bg1"/>
                </a:solidFill>
                <a:effectLst/>
              </a:rPr>
            </a:br>
            <a:r>
              <a:rPr lang="en-US" sz="1800" b="1" dirty="0">
                <a:solidFill>
                  <a:schemeClr val="bg1"/>
                </a:solidFill>
                <a:effectLst/>
              </a:rPr>
              <a:t>Economics</a:t>
            </a:r>
            <a:r>
              <a:rPr lang="en-US" sz="1800" dirty="0">
                <a:solidFill>
                  <a:schemeClr val="bg1"/>
                </a:solidFill>
                <a:effectLst/>
              </a:rPr>
              <a:t> – all about managing our money </a:t>
            </a:r>
            <a:r>
              <a:rPr lang="en-US" sz="1800" dirty="0">
                <a:solidFill>
                  <a:schemeClr val="bg1"/>
                </a:solidFill>
              </a:rPr>
              <a:t>       </a:t>
            </a:r>
            <a:r>
              <a:rPr lang="en-US" sz="1800" dirty="0">
                <a:solidFill>
                  <a:schemeClr val="bg1"/>
                </a:solidFill>
                <a:effectLst/>
              </a:rPr>
              <a:t>(the E also stands for education)</a:t>
            </a:r>
            <a:endParaRPr lang="en-US" sz="1800" dirty="0">
              <a:solidFill>
                <a:schemeClr val="bg1"/>
              </a:solidFill>
            </a:endParaRPr>
          </a:p>
        </p:txBody>
      </p:sp>
    </p:spTree>
    <p:extLst>
      <p:ext uri="{BB962C8B-B14F-4D97-AF65-F5344CB8AC3E}">
        <p14:creationId xmlns:p14="http://schemas.microsoft.com/office/powerpoint/2010/main" val="42390905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90C6305-7825-12E9-B082-C289560B7EB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06166EBF-E859-129D-07EB-510F5109DB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D5BD8DA7-7B60-E269-359B-CE6B44211CC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07277664-2AA1-676E-4DDA-AAEA7175A7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A734C0C6-916A-7EBC-4FBF-FD9998D95A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19F78E5-2115-246D-2BCE-CF35DB62311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99109576-B218-374B-60DE-3ABE96F708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A9CA9A53-A338-E671-34EF-DD55A3ECDA1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C7E514B-FE4A-8FC6-2BB0-2AEA3E8D367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86982F6-E874-EEE4-3341-583ED6D811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2A7ED0B2-CC50-3358-6E5A-A4EC13472D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D1286F06-CE05-58A3-EBAD-26F133603B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FC1AF051-E6CE-8F83-B693-C1FAF85814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895F476-C7DC-FC7E-B4FF-8FFAB005381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D138BE96-C244-2156-9404-FD00203B83B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5483BCEB-CF3D-BE63-CD9C-88FCBFAFBC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099C0392-FF04-9389-1F7F-D7EC2B42961E}"/>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0C982BBE-06D7-03F6-84CB-BBF816E53CA6}"/>
              </a:ext>
            </a:extLst>
          </p:cNvPr>
          <p:cNvGraphicFramePr>
            <a:graphicFrameLocks noGrp="1"/>
          </p:cNvGraphicFramePr>
          <p:nvPr>
            <p:ph idx="1"/>
            <p:extLst>
              <p:ext uri="{D42A27DB-BD31-4B8C-83A1-F6EECF244321}">
                <p14:modId xmlns:p14="http://schemas.microsoft.com/office/powerpoint/2010/main" val="643914675"/>
              </p:ext>
            </p:extLst>
          </p:nvPr>
        </p:nvGraphicFramePr>
        <p:xfrm>
          <a:off x="884903" y="980140"/>
          <a:ext cx="10468894" cy="4834750"/>
        </p:xfrm>
        <a:graphic>
          <a:graphicData uri="http://schemas.openxmlformats.org/drawingml/2006/table">
            <a:tbl>
              <a:tblPr firstRow="1" bandRow="1">
                <a:tableStyleId>{073A0DAA-6AF3-43AB-8588-CEC1D06C72B9}</a:tableStyleId>
              </a:tblPr>
              <a:tblGrid>
                <a:gridCol w="3451912">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86733">
                <a:tc>
                  <a:txBody>
                    <a:bodyPr/>
                    <a:lstStyle/>
                    <a:p>
                      <a:pPr algn="ctr"/>
                      <a:endParaRPr lang="en-GB" dirty="0"/>
                    </a:p>
                  </a:txBody>
                  <a:tcPr/>
                </a:tc>
                <a:tc>
                  <a:txBody>
                    <a:bodyPr/>
                    <a:lstStyle/>
                    <a:p>
                      <a:pPr algn="ctr"/>
                      <a:r>
                        <a:rPr lang="en-GB" dirty="0"/>
                        <a:t>                   Year 10 Curriculum</a:t>
                      </a:r>
                    </a:p>
                  </a:txBody>
                  <a:tcPr/>
                </a:tc>
                <a:tc>
                  <a:txBody>
                    <a:bodyPr/>
                    <a:lstStyle/>
                    <a:p>
                      <a:pPr algn="ctr"/>
                      <a:endParaRPr lang="en-GB" dirty="0"/>
                    </a:p>
                  </a:txBody>
                  <a:tcPr/>
                </a:tc>
                <a:extLst>
                  <a:ext uri="{0D108BD9-81ED-4DB2-BD59-A6C34878D82A}">
                    <a16:rowId xmlns:a16="http://schemas.microsoft.com/office/drawing/2014/main" val="264293706"/>
                  </a:ext>
                </a:extLst>
              </a:tr>
              <a:tr h="390417">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3640711">
                <a:tc>
                  <a:txBody>
                    <a:bodyPr/>
                    <a:lstStyle/>
                    <a:p>
                      <a:pPr algn="ctr"/>
                      <a:r>
                        <a:rPr lang="en-GB" b="1" u="sng" dirty="0"/>
                        <a:t>Health &amp; Wellbeing</a:t>
                      </a:r>
                    </a:p>
                    <a:p>
                      <a:pPr algn="ctr"/>
                      <a:endParaRPr lang="en-GB" b="1" u="sng" dirty="0"/>
                    </a:p>
                    <a:p>
                      <a:pPr algn="ctr"/>
                      <a:r>
                        <a:rPr lang="en-GB" b="0" u="none" dirty="0"/>
                        <a:t>Social media &amp; resilience</a:t>
                      </a:r>
                    </a:p>
                    <a:p>
                      <a:pPr algn="ctr"/>
                      <a:r>
                        <a:rPr lang="en-GB" b="0" u="none" dirty="0"/>
                        <a:t>Social media &amp; loneliness</a:t>
                      </a:r>
                    </a:p>
                    <a:p>
                      <a:pPr algn="ctr"/>
                      <a:r>
                        <a:rPr lang="en-GB" b="0" u="none" dirty="0"/>
                        <a:t>Deep fakes &amp; malicious AI</a:t>
                      </a:r>
                    </a:p>
                    <a:p>
                      <a:pPr algn="ctr"/>
                      <a:r>
                        <a:rPr lang="en-GB" b="0" u="none" dirty="0"/>
                        <a:t>Body image</a:t>
                      </a:r>
                    </a:p>
                    <a:p>
                      <a:pPr algn="ctr"/>
                      <a:r>
                        <a:rPr lang="en-GB" b="0" u="none" dirty="0"/>
                        <a:t>Managing social anxiety</a:t>
                      </a:r>
                    </a:p>
                    <a:p>
                      <a:pPr algn="ctr"/>
                      <a:r>
                        <a:rPr lang="en-GB" b="0" u="none" dirty="0"/>
                        <a:t>Cancer &amp; self examinations</a:t>
                      </a:r>
                    </a:p>
                    <a:p>
                      <a:pPr algn="ctr"/>
                      <a:r>
                        <a:rPr lang="en-GB" b="0" u="none" dirty="0"/>
                        <a:t>Unplanned pregnancy</a:t>
                      </a:r>
                    </a:p>
                    <a:p>
                      <a:pPr algn="ctr"/>
                      <a:r>
                        <a:rPr lang="en-GB" b="0" u="none" dirty="0"/>
                        <a:t>Drugs </a:t>
                      </a:r>
                    </a:p>
                    <a:p>
                      <a:pPr algn="ctr"/>
                      <a:r>
                        <a:rPr lang="en-GB" b="0" u="none" dirty="0"/>
                        <a:t>Stress &amp; exam performance</a:t>
                      </a:r>
                    </a:p>
                    <a:p>
                      <a:pPr algn="ctr"/>
                      <a:r>
                        <a:rPr lang="en-GB" b="0" u="none" dirty="0"/>
                        <a:t>Homelessness</a:t>
                      </a:r>
                    </a:p>
                    <a:p>
                      <a:pPr algn="ctr"/>
                      <a:endParaRPr lang="en-GB" b="0" u="none" dirty="0"/>
                    </a:p>
                  </a:txBody>
                  <a:tcPr/>
                </a:tc>
                <a:tc>
                  <a:txBody>
                    <a:bodyPr/>
                    <a:lstStyle/>
                    <a:p>
                      <a:pPr algn="ctr"/>
                      <a:r>
                        <a:rPr lang="en-GB" b="1" u="sng" dirty="0"/>
                        <a:t>Living in the Wider World</a:t>
                      </a:r>
                    </a:p>
                    <a:p>
                      <a:pPr algn="ctr"/>
                      <a:endParaRPr lang="en-GB" b="1" u="sng" dirty="0"/>
                    </a:p>
                    <a:p>
                      <a:pPr algn="ctr"/>
                      <a:r>
                        <a:rPr lang="en-GB" b="0" u="none" dirty="0"/>
                        <a:t>Equality &amp; equity</a:t>
                      </a:r>
                    </a:p>
                    <a:p>
                      <a:pPr algn="ctr"/>
                      <a:r>
                        <a:rPr lang="en-GB" b="0" u="none" dirty="0"/>
                        <a:t>Work experience</a:t>
                      </a:r>
                    </a:p>
                    <a:p>
                      <a:pPr algn="ctr"/>
                      <a:r>
                        <a:rPr lang="en-GB" b="0" u="none" dirty="0"/>
                        <a:t>Hate crime</a:t>
                      </a:r>
                    </a:p>
                    <a:p>
                      <a:pPr algn="ctr"/>
                      <a:r>
                        <a:rPr lang="en-GB" b="0" u="none" dirty="0"/>
                        <a:t>Future careers &amp; rise of AI</a:t>
                      </a:r>
                    </a:p>
                    <a:p>
                      <a:pPr algn="ctr"/>
                      <a:r>
                        <a:rPr lang="en-GB" b="0" u="none" dirty="0"/>
                        <a:t>Social media validation</a:t>
                      </a:r>
                    </a:p>
                    <a:p>
                      <a:pPr algn="ctr"/>
                      <a:r>
                        <a:rPr lang="en-GB" b="0" u="none" dirty="0"/>
                        <a:t>Employment rights &amp; responsibilities </a:t>
                      </a:r>
                    </a:p>
                    <a:p>
                      <a:pPr algn="ctr"/>
                      <a:r>
                        <a:rPr lang="en-GB" b="0" u="none" dirty="0">
                          <a:solidFill>
                            <a:srgbClr val="FF0000"/>
                          </a:solidFill>
                        </a:rPr>
                        <a:t>Personal development &amp; Careers</a:t>
                      </a:r>
                    </a:p>
                    <a:p>
                      <a:pPr algn="ctr"/>
                      <a:endParaRPr lang="en-GB" b="0" u="none" dirty="0"/>
                    </a:p>
                    <a:p>
                      <a:pPr algn="ctr"/>
                      <a:endParaRPr lang="en-GB" b="0" u="none" dirty="0"/>
                    </a:p>
                  </a:txBody>
                  <a:tcPr/>
                </a:tc>
                <a:tc>
                  <a:txBody>
                    <a:bodyPr/>
                    <a:lstStyle/>
                    <a:p>
                      <a:pPr algn="ctr"/>
                      <a:r>
                        <a:rPr lang="en-GB" b="1" u="sng" dirty="0"/>
                        <a:t>Relationships &amp; Sex Education</a:t>
                      </a:r>
                    </a:p>
                    <a:p>
                      <a:pPr algn="ctr"/>
                      <a:r>
                        <a:rPr lang="en-GB" b="1" u="sng" dirty="0"/>
                        <a:t> </a:t>
                      </a:r>
                    </a:p>
                    <a:p>
                      <a:pPr algn="ctr"/>
                      <a:r>
                        <a:rPr lang="en-GB" b="0" u="none" dirty="0"/>
                        <a:t>Abortion</a:t>
                      </a:r>
                    </a:p>
                    <a:p>
                      <a:pPr algn="ctr"/>
                      <a:r>
                        <a:rPr lang="en-GB" b="0" u="none" dirty="0"/>
                        <a:t>Adoption &amp; fostering</a:t>
                      </a:r>
                    </a:p>
                    <a:p>
                      <a:pPr algn="ctr"/>
                      <a:r>
                        <a:rPr lang="en-GB" b="0" u="none" dirty="0"/>
                        <a:t>Gaslighting &amp; emotional abuse</a:t>
                      </a:r>
                    </a:p>
                    <a:p>
                      <a:pPr algn="ctr"/>
                      <a:r>
                        <a:rPr lang="en-GB" b="0" u="none" dirty="0"/>
                        <a:t>LGBT rights</a:t>
                      </a:r>
                    </a:p>
                    <a:p>
                      <a:pPr algn="ctr"/>
                      <a:r>
                        <a:rPr lang="en-GB" b="0" u="none" dirty="0"/>
                        <a:t>Consent</a:t>
                      </a:r>
                    </a:p>
                    <a:p>
                      <a:pPr algn="ctr"/>
                      <a:r>
                        <a:rPr lang="en-GB" b="0" u="none" dirty="0">
                          <a:solidFill>
                            <a:schemeClr val="tx1"/>
                          </a:solidFill>
                        </a:rPr>
                        <a:t>Assessing readiness for sex</a:t>
                      </a:r>
                    </a:p>
                    <a:p>
                      <a:pPr algn="ctr"/>
                      <a:r>
                        <a:rPr lang="en-GB" b="0" u="none" dirty="0">
                          <a:solidFill>
                            <a:schemeClr val="tx1"/>
                          </a:solidFill>
                        </a:rPr>
                        <a:t>Forced marriage</a:t>
                      </a:r>
                    </a:p>
                    <a:p>
                      <a:pPr algn="ctr"/>
                      <a:endParaRPr lang="en-GB" b="0" u="none" dirty="0"/>
                    </a:p>
                    <a:p>
                      <a:pPr algn="ctr"/>
                      <a:endParaRPr lang="en-GB" b="0" u="none" dirty="0"/>
                    </a:p>
                    <a:p>
                      <a:pPr algn="ctr"/>
                      <a:endParaRPr lang="en-GB" b="0" u="none" dirty="0"/>
                    </a:p>
                    <a:p>
                      <a:pPr algn="ctr"/>
                      <a:endParaRPr lang="en-GB" b="1" u="sng"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6904071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0D05529-C746-A3A3-E293-2CABF52313B9}"/>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F834663E-EB2C-2837-6EAE-A1F3AFBD67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D913B1B-A7EA-4331-8F37-4DC111C32BB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AF810164-533E-DAF4-D8BF-17FE07DA75E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617AE6EB-5E9A-36F8-1EB2-69DAA9A2FE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FBC04B9E-4D49-5664-AA91-4D6B5A2EA9A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45849CE-C37C-FF55-454D-5993C8DBA9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D720E7B6-779D-B5AF-AB73-796EA8FBCC1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6EABC28E-AEE3-5B2C-3FBD-F68BEB0D1F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A44A5F7C-76E3-B14B-C122-06330A91B03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EBB29054-45E4-D100-9B01-C0781C0160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F84E4C01-8CEB-484F-DA77-BCC9930E1F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4DE4F626-7203-BC61-57BF-72FF7FA725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12928F60-EFFB-6247-5B5A-69BFD859000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BEFA175F-9D93-22AF-F977-40799851B81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DF11F8E8-35C9-2777-5998-A7178FBE31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D7A78B7-AC1D-4619-A567-3B2F9D1D4743}"/>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1D4D6C9D-4D86-060E-9768-8BF25317133C}"/>
              </a:ext>
            </a:extLst>
          </p:cNvPr>
          <p:cNvGraphicFramePr>
            <a:graphicFrameLocks noGrp="1"/>
          </p:cNvGraphicFramePr>
          <p:nvPr>
            <p:ph idx="1"/>
            <p:extLst>
              <p:ext uri="{D42A27DB-BD31-4B8C-83A1-F6EECF244321}">
                <p14:modId xmlns:p14="http://schemas.microsoft.com/office/powerpoint/2010/main" val="3542903637"/>
              </p:ext>
            </p:extLst>
          </p:nvPr>
        </p:nvGraphicFramePr>
        <p:xfrm>
          <a:off x="884903" y="980140"/>
          <a:ext cx="10468894" cy="5657710"/>
        </p:xfrm>
        <a:graphic>
          <a:graphicData uri="http://schemas.openxmlformats.org/drawingml/2006/table">
            <a:tbl>
              <a:tblPr firstRow="1" bandRow="1">
                <a:tableStyleId>{073A0DAA-6AF3-43AB-8588-CEC1D06C72B9}</a:tableStyleId>
              </a:tblPr>
              <a:tblGrid>
                <a:gridCol w="3451912">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86733">
                <a:tc>
                  <a:txBody>
                    <a:bodyPr/>
                    <a:lstStyle/>
                    <a:p>
                      <a:endParaRPr lang="en-GB" dirty="0"/>
                    </a:p>
                  </a:txBody>
                  <a:tcPr/>
                </a:tc>
                <a:tc>
                  <a:txBody>
                    <a:bodyPr/>
                    <a:lstStyle/>
                    <a:p>
                      <a:r>
                        <a:rPr lang="en-GB" dirty="0"/>
                        <a:t>                   Year 11 Curriculum</a:t>
                      </a:r>
                    </a:p>
                  </a:txBody>
                  <a:tcPr/>
                </a:tc>
                <a:tc>
                  <a:txBody>
                    <a:bodyPr/>
                    <a:lstStyle/>
                    <a:p>
                      <a:endParaRPr lang="en-GB" dirty="0"/>
                    </a:p>
                  </a:txBody>
                  <a:tcPr/>
                </a:tc>
                <a:extLst>
                  <a:ext uri="{0D108BD9-81ED-4DB2-BD59-A6C34878D82A}">
                    <a16:rowId xmlns:a16="http://schemas.microsoft.com/office/drawing/2014/main" val="264293706"/>
                  </a:ext>
                </a:extLst>
              </a:tr>
              <a:tr h="390417">
                <a:tc>
                  <a:txBody>
                    <a:bodyPr/>
                    <a:lstStyle/>
                    <a:p>
                      <a:r>
                        <a:rPr lang="en-GB" dirty="0"/>
                        <a:t>                     Autumn Term</a:t>
                      </a:r>
                    </a:p>
                  </a:txBody>
                  <a:tcPr/>
                </a:tc>
                <a:tc>
                  <a:txBody>
                    <a:bodyPr/>
                    <a:lstStyle/>
                    <a:p>
                      <a:r>
                        <a:rPr lang="en-GB" dirty="0"/>
                        <a:t>                    Spring Term </a:t>
                      </a:r>
                    </a:p>
                  </a:txBody>
                  <a:tcPr/>
                </a:tc>
                <a:tc>
                  <a:txBody>
                    <a:bodyPr/>
                    <a:lstStyle/>
                    <a:p>
                      <a:r>
                        <a:rPr lang="en-GB" dirty="0"/>
                        <a:t>                    Summer Term </a:t>
                      </a:r>
                    </a:p>
                  </a:txBody>
                  <a:tcPr/>
                </a:tc>
                <a:extLst>
                  <a:ext uri="{0D108BD9-81ED-4DB2-BD59-A6C34878D82A}">
                    <a16:rowId xmlns:a16="http://schemas.microsoft.com/office/drawing/2014/main" val="100882500"/>
                  </a:ext>
                </a:extLst>
              </a:tr>
              <a:tr h="3640711">
                <a:tc>
                  <a:txBody>
                    <a:bodyPr/>
                    <a:lstStyle/>
                    <a:p>
                      <a:pPr algn="ctr"/>
                      <a:r>
                        <a:rPr lang="en-GB" b="1" u="sng" dirty="0"/>
                        <a:t>Health &amp; Wellbeing</a:t>
                      </a:r>
                    </a:p>
                    <a:p>
                      <a:pPr algn="ctr"/>
                      <a:endParaRPr lang="en-GB" b="1" u="sng" dirty="0"/>
                    </a:p>
                    <a:p>
                      <a:pPr algn="ctr"/>
                      <a:r>
                        <a:rPr lang="en-GB" b="0" u="none" dirty="0"/>
                        <a:t>Compulsive, unwanted &amp; fixed behaviours</a:t>
                      </a:r>
                    </a:p>
                    <a:p>
                      <a:pPr algn="ctr"/>
                      <a:r>
                        <a:rPr lang="en-GB" b="0" u="none" dirty="0"/>
                        <a:t>Criminal &amp; mob behaviour</a:t>
                      </a:r>
                    </a:p>
                    <a:p>
                      <a:pPr algn="ctr"/>
                      <a:r>
                        <a:rPr lang="en-GB" b="0" u="none" dirty="0"/>
                        <a:t>Fertility reproductive health</a:t>
                      </a:r>
                    </a:p>
                    <a:p>
                      <a:pPr algn="ctr"/>
                      <a:r>
                        <a:rPr lang="en-GB" b="0" u="none" dirty="0"/>
                        <a:t>Gender roles &amp; transgender</a:t>
                      </a:r>
                    </a:p>
                    <a:p>
                      <a:pPr algn="ctr"/>
                      <a:r>
                        <a:rPr lang="en-GB" b="0" u="none" dirty="0"/>
                        <a:t>Neurodiversity</a:t>
                      </a:r>
                    </a:p>
                    <a:p>
                      <a:pPr algn="ctr"/>
                      <a:r>
                        <a:rPr lang="en-GB" b="0" u="none" dirty="0"/>
                        <a:t>Personal safety on the streets</a:t>
                      </a:r>
                    </a:p>
                    <a:p>
                      <a:pPr algn="ctr"/>
                      <a:r>
                        <a:rPr lang="en-GB" b="0" u="none" dirty="0"/>
                        <a:t>Sugar &amp; processed food</a:t>
                      </a:r>
                    </a:p>
                    <a:p>
                      <a:pPr algn="ctr"/>
                      <a:r>
                        <a:rPr lang="en-GB" b="0" u="none" dirty="0"/>
                        <a:t>Suicide prevention</a:t>
                      </a:r>
                    </a:p>
                    <a:p>
                      <a:pPr algn="ctr"/>
                      <a:endParaRPr lang="en-GB" b="0" u="none" dirty="0"/>
                    </a:p>
                    <a:p>
                      <a:pPr algn="ctr"/>
                      <a:endParaRPr lang="en-GB" b="0" u="none" dirty="0"/>
                    </a:p>
                  </a:txBody>
                  <a:tcPr/>
                </a:tc>
                <a:tc>
                  <a:txBody>
                    <a:bodyPr/>
                    <a:lstStyle/>
                    <a:p>
                      <a:pPr algn="ctr"/>
                      <a:r>
                        <a:rPr lang="en-GB" b="1" u="sng" dirty="0"/>
                        <a:t>Living in the Wider World</a:t>
                      </a:r>
                    </a:p>
                    <a:p>
                      <a:pPr algn="ctr"/>
                      <a:endParaRPr lang="en-GB" b="1" u="sng" dirty="0"/>
                    </a:p>
                    <a:p>
                      <a:pPr algn="ctr"/>
                      <a:r>
                        <a:rPr lang="en-GB" b="0" u="none" dirty="0"/>
                        <a:t>CV, Cover letters &amp; Job applications</a:t>
                      </a:r>
                    </a:p>
                    <a:p>
                      <a:pPr algn="ctr"/>
                      <a:r>
                        <a:rPr lang="en-GB" b="0" u="none" dirty="0"/>
                        <a:t>Cost of living crisis</a:t>
                      </a:r>
                    </a:p>
                    <a:p>
                      <a:pPr algn="ctr"/>
                      <a:r>
                        <a:rPr lang="en-GB" b="0" u="none" dirty="0"/>
                        <a:t>Extremism &amp; radicalisation</a:t>
                      </a:r>
                    </a:p>
                    <a:p>
                      <a:pPr algn="ctr"/>
                      <a:r>
                        <a:rPr lang="en-GB" b="0" u="none" dirty="0"/>
                        <a:t>Personal safety &amp; independent travel</a:t>
                      </a:r>
                    </a:p>
                    <a:p>
                      <a:pPr algn="ctr"/>
                      <a:r>
                        <a:rPr lang="en-GB" b="0" u="none" dirty="0"/>
                        <a:t>Different types of employment</a:t>
                      </a:r>
                    </a:p>
                    <a:p>
                      <a:pPr algn="ctr"/>
                      <a:r>
                        <a:rPr lang="en-GB" b="0" u="none" dirty="0"/>
                        <a:t>Job interviews</a:t>
                      </a:r>
                    </a:p>
                    <a:p>
                      <a:pPr algn="ctr"/>
                      <a:r>
                        <a:rPr lang="en-GB" b="0" u="none" dirty="0"/>
                        <a:t>Pronouns and the wider world</a:t>
                      </a:r>
                    </a:p>
                    <a:p>
                      <a:pPr algn="ctr"/>
                      <a:r>
                        <a:rPr lang="en-GB" b="0" u="none" dirty="0"/>
                        <a:t>Revision &amp; study skills</a:t>
                      </a:r>
                    </a:p>
                    <a:p>
                      <a:pPr algn="ctr"/>
                      <a:r>
                        <a:rPr lang="en-GB" b="0" u="none" dirty="0"/>
                        <a:t>Online privacy &amp; data protection</a:t>
                      </a:r>
                    </a:p>
                  </a:txBody>
                  <a:tcPr/>
                </a:tc>
                <a:tc>
                  <a:txBody>
                    <a:bodyPr/>
                    <a:lstStyle/>
                    <a:p>
                      <a:pPr algn="ctr"/>
                      <a:r>
                        <a:rPr lang="en-GB" b="1" u="sng" dirty="0"/>
                        <a:t>Relationships &amp; Sex Education </a:t>
                      </a:r>
                    </a:p>
                    <a:p>
                      <a:pPr algn="ctr"/>
                      <a:endParaRPr lang="en-GB" b="1" u="sng" dirty="0"/>
                    </a:p>
                    <a:p>
                      <a:pPr algn="ctr"/>
                      <a:r>
                        <a:rPr lang="en-GB" b="0" u="none" dirty="0"/>
                        <a:t>Language, micro aggressions &amp; bullying</a:t>
                      </a:r>
                    </a:p>
                    <a:p>
                      <a:pPr algn="ctr"/>
                      <a:r>
                        <a:rPr lang="en-GB" b="0" u="none" dirty="0"/>
                        <a:t>Online dating</a:t>
                      </a:r>
                    </a:p>
                    <a:p>
                      <a:pPr algn="ctr"/>
                      <a:r>
                        <a:rPr lang="en-GB" b="0" u="none" dirty="0"/>
                        <a:t>Parenting costs &amp; considerations</a:t>
                      </a:r>
                    </a:p>
                    <a:p>
                      <a:pPr algn="ctr"/>
                      <a:r>
                        <a:rPr lang="en-GB" b="0" u="none" dirty="0"/>
                        <a:t>Pronouns &amp; the wider world</a:t>
                      </a:r>
                    </a:p>
                    <a:p>
                      <a:pPr algn="ctr"/>
                      <a:r>
                        <a:rPr lang="en-GB" b="0" u="none" dirty="0"/>
                        <a:t>Role of pleasure</a:t>
                      </a:r>
                    </a:p>
                    <a:p>
                      <a:pPr algn="ctr"/>
                      <a:r>
                        <a:rPr lang="en-GB" b="0" u="none" dirty="0"/>
                        <a:t>Stalking &amp; Harassment &amp; the law</a:t>
                      </a:r>
                    </a:p>
                    <a:p>
                      <a:pPr algn="ctr"/>
                      <a:r>
                        <a:rPr lang="en-GB" b="0" u="none" dirty="0">
                          <a:solidFill>
                            <a:schemeClr val="tx1"/>
                          </a:solidFill>
                        </a:rPr>
                        <a:t>Pornographic deepfakes &amp; </a:t>
                      </a:r>
                      <a:r>
                        <a:rPr lang="en-GB" b="0" u="none" dirty="0">
                          <a:solidFill>
                            <a:srgbClr val="FF0000"/>
                          </a:solidFill>
                        </a:rPr>
                        <a:t>nonconsensual</a:t>
                      </a:r>
                      <a:r>
                        <a:rPr lang="en-GB" b="0" u="none" dirty="0">
                          <a:solidFill>
                            <a:schemeClr val="tx1"/>
                          </a:solidFill>
                        </a:rPr>
                        <a:t> image sharing</a:t>
                      </a:r>
                    </a:p>
                    <a:p>
                      <a:pPr algn="ctr"/>
                      <a:r>
                        <a:rPr lang="en-GB" b="0" u="none" dirty="0">
                          <a:solidFill>
                            <a:schemeClr val="tx1"/>
                          </a:solidFill>
                        </a:rPr>
                        <a:t>Sexualisation &amp; the media</a:t>
                      </a:r>
                    </a:p>
                    <a:p>
                      <a:pPr algn="ctr"/>
                      <a:r>
                        <a:rPr lang="en-GB" b="0" u="none" dirty="0">
                          <a:solidFill>
                            <a:schemeClr val="tx1"/>
                          </a:solidFill>
                        </a:rPr>
                        <a:t>Consent</a:t>
                      </a:r>
                    </a:p>
                    <a:p>
                      <a:pPr algn="ctr"/>
                      <a:r>
                        <a:rPr lang="en-GB" b="0" u="none" dirty="0">
                          <a:solidFill>
                            <a:schemeClr val="tx1"/>
                          </a:solidFill>
                        </a:rPr>
                        <a:t>Coercive, abusive &amp; controlling relationships</a:t>
                      </a:r>
                    </a:p>
                    <a:p>
                      <a:pPr algn="ctr"/>
                      <a:endParaRPr lang="en-GB" b="1" u="sng"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4172866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701EA9F-9FB3-B075-4DCE-8E6BF5781680}"/>
            </a:ext>
          </a:extLst>
        </p:cNvPr>
        <p:cNvGrpSpPr/>
        <p:nvPr/>
      </p:nvGrpSpPr>
      <p:grpSpPr>
        <a:xfrm>
          <a:off x="0" y="0"/>
          <a:ext cx="0" cy="0"/>
          <a:chOff x="0" y="0"/>
          <a:chExt cx="0" cy="0"/>
        </a:xfrm>
      </p:grpSpPr>
      <p:sp useBgFill="1">
        <p:nvSpPr>
          <p:cNvPr id="30"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C2616E71-7702-4514-BCE4-BAADB22ED83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3" name="Color Cover">
              <a:extLst>
                <a:ext uri="{FF2B5EF4-FFF2-40B4-BE49-F238E27FC236}">
                  <a16:creationId xmlns:a16="http://schemas.microsoft.com/office/drawing/2014/main" id="{15F9A7D7-E8EB-49D7-ACB0-13481EF1B6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Cover">
              <a:extLst>
                <a:ext uri="{FF2B5EF4-FFF2-40B4-BE49-F238E27FC236}">
                  <a16:creationId xmlns:a16="http://schemas.microsoft.com/office/drawing/2014/main" id="{044CB560-3BF4-4256-8C60-8864DA0ABF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A2840072-D6EC-480D-9A1B-928B36F9238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7" name="Color">
              <a:extLst>
                <a:ext uri="{FF2B5EF4-FFF2-40B4-BE49-F238E27FC236}">
                  <a16:creationId xmlns:a16="http://schemas.microsoft.com/office/drawing/2014/main" id="{CADDA0B4-EE72-46AA-A7BB-C271924B728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lor">
              <a:extLst>
                <a:ext uri="{FF2B5EF4-FFF2-40B4-BE49-F238E27FC236}">
                  <a16:creationId xmlns:a16="http://schemas.microsoft.com/office/drawing/2014/main" id="{B2519E48-483B-4612-935D-790A10605F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Picture 4">
            <a:extLst>
              <a:ext uri="{FF2B5EF4-FFF2-40B4-BE49-F238E27FC236}">
                <a16:creationId xmlns:a16="http://schemas.microsoft.com/office/drawing/2014/main" id="{F00B8F6F-A421-421F-EB30-906246B19671}"/>
              </a:ext>
            </a:extLst>
          </p:cNvPr>
          <p:cNvPicPr>
            <a:picLocks noChangeAspect="1"/>
          </p:cNvPicPr>
          <p:nvPr/>
        </p:nvPicPr>
        <p:blipFill>
          <a:blip r:embed="rId2"/>
          <a:stretch>
            <a:fillRect/>
          </a:stretch>
        </p:blipFill>
        <p:spPr>
          <a:xfrm>
            <a:off x="6840267" y="1128652"/>
            <a:ext cx="4571936" cy="3326083"/>
          </a:xfrm>
          <a:prstGeom prst="rect">
            <a:avLst/>
          </a:prstGeom>
        </p:spPr>
      </p:pic>
      <p:grpSp>
        <p:nvGrpSpPr>
          <p:cNvPr id="40" name="Group 39">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1" name="Freeform: Shape 40">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61EEB88-BD40-F847-2B88-548632EEF5EB}"/>
              </a:ext>
            </a:extLst>
          </p:cNvPr>
          <p:cNvSpPr>
            <a:spLocks noGrp="1"/>
          </p:cNvSpPr>
          <p:nvPr>
            <p:ph type="title"/>
          </p:nvPr>
        </p:nvSpPr>
        <p:spPr>
          <a:xfrm>
            <a:off x="1012644" y="841665"/>
            <a:ext cx="5203990" cy="816314"/>
          </a:xfrm>
        </p:spPr>
        <p:txBody>
          <a:bodyPr vert="horz" lIns="91440" tIns="45720" rIns="91440" bIns="45720" rtlCol="0" anchor="b">
            <a:normAutofit fontScale="90000"/>
          </a:bodyPr>
          <a:lstStyle/>
          <a:p>
            <a:br>
              <a:rPr lang="en-US" sz="4800" dirty="0">
                <a:solidFill>
                  <a:schemeClr val="bg1"/>
                </a:solidFill>
              </a:rPr>
            </a:br>
            <a:br>
              <a:rPr lang="en-US" sz="4800" dirty="0">
                <a:solidFill>
                  <a:schemeClr val="bg1"/>
                </a:solidFill>
              </a:rPr>
            </a:br>
            <a:r>
              <a:rPr lang="en-US" dirty="0">
                <a:solidFill>
                  <a:schemeClr val="bg1"/>
                </a:solidFill>
              </a:rPr>
              <a:t>KS3/4 Lesson examples </a:t>
            </a:r>
            <a:endParaRPr lang="en-US" kern="1200" dirty="0">
              <a:solidFill>
                <a:schemeClr val="bg1"/>
              </a:solidFill>
              <a:latin typeface="+mj-lt"/>
              <a:ea typeface="+mj-ea"/>
              <a:cs typeface="+mj-cs"/>
            </a:endParaRPr>
          </a:p>
        </p:txBody>
      </p:sp>
      <p:pic>
        <p:nvPicPr>
          <p:cNvPr id="13" name="Picture 12">
            <a:extLst>
              <a:ext uri="{FF2B5EF4-FFF2-40B4-BE49-F238E27FC236}">
                <a16:creationId xmlns:a16="http://schemas.microsoft.com/office/drawing/2014/main" id="{9F5FF357-AE9E-A654-C632-C32A1BED5F0B}"/>
              </a:ext>
            </a:extLst>
          </p:cNvPr>
          <p:cNvPicPr>
            <a:picLocks noChangeAspect="1"/>
          </p:cNvPicPr>
          <p:nvPr/>
        </p:nvPicPr>
        <p:blipFill>
          <a:blip r:embed="rId3"/>
          <a:stretch>
            <a:fillRect/>
          </a:stretch>
        </p:blipFill>
        <p:spPr>
          <a:xfrm>
            <a:off x="1012644" y="2256238"/>
            <a:ext cx="4571936" cy="3416714"/>
          </a:xfrm>
          <a:prstGeom prst="rect">
            <a:avLst/>
          </a:prstGeom>
        </p:spPr>
      </p:pic>
    </p:spTree>
    <p:extLst>
      <p:ext uri="{BB962C8B-B14F-4D97-AF65-F5344CB8AC3E}">
        <p14:creationId xmlns:p14="http://schemas.microsoft.com/office/powerpoint/2010/main" val="118683337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EEFCBDF-2436-5C76-37E2-5705FEE22406}"/>
              </a:ext>
            </a:extLst>
          </p:cNvPr>
          <p:cNvSpPr>
            <a:spLocks noGrp="1"/>
          </p:cNvSpPr>
          <p:nvPr>
            <p:ph type="title"/>
          </p:nvPr>
        </p:nvSpPr>
        <p:spPr>
          <a:xfrm>
            <a:off x="1012644" y="841664"/>
            <a:ext cx="9290350" cy="5156800"/>
          </a:xfrm>
        </p:spPr>
        <p:txBody>
          <a:bodyPr vert="horz" lIns="91440" tIns="45720" rIns="91440" bIns="45720" rtlCol="0" anchor="ctr">
            <a:normAutofit/>
          </a:bodyPr>
          <a:lstStyle/>
          <a:p>
            <a:r>
              <a:rPr lang="en-US" sz="4800" dirty="0">
                <a:solidFill>
                  <a:schemeClr val="bg1"/>
                </a:solidFill>
              </a:rPr>
              <a:t>W</a:t>
            </a:r>
            <a:r>
              <a:rPr lang="en-US" sz="4800" kern="1200" dirty="0">
                <a:solidFill>
                  <a:schemeClr val="bg1"/>
                </a:solidFill>
                <a:latin typeface="+mj-lt"/>
                <a:ea typeface="+mj-ea"/>
                <a:cs typeface="+mj-cs"/>
              </a:rPr>
              <a:t>e also </a:t>
            </a:r>
            <a:r>
              <a:rPr lang="en-US" sz="4800" dirty="0">
                <a:solidFill>
                  <a:schemeClr val="bg1"/>
                </a:solidFill>
              </a:rPr>
              <a:t>invite outside </a:t>
            </a:r>
            <a:r>
              <a:rPr lang="en-US" sz="4800" kern="1200" dirty="0">
                <a:solidFill>
                  <a:schemeClr val="bg1"/>
                </a:solidFill>
                <a:latin typeface="+mj-lt"/>
                <a:ea typeface="+mj-ea"/>
                <a:cs typeface="+mj-cs"/>
              </a:rPr>
              <a:t>providers to present workshops e.g.</a:t>
            </a:r>
            <a:br>
              <a:rPr lang="en-US" sz="4800" kern="1200" dirty="0">
                <a:solidFill>
                  <a:schemeClr val="bg1"/>
                </a:solidFill>
                <a:latin typeface="+mj-lt"/>
                <a:ea typeface="+mj-ea"/>
                <a:cs typeface="+mj-cs"/>
              </a:rPr>
            </a:br>
            <a:br>
              <a:rPr lang="en-US" sz="4800" kern="1200" dirty="0">
                <a:solidFill>
                  <a:schemeClr val="bg1"/>
                </a:solidFill>
                <a:latin typeface="+mj-lt"/>
                <a:ea typeface="+mj-ea"/>
                <a:cs typeface="+mj-cs"/>
              </a:rPr>
            </a:br>
            <a:r>
              <a:rPr lang="en-US" sz="4800" dirty="0">
                <a:solidFill>
                  <a:schemeClr val="bg1"/>
                </a:solidFill>
              </a:rPr>
              <a:t>G</a:t>
            </a:r>
            <a:r>
              <a:rPr lang="en-US" sz="4800" kern="1200" dirty="0">
                <a:solidFill>
                  <a:schemeClr val="bg1"/>
                </a:solidFill>
                <a:latin typeface="+mj-lt"/>
                <a:ea typeface="+mj-ea"/>
                <a:cs typeface="+mj-cs"/>
              </a:rPr>
              <a:t>amCare</a:t>
            </a:r>
            <a:br>
              <a:rPr lang="en-US" sz="4800" kern="1200" dirty="0">
                <a:solidFill>
                  <a:schemeClr val="bg1"/>
                </a:solidFill>
                <a:latin typeface="+mj-lt"/>
                <a:ea typeface="+mj-ea"/>
                <a:cs typeface="+mj-cs"/>
              </a:rPr>
            </a:br>
            <a:r>
              <a:rPr lang="en-US" sz="4800" kern="1200" dirty="0">
                <a:solidFill>
                  <a:schemeClr val="bg1"/>
                </a:solidFill>
                <a:latin typeface="+mj-lt"/>
                <a:ea typeface="+mj-ea"/>
                <a:cs typeface="+mj-cs"/>
              </a:rPr>
              <a:t>First Aid </a:t>
            </a:r>
            <a:br>
              <a:rPr lang="en-US" sz="4800" kern="1200" dirty="0">
                <a:solidFill>
                  <a:schemeClr val="bg1"/>
                </a:solidFill>
                <a:latin typeface="+mj-lt"/>
                <a:ea typeface="+mj-ea"/>
                <a:cs typeface="+mj-cs"/>
              </a:rPr>
            </a:br>
            <a:r>
              <a:rPr lang="en-US" sz="4800" kern="1200" dirty="0">
                <a:solidFill>
                  <a:schemeClr val="bg1"/>
                </a:solidFill>
                <a:latin typeface="+mj-lt"/>
                <a:ea typeface="+mj-ea"/>
                <a:cs typeface="+mj-cs"/>
              </a:rPr>
              <a:t>workshops</a:t>
            </a:r>
            <a:br>
              <a:rPr lang="en-US" sz="4800" kern="1200" dirty="0">
                <a:solidFill>
                  <a:schemeClr val="bg1"/>
                </a:solidFill>
                <a:latin typeface="+mj-lt"/>
                <a:ea typeface="+mj-ea"/>
                <a:cs typeface="+mj-cs"/>
              </a:rPr>
            </a:br>
            <a:endParaRPr lang="en-US" sz="4800" kern="1200" dirty="0">
              <a:solidFill>
                <a:schemeClr val="bg1"/>
              </a:solidFill>
              <a:latin typeface="+mj-lt"/>
              <a:ea typeface="+mj-ea"/>
              <a:cs typeface="+mj-cs"/>
            </a:endParaRPr>
          </a:p>
        </p:txBody>
      </p:sp>
      <p:pic>
        <p:nvPicPr>
          <p:cNvPr id="3" name="Picture 2" descr="iGaming News - News - GamCare Publishes Annual Review 2020/21">
            <a:extLst>
              <a:ext uri="{FF2B5EF4-FFF2-40B4-BE49-F238E27FC236}">
                <a16:creationId xmlns:a16="http://schemas.microsoft.com/office/drawing/2014/main" id="{DC65E72D-F0FE-CBC4-468E-0C5FF69EEA4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56102" y="4273277"/>
            <a:ext cx="2865755" cy="1611948"/>
          </a:xfrm>
          <a:prstGeom prst="rect">
            <a:avLst/>
          </a:prstGeom>
          <a:noFill/>
          <a:ln>
            <a:noFill/>
          </a:ln>
        </p:spPr>
      </p:pic>
      <p:pic>
        <p:nvPicPr>
          <p:cNvPr id="4" name="Picture 3" descr="problem gambling ...">
            <a:extLst>
              <a:ext uri="{FF2B5EF4-FFF2-40B4-BE49-F238E27FC236}">
                <a16:creationId xmlns:a16="http://schemas.microsoft.com/office/drawing/2014/main" id="{14611B05-DCB3-D09D-9DF8-A34B487CD5D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21139" y="2806834"/>
            <a:ext cx="3535680" cy="1295400"/>
          </a:xfrm>
          <a:prstGeom prst="rect">
            <a:avLst/>
          </a:prstGeom>
          <a:noFill/>
          <a:ln>
            <a:noFill/>
          </a:ln>
        </p:spPr>
      </p:pic>
      <p:pic>
        <p:nvPicPr>
          <p:cNvPr id="6" name="Picture 5">
            <a:extLst>
              <a:ext uri="{FF2B5EF4-FFF2-40B4-BE49-F238E27FC236}">
                <a16:creationId xmlns:a16="http://schemas.microsoft.com/office/drawing/2014/main" id="{D28306FB-DC01-7C95-1ABA-E49F8B089741}"/>
              </a:ext>
            </a:extLst>
          </p:cNvPr>
          <p:cNvPicPr>
            <a:picLocks noChangeAspect="1"/>
          </p:cNvPicPr>
          <p:nvPr/>
        </p:nvPicPr>
        <p:blipFill>
          <a:blip r:embed="rId5"/>
          <a:stretch>
            <a:fillRect/>
          </a:stretch>
        </p:blipFill>
        <p:spPr>
          <a:xfrm>
            <a:off x="4035171" y="2937117"/>
            <a:ext cx="3505286" cy="2948108"/>
          </a:xfrm>
          <a:prstGeom prst="rect">
            <a:avLst/>
          </a:prstGeom>
        </p:spPr>
      </p:pic>
    </p:spTree>
    <p:extLst>
      <p:ext uri="{BB962C8B-B14F-4D97-AF65-F5344CB8AC3E}">
        <p14:creationId xmlns:p14="http://schemas.microsoft.com/office/powerpoint/2010/main" val="238676598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EFD1A3F-BC02-C242-9DB1-BF4E3DEEF458}"/>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A984A778-3223-4FD0-082C-2D68FF7F4A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D278065-DF44-B682-CCC9-1E074EEA9CC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1AADFAA9-DB27-E9CE-2F31-C7B9D80C589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3FC1ED94-94E8-35EF-2593-460784C121C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9A777D0F-31EB-65D3-FE94-13BFFF41A97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558E59C7-E4C8-D07D-4B67-4771D1A9495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CBCA0E2-3880-E7DC-452B-443D4EDF98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C9CC4C44-4BC1-9E4C-FC27-9D13F248E7A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AD3F0D60-D7D9-5C8A-C92C-FB77D9C03AE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C2ED576-F6BA-BED7-1C7E-12A0CB3B9F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143DC56A-2E16-65D0-4F42-AD33C0DB02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82D11192-806C-85AA-16C2-26438993141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C595F971-B776-760D-8FB4-95E1B2C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2A7F401F-9D6F-AE57-2249-2D5CC8B2B15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E69664BB-881F-52A7-B48F-93F1757B2D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AD761EE-3672-A0D0-AAF9-E3C7FD59E1F2}"/>
              </a:ext>
            </a:extLst>
          </p:cNvPr>
          <p:cNvSpPr>
            <a:spLocks noGrp="1"/>
          </p:cNvSpPr>
          <p:nvPr>
            <p:ph type="title"/>
          </p:nvPr>
        </p:nvSpPr>
        <p:spPr>
          <a:xfrm>
            <a:off x="1012644" y="841664"/>
            <a:ext cx="9290350" cy="5156800"/>
          </a:xfrm>
        </p:spPr>
        <p:txBody>
          <a:bodyPr vert="horz" lIns="91440" tIns="45720" rIns="91440" bIns="45720" rtlCol="0" anchor="ctr">
            <a:normAutofit fontScale="90000"/>
          </a:bodyPr>
          <a:lstStyle/>
          <a:p>
            <a:r>
              <a:rPr lang="en-US" sz="2400" kern="1200" dirty="0">
                <a:solidFill>
                  <a:schemeClr val="bg1"/>
                </a:solidFill>
                <a:latin typeface="+mn-lt"/>
                <a:ea typeface="+mj-ea"/>
                <a:cs typeface="+mj-cs"/>
              </a:rPr>
              <a:t>Useful parent websites</a:t>
            </a:r>
            <a:br>
              <a:rPr lang="en-US" sz="2400" kern="1200" dirty="0">
                <a:solidFill>
                  <a:schemeClr val="bg1"/>
                </a:solidFill>
                <a:latin typeface="+mn-lt"/>
                <a:ea typeface="+mj-ea"/>
                <a:cs typeface="+mj-cs"/>
              </a:rPr>
            </a:br>
            <a:r>
              <a:rPr lang="en-US" sz="2400" kern="1200" dirty="0">
                <a:solidFill>
                  <a:schemeClr val="bg1"/>
                </a:solidFill>
                <a:latin typeface="+mn-lt"/>
                <a:ea typeface="+mj-ea"/>
                <a:cs typeface="+mj-cs"/>
              </a:rPr>
              <a:t> </a:t>
            </a:r>
            <a:r>
              <a:rPr lang="en-US" sz="1800" dirty="0">
                <a:solidFill>
                  <a:schemeClr val="accent3">
                    <a:lumMod val="60000"/>
                    <a:lumOff val="40000"/>
                  </a:schemeClr>
                </a:solidFill>
                <a:hlinkClick r:id="rId2">
                  <a:extLst>
                    <a:ext uri="{A12FA001-AC4F-418D-AE19-62706E023703}">
                      <ahyp:hlinkClr xmlns:ahyp="http://schemas.microsoft.com/office/drawing/2018/hyperlinkcolor" val="tx"/>
                    </a:ext>
                  </a:extLst>
                </a:hlinkClick>
              </a:rPr>
              <a:t>https://www.gov.uk/government/publications/relationships-education-relationships-and-sex-education-rse-and-health-education</a:t>
            </a:r>
            <a:r>
              <a:rPr lang="en-US" sz="1800" dirty="0">
                <a:solidFill>
                  <a:schemeClr val="accent3">
                    <a:lumMod val="60000"/>
                    <a:lumOff val="40000"/>
                  </a:schemeClr>
                </a:solidFill>
              </a:rPr>
              <a:t> </a:t>
            </a:r>
            <a:r>
              <a:rPr lang="en-US" sz="1800" dirty="0">
                <a:solidFill>
                  <a:schemeClr val="bg1"/>
                </a:solidFill>
              </a:rPr>
              <a:t>- statutory guidance for RSE</a:t>
            </a:r>
            <a:br>
              <a:rPr lang="en-US" sz="2400" kern="1200" dirty="0">
                <a:solidFill>
                  <a:schemeClr val="accent3">
                    <a:lumMod val="60000"/>
                    <a:lumOff val="40000"/>
                  </a:schemeClr>
                </a:solidFill>
                <a:latin typeface="+mn-lt"/>
                <a:ea typeface="+mj-ea"/>
                <a:cs typeface="+mj-cs"/>
              </a:rPr>
            </a:br>
            <a:br>
              <a:rPr lang="en-US" sz="1800" kern="1200" dirty="0">
                <a:solidFill>
                  <a:schemeClr val="accent3">
                    <a:lumMod val="60000"/>
                    <a:lumOff val="40000"/>
                  </a:schemeClr>
                </a:solidFill>
                <a:latin typeface="+mn-lt"/>
                <a:ea typeface="+mj-ea"/>
                <a:cs typeface="+mj-cs"/>
              </a:rPr>
            </a:br>
            <a:r>
              <a:rPr lang="en-US" sz="1800" kern="1200" dirty="0">
                <a:solidFill>
                  <a:schemeClr val="accent3">
                    <a:lumMod val="60000"/>
                    <a:lumOff val="40000"/>
                  </a:schemeClr>
                </a:solidFill>
                <a:latin typeface="+mn-lt"/>
                <a:ea typeface="+mj-ea"/>
                <a:cs typeface="+mj-cs"/>
                <a:hlinkClick r:id="rId3">
                  <a:extLst>
                    <a:ext uri="{A12FA001-AC4F-418D-AE19-62706E023703}">
                      <ahyp:hlinkClr xmlns:ahyp="http://schemas.microsoft.com/office/drawing/2018/hyperlinkcolor" val="tx"/>
                    </a:ext>
                  </a:extLst>
                </a:hlinkClick>
              </a:rPr>
              <a:t>https://pshe-association.org.uk</a:t>
            </a:r>
            <a:r>
              <a:rPr lang="en-US" sz="1800" kern="1200" dirty="0">
                <a:solidFill>
                  <a:schemeClr val="accent3">
                    <a:lumMod val="60000"/>
                    <a:lumOff val="40000"/>
                  </a:schemeClr>
                </a:solidFill>
                <a:latin typeface="+mn-lt"/>
                <a:ea typeface="+mj-ea"/>
                <a:cs typeface="+mj-cs"/>
              </a:rPr>
              <a:t> </a:t>
            </a:r>
            <a:r>
              <a:rPr lang="en-US" sz="1800" kern="1200" dirty="0">
                <a:solidFill>
                  <a:schemeClr val="bg1"/>
                </a:solidFill>
                <a:latin typeface="+mn-lt"/>
                <a:ea typeface="+mj-ea"/>
                <a:cs typeface="+mj-cs"/>
              </a:rPr>
              <a:t>- </a:t>
            </a:r>
            <a:r>
              <a:rPr lang="en-GB" sz="1800" b="0" i="0" dirty="0">
                <a:solidFill>
                  <a:schemeClr val="bg1"/>
                </a:solidFill>
                <a:effectLst/>
                <a:latin typeface="+mn-lt"/>
              </a:rPr>
              <a:t>a useful guide that answers common questions parents might have about PSHE education</a:t>
            </a:r>
            <a:br>
              <a:rPr lang="en-GB" sz="1800" b="0" i="0" dirty="0">
                <a:solidFill>
                  <a:schemeClr val="bg1"/>
                </a:solidFill>
                <a:effectLst/>
                <a:latin typeface="+mn-lt"/>
              </a:rPr>
            </a:br>
            <a:br>
              <a:rPr lang="en-GB" sz="1800" b="0" i="0" dirty="0">
                <a:solidFill>
                  <a:schemeClr val="bg1"/>
                </a:solidFill>
                <a:effectLst/>
                <a:latin typeface="+mn-lt"/>
              </a:rPr>
            </a:br>
            <a:r>
              <a:rPr lang="en-GB" sz="1800" b="0" i="0" dirty="0">
                <a:solidFill>
                  <a:schemeClr val="accent6">
                    <a:lumMod val="60000"/>
                    <a:lumOff val="40000"/>
                  </a:schemeClr>
                </a:solidFill>
                <a:effectLst/>
                <a:latin typeface="+mn-lt"/>
              </a:rPr>
              <a:t>https://pshe-association.org.uk/resource/planning-framework-pupils-with-send</a:t>
            </a:r>
            <a:br>
              <a:rPr lang="en-GB" sz="1800" b="0" i="0" dirty="0">
                <a:solidFill>
                  <a:schemeClr val="bg1"/>
                </a:solidFill>
                <a:effectLst/>
                <a:latin typeface="+mn-lt"/>
              </a:rPr>
            </a:br>
            <a:br>
              <a:rPr lang="en-US" sz="1800" kern="1200" dirty="0">
                <a:solidFill>
                  <a:schemeClr val="accent3">
                    <a:lumMod val="60000"/>
                    <a:lumOff val="40000"/>
                  </a:schemeClr>
                </a:solidFill>
                <a:latin typeface="+mn-lt"/>
                <a:ea typeface="+mj-ea"/>
                <a:cs typeface="+mj-cs"/>
              </a:rPr>
            </a:br>
            <a:r>
              <a:rPr lang="en-US" sz="1800" kern="1200" dirty="0">
                <a:solidFill>
                  <a:schemeClr val="accent3">
                    <a:lumMod val="60000"/>
                    <a:lumOff val="40000"/>
                  </a:schemeClr>
                </a:solidFill>
                <a:latin typeface="+mn-lt"/>
                <a:ea typeface="+mj-ea"/>
                <a:cs typeface="+mj-cs"/>
                <a:hlinkClick r:id="rId4">
                  <a:extLst>
                    <a:ext uri="{A12FA001-AC4F-418D-AE19-62706E023703}">
                      <ahyp:hlinkClr xmlns:ahyp="http://schemas.microsoft.com/office/drawing/2018/hyperlinkcolor" val="tx"/>
                    </a:ext>
                  </a:extLst>
                </a:hlinkClick>
              </a:rPr>
              <a:t>https://www.nhs.uk/every-mind-matters/supporting-others/childrens-mental-health</a:t>
            </a:r>
            <a:r>
              <a:rPr lang="en-US" sz="1800" kern="1200" dirty="0">
                <a:solidFill>
                  <a:schemeClr val="accent3">
                    <a:lumMod val="60000"/>
                    <a:lumOff val="40000"/>
                  </a:schemeClr>
                </a:solidFill>
                <a:latin typeface="+mn-lt"/>
                <a:ea typeface="+mj-ea"/>
                <a:cs typeface="+mj-cs"/>
              </a:rPr>
              <a:t> </a:t>
            </a:r>
            <a:r>
              <a:rPr lang="en-US" sz="1800" kern="1200" dirty="0">
                <a:solidFill>
                  <a:schemeClr val="bg1"/>
                </a:solidFill>
                <a:latin typeface="+mn-lt"/>
                <a:ea typeface="+mj-ea"/>
                <a:cs typeface="+mj-cs"/>
              </a:rPr>
              <a:t>-</a:t>
            </a:r>
            <a:r>
              <a:rPr lang="en-GB" sz="1800" kern="1200" dirty="0">
                <a:solidFill>
                  <a:schemeClr val="bg1"/>
                </a:solidFill>
                <a:latin typeface="+mn-lt"/>
                <a:ea typeface="+mj-ea"/>
                <a:cs typeface="+mj-cs"/>
              </a:rPr>
              <a:t> </a:t>
            </a:r>
            <a:r>
              <a:rPr lang="en-GB" sz="1800" b="0" i="0" dirty="0">
                <a:solidFill>
                  <a:schemeClr val="bg1"/>
                </a:solidFill>
                <a:effectLst/>
                <a:latin typeface="+mn-lt"/>
              </a:rPr>
              <a:t>tips to help parents and carers spot the signs that children may be struggling with their mental health and how to support them</a:t>
            </a:r>
            <a:br>
              <a:rPr lang="en-GB" sz="1800" b="0" i="0" dirty="0">
                <a:solidFill>
                  <a:schemeClr val="bg1"/>
                </a:solidFill>
                <a:effectLst/>
                <a:latin typeface="+mn-lt"/>
              </a:rPr>
            </a:br>
            <a:br>
              <a:rPr lang="en-GB" sz="1800" b="0" i="0" dirty="0">
                <a:solidFill>
                  <a:schemeClr val="accent3">
                    <a:lumMod val="60000"/>
                    <a:lumOff val="40000"/>
                  </a:schemeClr>
                </a:solidFill>
                <a:effectLst/>
                <a:latin typeface="+mn-lt"/>
              </a:rPr>
            </a:br>
            <a:br>
              <a:rPr lang="en-GB" sz="1800" b="0" i="0" dirty="0">
                <a:solidFill>
                  <a:schemeClr val="accent3">
                    <a:lumMod val="60000"/>
                    <a:lumOff val="40000"/>
                  </a:schemeClr>
                </a:solidFill>
                <a:effectLst/>
                <a:latin typeface="+mn-lt"/>
              </a:rPr>
            </a:br>
            <a:r>
              <a:rPr lang="en-GB" sz="1800" b="0" i="0" dirty="0">
                <a:solidFill>
                  <a:schemeClr val="accent3">
                    <a:lumMod val="60000"/>
                    <a:lumOff val="40000"/>
                  </a:schemeClr>
                </a:solidFill>
                <a:effectLst/>
                <a:latin typeface="+mn-lt"/>
                <a:hlinkClick r:id="rId5">
                  <a:extLst>
                    <a:ext uri="{A12FA001-AC4F-418D-AE19-62706E023703}">
                      <ahyp:hlinkClr xmlns:ahyp="http://schemas.microsoft.com/office/drawing/2018/hyperlinkcolor" val="tx"/>
                    </a:ext>
                  </a:extLst>
                </a:hlinkClick>
              </a:rPr>
              <a:t>https://www.nhs.uk/healthier-families/</a:t>
            </a:r>
            <a:r>
              <a:rPr lang="en-GB" sz="1800" b="0" i="0" dirty="0">
                <a:solidFill>
                  <a:schemeClr val="accent3">
                    <a:lumMod val="60000"/>
                    <a:lumOff val="40000"/>
                  </a:schemeClr>
                </a:solidFill>
                <a:effectLst/>
                <a:latin typeface="+mn-lt"/>
              </a:rPr>
              <a:t> </a:t>
            </a:r>
            <a:r>
              <a:rPr lang="en-GB" sz="1800" b="0" i="0" dirty="0">
                <a:solidFill>
                  <a:schemeClr val="bg1"/>
                </a:solidFill>
                <a:effectLst/>
                <a:latin typeface="+mn-lt"/>
              </a:rPr>
              <a:t>– supporting families to stay healthy through diet and exercise</a:t>
            </a:r>
            <a:br>
              <a:rPr lang="en-GB" sz="1800" b="0" i="0" dirty="0">
                <a:solidFill>
                  <a:schemeClr val="bg1"/>
                </a:solidFill>
                <a:effectLst/>
                <a:latin typeface="+mn-lt"/>
              </a:rPr>
            </a:br>
            <a:br>
              <a:rPr lang="en-GB" sz="1800" b="0" i="0" dirty="0">
                <a:solidFill>
                  <a:schemeClr val="bg1"/>
                </a:solidFill>
                <a:effectLst/>
                <a:latin typeface="+mn-lt"/>
              </a:rPr>
            </a:br>
            <a:r>
              <a:rPr lang="en-GB" sz="1800" b="0" i="0" dirty="0">
                <a:solidFill>
                  <a:schemeClr val="accent3">
                    <a:lumMod val="60000"/>
                    <a:lumOff val="40000"/>
                  </a:schemeClr>
                </a:solidFill>
                <a:effectLst/>
                <a:latin typeface="+mn-lt"/>
                <a:hlinkClick r:id="rId6">
                  <a:extLst>
                    <a:ext uri="{A12FA001-AC4F-418D-AE19-62706E023703}">
                      <ahyp:hlinkClr xmlns:ahyp="http://schemas.microsoft.com/office/drawing/2018/hyperlinkcolor" val="tx"/>
                    </a:ext>
                  </a:extLst>
                </a:hlinkClick>
              </a:rPr>
              <a:t>https://www.nspcc.org.uk/</a:t>
            </a:r>
            <a:r>
              <a:rPr lang="en-GB" sz="1800" b="0" i="0" dirty="0">
                <a:solidFill>
                  <a:schemeClr val="accent3">
                    <a:lumMod val="60000"/>
                    <a:lumOff val="40000"/>
                  </a:schemeClr>
                </a:solidFill>
                <a:effectLst/>
                <a:latin typeface="+mn-lt"/>
              </a:rPr>
              <a:t> </a:t>
            </a:r>
            <a:r>
              <a:rPr lang="en-GB" sz="1800" b="0" i="0" dirty="0">
                <a:solidFill>
                  <a:schemeClr val="bg1"/>
                </a:solidFill>
                <a:effectLst/>
                <a:latin typeface="+mn-lt"/>
              </a:rPr>
              <a:t>- support for parents</a:t>
            </a:r>
            <a:br>
              <a:rPr lang="en-GB" sz="1800" b="0" i="0" dirty="0">
                <a:solidFill>
                  <a:schemeClr val="bg1"/>
                </a:solidFill>
                <a:effectLst/>
                <a:latin typeface="+mn-lt"/>
              </a:rPr>
            </a:br>
            <a:br>
              <a:rPr lang="en-GB" sz="1800" b="0" i="0" dirty="0">
                <a:solidFill>
                  <a:schemeClr val="accent3">
                    <a:lumMod val="60000"/>
                    <a:lumOff val="40000"/>
                  </a:schemeClr>
                </a:solidFill>
                <a:effectLst/>
                <a:latin typeface="+mn-lt"/>
              </a:rPr>
            </a:br>
            <a:r>
              <a:rPr lang="en-GB" sz="1800" b="0" i="0" dirty="0">
                <a:solidFill>
                  <a:schemeClr val="accent3">
                    <a:lumMod val="60000"/>
                    <a:lumOff val="40000"/>
                  </a:schemeClr>
                </a:solidFill>
                <a:effectLst/>
                <a:latin typeface="+mn-lt"/>
                <a:hlinkClick r:id="rId7">
                  <a:extLst>
                    <a:ext uri="{A12FA001-AC4F-418D-AE19-62706E023703}">
                      <ahyp:hlinkClr xmlns:ahyp="http://schemas.microsoft.com/office/drawing/2018/hyperlinkcolor" val="tx"/>
                    </a:ext>
                  </a:extLst>
                </a:hlinkClick>
              </a:rPr>
              <a:t>https://www.familylives.org.uk/</a:t>
            </a:r>
            <a:r>
              <a:rPr lang="en-GB" sz="1800" b="0" i="0" dirty="0">
                <a:solidFill>
                  <a:schemeClr val="accent3">
                    <a:lumMod val="60000"/>
                    <a:lumOff val="40000"/>
                  </a:schemeClr>
                </a:solidFill>
                <a:effectLst/>
                <a:latin typeface="+mn-lt"/>
              </a:rPr>
              <a:t> </a:t>
            </a:r>
            <a:r>
              <a:rPr lang="en-GB" sz="1800" b="0" i="0" dirty="0">
                <a:solidFill>
                  <a:schemeClr val="bg1"/>
                </a:solidFill>
                <a:effectLst/>
                <a:latin typeface="+mn-lt"/>
              </a:rPr>
              <a:t>- advice for parents on a variety topics</a:t>
            </a:r>
            <a:br>
              <a:rPr lang="en-GB" sz="1800" b="0" i="0" dirty="0">
                <a:solidFill>
                  <a:schemeClr val="bg1"/>
                </a:solidFill>
                <a:effectLst/>
                <a:latin typeface="+mn-lt"/>
              </a:rPr>
            </a:br>
            <a:br>
              <a:rPr lang="en-GB" sz="1800" b="0" i="0" dirty="0">
                <a:solidFill>
                  <a:schemeClr val="accent3">
                    <a:lumMod val="60000"/>
                    <a:lumOff val="40000"/>
                  </a:schemeClr>
                </a:solidFill>
                <a:effectLst/>
                <a:latin typeface="+mn-lt"/>
              </a:rPr>
            </a:br>
            <a:r>
              <a:rPr lang="en-GB" sz="1800" b="0" i="0" dirty="0">
                <a:solidFill>
                  <a:schemeClr val="accent3">
                    <a:lumMod val="60000"/>
                    <a:lumOff val="40000"/>
                  </a:schemeClr>
                </a:solidFill>
                <a:effectLst/>
                <a:latin typeface="+mn-lt"/>
                <a:hlinkClick r:id="rId8">
                  <a:extLst>
                    <a:ext uri="{A12FA001-AC4F-418D-AE19-62706E023703}">
                      <ahyp:hlinkClr xmlns:ahyp="http://schemas.microsoft.com/office/drawing/2018/hyperlinkcolor" val="tx"/>
                    </a:ext>
                  </a:extLst>
                </a:hlinkClick>
              </a:rPr>
              <a:t>https://www.ceopeducation.co.uk/</a:t>
            </a:r>
            <a:r>
              <a:rPr lang="en-GB" sz="1800" b="0" i="0" dirty="0">
                <a:solidFill>
                  <a:schemeClr val="accent3">
                    <a:lumMod val="60000"/>
                    <a:lumOff val="40000"/>
                  </a:schemeClr>
                </a:solidFill>
                <a:effectLst/>
                <a:latin typeface="+mn-lt"/>
              </a:rPr>
              <a:t> </a:t>
            </a:r>
            <a:r>
              <a:rPr lang="en-GB" sz="1800" b="0" i="0" dirty="0">
                <a:solidFill>
                  <a:schemeClr val="bg1"/>
                </a:solidFill>
                <a:effectLst/>
                <a:latin typeface="+mn-lt"/>
              </a:rPr>
              <a:t>- parent advice on the internet</a:t>
            </a:r>
            <a:endParaRPr lang="en-US" sz="1800" kern="1200" dirty="0">
              <a:solidFill>
                <a:schemeClr val="bg1"/>
              </a:solidFill>
              <a:latin typeface="+mn-lt"/>
              <a:ea typeface="+mj-ea"/>
              <a:cs typeface="+mj-cs"/>
            </a:endParaRPr>
          </a:p>
        </p:txBody>
      </p:sp>
      <p:pic>
        <p:nvPicPr>
          <p:cNvPr id="6" name="Picture 5">
            <a:extLst>
              <a:ext uri="{FF2B5EF4-FFF2-40B4-BE49-F238E27FC236}">
                <a16:creationId xmlns:a16="http://schemas.microsoft.com/office/drawing/2014/main" id="{112C6953-17F0-4A82-76DB-1D5EAC88DF5A}"/>
              </a:ext>
            </a:extLst>
          </p:cNvPr>
          <p:cNvPicPr>
            <a:picLocks noChangeAspect="1"/>
          </p:cNvPicPr>
          <p:nvPr/>
        </p:nvPicPr>
        <p:blipFill>
          <a:blip r:embed="rId9"/>
          <a:stretch>
            <a:fillRect/>
          </a:stretch>
        </p:blipFill>
        <p:spPr>
          <a:xfrm>
            <a:off x="8801679" y="4419515"/>
            <a:ext cx="2257740" cy="1276528"/>
          </a:xfrm>
          <a:prstGeom prst="rect">
            <a:avLst/>
          </a:prstGeom>
        </p:spPr>
      </p:pic>
      <p:pic>
        <p:nvPicPr>
          <p:cNvPr id="9" name="Picture 8">
            <a:extLst>
              <a:ext uri="{FF2B5EF4-FFF2-40B4-BE49-F238E27FC236}">
                <a16:creationId xmlns:a16="http://schemas.microsoft.com/office/drawing/2014/main" id="{73609D79-E531-F527-7160-62063607B4FF}"/>
              </a:ext>
            </a:extLst>
          </p:cNvPr>
          <p:cNvPicPr>
            <a:picLocks noChangeAspect="1"/>
          </p:cNvPicPr>
          <p:nvPr/>
        </p:nvPicPr>
        <p:blipFill>
          <a:blip r:embed="rId10"/>
          <a:stretch>
            <a:fillRect/>
          </a:stretch>
        </p:blipFill>
        <p:spPr>
          <a:xfrm>
            <a:off x="8694925" y="578999"/>
            <a:ext cx="2562583" cy="1028844"/>
          </a:xfrm>
          <a:prstGeom prst="rect">
            <a:avLst/>
          </a:prstGeom>
        </p:spPr>
      </p:pic>
    </p:spTree>
    <p:extLst>
      <p:ext uri="{BB962C8B-B14F-4D97-AF65-F5344CB8AC3E}">
        <p14:creationId xmlns:p14="http://schemas.microsoft.com/office/powerpoint/2010/main" val="8829634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E2B98FD-83A6-C7DC-A996-B2FEAD01FD00}"/>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A22E6456-DFE7-6DF8-1432-4FDEA9254E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28B06FEF-71B8-ABF8-7238-25D90602496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EB3A1BAC-E85F-06B7-549C-B4F9EF22C7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2172C838-CA02-A0F4-81B3-C718F7803D3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DA3D0711-C8AA-EFD3-435F-FA0469F41F1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2441FCC0-E79E-32B6-0DA8-2888D842DE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AC3C671F-8946-E2D5-BB3F-3363822251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AB007E30-D620-B77F-409B-C8B4EABEFB7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9D4CD33E-4AC8-6554-3A1A-D1B1387050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5A3988A-71BB-7C7F-331B-564010A79DD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BB5131D4-669D-23B2-EB79-DE1CAE5D7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25D4D4EF-73E3-66AE-5343-88E454303C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91F7624C-DEA3-8EEE-FD2E-384A7DDFB7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8ED505A2-4565-36D2-5A5E-F258D9EDC2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404E4B2D-C676-CFC0-634A-7862BADBDB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17BB0E8-8A6A-5921-E790-7958736F0A5C}"/>
              </a:ext>
            </a:extLst>
          </p:cNvPr>
          <p:cNvSpPr>
            <a:spLocks noGrp="1"/>
          </p:cNvSpPr>
          <p:nvPr>
            <p:ph type="title"/>
          </p:nvPr>
        </p:nvSpPr>
        <p:spPr>
          <a:xfrm>
            <a:off x="1012644" y="841664"/>
            <a:ext cx="9290350" cy="5156800"/>
          </a:xfrm>
        </p:spPr>
        <p:txBody>
          <a:bodyPr vert="horz" lIns="91440" tIns="45720" rIns="91440" bIns="45720" rtlCol="0" anchor="ctr">
            <a:normAutofit fontScale="90000"/>
          </a:bodyPr>
          <a:lstStyle/>
          <a:p>
            <a:pPr eaLnBrk="0">
              <a:lnSpc>
                <a:spcPct val="106000"/>
              </a:lnSpc>
              <a:spcAft>
                <a:spcPts val="800"/>
              </a:spcAft>
            </a:pPr>
            <a:r>
              <a:rPr lang="en-US" sz="2400" kern="1200" dirty="0">
                <a:solidFill>
                  <a:srgbClr val="FFFF00"/>
                </a:solidFill>
                <a:latin typeface="+mn-lt"/>
                <a:ea typeface="+mj-ea"/>
                <a:cs typeface="+mj-cs"/>
              </a:rPr>
              <a:t>Useful pupil websites </a:t>
            </a:r>
            <a:br>
              <a:rPr lang="en-US" sz="2400" kern="1200" dirty="0">
                <a:solidFill>
                  <a:schemeClr val="bg1"/>
                </a:solidFill>
                <a:latin typeface="+mn-lt"/>
                <a:ea typeface="+mj-ea"/>
                <a:cs typeface="+mj-cs"/>
              </a:rPr>
            </a:br>
            <a:br>
              <a:rPr lang="en-US" sz="1800" kern="1200" dirty="0">
                <a:solidFill>
                  <a:schemeClr val="bg1"/>
                </a:solidFill>
                <a:latin typeface="+mn-lt"/>
                <a:ea typeface="+mj-ea"/>
                <a:cs typeface="+mj-cs"/>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Childline</a:t>
            </a:r>
            <a:r>
              <a:rPr lang="en-GB" sz="1800"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a:t>
            </a:r>
            <a:r>
              <a:rPr lang="en-GB" sz="1800"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Support for people under 19 in the UK. Call: 0800 11 11</a:t>
            </a: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3">
                  <a:extLst>
                    <a:ext uri="{A12FA001-AC4F-418D-AE19-62706E023703}">
                      <ahyp:hlinkClr xmlns:ahyp="http://schemas.microsoft.com/office/drawing/2018/hyperlinkcolor" val="tx"/>
                    </a:ext>
                  </a:extLst>
                </a:hlinkClick>
              </a:rPr>
              <a:t>Samaritans.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Samaritans provide 24-hour online and phone support to people in distress. Call: 116 123.</a:t>
            </a: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Young Minds</a:t>
            </a:r>
            <a:r>
              <a:rPr lang="en-GB" sz="1800"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a:t>
            </a:r>
            <a:r>
              <a:rPr lang="en-GB" sz="1800"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Child and adolescent mental health charity for teens struggling with any subject. </a:t>
            </a:r>
            <a:br>
              <a:rPr lang="en-GB" sz="1800" dirty="0">
                <a:effectLst/>
                <a:latin typeface="Times New Roman" panose="02020603050405020304" pitchFamily="18" charset="0"/>
                <a:ea typeface="Times New Roman" panose="02020603050405020304" pitchFamily="18" charset="0"/>
              </a:rPr>
            </a:b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Call: 0808 802 5544 </a:t>
            </a:r>
            <a:br>
              <a:rPr lang="en-GB" sz="1800" dirty="0">
                <a:effectLst/>
                <a:latin typeface="Times New Roman" panose="02020603050405020304" pitchFamily="18" charset="0"/>
                <a:ea typeface="Times New Roman" panose="02020603050405020304" pitchFamily="18" charset="0"/>
              </a:rPr>
            </a:br>
            <a:r>
              <a:rPr lang="en-US" sz="1800" b="1" u="sng"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hlinkClick r:id="rId5">
                  <a:extLst>
                    <a:ext uri="{A12FA001-AC4F-418D-AE19-62706E023703}">
                      <ahyp:hlinkClr xmlns:ahyp="http://schemas.microsoft.com/office/drawing/2018/hyperlinkcolor" val="tx"/>
                    </a:ext>
                  </a:extLst>
                </a:hlinkClick>
              </a:rPr>
              <a:t>Teen Line | Teens Support hotline - Connect, talk, get help!</a:t>
            </a:r>
            <a:r>
              <a:rPr lang="en-US" sz="1800" b="1"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rPr>
              <a:t>  </a:t>
            </a:r>
            <a:r>
              <a:rPr lang="en-US"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Teen Line's highly trained teen listeners provide support, resources and hope to any teen who is struggling.</a:t>
            </a: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6">
                  <a:extLst>
                    <a:ext uri="{A12FA001-AC4F-418D-AE19-62706E023703}">
                      <ahyp:hlinkClr xmlns:ahyp="http://schemas.microsoft.com/office/drawing/2018/hyperlinkcolor" val="tx"/>
                    </a:ext>
                  </a:extLst>
                </a:hlinkClick>
              </a:rPr>
              <a:t>SANE.</a:t>
            </a:r>
            <a:r>
              <a:rPr lang="en-GB" sz="1800"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National </a:t>
            </a:r>
            <a:r>
              <a:rPr lang="en-GB" sz="1800" kern="1200" spc="-150" dirty="0" err="1">
                <a:solidFill>
                  <a:srgbClr val="000000"/>
                </a:solidFill>
                <a:effectLst/>
                <a:latin typeface="Comic Sans MS" panose="030F0702030302020204" pitchFamily="66" charset="0"/>
                <a:ea typeface="Calibri" panose="020F0502020204030204" pitchFamily="34" charset="0"/>
                <a:cs typeface="Arial" panose="020B0604020202020204" pitchFamily="34" charset="0"/>
              </a:rPr>
              <a:t>out-of</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 hours mental health charity offering emotional support, guidance and information. Call: 0300 304 7000 (4.30pm to 10.30pm)</a:t>
            </a: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7">
                  <a:extLst>
                    <a:ext uri="{A12FA001-AC4F-418D-AE19-62706E023703}">
                      <ahyp:hlinkClr xmlns:ahyp="http://schemas.microsoft.com/office/drawing/2018/hyperlinkcolor" val="tx"/>
                    </a:ext>
                  </a:extLst>
                </a:hlinkClick>
              </a:rPr>
              <a:t>Mental Health Foundation.</a:t>
            </a:r>
            <a:r>
              <a:rPr lang="en-GB" sz="1800"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Information and support for anyone with mental health problems or learning disabilities</a:t>
            </a:r>
            <a:br>
              <a:rPr lang="en-GB" sz="1800" dirty="0">
                <a:effectLst/>
                <a:latin typeface="Times New Roman" panose="02020603050405020304" pitchFamily="18" charset="0"/>
                <a:ea typeface="Times New Roman" panose="02020603050405020304" pitchFamily="18" charset="0"/>
              </a:rPr>
            </a:br>
            <a:r>
              <a:rPr lang="en-GB" sz="1800" b="1" u="sng"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hlinkClick r:id="rId8">
                  <a:extLst>
                    <a:ext uri="{A12FA001-AC4F-418D-AE19-62706E023703}">
                      <ahyp:hlinkClr xmlns:ahyp="http://schemas.microsoft.com/office/drawing/2018/hyperlinkcolor" val="tx"/>
                    </a:ext>
                  </a:extLst>
                </a:hlinkClick>
              </a:rPr>
              <a:t>Rights online (coe.int)</a:t>
            </a:r>
            <a:r>
              <a:rPr lang="en-GB" sz="1800" b="1"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rPr>
              <a:t>  </a:t>
            </a:r>
            <a:r>
              <a:rPr lang="en-GB" sz="1800" spc="-150" dirty="0">
                <a:solidFill>
                  <a:srgbClr val="000000"/>
                </a:solidFill>
                <a:effectLst/>
                <a:latin typeface="Comic Sans MS" panose="030F0702030302020204" pitchFamily="66" charset="0"/>
                <a:ea typeface="Times New Roman" panose="02020603050405020304" pitchFamily="18" charset="0"/>
                <a:cs typeface="Arial" panose="020B0604020202020204" pitchFamily="34" charset="0"/>
              </a:rPr>
              <a:t>Your rights online as a young person using social media sites</a:t>
            </a:r>
            <a:br>
              <a:rPr lang="en-GB" sz="1800" dirty="0">
                <a:effectLst/>
                <a:latin typeface="Times New Roman" panose="02020603050405020304" pitchFamily="18" charset="0"/>
                <a:ea typeface="Times New Roman" panose="02020603050405020304" pitchFamily="18" charset="0"/>
              </a:rPr>
            </a:br>
            <a:r>
              <a:rPr lang="en-US" sz="1800" b="1" u="sng"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hlinkClick r:id="rId9">
                  <a:extLst>
                    <a:ext uri="{A12FA001-AC4F-418D-AE19-62706E023703}">
                      <ahyp:hlinkClr xmlns:ahyp="http://schemas.microsoft.com/office/drawing/2018/hyperlinkcolor" val="tx"/>
                    </a:ext>
                  </a:extLst>
                </a:hlinkClick>
              </a:rPr>
              <a:t>Healthy Eating During Adolescence | Johns Hopkins Medicine</a:t>
            </a:r>
            <a:br>
              <a:rPr lang="en-GB" sz="1800" dirty="0">
                <a:solidFill>
                  <a:srgbClr val="FFFF00"/>
                </a:solidFill>
                <a:effectLst/>
                <a:latin typeface="Times New Roman" panose="02020603050405020304" pitchFamily="18" charset="0"/>
                <a:ea typeface="Times New Roman" panose="02020603050405020304" pitchFamily="18" charset="0"/>
              </a:rPr>
            </a:br>
            <a:r>
              <a:rPr lang="en-GB" sz="1800" b="1" u="sng"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10">
                  <a:extLst>
                    <a:ext uri="{A12FA001-AC4F-418D-AE19-62706E023703}">
                      <ahyp:hlinkClr xmlns:ahyp="http://schemas.microsoft.com/office/drawing/2018/hyperlinkcolor" val="tx"/>
                    </a:ext>
                  </a:extLst>
                </a:hlinkClick>
              </a:rPr>
              <a:t>https://www.brook.org.uk/your-life/puberty/</a:t>
            </a:r>
            <a:r>
              <a:rPr lang="en-GB" sz="1800" b="1"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A great information site for teens going through puberty</a:t>
            </a: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https://www.betterliveshealthyfuturesbw.nhs.uk/learning_resource/puberty/</a:t>
            </a:r>
            <a:br>
              <a:rPr lang="en-GB" sz="1800" dirty="0">
                <a:solidFill>
                  <a:srgbClr val="FFFF00"/>
                </a:solidFill>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12">
                  <a:extLst>
                    <a:ext uri="{A12FA001-AC4F-418D-AE19-62706E023703}">
                      <ahyp:hlinkClr xmlns:ahyp="http://schemas.microsoft.com/office/drawing/2018/hyperlinkcolor" val="tx"/>
                    </a:ext>
                  </a:extLst>
                </a:hlinkClick>
              </a:rPr>
              <a:t>https://www.youngwomenstrust.org/get-support/additional-support/</a:t>
            </a:r>
            <a:r>
              <a:rPr lang="en-GB" sz="1800" b="1"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Women’s advice and support site</a:t>
            </a:r>
            <a:br>
              <a:rPr lang="en-GB" sz="1800" dirty="0">
                <a:effectLst/>
                <a:latin typeface="Times New Roman" panose="02020603050405020304" pitchFamily="18" charset="0"/>
                <a:ea typeface="Times New Roman" panose="02020603050405020304" pitchFamily="18" charset="0"/>
              </a:rPr>
            </a:br>
            <a:r>
              <a:rPr lang="en-GB" sz="1800" u="sng" kern="1200" spc="-150" dirty="0">
                <a:solidFill>
                  <a:srgbClr val="FFFF00"/>
                </a:solidFill>
                <a:effectLst/>
                <a:latin typeface="Comic Sans MS" panose="030F0702030302020204" pitchFamily="66" charset="0"/>
                <a:ea typeface="Times New Roman" panose="02020603050405020304" pitchFamily="18" charset="0"/>
                <a:cs typeface="Calibri" panose="020F0502020204030204" pitchFamily="34" charset="0"/>
                <a:hlinkClick r:id="rId13">
                  <a:extLst>
                    <a:ext uri="{A12FA001-AC4F-418D-AE19-62706E023703}">
                      <ahyp:hlinkClr xmlns:ahyp="http://schemas.microsoft.com/office/drawing/2018/hyperlinkcolor" val="tx"/>
                    </a:ext>
                  </a:extLst>
                </a:hlinkClick>
              </a:rPr>
              <a:t>https://www.supportline.org.uk/problems/drugs/</a:t>
            </a:r>
            <a:br>
              <a:rPr lang="en-GB" sz="1800" dirty="0">
                <a:solidFill>
                  <a:srgbClr val="FFFF00"/>
                </a:solidFill>
                <a:effectLst/>
                <a:latin typeface="Times New Roman" panose="02020603050405020304" pitchFamily="18" charset="0"/>
                <a:ea typeface="Times New Roman" panose="02020603050405020304" pitchFamily="18" charset="0"/>
              </a:rPr>
            </a:br>
            <a:r>
              <a:rPr lang="en-GB" sz="1800" u="sng" kern="1200" spc="-150" dirty="0">
                <a:solidFill>
                  <a:srgbClr val="FFFF00"/>
                </a:solidFill>
                <a:effectLst/>
                <a:latin typeface="Comic Sans MS" panose="030F0702030302020204" pitchFamily="66" charset="0"/>
                <a:ea typeface="Times New Roman" panose="02020603050405020304" pitchFamily="18" charset="0"/>
                <a:cs typeface="Calibri" panose="020F0502020204030204" pitchFamily="34" charset="0"/>
                <a:hlinkClick r:id="rId14">
                  <a:extLst>
                    <a:ext uri="{A12FA001-AC4F-418D-AE19-62706E023703}">
                      <ahyp:hlinkClr xmlns:ahyp="http://schemas.microsoft.com/office/drawing/2018/hyperlinkcolor" val="tx"/>
                    </a:ext>
                  </a:extLst>
                </a:hlinkClick>
              </a:rPr>
              <a:t>https://www.talktofrank.com/</a:t>
            </a:r>
            <a:br>
              <a:rPr lang="en-GB" sz="1800" dirty="0">
                <a:solidFill>
                  <a:srgbClr val="FFFF00"/>
                </a:solidFill>
                <a:effectLst/>
                <a:latin typeface="Times New Roman" panose="02020603050405020304" pitchFamily="18" charset="0"/>
                <a:ea typeface="Times New Roman" panose="02020603050405020304" pitchFamily="18" charset="0"/>
              </a:rPr>
            </a:br>
            <a:r>
              <a:rPr lang="en-GB" sz="1800" u="sng" kern="1200" spc="-150" dirty="0">
                <a:solidFill>
                  <a:srgbClr val="FFFF00"/>
                </a:solidFill>
                <a:effectLst/>
                <a:latin typeface="Comic Sans MS" panose="030F0702030302020204" pitchFamily="66" charset="0"/>
                <a:ea typeface="Times New Roman" panose="02020603050405020304" pitchFamily="18" charset="0"/>
                <a:cs typeface="Calibri" panose="020F0502020204030204" pitchFamily="34" charset="0"/>
                <a:hlinkClick r:id="rId15">
                  <a:extLst>
                    <a:ext uri="{A12FA001-AC4F-418D-AE19-62706E023703}">
                      <ahyp:hlinkClr xmlns:ahyp="http://schemas.microsoft.com/office/drawing/2018/hyperlinkcolor" val="tx"/>
                    </a:ext>
                  </a:extLst>
                </a:hlinkClick>
              </a:rPr>
              <a:t>https://www.drugwise.org.uk</a:t>
            </a:r>
            <a:br>
              <a:rPr lang="en-GB" sz="1800" dirty="0">
                <a:effectLst/>
                <a:latin typeface="Times New Roman" panose="02020603050405020304" pitchFamily="18" charset="0"/>
                <a:ea typeface="Times New Roman" panose="02020603050405020304" pitchFamily="18" charset="0"/>
              </a:rPr>
            </a:br>
            <a:r>
              <a:rPr lang="en-GB" sz="1800" dirty="0">
                <a:effectLst/>
                <a:latin typeface="Comic Sans MS" panose="030F0702030302020204" pitchFamily="66" charset="0"/>
                <a:ea typeface="Times New Roman" panose="02020603050405020304" pitchFamily="18" charset="0"/>
                <a:cs typeface="Arial" panose="020B0604020202020204" pitchFamily="34" charset="0"/>
              </a:rPr>
              <a:t> </a:t>
            </a:r>
            <a:br>
              <a:rPr lang="en-GB" sz="1800" dirty="0">
                <a:effectLst/>
                <a:latin typeface="Times New Roman" panose="02020603050405020304" pitchFamily="18" charset="0"/>
                <a:ea typeface="Times New Roman" panose="02020603050405020304" pitchFamily="18" charset="0"/>
              </a:rPr>
            </a:br>
            <a:endParaRPr lang="en-US" sz="1800" kern="1200" dirty="0">
              <a:solidFill>
                <a:schemeClr val="bg1"/>
              </a:solidFill>
              <a:latin typeface="+mn-lt"/>
              <a:ea typeface="+mj-ea"/>
              <a:cs typeface="+mj-cs"/>
            </a:endParaRPr>
          </a:p>
        </p:txBody>
      </p:sp>
    </p:spTree>
    <p:extLst>
      <p:ext uri="{BB962C8B-B14F-4D97-AF65-F5344CB8AC3E}">
        <p14:creationId xmlns:p14="http://schemas.microsoft.com/office/powerpoint/2010/main" val="17759173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5314324-FD65-1697-A8DB-A4A33E94594B}"/>
            </a:ext>
          </a:extLst>
        </p:cNvPr>
        <p:cNvGrpSpPr/>
        <p:nvPr/>
      </p:nvGrpSpPr>
      <p:grpSpPr>
        <a:xfrm>
          <a:off x="0" y="0"/>
          <a:ext cx="0" cy="0"/>
          <a:chOff x="0" y="0"/>
          <a:chExt cx="0" cy="0"/>
        </a:xfrm>
      </p:grpSpPr>
      <p:sp useBgFill="1">
        <p:nvSpPr>
          <p:cNvPr id="30" name="Slide Background Fill">
            <a:extLst>
              <a:ext uri="{FF2B5EF4-FFF2-40B4-BE49-F238E27FC236}">
                <a16:creationId xmlns:a16="http://schemas.microsoft.com/office/drawing/2014/main" id="{C4905439-DD22-3019-31FA-1CC73D21465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9DDEB912-257B-727D-B03D-9413F6A60BD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3" name="Color Cover">
              <a:extLst>
                <a:ext uri="{FF2B5EF4-FFF2-40B4-BE49-F238E27FC236}">
                  <a16:creationId xmlns:a16="http://schemas.microsoft.com/office/drawing/2014/main" id="{E65FAD0B-F090-C31E-0CD3-2034AC2263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Cover">
              <a:extLst>
                <a:ext uri="{FF2B5EF4-FFF2-40B4-BE49-F238E27FC236}">
                  <a16:creationId xmlns:a16="http://schemas.microsoft.com/office/drawing/2014/main" id="{2F929697-19E9-9E3E-A7B2-8DAB32F52B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78DDAC34-0A88-A836-BCA0-22F4A8561EA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7" name="Color">
              <a:extLst>
                <a:ext uri="{FF2B5EF4-FFF2-40B4-BE49-F238E27FC236}">
                  <a16:creationId xmlns:a16="http://schemas.microsoft.com/office/drawing/2014/main" id="{73440053-86FD-1379-6054-B345E28C7F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lor">
              <a:extLst>
                <a:ext uri="{FF2B5EF4-FFF2-40B4-BE49-F238E27FC236}">
                  <a16:creationId xmlns:a16="http://schemas.microsoft.com/office/drawing/2014/main" id="{830BF491-0F49-BC1D-3902-4FE25B1321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39">
            <a:extLst>
              <a:ext uri="{FF2B5EF4-FFF2-40B4-BE49-F238E27FC236}">
                <a16:creationId xmlns:a16="http://schemas.microsoft.com/office/drawing/2014/main" id="{88A0FA39-7C65-CFCE-A978-B6E3071A772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1" name="Freeform: Shape 40">
              <a:extLst>
                <a:ext uri="{FF2B5EF4-FFF2-40B4-BE49-F238E27FC236}">
                  <a16:creationId xmlns:a16="http://schemas.microsoft.com/office/drawing/2014/main" id="{629F288E-5EA2-3150-FC2F-D57A0EC0A19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A9977242-EC90-0D38-3696-2A4466FE5B1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C4C80765-9F9F-C404-CAE7-7CA9F663E93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7A906471-0C42-B4D0-1568-13C20E02895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F6469C95-5D77-7130-373C-A161CEAFB5F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36EE3DB2-4FAC-C56A-FDD3-527FFC25BA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3982B7AC-3B5C-7682-2B04-C78D12DACD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A869E654-5D5A-709F-1D95-63D131233D18}"/>
              </a:ext>
            </a:extLst>
          </p:cNvPr>
          <p:cNvSpPr>
            <a:spLocks noGrp="1"/>
          </p:cNvSpPr>
          <p:nvPr>
            <p:ph type="title"/>
          </p:nvPr>
        </p:nvSpPr>
        <p:spPr>
          <a:xfrm>
            <a:off x="1012644" y="841665"/>
            <a:ext cx="9897466" cy="2970340"/>
          </a:xfrm>
        </p:spPr>
        <p:txBody>
          <a:bodyPr vert="horz" lIns="91440" tIns="45720" rIns="91440" bIns="45720" rtlCol="0" anchor="b">
            <a:normAutofit fontScale="90000"/>
          </a:bodyPr>
          <a:lstStyle/>
          <a:p>
            <a:br>
              <a:rPr lang="en-US" sz="4800" dirty="0">
                <a:solidFill>
                  <a:schemeClr val="bg1"/>
                </a:solidFill>
              </a:rPr>
            </a:br>
            <a:br>
              <a:rPr lang="en-US" sz="4800" dirty="0">
                <a:solidFill>
                  <a:schemeClr val="bg1"/>
                </a:solidFill>
              </a:rPr>
            </a:br>
            <a:br>
              <a:rPr lang="en-US" sz="4800" dirty="0">
                <a:solidFill>
                  <a:schemeClr val="bg1"/>
                </a:solidFill>
              </a:rPr>
            </a:br>
            <a:br>
              <a:rPr lang="en-US" sz="4800" dirty="0">
                <a:solidFill>
                  <a:schemeClr val="bg1"/>
                </a:solidFill>
              </a:rPr>
            </a:br>
            <a:br>
              <a:rPr lang="en-US" sz="4800" dirty="0">
                <a:solidFill>
                  <a:schemeClr val="bg1"/>
                </a:solidFill>
              </a:rPr>
            </a:br>
            <a:r>
              <a:rPr lang="en-GB" sz="1800" dirty="0">
                <a:solidFill>
                  <a:srgbClr val="FFFFFF"/>
                </a:solidFill>
                <a:latin typeface="Aptos Display" panose="020B0004020202020204" pitchFamily="34" charset="0"/>
              </a:rPr>
              <a:t>Examples of </a:t>
            </a:r>
            <a:r>
              <a:rPr lang="en-GB" sz="1800" b="0" i="0" u="none" strike="noStrike" dirty="0">
                <a:solidFill>
                  <a:srgbClr val="FFFFFF"/>
                </a:solidFill>
                <a:effectLst/>
                <a:latin typeface="Aptos Display" panose="020B0004020202020204" pitchFamily="34" charset="0"/>
              </a:rPr>
              <a:t>additional topics which we feel may benefit some of the students:</a:t>
            </a:r>
            <a:r>
              <a:rPr lang="en-GB" sz="1800" b="0" i="0" dirty="0">
                <a:solidFill>
                  <a:srgbClr val="000000"/>
                </a:solidFill>
                <a:effectLst/>
                <a:latin typeface="Aptos Display" panose="020B0004020202020204" pitchFamily="34" charset="0"/>
              </a:rPr>
              <a:t>​</a:t>
            </a:r>
            <a:br>
              <a:rPr lang="en-GB" sz="1800" b="0" i="0" dirty="0">
                <a:solidFill>
                  <a:srgbClr val="000000"/>
                </a:solidFill>
                <a:effectLst/>
                <a:latin typeface="Aptos Display" panose="020B0004020202020204" pitchFamily="34" charset="0"/>
              </a:rPr>
            </a:br>
            <a:br>
              <a:rPr lang="en-US" sz="4800" dirty="0">
                <a:solidFill>
                  <a:schemeClr val="bg1"/>
                </a:solidFill>
              </a:rPr>
            </a:br>
            <a:br>
              <a:rPr lang="en-US" sz="2000" dirty="0">
                <a:solidFill>
                  <a:schemeClr val="bg1"/>
                </a:solidFill>
              </a:rPr>
            </a:br>
            <a:r>
              <a:rPr lang="en-US" sz="4900" dirty="0">
                <a:solidFill>
                  <a:schemeClr val="bg1"/>
                </a:solidFill>
              </a:rPr>
              <a:t>Bystander Training		      Grief &amp; Loss</a:t>
            </a:r>
            <a:br>
              <a:rPr lang="en-US" sz="4900" dirty="0">
                <a:solidFill>
                  <a:schemeClr val="bg1"/>
                </a:solidFill>
              </a:rPr>
            </a:br>
            <a:br>
              <a:rPr lang="en-US" sz="2000" dirty="0">
                <a:solidFill>
                  <a:schemeClr val="bg1"/>
                </a:solidFill>
              </a:rPr>
            </a:br>
            <a:r>
              <a:rPr lang="en-US" dirty="0">
                <a:solidFill>
                  <a:schemeClr val="bg1"/>
                </a:solidFill>
              </a:rPr>
              <a:t> </a:t>
            </a:r>
            <a:endParaRPr lang="en-US" kern="1200" dirty="0">
              <a:solidFill>
                <a:schemeClr val="bg1"/>
              </a:solidFill>
              <a:latin typeface="+mj-lt"/>
              <a:ea typeface="+mj-ea"/>
              <a:cs typeface="+mj-cs"/>
            </a:endParaRPr>
          </a:p>
        </p:txBody>
      </p:sp>
      <p:pic>
        <p:nvPicPr>
          <p:cNvPr id="2050" name="Picture 2" descr="Image result for just finance foundation">
            <a:extLst>
              <a:ext uri="{FF2B5EF4-FFF2-40B4-BE49-F238E27FC236}">
                <a16:creationId xmlns:a16="http://schemas.microsoft.com/office/drawing/2014/main" id="{B4CB7C66-36F0-6567-4417-1FFA51A2A5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61377" y="3812005"/>
            <a:ext cx="4795838" cy="16264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7525784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FEBC7BED-6AA7-4C43-BEE8-A3CB5F8C1E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BA19DEE5-2EE5-445A-B461-7D2879B052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5F6F17B-5210-2565-311F-58266E79B9C4}"/>
              </a:ext>
            </a:extLst>
          </p:cNvPr>
          <p:cNvSpPr>
            <a:spLocks noGrp="1"/>
          </p:cNvSpPr>
          <p:nvPr>
            <p:ph type="title"/>
          </p:nvPr>
        </p:nvSpPr>
        <p:spPr>
          <a:xfrm>
            <a:off x="1014984" y="908262"/>
            <a:ext cx="10158984" cy="4310739"/>
          </a:xfrm>
        </p:spPr>
        <p:txBody>
          <a:bodyPr anchor="b">
            <a:normAutofit/>
          </a:bodyPr>
          <a:lstStyle/>
          <a:p>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PSHE education is a school subject through which pupils develop the knowledge, skills and attributes they need to manage their lives, now and in the future. </a:t>
            </a: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It helps children and young people to stay healthy and safe, while preparing them to make the most of life and work. PSHE education also helps pupils to achieve their academic potential. </a:t>
            </a: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endParaRPr lang="en-GB" sz="4800" dirty="0">
              <a:solidFill>
                <a:schemeClr val="bg1"/>
              </a:solidFill>
            </a:endParaRPr>
          </a:p>
        </p:txBody>
      </p:sp>
      <p:pic>
        <p:nvPicPr>
          <p:cNvPr id="5" name="Picture 4">
            <a:extLst>
              <a:ext uri="{FF2B5EF4-FFF2-40B4-BE49-F238E27FC236}">
                <a16:creationId xmlns:a16="http://schemas.microsoft.com/office/drawing/2014/main" id="{AEDD0622-53E1-FAC4-8905-A3EBDE95D0C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541334" y="4403781"/>
            <a:ext cx="1632634" cy="163044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Action, Jump, Woman, Exercise, Figure">
            <a:extLst>
              <a:ext uri="{FF2B5EF4-FFF2-40B4-BE49-F238E27FC236}">
                <a16:creationId xmlns:a16="http://schemas.microsoft.com/office/drawing/2014/main" id="{D2ECF33F-6B09-ABC2-C895-EFB1154A3398}"/>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5294" b="90000" l="10000" r="90000">
                        <a14:foregroundMark x1="57308" y1="17059" x2="53462" y2="17059"/>
                        <a14:foregroundMark x1="56154" y1="5294" x2="53462" y2="5882"/>
                      </a14:backgroundRemoval>
                    </a14:imgEffect>
                  </a14:imgLayer>
                </a14:imgProps>
              </a:ext>
              <a:ext uri="{28A0092B-C50C-407E-A947-70E740481C1C}">
                <a14:useLocalDpi xmlns:a14="http://schemas.microsoft.com/office/drawing/2010/main" val="0"/>
              </a:ext>
            </a:extLst>
          </a:blip>
          <a:srcRect/>
          <a:stretch>
            <a:fillRect/>
          </a:stretch>
        </p:blipFill>
        <p:spPr bwMode="auto">
          <a:xfrm>
            <a:off x="4482611" y="440956"/>
            <a:ext cx="3030396" cy="3962825"/>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F4F01BD4-DB40-9C2A-4B64-B9ADCE57D57F}"/>
              </a:ext>
            </a:extLst>
          </p:cNvPr>
          <p:cNvPicPr>
            <a:picLocks noChangeAspect="1"/>
          </p:cNvPicPr>
          <p:nvPr/>
        </p:nvPicPr>
        <p:blipFill>
          <a:blip r:embed="rId6"/>
          <a:stretch>
            <a:fillRect/>
          </a:stretch>
        </p:blipFill>
        <p:spPr>
          <a:xfrm>
            <a:off x="3715483" y="4675229"/>
            <a:ext cx="1970358" cy="1314344"/>
          </a:xfrm>
          <a:prstGeom prst="roundRect">
            <a:avLst/>
          </a:prstGeom>
        </p:spPr>
      </p:pic>
      <p:pic>
        <p:nvPicPr>
          <p:cNvPr id="4" name="Picture 3">
            <a:extLst>
              <a:ext uri="{FF2B5EF4-FFF2-40B4-BE49-F238E27FC236}">
                <a16:creationId xmlns:a16="http://schemas.microsoft.com/office/drawing/2014/main" id="{67A6B543-0FF5-3AE7-5B6B-D387F73114D2}"/>
              </a:ext>
            </a:extLst>
          </p:cNvPr>
          <p:cNvPicPr>
            <a:picLocks noChangeAspect="1"/>
          </p:cNvPicPr>
          <p:nvPr/>
        </p:nvPicPr>
        <p:blipFill>
          <a:blip r:embed="rId7"/>
          <a:stretch>
            <a:fillRect/>
          </a:stretch>
        </p:blipFill>
        <p:spPr>
          <a:xfrm>
            <a:off x="1637894" y="4532056"/>
            <a:ext cx="1304236" cy="1412409"/>
          </a:xfrm>
          <a:prstGeom prst="rect">
            <a:avLst/>
          </a:prstGeom>
          <a:noFill/>
          <a:ln cap="flat">
            <a:noFill/>
          </a:ln>
          <a:effectLst>
            <a:outerShdw dist="38096" dir="2700000" algn="tl">
              <a:srgbClr val="000000">
                <a:alpha val="40000"/>
              </a:srgbClr>
            </a:outerShdw>
          </a:effectLst>
        </p:spPr>
      </p:pic>
      <p:pic>
        <p:nvPicPr>
          <p:cNvPr id="17" name="Content Placeholder 16" descr="A picture containing text, indoor&#10;&#10;Description automatically generated">
            <a:extLst>
              <a:ext uri="{FF2B5EF4-FFF2-40B4-BE49-F238E27FC236}">
                <a16:creationId xmlns:a16="http://schemas.microsoft.com/office/drawing/2014/main" id="{0222A867-0B02-B6C8-5FD8-1FC64642CDC8}"/>
              </a:ext>
            </a:extLst>
          </p:cNvPr>
          <p:cNvPicPr>
            <a:picLocks noGrp="1" noChangeAspect="1"/>
          </p:cNvPicPr>
          <p:nvPr>
            <p:ph idx="1"/>
          </p:nvPr>
        </p:nvPicPr>
        <p:blipFill>
          <a:blip r:embed="rId8">
            <a:extLst>
              <a:ext uri="{28A0092B-C50C-407E-A947-70E740481C1C}">
                <a14:useLocalDpi xmlns:a14="http://schemas.microsoft.com/office/drawing/2010/main" val="0"/>
              </a:ext>
            </a:extLst>
          </a:blip>
          <a:stretch>
            <a:fillRect/>
          </a:stretch>
        </p:blipFill>
        <p:spPr>
          <a:xfrm>
            <a:off x="1086583" y="1251589"/>
            <a:ext cx="2628900" cy="1743075"/>
          </a:xfrm>
          <a:prstGeom prst="roundRect">
            <a:avLst/>
          </a:prstGeom>
        </p:spPr>
      </p:pic>
      <p:pic>
        <p:nvPicPr>
          <p:cNvPr id="26" name="Picture 25">
            <a:extLst>
              <a:ext uri="{FF2B5EF4-FFF2-40B4-BE49-F238E27FC236}">
                <a16:creationId xmlns:a16="http://schemas.microsoft.com/office/drawing/2014/main" id="{A1F2BD7B-1393-7EAE-A804-E4786F7ACA0C}"/>
              </a:ext>
            </a:extLst>
          </p:cNvPr>
          <p:cNvPicPr>
            <a:picLocks noChangeAspect="1"/>
          </p:cNvPicPr>
          <p:nvPr/>
        </p:nvPicPr>
        <p:blipFill rotWithShape="1">
          <a:blip r:embed="rId9"/>
          <a:srcRect b="7095"/>
          <a:stretch/>
        </p:blipFill>
        <p:spPr>
          <a:xfrm>
            <a:off x="8745970" y="1032795"/>
            <a:ext cx="2133600" cy="1982221"/>
          </a:xfrm>
          <a:prstGeom prst="roundRect">
            <a:avLst/>
          </a:prstGeom>
        </p:spPr>
      </p:pic>
      <p:pic>
        <p:nvPicPr>
          <p:cNvPr id="27" name="Picture 26">
            <a:extLst>
              <a:ext uri="{FF2B5EF4-FFF2-40B4-BE49-F238E27FC236}">
                <a16:creationId xmlns:a16="http://schemas.microsoft.com/office/drawing/2014/main" id="{6A974D8B-BF6B-F583-29FC-DFF444C4CA75}"/>
              </a:ext>
            </a:extLst>
          </p:cNvPr>
          <p:cNvPicPr>
            <a:picLocks noChangeAspect="1"/>
          </p:cNvPicPr>
          <p:nvPr/>
        </p:nvPicPr>
        <p:blipFill>
          <a:blip r:embed="rId10"/>
          <a:stretch>
            <a:fillRect/>
          </a:stretch>
        </p:blipFill>
        <p:spPr>
          <a:xfrm>
            <a:off x="6273101" y="4682860"/>
            <a:ext cx="1890047" cy="1261606"/>
          </a:xfrm>
          <a:prstGeom prst="roundRect">
            <a:avLst/>
          </a:prstGeom>
        </p:spPr>
      </p:pic>
    </p:spTree>
    <p:extLst>
      <p:ext uri="{BB962C8B-B14F-4D97-AF65-F5344CB8AC3E}">
        <p14:creationId xmlns:p14="http://schemas.microsoft.com/office/powerpoint/2010/main" val="16717305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9C37900-3BF4-21E6-D7EF-7B436B9F90A7}"/>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BC296A0F-DC80-87A3-BEBB-6F1A0F984A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101C4FB1-D127-7C10-71EE-A93F7F55BA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A73DD2CF-D501-4E29-021D-B53E5B5016F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2031612A-F8ED-5024-6895-5C3095B0AC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93E4E37B-5E11-AA2A-BC52-35AD9A4A32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8832313C-DE45-FCCB-86C1-74CA27568A3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2BC37094-3DF8-9192-2F4E-BD022163D3E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CDA2974B-073F-41BF-0647-5713CED7BD8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01DECF7B-B769-98FA-7EEA-6F968671E3A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C621CB4-A0AC-0041-971F-F6561FE487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73E2256-ECA5-9D97-FB43-179BC710022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F60B3CB-A35A-A053-9419-609BD1ABC8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145A213A-9E12-C61A-301E-C5E3C56C44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A3F5078-1229-CB28-54D2-1CC9EEF8FFE6}"/>
              </a:ext>
            </a:extLst>
          </p:cNvPr>
          <p:cNvSpPr>
            <a:spLocks noGrp="1"/>
          </p:cNvSpPr>
          <p:nvPr>
            <p:ph type="ctrTitle"/>
          </p:nvPr>
        </p:nvSpPr>
        <p:spPr>
          <a:xfrm>
            <a:off x="786385" y="841248"/>
            <a:ext cx="5129600" cy="5340097"/>
          </a:xfrm>
        </p:spPr>
        <p:txBody>
          <a:bodyPr vert="horz" lIns="91440" tIns="45720" rIns="91440" bIns="45720" rtlCol="0" anchor="ctr">
            <a:normAutofit/>
          </a:bodyPr>
          <a:lstStyle/>
          <a:p>
            <a:pPr algn="l" fontAlgn="base"/>
            <a:br>
              <a:rPr lang="en-US" sz="4800" kern="1200" dirty="0">
                <a:solidFill>
                  <a:schemeClr val="bg1"/>
                </a:solidFill>
                <a:effectLst/>
                <a:latin typeface="+mj-lt"/>
                <a:ea typeface="+mj-ea"/>
                <a:cs typeface="+mj-cs"/>
              </a:rPr>
            </a:br>
            <a:endParaRPr lang="en-US" sz="4800" kern="1200" dirty="0">
              <a:solidFill>
                <a:schemeClr val="bg1"/>
              </a:solidFill>
              <a:latin typeface="+mj-lt"/>
              <a:ea typeface="+mj-ea"/>
              <a:cs typeface="+mj-cs"/>
            </a:endParaRPr>
          </a:p>
        </p:txBody>
      </p:sp>
      <p:sp>
        <p:nvSpPr>
          <p:cNvPr id="3" name="Subtitle 2">
            <a:extLst>
              <a:ext uri="{FF2B5EF4-FFF2-40B4-BE49-F238E27FC236}">
                <a16:creationId xmlns:a16="http://schemas.microsoft.com/office/drawing/2014/main" id="{51455512-0185-5A95-14B0-E855D2C114DA}"/>
              </a:ext>
            </a:extLst>
          </p:cNvPr>
          <p:cNvSpPr>
            <a:spLocks noGrp="1"/>
          </p:cNvSpPr>
          <p:nvPr>
            <p:ph type="subTitle" idx="1"/>
          </p:nvPr>
        </p:nvSpPr>
        <p:spPr>
          <a:xfrm>
            <a:off x="6464410" y="841247"/>
            <a:ext cx="4484536" cy="5340097"/>
          </a:xfrm>
        </p:spPr>
        <p:txBody>
          <a:bodyPr vert="horz" lIns="91440" tIns="45720" rIns="91440" bIns="45720" rtlCol="0" anchor="ctr">
            <a:normAutofit/>
          </a:bodyPr>
          <a:lstStyle/>
          <a:p>
            <a:pPr algn="l"/>
            <a:endParaRPr lang="en-US" sz="1800" dirty="0">
              <a:solidFill>
                <a:schemeClr val="tx2"/>
              </a:solidFill>
            </a:endParaRPr>
          </a:p>
          <a:p>
            <a:pPr algn="l"/>
            <a:endParaRPr lang="en-US" sz="1800" dirty="0">
              <a:solidFill>
                <a:schemeClr val="tx2"/>
              </a:solidFill>
            </a:endParaRPr>
          </a:p>
          <a:p>
            <a:pPr algn="l"/>
            <a:r>
              <a:rPr lang="en-US" sz="1800" dirty="0">
                <a:solidFill>
                  <a:schemeClr val="tx2"/>
                </a:solidFill>
              </a:rPr>
              <a:t>Our KS2 provider is</a:t>
            </a: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r>
              <a:rPr lang="en-US" sz="1800" dirty="0">
                <a:solidFill>
                  <a:schemeClr val="tx2"/>
                </a:solidFill>
              </a:rPr>
              <a:t>Our KS3 &amp; 4 provider is </a:t>
            </a: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p:txBody>
      </p:sp>
      <p:sp>
        <p:nvSpPr>
          <p:cNvPr id="5" name="TextBox 4">
            <a:extLst>
              <a:ext uri="{FF2B5EF4-FFF2-40B4-BE49-F238E27FC236}">
                <a16:creationId xmlns:a16="http://schemas.microsoft.com/office/drawing/2014/main" id="{36F3B0D4-FAA0-A96A-CE81-EBEBAE6A9761}"/>
              </a:ext>
            </a:extLst>
          </p:cNvPr>
          <p:cNvSpPr txBox="1"/>
          <p:nvPr/>
        </p:nvSpPr>
        <p:spPr>
          <a:xfrm>
            <a:off x="1013190" y="1343767"/>
            <a:ext cx="3971765" cy="3416320"/>
          </a:xfrm>
          <a:prstGeom prst="rect">
            <a:avLst/>
          </a:prstGeom>
          <a:noFill/>
        </p:spPr>
        <p:txBody>
          <a:bodyPr wrap="square">
            <a:spAutoFit/>
          </a:bodyPr>
          <a:lstStyle/>
          <a:p>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Our curriculum covers both the DfE statutory requirements and the PSHE Association suggested additional content. </a:t>
            </a:r>
          </a:p>
          <a:p>
            <a:endParaRPr lang="en-GB" kern="100" dirty="0">
              <a:solidFill>
                <a:schemeClr val="bg1"/>
              </a:solidFill>
              <a:latin typeface="Aptos" panose="020B0004020202020204" pitchFamily="34" charset="0"/>
              <a:ea typeface="DengXian" panose="02010600030101010101" pitchFamily="2" charset="-122"/>
              <a:cs typeface="Times New Roman" panose="02020603050405020304" pitchFamily="18" charset="0"/>
            </a:endParaRPr>
          </a:p>
          <a:p>
            <a:endPar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endParaRPr>
          </a:p>
          <a:p>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Our broad PSHE programme covers economic wellbeing, careers and enterprise education, as well as education for personal safety, including assessing and managing risk. </a:t>
            </a:r>
            <a:endParaRPr lang="en-GB" dirty="0">
              <a:solidFill>
                <a:schemeClr val="bg1"/>
              </a:solidFill>
            </a:endParaRPr>
          </a:p>
        </p:txBody>
      </p:sp>
      <p:pic>
        <p:nvPicPr>
          <p:cNvPr id="6" name="Picture 5">
            <a:extLst>
              <a:ext uri="{FF2B5EF4-FFF2-40B4-BE49-F238E27FC236}">
                <a16:creationId xmlns:a16="http://schemas.microsoft.com/office/drawing/2014/main" id="{7DD988AA-6B6C-B264-E915-469FE2FE2944}"/>
              </a:ext>
            </a:extLst>
          </p:cNvPr>
          <p:cNvPicPr>
            <a:picLocks noChangeAspect="1"/>
          </p:cNvPicPr>
          <p:nvPr/>
        </p:nvPicPr>
        <p:blipFill>
          <a:blip r:embed="rId2"/>
          <a:stretch>
            <a:fillRect/>
          </a:stretch>
        </p:blipFill>
        <p:spPr>
          <a:xfrm>
            <a:off x="6371242" y="1904573"/>
            <a:ext cx="4617152" cy="874774"/>
          </a:xfrm>
          <a:prstGeom prst="rect">
            <a:avLst/>
          </a:prstGeom>
        </p:spPr>
      </p:pic>
      <p:pic>
        <p:nvPicPr>
          <p:cNvPr id="7" name="Picture 6">
            <a:extLst>
              <a:ext uri="{FF2B5EF4-FFF2-40B4-BE49-F238E27FC236}">
                <a16:creationId xmlns:a16="http://schemas.microsoft.com/office/drawing/2014/main" id="{EAD8F10E-9F93-9F56-017C-B21CA427ECA8}"/>
              </a:ext>
            </a:extLst>
          </p:cNvPr>
          <p:cNvPicPr>
            <a:picLocks noChangeAspect="1"/>
          </p:cNvPicPr>
          <p:nvPr/>
        </p:nvPicPr>
        <p:blipFill>
          <a:blip r:embed="rId3"/>
          <a:stretch>
            <a:fillRect/>
          </a:stretch>
        </p:blipFill>
        <p:spPr>
          <a:xfrm>
            <a:off x="7703430" y="3673220"/>
            <a:ext cx="1950096" cy="2269784"/>
          </a:xfrm>
          <a:prstGeom prst="rect">
            <a:avLst/>
          </a:prstGeom>
          <a:noFill/>
          <a:ln cap="flat">
            <a:noFill/>
          </a:ln>
          <a:effectLst>
            <a:outerShdw dist="38096" dir="8100000" algn="tl">
              <a:srgbClr val="000000">
                <a:alpha val="40000"/>
              </a:srgbClr>
            </a:outerShdw>
          </a:effectLst>
        </p:spPr>
      </p:pic>
      <p:pic>
        <p:nvPicPr>
          <p:cNvPr id="1026" name="Picture 2" descr="Image result for scarf coram characters">
            <a:extLst>
              <a:ext uri="{FF2B5EF4-FFF2-40B4-BE49-F238E27FC236}">
                <a16:creationId xmlns:a16="http://schemas.microsoft.com/office/drawing/2014/main" id="{5B3FCF50-09C5-AC54-D019-0A889496B1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39225" y="158463"/>
            <a:ext cx="2143125" cy="1790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481138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5F35D7F-0B8E-763E-8290-0620FC401C9A}"/>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13EF095F-FCB1-1550-9858-045CCC1A2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68013238-088C-DDF6-E864-25489FCC87D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CCD24C3C-83D6-3718-77DC-5D1F84813B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AE6E2126-E69D-1D09-55E6-606E36A0C18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048457BD-5C31-82E0-7E02-91D277D5D70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848322F0-FD2C-25E8-4637-C43A14A604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D977ECD4-98D3-EFB5-6AE1-FEA915C95B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51449259-9243-8E8D-D1D9-1C344696101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D6D45F68-EA1D-ECFB-B836-C518548FFD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7CDC074E-183A-6D13-4436-3AE9B3B886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9D25AEC-BCF7-B666-184D-EDED0411354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C414E00-5FFE-05B6-DAD0-77B65DB7C3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F8BF0F73-E1A0-A8AF-A063-E45DE19DD10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8B2DC53F-A2BE-09FF-9B82-D35145CFDA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98754874-9E30-1FBB-557F-E3FA02A8A6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CBA2FC22-030F-4E89-3FF7-0820DE7989FC}"/>
              </a:ext>
            </a:extLst>
          </p:cNvPr>
          <p:cNvSpPr>
            <a:spLocks noGrp="1"/>
          </p:cNvSpPr>
          <p:nvPr>
            <p:ph type="title"/>
          </p:nvPr>
        </p:nvSpPr>
        <p:spPr>
          <a:xfrm>
            <a:off x="1350719" y="969031"/>
            <a:ext cx="5155073" cy="5156800"/>
          </a:xfrm>
        </p:spPr>
        <p:txBody>
          <a:bodyPr vert="horz" lIns="91440" tIns="45720" rIns="91440" bIns="45720" rtlCol="0" anchor="ctr">
            <a:normAutofit/>
          </a:bodyPr>
          <a:lstStyle/>
          <a:p>
            <a:endParaRPr lang="en-US" sz="4800" kern="1200" dirty="0">
              <a:solidFill>
                <a:schemeClr val="bg1"/>
              </a:solidFill>
              <a:latin typeface="+mj-lt"/>
              <a:ea typeface="+mj-ea"/>
              <a:cs typeface="+mj-cs"/>
            </a:endParaRPr>
          </a:p>
        </p:txBody>
      </p:sp>
      <p:sp>
        <p:nvSpPr>
          <p:cNvPr id="6" name="TextBox 5">
            <a:extLst>
              <a:ext uri="{FF2B5EF4-FFF2-40B4-BE49-F238E27FC236}">
                <a16:creationId xmlns:a16="http://schemas.microsoft.com/office/drawing/2014/main" id="{94D90337-F792-2120-EF3A-E5D97FF16F3B}"/>
              </a:ext>
            </a:extLst>
          </p:cNvPr>
          <p:cNvSpPr txBox="1"/>
          <p:nvPr/>
        </p:nvSpPr>
        <p:spPr>
          <a:xfrm>
            <a:off x="3460574" y="732169"/>
            <a:ext cx="5781810" cy="1446550"/>
          </a:xfrm>
          <a:prstGeom prst="rect">
            <a:avLst/>
          </a:prstGeom>
          <a:noFill/>
        </p:spPr>
        <p:txBody>
          <a:bodyPr wrap="square" rtlCol="0">
            <a:spAutoFit/>
          </a:bodyPr>
          <a:lstStyle/>
          <a:p>
            <a:r>
              <a:rPr lang="en-GB" sz="4400" dirty="0">
                <a:solidFill>
                  <a:schemeClr val="bg1"/>
                </a:solidFill>
              </a:rPr>
              <a:t>Key Stage 2 Curriculum</a:t>
            </a:r>
          </a:p>
          <a:p>
            <a:endParaRPr lang="en-GB" sz="4400" dirty="0">
              <a:solidFill>
                <a:schemeClr val="bg1"/>
              </a:solidFill>
            </a:endParaRPr>
          </a:p>
        </p:txBody>
      </p:sp>
      <p:pic>
        <p:nvPicPr>
          <p:cNvPr id="7" name="Picture 6">
            <a:extLst>
              <a:ext uri="{FF2B5EF4-FFF2-40B4-BE49-F238E27FC236}">
                <a16:creationId xmlns:a16="http://schemas.microsoft.com/office/drawing/2014/main" id="{48B5BD30-CD62-298D-4487-51A81A0ADDBD}"/>
              </a:ext>
            </a:extLst>
          </p:cNvPr>
          <p:cNvPicPr>
            <a:picLocks noChangeAspect="1"/>
          </p:cNvPicPr>
          <p:nvPr/>
        </p:nvPicPr>
        <p:blipFill>
          <a:blip r:embed="rId3"/>
          <a:stretch>
            <a:fillRect/>
          </a:stretch>
        </p:blipFill>
        <p:spPr>
          <a:xfrm>
            <a:off x="942256" y="1561435"/>
            <a:ext cx="10307488" cy="4236566"/>
          </a:xfrm>
          <a:prstGeom prst="rect">
            <a:avLst/>
          </a:prstGeom>
        </p:spPr>
      </p:pic>
    </p:spTree>
    <p:extLst>
      <p:ext uri="{BB962C8B-B14F-4D97-AF65-F5344CB8AC3E}">
        <p14:creationId xmlns:p14="http://schemas.microsoft.com/office/powerpoint/2010/main" val="220183995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8A258E3-7899-318F-AEBC-A1EE743FB016}"/>
            </a:ext>
          </a:extLst>
        </p:cNvPr>
        <p:cNvGrpSpPr/>
        <p:nvPr/>
      </p:nvGrpSpPr>
      <p:grpSpPr>
        <a:xfrm>
          <a:off x="0" y="0"/>
          <a:ext cx="0" cy="0"/>
          <a:chOff x="0" y="0"/>
          <a:chExt cx="0" cy="0"/>
        </a:xfrm>
      </p:grpSpPr>
      <p:sp useBgFill="1">
        <p:nvSpPr>
          <p:cNvPr id="30" name="Slide Background Fill">
            <a:extLst>
              <a:ext uri="{FF2B5EF4-FFF2-40B4-BE49-F238E27FC236}">
                <a16:creationId xmlns:a16="http://schemas.microsoft.com/office/drawing/2014/main" id="{3C75042C-43A3-D067-3F12-316F89FC5D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6E9468AE-C044-77D3-9229-88C3B2A2872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3" name="Color Cover">
              <a:extLst>
                <a:ext uri="{FF2B5EF4-FFF2-40B4-BE49-F238E27FC236}">
                  <a16:creationId xmlns:a16="http://schemas.microsoft.com/office/drawing/2014/main" id="{2C547797-1FD5-0C25-24B3-3E7C70060C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Cover">
              <a:extLst>
                <a:ext uri="{FF2B5EF4-FFF2-40B4-BE49-F238E27FC236}">
                  <a16:creationId xmlns:a16="http://schemas.microsoft.com/office/drawing/2014/main" id="{B039167B-E673-FF88-CD39-5236F3BF86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9F9318A4-FB00-B5FA-9893-66010E54B71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7" name="Color">
              <a:extLst>
                <a:ext uri="{FF2B5EF4-FFF2-40B4-BE49-F238E27FC236}">
                  <a16:creationId xmlns:a16="http://schemas.microsoft.com/office/drawing/2014/main" id="{E98C05EB-2C94-EC84-91B2-73DECD8A1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lor">
              <a:extLst>
                <a:ext uri="{FF2B5EF4-FFF2-40B4-BE49-F238E27FC236}">
                  <a16:creationId xmlns:a16="http://schemas.microsoft.com/office/drawing/2014/main" id="{C6E8A0DC-3D91-8485-C2C7-700C66B60D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39">
            <a:extLst>
              <a:ext uri="{FF2B5EF4-FFF2-40B4-BE49-F238E27FC236}">
                <a16:creationId xmlns:a16="http://schemas.microsoft.com/office/drawing/2014/main" id="{E0019885-C32D-FDD4-E527-42AFD6B4241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1" name="Freeform: Shape 40">
              <a:extLst>
                <a:ext uri="{FF2B5EF4-FFF2-40B4-BE49-F238E27FC236}">
                  <a16:creationId xmlns:a16="http://schemas.microsoft.com/office/drawing/2014/main" id="{EC72F029-2D59-FEC7-0DFC-4A50759A26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93741714-1652-FB0A-A70E-63FE6FE6D4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D28CCD9A-C7B7-EEEC-5CF9-C46C3ABE5E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F4A5D248-CBF9-ED2C-F0CD-5994AF1FB8B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51FCC915-22C0-2073-CA60-DE6FD472BE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5DA1CE2C-DEB5-0970-3757-DFD054286F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98B7683D-7020-B97E-BF37-8D9F8374E35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96A084F-D9E5-F40B-206A-EF4DD83D28C0}"/>
              </a:ext>
            </a:extLst>
          </p:cNvPr>
          <p:cNvSpPr>
            <a:spLocks noGrp="1"/>
          </p:cNvSpPr>
          <p:nvPr>
            <p:ph type="title"/>
          </p:nvPr>
        </p:nvSpPr>
        <p:spPr>
          <a:xfrm>
            <a:off x="1012644" y="841665"/>
            <a:ext cx="5203990" cy="816314"/>
          </a:xfrm>
        </p:spPr>
        <p:txBody>
          <a:bodyPr vert="horz" lIns="91440" tIns="45720" rIns="91440" bIns="45720" rtlCol="0" anchor="b">
            <a:normAutofit fontScale="90000"/>
          </a:bodyPr>
          <a:lstStyle/>
          <a:p>
            <a:br>
              <a:rPr lang="en-US" sz="4800" dirty="0">
                <a:solidFill>
                  <a:schemeClr val="bg1"/>
                </a:solidFill>
              </a:rPr>
            </a:br>
            <a:br>
              <a:rPr lang="en-US" sz="4800" dirty="0">
                <a:solidFill>
                  <a:schemeClr val="bg1"/>
                </a:solidFill>
              </a:rPr>
            </a:br>
            <a:r>
              <a:rPr lang="en-US" b="1" dirty="0">
                <a:solidFill>
                  <a:schemeClr val="bg1"/>
                </a:solidFill>
              </a:rPr>
              <a:t>KS2 Lesson examples </a:t>
            </a:r>
            <a:endParaRPr lang="en-US" b="1" kern="1200" dirty="0">
              <a:solidFill>
                <a:schemeClr val="bg1"/>
              </a:solidFill>
              <a:latin typeface="+mj-lt"/>
              <a:ea typeface="+mj-ea"/>
              <a:cs typeface="+mj-cs"/>
            </a:endParaRPr>
          </a:p>
        </p:txBody>
      </p:sp>
      <p:pic>
        <p:nvPicPr>
          <p:cNvPr id="4" name="Picture 3">
            <a:extLst>
              <a:ext uri="{FF2B5EF4-FFF2-40B4-BE49-F238E27FC236}">
                <a16:creationId xmlns:a16="http://schemas.microsoft.com/office/drawing/2014/main" id="{C55099D7-BF8C-B5B1-A0EB-AEFB1BD91F82}"/>
              </a:ext>
            </a:extLst>
          </p:cNvPr>
          <p:cNvPicPr>
            <a:picLocks noChangeAspect="1"/>
          </p:cNvPicPr>
          <p:nvPr/>
        </p:nvPicPr>
        <p:blipFill>
          <a:blip r:embed="rId2"/>
          <a:stretch>
            <a:fillRect/>
          </a:stretch>
        </p:blipFill>
        <p:spPr>
          <a:xfrm>
            <a:off x="6662417" y="1609314"/>
            <a:ext cx="4114072" cy="3639371"/>
          </a:xfrm>
          <a:prstGeom prst="rect">
            <a:avLst/>
          </a:prstGeom>
        </p:spPr>
      </p:pic>
      <p:pic>
        <p:nvPicPr>
          <p:cNvPr id="7" name="Picture 6">
            <a:extLst>
              <a:ext uri="{FF2B5EF4-FFF2-40B4-BE49-F238E27FC236}">
                <a16:creationId xmlns:a16="http://schemas.microsoft.com/office/drawing/2014/main" id="{165DEA76-AA83-EC96-E4CF-86B488492F63}"/>
              </a:ext>
            </a:extLst>
          </p:cNvPr>
          <p:cNvPicPr>
            <a:picLocks noChangeAspect="1"/>
          </p:cNvPicPr>
          <p:nvPr/>
        </p:nvPicPr>
        <p:blipFill>
          <a:blip r:embed="rId3"/>
          <a:stretch>
            <a:fillRect/>
          </a:stretch>
        </p:blipFill>
        <p:spPr>
          <a:xfrm>
            <a:off x="1012644" y="1875361"/>
            <a:ext cx="4759237" cy="1475933"/>
          </a:xfrm>
          <a:prstGeom prst="rect">
            <a:avLst/>
          </a:prstGeom>
        </p:spPr>
      </p:pic>
      <p:pic>
        <p:nvPicPr>
          <p:cNvPr id="9" name="Picture 8">
            <a:extLst>
              <a:ext uri="{FF2B5EF4-FFF2-40B4-BE49-F238E27FC236}">
                <a16:creationId xmlns:a16="http://schemas.microsoft.com/office/drawing/2014/main" id="{922FB92E-4E02-4FD9-CEEB-B65E3054E4CC}"/>
              </a:ext>
            </a:extLst>
          </p:cNvPr>
          <p:cNvPicPr>
            <a:picLocks noChangeAspect="1"/>
          </p:cNvPicPr>
          <p:nvPr/>
        </p:nvPicPr>
        <p:blipFill>
          <a:blip r:embed="rId4"/>
          <a:stretch>
            <a:fillRect/>
          </a:stretch>
        </p:blipFill>
        <p:spPr>
          <a:xfrm>
            <a:off x="2327534" y="3770896"/>
            <a:ext cx="2297419" cy="1607503"/>
          </a:xfrm>
          <a:prstGeom prst="rect">
            <a:avLst/>
          </a:prstGeom>
        </p:spPr>
      </p:pic>
    </p:spTree>
    <p:extLst>
      <p:ext uri="{BB962C8B-B14F-4D97-AF65-F5344CB8AC3E}">
        <p14:creationId xmlns:p14="http://schemas.microsoft.com/office/powerpoint/2010/main" val="30043669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E6AEC1A-2C53-23E8-0C1B-A63A5859F1A1}"/>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D7F67CE9-21B9-46CB-0CF7-34EB465CF09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54A061B3-2D6D-E16F-6F44-59EC795358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BA80D94A-FA2D-8F37-2F31-2E0F4DB4A41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E25841D3-1D3B-B6FA-1444-3928CD2F4D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2DF65719-DF2A-0533-0D33-898C5F588A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735C4A96-9644-6015-03BF-E361C07E881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E3D352CF-AD85-B550-3410-97214D985BA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3C441C6A-0ECB-5AC2-2C88-CCDAAE0A6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091BFC59-3A27-F9C5-57BD-D05FF1CEC07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D7AD36E-6176-6DE3-513C-BF7C192AB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3DADD271-04A6-D8DB-284A-D71AEEC49F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E990D97A-A69B-8925-E48A-A86F9890DC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837E6C35-1111-B4B5-C47E-647E77ABEAA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DFEC93B-20E9-9492-9668-21957F4C52E3}"/>
              </a:ext>
            </a:extLst>
          </p:cNvPr>
          <p:cNvSpPr>
            <a:spLocks noGrp="1"/>
          </p:cNvSpPr>
          <p:nvPr>
            <p:ph type="ctrTitle"/>
          </p:nvPr>
        </p:nvSpPr>
        <p:spPr>
          <a:xfrm>
            <a:off x="786385" y="841248"/>
            <a:ext cx="5129600" cy="5340097"/>
          </a:xfrm>
        </p:spPr>
        <p:txBody>
          <a:bodyPr vert="horz" lIns="91440" tIns="45720" rIns="91440" bIns="45720" rtlCol="0" anchor="ctr">
            <a:normAutofit/>
          </a:bodyPr>
          <a:lstStyle/>
          <a:p>
            <a:pPr algn="l"/>
            <a:br>
              <a:rPr lang="en-US" sz="4800" kern="1200">
                <a:solidFill>
                  <a:schemeClr val="bg1"/>
                </a:solidFill>
                <a:effectLst/>
                <a:latin typeface="+mj-lt"/>
                <a:ea typeface="+mj-ea"/>
                <a:cs typeface="+mj-cs"/>
              </a:rPr>
            </a:br>
            <a:endParaRPr lang="en-US" sz="4800" kern="1200" dirty="0">
              <a:solidFill>
                <a:schemeClr val="bg1"/>
              </a:solidFill>
              <a:latin typeface="+mj-lt"/>
              <a:ea typeface="+mj-ea"/>
              <a:cs typeface="+mj-cs"/>
            </a:endParaRPr>
          </a:p>
        </p:txBody>
      </p:sp>
      <p:sp>
        <p:nvSpPr>
          <p:cNvPr id="3" name="Subtitle 2">
            <a:extLst>
              <a:ext uri="{FF2B5EF4-FFF2-40B4-BE49-F238E27FC236}">
                <a16:creationId xmlns:a16="http://schemas.microsoft.com/office/drawing/2014/main" id="{CD3219A1-3A46-7E05-B1BD-D5F632F04DB1}"/>
              </a:ext>
            </a:extLst>
          </p:cNvPr>
          <p:cNvSpPr>
            <a:spLocks noGrp="1"/>
          </p:cNvSpPr>
          <p:nvPr>
            <p:ph type="subTitle" idx="1"/>
          </p:nvPr>
        </p:nvSpPr>
        <p:spPr>
          <a:xfrm>
            <a:off x="6464410" y="841247"/>
            <a:ext cx="4484536" cy="5340097"/>
          </a:xfrm>
        </p:spPr>
        <p:txBody>
          <a:bodyPr vert="horz" lIns="91440" tIns="45720" rIns="91440" bIns="45720" rtlCol="0" anchor="ctr">
            <a:normAutofit/>
          </a:bodyPr>
          <a:lstStyle/>
          <a:p>
            <a:pPr algn="l"/>
            <a:r>
              <a:rPr lang="en-GB" sz="1800" kern="100" dirty="0">
                <a:effectLst/>
                <a:latin typeface="Aptos" panose="020B0004020202020204" pitchFamily="34" charset="0"/>
                <a:ea typeface="DengXian" panose="02010600030101010101" pitchFamily="2" charset="-122"/>
                <a:cs typeface="Times New Roman" panose="02020603050405020304" pitchFamily="18" charset="0"/>
              </a:rPr>
              <a:t>Learning opportunities for Key </a:t>
            </a:r>
            <a:r>
              <a:rPr lang="en-GB" sz="1800" kern="100" dirty="0">
                <a:latin typeface="Aptos" panose="020B0004020202020204" pitchFamily="34" charset="0"/>
                <a:ea typeface="DengXian" panose="02010600030101010101" pitchFamily="2" charset="-122"/>
                <a:cs typeface="Times New Roman" panose="02020603050405020304" pitchFamily="18" charset="0"/>
              </a:rPr>
              <a:t>S</a:t>
            </a:r>
            <a:r>
              <a:rPr lang="en-GB" sz="1800" kern="100" dirty="0">
                <a:effectLst/>
                <a:latin typeface="Aptos" panose="020B0004020202020204" pitchFamily="34" charset="0"/>
                <a:ea typeface="DengXian" panose="02010600030101010101" pitchFamily="2" charset="-122"/>
                <a:cs typeface="Times New Roman" panose="02020603050405020304" pitchFamily="18" charset="0"/>
              </a:rPr>
              <a:t>tage 3 &amp; 4 are based on three core themes: </a:t>
            </a:r>
          </a:p>
          <a:p>
            <a:pPr algn="l"/>
            <a:br>
              <a:rPr lang="en-GB" sz="1800" kern="100" dirty="0">
                <a:effectLst/>
                <a:latin typeface="Aptos" panose="020B0004020202020204" pitchFamily="34" charset="0"/>
                <a:ea typeface="DengXian" panose="02010600030101010101" pitchFamily="2" charset="-122"/>
                <a:cs typeface="Times New Roman" panose="02020603050405020304" pitchFamily="18" charset="0"/>
              </a:rPr>
            </a:br>
            <a:r>
              <a:rPr lang="en-GB" sz="1800" kern="100" dirty="0">
                <a:effectLst/>
                <a:latin typeface="Aptos" panose="020B0004020202020204" pitchFamily="34" charset="0"/>
                <a:ea typeface="DengXian" panose="02010600030101010101" pitchFamily="2" charset="-122"/>
                <a:cs typeface="Times New Roman" panose="02020603050405020304" pitchFamily="18" charset="0"/>
              </a:rPr>
              <a:t>CORE THEME 1: HEALTH AND WELLBEING</a:t>
            </a:r>
          </a:p>
          <a:p>
            <a:pPr algn="l"/>
            <a:r>
              <a:rPr lang="en-GB" sz="1800" kern="100" dirty="0">
                <a:effectLst/>
                <a:latin typeface="Aptos" panose="020B0004020202020204" pitchFamily="34" charset="0"/>
                <a:ea typeface="DengXian" panose="02010600030101010101" pitchFamily="2" charset="-122"/>
                <a:cs typeface="Times New Roman" panose="02020603050405020304" pitchFamily="18" charset="0"/>
              </a:rPr>
              <a:t> </a:t>
            </a:r>
            <a:br>
              <a:rPr lang="en-GB" sz="1800" kern="100" dirty="0">
                <a:effectLst/>
                <a:latin typeface="Aptos" panose="020B0004020202020204" pitchFamily="34" charset="0"/>
                <a:ea typeface="DengXian" panose="02010600030101010101" pitchFamily="2" charset="-122"/>
                <a:cs typeface="Times New Roman" panose="02020603050405020304" pitchFamily="18" charset="0"/>
              </a:rPr>
            </a:br>
            <a:r>
              <a:rPr lang="en-GB" sz="1800" kern="100" dirty="0">
                <a:effectLst/>
                <a:latin typeface="Aptos" panose="020B0004020202020204" pitchFamily="34" charset="0"/>
                <a:ea typeface="DengXian" panose="02010600030101010101" pitchFamily="2" charset="-122"/>
                <a:cs typeface="Times New Roman" panose="02020603050405020304" pitchFamily="18" charset="0"/>
              </a:rPr>
              <a:t>CORE THEME 2: LIVING IN THE WIDER WORLD </a:t>
            </a:r>
          </a:p>
          <a:p>
            <a:pPr algn="l"/>
            <a:br>
              <a:rPr lang="en-GB" sz="1800" kern="100" dirty="0">
                <a:effectLst/>
                <a:latin typeface="Aptos" panose="020B0004020202020204" pitchFamily="34" charset="0"/>
                <a:ea typeface="DengXian" panose="02010600030101010101" pitchFamily="2" charset="-122"/>
                <a:cs typeface="Times New Roman" panose="02020603050405020304" pitchFamily="18" charset="0"/>
              </a:rPr>
            </a:br>
            <a:r>
              <a:rPr lang="en-GB" sz="1800" dirty="0">
                <a:effectLst/>
                <a:latin typeface="Aptos" panose="020B0004020202020204" pitchFamily="34" charset="0"/>
                <a:ea typeface="DengXian" panose="02010600030101010101" pitchFamily="2" charset="-122"/>
                <a:cs typeface="Times New Roman" panose="02020603050405020304" pitchFamily="18" charset="0"/>
              </a:rPr>
              <a:t>CORE THEME 3: RELATIONSHIPS</a:t>
            </a:r>
            <a:r>
              <a:rPr lang="en-GB" sz="1800" dirty="0">
                <a:latin typeface="Aptos" panose="020B0004020202020204" pitchFamily="34" charset="0"/>
                <a:ea typeface="DengXian" panose="02010600030101010101" pitchFamily="2" charset="-122"/>
                <a:cs typeface="Times New Roman" panose="02020603050405020304" pitchFamily="18" charset="0"/>
              </a:rPr>
              <a:t> &amp; SEX EDUCATION</a:t>
            </a:r>
            <a:endParaRPr lang="en-US" sz="1800" dirty="0">
              <a:solidFill>
                <a:schemeClr val="tx2"/>
              </a:solidFill>
            </a:endParaRPr>
          </a:p>
        </p:txBody>
      </p:sp>
      <p:pic>
        <p:nvPicPr>
          <p:cNvPr id="1026" name="Picture 2" descr="P.S.H.E. Curriculum">
            <a:extLst>
              <a:ext uri="{FF2B5EF4-FFF2-40B4-BE49-F238E27FC236}">
                <a16:creationId xmlns:a16="http://schemas.microsoft.com/office/drawing/2014/main" id="{EB4DB9B4-21C8-566B-51FE-642CB9E8E31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1086" y="1778750"/>
            <a:ext cx="4762500" cy="2857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238614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A264017-5868-456D-E063-1E9996FE09ED}"/>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CD83D09-4007-BF40-8B3B-DBC59F0E32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5D842B72-03D9-F47F-7405-745C188B17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540E387A-585D-1FA9-80EA-299A064366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43586FB2-2B33-05CC-427C-D12FB4F919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556E4CF5-D09F-9492-96CF-EA871704597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5EEC9508-9413-3C44-6D7D-DB91CAF1EF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09EEFD72-4EA2-4B03-DDC7-16BED575AE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754E7F2E-2114-54E3-77D6-23EBD9C52B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D9994E93-B82A-853A-5228-75957E740A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C82CD4-1666-40F0-66C4-7255E33880C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DECF46A3-56C6-D94B-E182-0A8CDF6F2A6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8FB8D415-89D9-EAC3-EF97-971EE0863D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EE45E351-2099-8402-81DE-093705680E1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A963D384-25E8-82D4-C8E0-60044B4F6E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AC017A30-580F-F56E-A2A9-78FF252D4AA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0B254158-AD5E-9B5D-4327-7295A47A6192}"/>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B297C4BB-64EF-CA45-4806-D1496B532FE9}"/>
              </a:ext>
            </a:extLst>
          </p:cNvPr>
          <p:cNvGraphicFramePr>
            <a:graphicFrameLocks noGrp="1"/>
          </p:cNvGraphicFramePr>
          <p:nvPr>
            <p:ph idx="1"/>
            <p:extLst>
              <p:ext uri="{D42A27DB-BD31-4B8C-83A1-F6EECF244321}">
                <p14:modId xmlns:p14="http://schemas.microsoft.com/office/powerpoint/2010/main" val="3244674525"/>
              </p:ext>
            </p:extLst>
          </p:nvPr>
        </p:nvGraphicFramePr>
        <p:xfrm>
          <a:off x="875071" y="980140"/>
          <a:ext cx="10478726" cy="5383390"/>
        </p:xfrm>
        <a:graphic>
          <a:graphicData uri="http://schemas.openxmlformats.org/drawingml/2006/table">
            <a:tbl>
              <a:tblPr firstRow="1" bandRow="1">
                <a:tableStyleId>{073A0DAA-6AF3-43AB-8588-CEC1D06C72B9}</a:tableStyleId>
              </a:tblPr>
              <a:tblGrid>
                <a:gridCol w="3461744">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86733">
                <a:tc>
                  <a:txBody>
                    <a:bodyPr/>
                    <a:lstStyle/>
                    <a:p>
                      <a:pPr algn="ctr"/>
                      <a:endParaRPr lang="en-GB" dirty="0"/>
                    </a:p>
                  </a:txBody>
                  <a:tcPr/>
                </a:tc>
                <a:tc>
                  <a:txBody>
                    <a:bodyPr/>
                    <a:lstStyle/>
                    <a:p>
                      <a:pPr algn="ctr"/>
                      <a:r>
                        <a:rPr lang="en-GB" dirty="0"/>
                        <a:t>        Year 7 Curriculum</a:t>
                      </a:r>
                    </a:p>
                  </a:txBody>
                  <a:tcPr/>
                </a:tc>
                <a:tc>
                  <a:txBody>
                    <a:bodyPr/>
                    <a:lstStyle/>
                    <a:p>
                      <a:pPr algn="ctr"/>
                      <a:endParaRPr lang="en-GB" dirty="0"/>
                    </a:p>
                  </a:txBody>
                  <a:tcPr/>
                </a:tc>
                <a:extLst>
                  <a:ext uri="{0D108BD9-81ED-4DB2-BD59-A6C34878D82A}">
                    <a16:rowId xmlns:a16="http://schemas.microsoft.com/office/drawing/2014/main" val="264293706"/>
                  </a:ext>
                </a:extLst>
              </a:tr>
              <a:tr h="390417">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3640711">
                <a:tc>
                  <a:txBody>
                    <a:bodyPr/>
                    <a:lstStyle/>
                    <a:p>
                      <a:pPr algn="ctr"/>
                      <a:r>
                        <a:rPr lang="en-GB" b="1" u="sng" dirty="0"/>
                        <a:t>Health &amp; Wellbeing</a:t>
                      </a:r>
                    </a:p>
                    <a:p>
                      <a:pPr algn="ctr"/>
                      <a:endParaRPr lang="en-GB" b="1" u="sng" dirty="0"/>
                    </a:p>
                    <a:p>
                      <a:pPr algn="ctr"/>
                      <a:r>
                        <a:rPr lang="en-GB" b="0" u="none" dirty="0"/>
                        <a:t>Health &amp; wellbeing intro</a:t>
                      </a:r>
                    </a:p>
                    <a:p>
                      <a:pPr algn="ctr"/>
                      <a:r>
                        <a:rPr lang="en-GB" b="0" u="none" dirty="0"/>
                        <a:t>Positive mental health</a:t>
                      </a:r>
                    </a:p>
                    <a:p>
                      <a:pPr algn="ctr"/>
                      <a:r>
                        <a:rPr lang="en-GB" b="0" u="none" dirty="0"/>
                        <a:t>Building resilience</a:t>
                      </a:r>
                    </a:p>
                    <a:p>
                      <a:pPr algn="ctr"/>
                      <a:r>
                        <a:rPr lang="en-GB" b="0" u="none" dirty="0"/>
                        <a:t>Empathy &amp; kindness</a:t>
                      </a:r>
                    </a:p>
                    <a:p>
                      <a:pPr algn="ctr"/>
                      <a:r>
                        <a:rPr lang="en-GB" b="0" u="none" dirty="0"/>
                        <a:t>Safer internet </a:t>
                      </a:r>
                    </a:p>
                    <a:p>
                      <a:pPr algn="ctr"/>
                      <a:r>
                        <a:rPr lang="en-GB" b="0" u="none" dirty="0"/>
                        <a:t>Dangers of vaping </a:t>
                      </a:r>
                    </a:p>
                    <a:p>
                      <a:pPr algn="ctr"/>
                      <a:r>
                        <a:rPr lang="en-GB" b="0" u="none" dirty="0"/>
                        <a:t>Drugs</a:t>
                      </a:r>
                    </a:p>
                    <a:p>
                      <a:pPr algn="ctr"/>
                      <a:r>
                        <a:rPr lang="en-GB" b="0" u="none" dirty="0"/>
                        <a:t>Personal hygiene</a:t>
                      </a:r>
                    </a:p>
                    <a:p>
                      <a:pPr algn="ctr"/>
                      <a:r>
                        <a:rPr lang="en-GB" b="0" u="none" dirty="0"/>
                        <a:t>Puberty</a:t>
                      </a:r>
                    </a:p>
                    <a:p>
                      <a:pPr algn="ctr"/>
                      <a:r>
                        <a:rPr lang="en-GB" b="0" u="none" dirty="0"/>
                        <a:t>Periods &amp; menstruation</a:t>
                      </a:r>
                    </a:p>
                    <a:p>
                      <a:pPr algn="ctr"/>
                      <a:r>
                        <a:rPr lang="en-GB" b="0" u="none" dirty="0"/>
                        <a:t>Gratitude</a:t>
                      </a:r>
                      <a:endParaRPr lang="en-GB" b="1" u="sng" dirty="0"/>
                    </a:p>
                    <a:p>
                      <a:pPr algn="ctr"/>
                      <a:endParaRPr lang="en-GB" b="0" u="none" dirty="0"/>
                    </a:p>
                  </a:txBody>
                  <a:tcPr/>
                </a:tc>
                <a:tc>
                  <a:txBody>
                    <a:bodyPr/>
                    <a:lstStyle/>
                    <a:p>
                      <a:pPr algn="ctr"/>
                      <a:r>
                        <a:rPr lang="en-GB" b="1" u="sng" dirty="0"/>
                        <a:t>Living in the Wider World</a:t>
                      </a:r>
                    </a:p>
                    <a:p>
                      <a:pPr algn="ctr"/>
                      <a:endParaRPr lang="en-GB" b="1" u="sng" dirty="0"/>
                    </a:p>
                    <a:p>
                      <a:pPr algn="ctr"/>
                      <a:r>
                        <a:rPr lang="en-GB" b="0" u="none" dirty="0"/>
                        <a:t>Personal development &amp; target setting</a:t>
                      </a:r>
                    </a:p>
                    <a:p>
                      <a:pPr algn="ctr"/>
                      <a:r>
                        <a:rPr lang="en-GB" b="0" u="none" dirty="0"/>
                        <a:t>Importance of respect</a:t>
                      </a:r>
                    </a:p>
                    <a:p>
                      <a:pPr algn="ctr"/>
                      <a:r>
                        <a:rPr lang="en-GB" b="0" u="none" dirty="0"/>
                        <a:t>Wants, needs &amp; priorities </a:t>
                      </a:r>
                    </a:p>
                    <a:p>
                      <a:pPr algn="ctr"/>
                      <a:r>
                        <a:rPr lang="en-GB" b="0" u="none" dirty="0"/>
                        <a:t>Self-esteem through life</a:t>
                      </a:r>
                    </a:p>
                    <a:p>
                      <a:pPr algn="ctr"/>
                      <a:r>
                        <a:rPr lang="en-GB" b="0" u="none" dirty="0"/>
                        <a:t>Media literacy</a:t>
                      </a:r>
                    </a:p>
                    <a:p>
                      <a:pPr algn="ctr"/>
                      <a:r>
                        <a:rPr lang="en-GB" b="0" u="none" dirty="0"/>
                        <a:t>Racism </a:t>
                      </a:r>
                    </a:p>
                    <a:p>
                      <a:pPr algn="ctr"/>
                      <a:r>
                        <a:rPr lang="en-GB" b="0" u="none" dirty="0"/>
                        <a:t>Stereotyping</a:t>
                      </a:r>
                    </a:p>
                    <a:p>
                      <a:pPr algn="ctr"/>
                      <a:r>
                        <a:rPr lang="en-GB" b="0" u="none" dirty="0"/>
                        <a:t>Protected characteristics </a:t>
                      </a:r>
                    </a:p>
                    <a:p>
                      <a:pPr algn="ctr"/>
                      <a:r>
                        <a:rPr lang="en-GB" b="0" u="none" dirty="0"/>
                        <a:t>Careers skills &amp; qualities</a:t>
                      </a:r>
                    </a:p>
                    <a:p>
                      <a:pPr algn="ctr"/>
                      <a:r>
                        <a:rPr lang="en-GB" b="0" u="none" dirty="0">
                          <a:solidFill>
                            <a:srgbClr val="FF0000"/>
                          </a:solidFill>
                        </a:rPr>
                        <a:t>Budgeting our money</a:t>
                      </a:r>
                    </a:p>
                    <a:p>
                      <a:pPr algn="ctr"/>
                      <a:endParaRPr lang="en-GB" b="0" u="none" dirty="0"/>
                    </a:p>
                    <a:p>
                      <a:pPr algn="ctr"/>
                      <a:endParaRPr lang="en-GB" b="0" u="none" dirty="0"/>
                    </a:p>
                  </a:txBody>
                  <a:tcPr/>
                </a:tc>
                <a:tc>
                  <a:txBody>
                    <a:bodyPr/>
                    <a:lstStyle/>
                    <a:p>
                      <a:pPr algn="ctr"/>
                      <a:r>
                        <a:rPr lang="en-GB" b="1" u="sng" dirty="0"/>
                        <a:t>Relationships &amp; Sex Education</a:t>
                      </a:r>
                    </a:p>
                    <a:p>
                      <a:pPr algn="ctr"/>
                      <a:endParaRPr lang="en-GB" b="1" u="sng" dirty="0"/>
                    </a:p>
                    <a:p>
                      <a:pPr algn="ctr"/>
                      <a:r>
                        <a:rPr lang="en-GB" b="0" u="none" dirty="0"/>
                        <a:t>Healthy relationships</a:t>
                      </a:r>
                    </a:p>
                    <a:p>
                      <a:pPr algn="ctr"/>
                      <a:r>
                        <a:rPr lang="en-GB" b="0" u="none" dirty="0"/>
                        <a:t>Importance of trust</a:t>
                      </a:r>
                    </a:p>
                    <a:p>
                      <a:pPr algn="ctr"/>
                      <a:r>
                        <a:rPr lang="en-GB" b="0" u="none" dirty="0"/>
                        <a:t>Maintaining friendships</a:t>
                      </a:r>
                    </a:p>
                    <a:p>
                      <a:pPr algn="ctr"/>
                      <a:r>
                        <a:rPr lang="en-GB" b="0" u="none" dirty="0"/>
                        <a:t>Anti-bullying </a:t>
                      </a:r>
                    </a:p>
                    <a:p>
                      <a:pPr algn="ctr"/>
                      <a:r>
                        <a:rPr lang="en-GB" b="0" u="none" dirty="0"/>
                        <a:t>Peer pressure</a:t>
                      </a:r>
                    </a:p>
                    <a:p>
                      <a:pPr algn="ctr"/>
                      <a:r>
                        <a:rPr lang="en-GB" b="0" u="none" dirty="0"/>
                        <a:t>Online grooming</a:t>
                      </a:r>
                    </a:p>
                    <a:p>
                      <a:pPr algn="ctr"/>
                      <a:r>
                        <a:rPr lang="en-GB" b="0" u="none" dirty="0"/>
                        <a:t>Different families</a:t>
                      </a:r>
                    </a:p>
                    <a:p>
                      <a:pPr algn="ctr"/>
                      <a:r>
                        <a:rPr lang="en-GB" b="0" u="none" dirty="0"/>
                        <a:t>Falling in love</a:t>
                      </a:r>
                    </a:p>
                    <a:p>
                      <a:pPr algn="ctr"/>
                      <a:r>
                        <a:rPr lang="en-GB" b="0" u="none" dirty="0"/>
                        <a:t>Marriage</a:t>
                      </a:r>
                    </a:p>
                    <a:p>
                      <a:pPr algn="ctr"/>
                      <a:r>
                        <a:rPr lang="en-GB" b="0" u="none" dirty="0">
                          <a:solidFill>
                            <a:schemeClr val="tx1"/>
                          </a:solidFill>
                        </a:rPr>
                        <a:t>How to make a baby</a:t>
                      </a:r>
                    </a:p>
                    <a:p>
                      <a:pPr algn="ctr"/>
                      <a:r>
                        <a:rPr lang="en-GB" b="0" u="none" dirty="0">
                          <a:solidFill>
                            <a:schemeClr val="tx1"/>
                          </a:solidFill>
                        </a:rPr>
                        <a:t>Consent</a:t>
                      </a:r>
                    </a:p>
                    <a:p>
                      <a:pPr algn="ctr"/>
                      <a:endParaRPr lang="en-GB" b="1" u="sng"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86848823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F002A19-8C4F-BFEB-88B1-8B1B9BF6D271}"/>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89DC7A72-B431-4CD6-F52E-7A1AA3E7E3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C7C6C01F-8212-34B8-17F7-6679B581032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79C4FA4A-45AB-7832-668C-71FA714383C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9DD0C793-B263-028B-7420-8A5118D72FB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DD4CD1D5-C77A-0BA4-0CC5-9BDB54C4900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D20BE439-FD23-FF53-9274-5D852184A8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BA5DACAA-B6DA-3836-5451-314E87EEA18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F64766E0-55A6-FFB3-292C-2E135ACEB5C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C4834783-7DC3-7C01-6A9C-EAFF49E753C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75038E6-7FA3-FE94-4CB2-A4FED4B6ED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321E3D43-7820-48B9-D478-EC23CB2CC6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84004C39-DA5F-09FC-8218-6EB872BFD9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D343E8E0-F5BE-8EBC-9665-3D30693E13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A0B93F5F-0188-5952-B628-16AB4353D4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5E81A536-831C-8416-9696-260D0DEA60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964735A-CF07-6E2B-4C70-E5F530733A0F}"/>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21A31468-2279-371C-1EF2-A72A11235954}"/>
              </a:ext>
            </a:extLst>
          </p:cNvPr>
          <p:cNvGraphicFramePr>
            <a:graphicFrameLocks noGrp="1"/>
          </p:cNvGraphicFramePr>
          <p:nvPr>
            <p:ph idx="1"/>
            <p:extLst>
              <p:ext uri="{D42A27DB-BD31-4B8C-83A1-F6EECF244321}">
                <p14:modId xmlns:p14="http://schemas.microsoft.com/office/powerpoint/2010/main" val="1135458111"/>
              </p:ext>
            </p:extLst>
          </p:nvPr>
        </p:nvGraphicFramePr>
        <p:xfrm>
          <a:off x="884903" y="980140"/>
          <a:ext cx="10468894" cy="5109070"/>
        </p:xfrm>
        <a:graphic>
          <a:graphicData uri="http://schemas.openxmlformats.org/drawingml/2006/table">
            <a:tbl>
              <a:tblPr firstRow="1" bandRow="1">
                <a:tableStyleId>{073A0DAA-6AF3-43AB-8588-CEC1D06C72B9}</a:tableStyleId>
              </a:tblPr>
              <a:tblGrid>
                <a:gridCol w="3451912">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86733">
                <a:tc>
                  <a:txBody>
                    <a:bodyPr/>
                    <a:lstStyle/>
                    <a:p>
                      <a:endParaRPr lang="en-GB" dirty="0"/>
                    </a:p>
                  </a:txBody>
                  <a:tcPr/>
                </a:tc>
                <a:tc>
                  <a:txBody>
                    <a:bodyPr/>
                    <a:lstStyle/>
                    <a:p>
                      <a:r>
                        <a:rPr lang="en-GB" dirty="0"/>
                        <a:t>                   Year 8 Curriculum</a:t>
                      </a:r>
                    </a:p>
                  </a:txBody>
                  <a:tcPr/>
                </a:tc>
                <a:tc>
                  <a:txBody>
                    <a:bodyPr/>
                    <a:lstStyle/>
                    <a:p>
                      <a:endParaRPr lang="en-GB" dirty="0"/>
                    </a:p>
                  </a:txBody>
                  <a:tcPr/>
                </a:tc>
                <a:extLst>
                  <a:ext uri="{0D108BD9-81ED-4DB2-BD59-A6C34878D82A}">
                    <a16:rowId xmlns:a16="http://schemas.microsoft.com/office/drawing/2014/main" val="264293706"/>
                  </a:ext>
                </a:extLst>
              </a:tr>
              <a:tr h="390417">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3640711">
                <a:tc>
                  <a:txBody>
                    <a:bodyPr/>
                    <a:lstStyle/>
                    <a:p>
                      <a:pPr algn="ctr"/>
                      <a:r>
                        <a:rPr lang="en-GB" b="1" u="sng" dirty="0"/>
                        <a:t>Health &amp; Wellbeing</a:t>
                      </a:r>
                    </a:p>
                    <a:p>
                      <a:pPr algn="ctr"/>
                      <a:endParaRPr lang="en-GB" b="1" u="sng" dirty="0"/>
                    </a:p>
                    <a:p>
                      <a:pPr algn="ctr"/>
                      <a:r>
                        <a:rPr lang="en-GB" b="0" u="none" dirty="0"/>
                        <a:t>Balance diet &amp; healthy food</a:t>
                      </a:r>
                    </a:p>
                    <a:p>
                      <a:pPr algn="ctr"/>
                      <a:r>
                        <a:rPr lang="en-GB" b="0" u="none" dirty="0"/>
                        <a:t>Importance of exercise</a:t>
                      </a:r>
                    </a:p>
                    <a:p>
                      <a:pPr algn="ctr"/>
                      <a:r>
                        <a:rPr lang="en-GB" b="0" u="none" dirty="0"/>
                        <a:t>Lifestyle diseases &amp; cancers</a:t>
                      </a:r>
                    </a:p>
                    <a:p>
                      <a:pPr algn="ctr"/>
                      <a:r>
                        <a:rPr lang="en-GB" b="0" u="none" dirty="0"/>
                        <a:t>Eating disorders</a:t>
                      </a:r>
                    </a:p>
                    <a:p>
                      <a:pPr algn="ctr"/>
                      <a:r>
                        <a:rPr lang="en-GB" b="0" u="none" dirty="0"/>
                        <a:t>Social media stress</a:t>
                      </a:r>
                    </a:p>
                    <a:p>
                      <a:pPr algn="ctr"/>
                      <a:r>
                        <a:rPr lang="en-GB" b="0" u="none" dirty="0"/>
                        <a:t>Group messaging &amp; chats</a:t>
                      </a:r>
                    </a:p>
                    <a:p>
                      <a:pPr algn="ctr"/>
                      <a:r>
                        <a:rPr lang="en-GB" b="0" u="none" dirty="0"/>
                        <a:t>Self harm</a:t>
                      </a:r>
                    </a:p>
                    <a:p>
                      <a:pPr algn="ctr"/>
                      <a:r>
                        <a:rPr lang="en-GB" b="0" u="none" dirty="0"/>
                        <a:t>Knife crime</a:t>
                      </a:r>
                    </a:p>
                    <a:p>
                      <a:pPr algn="ctr"/>
                      <a:r>
                        <a:rPr lang="en-GB" b="0" u="none" dirty="0"/>
                        <a:t>Exploring identity</a:t>
                      </a:r>
                    </a:p>
                  </a:txBody>
                  <a:tcPr/>
                </a:tc>
                <a:tc>
                  <a:txBody>
                    <a:bodyPr/>
                    <a:lstStyle/>
                    <a:p>
                      <a:pPr algn="ctr"/>
                      <a:r>
                        <a:rPr lang="en-GB" b="1" u="sng" dirty="0"/>
                        <a:t>Living in the Wider World</a:t>
                      </a:r>
                    </a:p>
                    <a:p>
                      <a:pPr algn="ctr"/>
                      <a:endParaRPr lang="en-GB" b="0" u="none" dirty="0"/>
                    </a:p>
                    <a:p>
                      <a:pPr algn="ctr"/>
                      <a:r>
                        <a:rPr lang="en-GB" b="0" u="none" dirty="0"/>
                        <a:t>Attendance &amp; punctuality</a:t>
                      </a:r>
                    </a:p>
                    <a:p>
                      <a:pPr algn="ctr"/>
                      <a:r>
                        <a:rPr lang="en-GB" b="0" u="none" dirty="0"/>
                        <a:t>Ambitious, aspirational, realistic careers</a:t>
                      </a:r>
                    </a:p>
                    <a:p>
                      <a:pPr algn="ctr"/>
                      <a:r>
                        <a:rPr lang="en-GB" b="0" u="none" dirty="0"/>
                        <a:t>Employability skills</a:t>
                      </a:r>
                    </a:p>
                    <a:p>
                      <a:pPr algn="ctr"/>
                      <a:r>
                        <a:rPr lang="en-GB" b="0" u="none" dirty="0"/>
                        <a:t>Entrepreneurs</a:t>
                      </a:r>
                    </a:p>
                    <a:p>
                      <a:pPr algn="ctr"/>
                      <a:r>
                        <a:rPr lang="en-GB" b="0" u="none" dirty="0"/>
                        <a:t>Saving &amp; investing money</a:t>
                      </a:r>
                    </a:p>
                    <a:p>
                      <a:pPr algn="ctr"/>
                      <a:r>
                        <a:rPr lang="en-GB" b="0" u="none" dirty="0"/>
                        <a:t>Teamwork</a:t>
                      </a:r>
                    </a:p>
                    <a:p>
                      <a:pPr algn="ctr"/>
                      <a:r>
                        <a:rPr lang="en-GB" b="0" u="none" dirty="0"/>
                        <a:t>Sexism in society</a:t>
                      </a:r>
                    </a:p>
                    <a:p>
                      <a:pPr algn="ctr"/>
                      <a:r>
                        <a:rPr lang="en-GB" b="0" u="none" dirty="0"/>
                        <a:t>Ableism visibility &amp; invisible disabilities</a:t>
                      </a:r>
                    </a:p>
                    <a:p>
                      <a:pPr algn="ctr"/>
                      <a:r>
                        <a:rPr lang="en-GB" b="0" u="none" dirty="0"/>
                        <a:t>County lines &amp; gangs</a:t>
                      </a:r>
                    </a:p>
                    <a:p>
                      <a:pPr algn="ctr"/>
                      <a:r>
                        <a:rPr lang="en-GB" b="0" u="none" dirty="0"/>
                        <a:t>Communication skills</a:t>
                      </a:r>
                    </a:p>
                  </a:txBody>
                  <a:tcPr/>
                </a:tc>
                <a:tc>
                  <a:txBody>
                    <a:bodyPr/>
                    <a:lstStyle/>
                    <a:p>
                      <a:pPr algn="ctr"/>
                      <a:r>
                        <a:rPr lang="en-GB" b="1" u="sng" dirty="0"/>
                        <a:t>Relationships &amp; Sex Education</a:t>
                      </a:r>
                    </a:p>
                    <a:p>
                      <a:pPr algn="ctr"/>
                      <a:endParaRPr lang="en-GB" b="0" u="none" dirty="0"/>
                    </a:p>
                    <a:p>
                      <a:pPr algn="ctr"/>
                      <a:r>
                        <a:rPr lang="en-GB" b="0" u="none" dirty="0"/>
                        <a:t>Tolerance &amp; mutual respect</a:t>
                      </a:r>
                    </a:p>
                    <a:p>
                      <a:pPr algn="ctr"/>
                      <a:r>
                        <a:rPr lang="en-GB" b="0" u="none" dirty="0"/>
                        <a:t>Masculinity </a:t>
                      </a:r>
                      <a:r>
                        <a:rPr lang="en-GB" b="1" u="sng" dirty="0"/>
                        <a:t> </a:t>
                      </a:r>
                    </a:p>
                    <a:p>
                      <a:pPr algn="ctr"/>
                      <a:r>
                        <a:rPr lang="en-GB" b="0" u="none" dirty="0"/>
                        <a:t>Alcohol &amp; relationships</a:t>
                      </a:r>
                    </a:p>
                    <a:p>
                      <a:pPr algn="ctr"/>
                      <a:r>
                        <a:rPr lang="en-GB" b="0" u="none" dirty="0"/>
                        <a:t>Cyber bullying &amp; online trolls</a:t>
                      </a:r>
                    </a:p>
                    <a:p>
                      <a:pPr algn="ctr"/>
                      <a:r>
                        <a:rPr lang="en-GB" b="0" u="none" dirty="0"/>
                        <a:t>Consent</a:t>
                      </a:r>
                    </a:p>
                    <a:p>
                      <a:pPr algn="ctr"/>
                      <a:r>
                        <a:rPr lang="en-GB" b="0" u="none" dirty="0"/>
                        <a:t>Contraception</a:t>
                      </a:r>
                    </a:p>
                    <a:p>
                      <a:pPr algn="ctr"/>
                      <a:r>
                        <a:rPr lang="en-GB" b="0" u="none" dirty="0"/>
                        <a:t>STIs</a:t>
                      </a:r>
                    </a:p>
                    <a:p>
                      <a:pPr algn="ctr"/>
                      <a:r>
                        <a:rPr lang="en-GB" b="0" u="none" dirty="0"/>
                        <a:t>Use of condoms</a:t>
                      </a:r>
                    </a:p>
                    <a:p>
                      <a:pPr algn="ctr"/>
                      <a:endParaRPr lang="en-GB" b="0" u="none" dirty="0"/>
                    </a:p>
                    <a:p>
                      <a:pPr algn="ctr"/>
                      <a:endParaRPr lang="en-GB" b="1" u="sng"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32127566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1F26D28-CAD6-99D4-977F-A58E9284BB47}"/>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AA91FC5-A91B-D239-0500-17976CE2EC5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B02986E-250C-0EEB-C43C-8856CA45B8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252196CE-EE8E-3F42-7D02-9E0616A2FE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6DF794FC-5108-A4B5-DEB4-D080DDFDA84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9BFAB1BC-96ED-1255-E9D1-EB6FFE1EBA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3CCA83B-2042-6BCF-E2A5-5A4709D136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640A5595-24AA-B5C0-854A-02C0CE23C7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9708CBE7-7AD4-1EE4-98E3-5C76EC47ABE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D98DB6C2-0411-735D-CE04-06A176F74D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F85C9BF5-D2BE-D673-D218-F04BD9DDFD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F127C14-D1FF-07F7-8D4F-EA90DEFF45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B174D356-B42A-764D-5A70-2A1EF4034D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0683820-6906-B5AF-7CF3-02CE6524E9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07C348AF-2D81-9FDA-0465-F1DD7CE5B9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6D4ED2C2-5F12-3235-49ED-8B31EA19E3D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1ECAA81-0B3D-EDA5-B9A5-82BCDA06096A}"/>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0961240D-0A6B-D4E1-A948-E4EF127DB754}"/>
              </a:ext>
            </a:extLst>
          </p:cNvPr>
          <p:cNvGraphicFramePr>
            <a:graphicFrameLocks noGrp="1"/>
          </p:cNvGraphicFramePr>
          <p:nvPr>
            <p:ph idx="1"/>
            <p:extLst>
              <p:ext uri="{D42A27DB-BD31-4B8C-83A1-F6EECF244321}">
                <p14:modId xmlns:p14="http://schemas.microsoft.com/office/powerpoint/2010/main" val="1066098133"/>
              </p:ext>
            </p:extLst>
          </p:nvPr>
        </p:nvGraphicFramePr>
        <p:xfrm>
          <a:off x="884903" y="980140"/>
          <a:ext cx="10468894" cy="5383390"/>
        </p:xfrm>
        <a:graphic>
          <a:graphicData uri="http://schemas.openxmlformats.org/drawingml/2006/table">
            <a:tbl>
              <a:tblPr firstRow="1" bandRow="1">
                <a:tableStyleId>{073A0DAA-6AF3-43AB-8588-CEC1D06C72B9}</a:tableStyleId>
              </a:tblPr>
              <a:tblGrid>
                <a:gridCol w="3451912">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86733">
                <a:tc>
                  <a:txBody>
                    <a:bodyPr/>
                    <a:lstStyle/>
                    <a:p>
                      <a:endParaRPr lang="en-GB" dirty="0"/>
                    </a:p>
                  </a:txBody>
                  <a:tcPr/>
                </a:tc>
                <a:tc>
                  <a:txBody>
                    <a:bodyPr/>
                    <a:lstStyle/>
                    <a:p>
                      <a:r>
                        <a:rPr lang="en-GB" dirty="0"/>
                        <a:t>                   Year 9 Curriculum</a:t>
                      </a:r>
                    </a:p>
                  </a:txBody>
                  <a:tcPr/>
                </a:tc>
                <a:tc>
                  <a:txBody>
                    <a:bodyPr/>
                    <a:lstStyle/>
                    <a:p>
                      <a:endParaRPr lang="en-GB" dirty="0"/>
                    </a:p>
                  </a:txBody>
                  <a:tcPr/>
                </a:tc>
                <a:extLst>
                  <a:ext uri="{0D108BD9-81ED-4DB2-BD59-A6C34878D82A}">
                    <a16:rowId xmlns:a16="http://schemas.microsoft.com/office/drawing/2014/main" val="264293706"/>
                  </a:ext>
                </a:extLst>
              </a:tr>
              <a:tr h="390417">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3640711">
                <a:tc>
                  <a:txBody>
                    <a:bodyPr/>
                    <a:lstStyle/>
                    <a:p>
                      <a:pPr algn="ctr"/>
                      <a:r>
                        <a:rPr lang="en-GB" b="1" u="sng" dirty="0"/>
                        <a:t>Health &amp; Wellbeing</a:t>
                      </a:r>
                    </a:p>
                    <a:p>
                      <a:pPr algn="ctr"/>
                      <a:endParaRPr lang="en-GB" b="1" u="sng" dirty="0"/>
                    </a:p>
                    <a:p>
                      <a:pPr algn="ctr"/>
                      <a:r>
                        <a:rPr lang="en-GB" b="0" u="none" dirty="0"/>
                        <a:t>Mental health stigma</a:t>
                      </a:r>
                    </a:p>
                    <a:p>
                      <a:pPr algn="ctr"/>
                      <a:r>
                        <a:rPr lang="en-GB" b="0" u="none" dirty="0"/>
                        <a:t>Managing anxiety</a:t>
                      </a:r>
                    </a:p>
                    <a:p>
                      <a:pPr algn="ctr"/>
                      <a:r>
                        <a:rPr lang="en-GB" b="0" u="none" dirty="0"/>
                        <a:t>Happiness &amp; positivity </a:t>
                      </a:r>
                    </a:p>
                    <a:p>
                      <a:pPr algn="ctr"/>
                      <a:r>
                        <a:rPr lang="en-GB" b="0" u="none" dirty="0"/>
                        <a:t>Sleep hygiene &amp; importance</a:t>
                      </a:r>
                    </a:p>
                    <a:p>
                      <a:pPr algn="ctr"/>
                      <a:r>
                        <a:rPr lang="en-GB" b="0" u="none" dirty="0"/>
                        <a:t>Healthy eating on a budget</a:t>
                      </a:r>
                    </a:p>
                    <a:p>
                      <a:pPr algn="ctr"/>
                      <a:r>
                        <a:rPr lang="en-GB" b="0" u="none" dirty="0"/>
                        <a:t>Health advice &amp; services</a:t>
                      </a:r>
                    </a:p>
                    <a:p>
                      <a:pPr algn="ctr"/>
                      <a:r>
                        <a:rPr lang="en-GB" b="0" u="none" dirty="0"/>
                        <a:t>Prescription drugs &amp; antibiotics</a:t>
                      </a:r>
                    </a:p>
                    <a:p>
                      <a:pPr algn="ctr"/>
                      <a:r>
                        <a:rPr lang="en-GB" b="0" u="none" dirty="0"/>
                        <a:t>First aid &amp; CPR</a:t>
                      </a:r>
                    </a:p>
                    <a:p>
                      <a:pPr algn="ctr"/>
                      <a:r>
                        <a:rPr lang="en-GB" b="0" u="none" dirty="0"/>
                        <a:t>Gambling risks</a:t>
                      </a:r>
                    </a:p>
                    <a:p>
                      <a:pPr algn="ctr"/>
                      <a:endParaRPr lang="en-GB" b="0" u="none" dirty="0"/>
                    </a:p>
                    <a:p>
                      <a:pPr algn="ctr"/>
                      <a:endParaRPr lang="en-GB" b="0" u="none" dirty="0"/>
                    </a:p>
                  </a:txBody>
                  <a:tcPr/>
                </a:tc>
                <a:tc>
                  <a:txBody>
                    <a:bodyPr/>
                    <a:lstStyle/>
                    <a:p>
                      <a:pPr algn="ctr"/>
                      <a:r>
                        <a:rPr lang="en-GB" b="1" u="sng" dirty="0"/>
                        <a:t>Living in the Wider World</a:t>
                      </a:r>
                    </a:p>
                    <a:p>
                      <a:pPr algn="ctr"/>
                      <a:endParaRPr lang="en-GB" b="1" u="sng" dirty="0"/>
                    </a:p>
                    <a:p>
                      <a:pPr algn="ctr"/>
                      <a:r>
                        <a:rPr lang="en-GB" b="0" u="none" dirty="0"/>
                        <a:t>The importance of volunteering Workplace skills</a:t>
                      </a:r>
                    </a:p>
                    <a:p>
                      <a:pPr algn="ctr"/>
                      <a:r>
                        <a:rPr lang="en-GB" b="0" u="none" dirty="0"/>
                        <a:t>Antisocial behaviour</a:t>
                      </a:r>
                    </a:p>
                    <a:p>
                      <a:pPr algn="ctr"/>
                      <a:r>
                        <a:rPr lang="en-GB" b="0" u="none" dirty="0"/>
                        <a:t>Importance of community</a:t>
                      </a:r>
                    </a:p>
                    <a:p>
                      <a:pPr algn="ctr"/>
                      <a:r>
                        <a:rPr lang="en-GB" b="0" u="none" dirty="0"/>
                        <a:t>E reputation</a:t>
                      </a:r>
                    </a:p>
                    <a:p>
                      <a:pPr algn="ctr"/>
                      <a:r>
                        <a:rPr lang="en-GB" b="0" u="none" dirty="0"/>
                        <a:t>Financial exploitation</a:t>
                      </a:r>
                    </a:p>
                    <a:p>
                      <a:pPr algn="ctr"/>
                      <a:r>
                        <a:rPr lang="en-GB" b="0" u="none" dirty="0"/>
                        <a:t>The economy</a:t>
                      </a:r>
                    </a:p>
                    <a:p>
                      <a:pPr algn="ctr"/>
                      <a:r>
                        <a:rPr lang="en-GB" b="0" u="none" dirty="0"/>
                        <a:t>Responsible finances &amp; avoiding debt</a:t>
                      </a:r>
                    </a:p>
                    <a:p>
                      <a:pPr algn="ctr"/>
                      <a:r>
                        <a:rPr lang="en-GB" b="0" u="none" dirty="0"/>
                        <a:t>Getting ready for KS4 &amp; options</a:t>
                      </a:r>
                    </a:p>
                    <a:p>
                      <a:pPr algn="ctr"/>
                      <a:endParaRPr lang="en-GB" b="0" u="none" dirty="0"/>
                    </a:p>
                    <a:p>
                      <a:pPr algn="ctr"/>
                      <a:endParaRPr lang="en-GB" b="0" u="none" dirty="0"/>
                    </a:p>
                  </a:txBody>
                  <a:tcPr/>
                </a:tc>
                <a:tc>
                  <a:txBody>
                    <a:bodyPr/>
                    <a:lstStyle/>
                    <a:p>
                      <a:pPr algn="ctr"/>
                      <a:r>
                        <a:rPr lang="en-GB" b="1" u="sng" dirty="0"/>
                        <a:t>Relationships &amp; Sex Education </a:t>
                      </a:r>
                    </a:p>
                    <a:p>
                      <a:pPr algn="ctr"/>
                      <a:endParaRPr lang="en-GB" b="1" u="sng" dirty="0"/>
                    </a:p>
                    <a:p>
                      <a:pPr algn="ctr"/>
                      <a:r>
                        <a:rPr lang="en-GB" b="0" u="none" dirty="0"/>
                        <a:t>Gender equality </a:t>
                      </a:r>
                    </a:p>
                    <a:p>
                      <a:pPr algn="ctr"/>
                      <a:r>
                        <a:rPr lang="en-GB" b="0" u="none" dirty="0"/>
                        <a:t>Gender Stereotypes</a:t>
                      </a:r>
                    </a:p>
                    <a:p>
                      <a:pPr algn="ctr"/>
                      <a:r>
                        <a:rPr lang="en-GB" b="0" u="none" dirty="0"/>
                        <a:t>Misogyny </a:t>
                      </a:r>
                    </a:p>
                    <a:p>
                      <a:pPr algn="ctr"/>
                      <a:r>
                        <a:rPr lang="en-GB" b="0" u="none" dirty="0"/>
                        <a:t>Pornography </a:t>
                      </a:r>
                      <a:r>
                        <a:rPr lang="en-GB" b="0" u="none" dirty="0">
                          <a:solidFill>
                            <a:schemeClr val="tx1"/>
                          </a:solidFill>
                        </a:rPr>
                        <a:t>&amp; our brains</a:t>
                      </a:r>
                    </a:p>
                    <a:p>
                      <a:pPr algn="ctr"/>
                      <a:r>
                        <a:rPr lang="en-GB" b="0" u="none" dirty="0"/>
                        <a:t>Sexual harassment and the law</a:t>
                      </a:r>
                    </a:p>
                    <a:p>
                      <a:pPr algn="ctr"/>
                      <a:r>
                        <a:rPr lang="en-GB" b="0" u="none" dirty="0"/>
                        <a:t>Consent</a:t>
                      </a:r>
                    </a:p>
                    <a:p>
                      <a:pPr algn="ctr"/>
                      <a:r>
                        <a:rPr lang="en-GB" b="0" u="none" dirty="0">
                          <a:solidFill>
                            <a:schemeClr val="tx1"/>
                          </a:solidFill>
                        </a:rPr>
                        <a:t>Relationships in the media</a:t>
                      </a:r>
                    </a:p>
                    <a:p>
                      <a:pPr algn="ctr"/>
                      <a:r>
                        <a:rPr lang="en-GB" b="0" u="none" dirty="0">
                          <a:solidFill>
                            <a:schemeClr val="tx1"/>
                          </a:solidFill>
                        </a:rPr>
                        <a:t>Diverse relationships</a:t>
                      </a:r>
                    </a:p>
                    <a:p>
                      <a:pPr algn="ctr"/>
                      <a:r>
                        <a:rPr lang="en-GB" b="0" u="none" dirty="0">
                          <a:solidFill>
                            <a:schemeClr val="tx1"/>
                          </a:solidFill>
                        </a:rPr>
                        <a:t>Grief &amp; loss</a:t>
                      </a:r>
                    </a:p>
                    <a:p>
                      <a:pPr algn="ctr"/>
                      <a:r>
                        <a:rPr lang="en-GB" b="0" u="none" dirty="0">
                          <a:solidFill>
                            <a:schemeClr val="tx1"/>
                          </a:solidFill>
                        </a:rPr>
                        <a:t>Conflict management</a:t>
                      </a:r>
                    </a:p>
                    <a:p>
                      <a:pPr algn="ctr"/>
                      <a:endParaRPr lang="en-GB" b="0" u="none" dirty="0"/>
                    </a:p>
                    <a:p>
                      <a:pPr algn="ctr"/>
                      <a:endParaRPr lang="en-GB" b="0" u="none" dirty="0"/>
                    </a:p>
                    <a:p>
                      <a:pPr algn="ctr"/>
                      <a:endParaRPr lang="en-GB" b="0" u="none"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292034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400</TotalTime>
  <Words>1296</Words>
  <Application>Microsoft Office PowerPoint</Application>
  <PresentationFormat>Widescreen</PresentationFormat>
  <Paragraphs>237</Paragraphs>
  <Slides>16</Slides>
  <Notes>5</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16</vt:i4>
      </vt:variant>
    </vt:vector>
  </HeadingPairs>
  <TitlesOfParts>
    <vt:vector size="22" baseType="lpstr">
      <vt:lpstr>Aptos</vt:lpstr>
      <vt:lpstr>Aptos Display</vt:lpstr>
      <vt:lpstr>Arial</vt:lpstr>
      <vt:lpstr>Comic Sans MS</vt:lpstr>
      <vt:lpstr>Times New Roman</vt:lpstr>
      <vt:lpstr>Office Theme</vt:lpstr>
      <vt:lpstr>What is PSHE?    </vt:lpstr>
      <vt:lpstr>         PSHE education is a school subject through which pupils develop the knowledge, skills and attributes they need to manage their lives, now and in the future.   It helps children and young people to stay healthy and safe, while preparing them to make the most of life and work. PSHE education also helps pupils to achieve their academic potential.  </vt:lpstr>
      <vt:lpstr> </vt:lpstr>
      <vt:lpstr>PowerPoint Presentation</vt:lpstr>
      <vt:lpstr>  KS2 Lesson examples </vt:lpstr>
      <vt:lpstr> </vt:lpstr>
      <vt:lpstr>Living </vt:lpstr>
      <vt:lpstr>Living </vt:lpstr>
      <vt:lpstr>Living </vt:lpstr>
      <vt:lpstr>Living </vt:lpstr>
      <vt:lpstr>Living </vt:lpstr>
      <vt:lpstr>  KS3/4 Lesson examples </vt:lpstr>
      <vt:lpstr>We also invite outside providers to present workshops e.g.  GamCare First Aid  workshops </vt:lpstr>
      <vt:lpstr>Useful parent websites  https://www.gov.uk/government/publications/relationships-education-relationships-and-sex-education-rse-and-health-education - statutory guidance for RSE  https://pshe-association.org.uk - a useful guide that answers common questions parents might have about PSHE education  https://pshe-association.org.uk/resource/planning-framework-pupils-with-send  https://www.nhs.uk/every-mind-matters/supporting-others/childrens-mental-health - tips to help parents and carers spot the signs that children may be struggling with their mental health and how to support them   https://www.nhs.uk/healthier-families/ – supporting families to stay healthy through diet and exercise  https://www.nspcc.org.uk/ - support for parents  https://www.familylives.org.uk/ - advice for parents on a variety topics  https://www.ceopeducation.co.uk/ - parent advice on the internet</vt:lpstr>
      <vt:lpstr>Useful pupil websites   Childline. Support for people under 19 in the UK. Call: 0800 11 11 Samaritans. Samaritans provide 24-hour online and phone support to people in distress. Call: 116 123. Young Minds. Child and adolescent mental health charity for teens struggling with any subject.  Call: 0808 802 5544  Teen Line | Teens Support hotline - Connect, talk, get help!  Teen Line's highly trained teen listeners provide support, resources and hope to any teen who is struggling. SANE. National out-of hours mental health charity offering emotional support, guidance and information. Call: 0300 304 7000 (4.30pm to 10.30pm) Mental Health Foundation. Information and support for anyone with mental health problems or learning disabilities Rights online (coe.int)  Your rights online as a young person using social media sites Healthy Eating During Adolescence | Johns Hopkins Medicine https://www.brook.org.uk/your-life/puberty/ A great information site for teens going through puberty https://www.betterliveshealthyfuturesbw.nhs.uk/learning_resource/puberty/ https://www.youngwomenstrust.org/get-support/additional-support/  Women’s advice and support site https://www.supportline.org.uk/problems/drugs/ https://www.talktofrank.com/ https://www.drugwise.org.uk   </vt:lpstr>
      <vt:lpstr>     Examples of additional topics which we feel may benefit some of the students:​   Bystander Training        Grief &amp; Loss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Paula Mayes</dc:creator>
  <cp:lastModifiedBy>Paula Mayes</cp:lastModifiedBy>
  <cp:revision>27</cp:revision>
  <dcterms:created xsi:type="dcterms:W3CDTF">2024-11-25T08:26:59Z</dcterms:created>
  <dcterms:modified xsi:type="dcterms:W3CDTF">2025-04-25T12:24:31Z</dcterms:modified>
</cp:coreProperties>
</file>