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handoutMasterIdLst>
    <p:handoutMasterId r:id="rId14"/>
  </p:handoutMasterIdLst>
  <p:sldIdLst>
    <p:sldId id="256" r:id="rId2"/>
    <p:sldId id="257" r:id="rId3"/>
    <p:sldId id="259" r:id="rId4"/>
    <p:sldId id="261" r:id="rId5"/>
    <p:sldId id="268" r:id="rId6"/>
    <p:sldId id="260" r:id="rId7"/>
    <p:sldId id="265" r:id="rId8"/>
    <p:sldId id="269" r:id="rId9"/>
    <p:sldId id="266" r:id="rId10"/>
    <p:sldId id="267" r:id="rId11"/>
    <p:sldId id="270" r:id="rId12"/>
    <p:sldId id="262" r:id="rId13"/>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453BC78-89B0-441E-BF31-7FAC9BFB3AD2}" type="datetimeFigureOut">
              <a:rPr lang="en-GB" smtClean="0"/>
              <a:t>22/09/2026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2CAEF082-3204-458D-9689-51FE2B5D9FCE}" type="slidenum">
              <a:rPr lang="en-GB" smtClean="0"/>
              <a:t>‹#›</a:t>
            </a:fld>
            <a:endParaRPr lang="en-GB"/>
          </a:p>
        </p:txBody>
      </p:sp>
    </p:spTree>
    <p:extLst>
      <p:ext uri="{BB962C8B-B14F-4D97-AF65-F5344CB8AC3E}">
        <p14:creationId xmlns:p14="http://schemas.microsoft.com/office/powerpoint/2010/main" val="43070468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9/22/2026</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9/22/2026</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9/22/2026</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9/22/2026</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9/22/2026</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9/22/2026</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9/22/2026</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office@st-annesrc.lancs.sch.uk"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4681" y="1639632"/>
            <a:ext cx="9448800" cy="1825096"/>
          </a:xfrm>
        </p:spPr>
        <p:txBody>
          <a:bodyPr/>
          <a:lstStyle/>
          <a:p>
            <a:r>
              <a:rPr lang="en-GB" u="sng" dirty="0">
                <a:latin typeface="Letter-join Plus 17" panose="02000505000000020003" pitchFamily="50" charset="0"/>
              </a:rPr>
              <a:t>WELCOME TO YEAR 3</a:t>
            </a:r>
            <a:endParaRPr lang="en-GB" dirty="0">
              <a:latin typeface="Letter-join Plus 17" panose="02000505000000020003" pitchFamily="50" charset="0"/>
            </a:endParaRPr>
          </a:p>
        </p:txBody>
      </p:sp>
    </p:spTree>
    <p:extLst>
      <p:ext uri="{BB962C8B-B14F-4D97-AF65-F5344CB8AC3E}">
        <p14:creationId xmlns:p14="http://schemas.microsoft.com/office/powerpoint/2010/main" val="1982926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idx="1"/>
          </p:nvPr>
        </p:nvSpPr>
        <p:spPr>
          <a:xfrm>
            <a:off x="1390594" y="1032304"/>
            <a:ext cx="9241011" cy="5491326"/>
          </a:xfrm>
        </p:spPr>
        <p:txBody>
          <a:bodyPr>
            <a:normAutofit lnSpcReduction="10000"/>
          </a:bodyPr>
          <a:lstStyle/>
          <a:p>
            <a:pPr algn="ctr" eaLnBrk="1" hangingPunct="1">
              <a:buFontTx/>
              <a:buNone/>
            </a:pPr>
            <a:r>
              <a:rPr lang="en-GB" altLang="en-US" sz="4300" u="sng" dirty="0">
                <a:latin typeface="Letter-join Plus 17" panose="02000505000000020003" pitchFamily="50" charset="0"/>
              </a:rPr>
              <a:t>Year 3 Team</a:t>
            </a:r>
          </a:p>
          <a:p>
            <a:pPr algn="ctr" eaLnBrk="1" hangingPunct="1">
              <a:buFontTx/>
              <a:buNone/>
            </a:pPr>
            <a:endParaRPr lang="en-GB" altLang="en-US" sz="4300" dirty="0">
              <a:latin typeface="Letter-join Plus 17" panose="02000505000000020003" pitchFamily="50" charset="0"/>
            </a:endParaRPr>
          </a:p>
          <a:p>
            <a:pPr algn="ctr" eaLnBrk="1" hangingPunct="1">
              <a:buFontTx/>
              <a:buNone/>
            </a:pPr>
            <a:r>
              <a:rPr lang="en-GB" altLang="en-US" sz="4300" dirty="0">
                <a:latin typeface="Letter-join Plus 17" panose="02000505000000020003" pitchFamily="50" charset="0"/>
              </a:rPr>
              <a:t>Class 7 :  Mrs Elwill</a:t>
            </a:r>
          </a:p>
          <a:p>
            <a:pPr algn="ctr" eaLnBrk="1" hangingPunct="1">
              <a:buFontTx/>
              <a:buNone/>
            </a:pPr>
            <a:r>
              <a:rPr lang="en-GB" altLang="en-US" sz="4300" dirty="0">
                <a:latin typeface="Letter-join Plus 17" panose="02000505000000020003" pitchFamily="50" charset="0"/>
              </a:rPr>
              <a:t>Class 8: Miss </a:t>
            </a:r>
            <a:r>
              <a:rPr lang="en-GB" altLang="en-US" sz="4300" dirty="0" err="1">
                <a:latin typeface="Letter-join Plus 17" panose="02000505000000020003" pitchFamily="50" charset="0"/>
              </a:rPr>
              <a:t>Disley</a:t>
            </a:r>
            <a:endParaRPr lang="en-GB" altLang="en-US" sz="4300" dirty="0">
              <a:latin typeface="Letter-join Plus 17" panose="02000505000000020003" pitchFamily="50" charset="0"/>
            </a:endParaRPr>
          </a:p>
          <a:p>
            <a:pPr algn="ctr" eaLnBrk="1" hangingPunct="1">
              <a:buFontTx/>
              <a:buNone/>
            </a:pPr>
            <a:endParaRPr lang="en-GB" altLang="en-US" sz="4300" dirty="0">
              <a:latin typeface="Letter-join Plus 17" panose="02000505000000020003" pitchFamily="50" charset="0"/>
            </a:endParaRPr>
          </a:p>
          <a:p>
            <a:pPr algn="ctr" eaLnBrk="1" hangingPunct="1">
              <a:buFontTx/>
              <a:buNone/>
            </a:pPr>
            <a:r>
              <a:rPr lang="en-GB" altLang="en-US" sz="4300" dirty="0">
                <a:latin typeface="Letter-join Plus 17" panose="02000505000000020003" pitchFamily="50" charset="0"/>
              </a:rPr>
              <a:t>PPA Cover –  Mr </a:t>
            </a:r>
            <a:r>
              <a:rPr lang="en-GB" altLang="en-US" sz="4300" dirty="0" err="1">
                <a:latin typeface="Letter-join Plus 17" panose="02000505000000020003" pitchFamily="50" charset="0"/>
              </a:rPr>
              <a:t>Birchall</a:t>
            </a:r>
            <a:endParaRPr lang="en-GB" altLang="en-US" sz="4300" dirty="0">
              <a:latin typeface="Letter-join Plus 17" panose="02000505000000020003" pitchFamily="50" charset="0"/>
            </a:endParaRPr>
          </a:p>
          <a:p>
            <a:pPr algn="ctr" eaLnBrk="1" hangingPunct="1">
              <a:buFontTx/>
              <a:buNone/>
            </a:pPr>
            <a:endParaRPr lang="en-GB" altLang="en-US" sz="4300" dirty="0">
              <a:latin typeface="Letter-join Plus 17" panose="02000505000000020003" pitchFamily="50" charset="0"/>
            </a:endParaRPr>
          </a:p>
          <a:p>
            <a:pPr algn="ctr" eaLnBrk="1" hangingPunct="1">
              <a:buFontTx/>
              <a:buNone/>
            </a:pPr>
            <a:r>
              <a:rPr lang="en-GB" altLang="en-US" sz="4300" dirty="0">
                <a:latin typeface="Letter-join Plus 17" panose="02000505000000020003" pitchFamily="50" charset="0"/>
              </a:rPr>
              <a:t>Teaching Assistant – Miss Barton</a:t>
            </a:r>
          </a:p>
          <a:p>
            <a:pPr eaLnBrk="1" hangingPunct="1">
              <a:buFontTx/>
              <a:buNone/>
            </a:pPr>
            <a:endParaRPr lang="en-GB" altLang="en-US" sz="3600" u="sng" dirty="0"/>
          </a:p>
        </p:txBody>
      </p:sp>
    </p:spTree>
    <p:extLst>
      <p:ext uri="{BB962C8B-B14F-4D97-AF65-F5344CB8AC3E}">
        <p14:creationId xmlns:p14="http://schemas.microsoft.com/office/powerpoint/2010/main" val="1828538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normAutofit fontScale="90000"/>
          </a:bodyPr>
          <a:lstStyle/>
          <a:p>
            <a:pPr eaLnBrk="1" hangingPunct="1"/>
            <a:br>
              <a:rPr lang="en-GB" altLang="en-US" u="sng" dirty="0"/>
            </a:br>
            <a:br>
              <a:rPr lang="en-GB" altLang="en-US" u="sng" dirty="0"/>
            </a:br>
            <a:r>
              <a:rPr lang="en-GB" altLang="en-US" u="sng" dirty="0">
                <a:latin typeface="Letter-join Plus 17" panose="02000505000000020003" pitchFamily="50" charset="0"/>
              </a:rPr>
              <a:t>A Challenging Change</a:t>
            </a:r>
          </a:p>
        </p:txBody>
      </p:sp>
      <p:sp>
        <p:nvSpPr>
          <p:cNvPr id="5" name="Rectangle 3"/>
          <p:cNvSpPr>
            <a:spLocks noGrp="1" noChangeArrowheads="1"/>
          </p:cNvSpPr>
          <p:nvPr>
            <p:ph idx="1"/>
          </p:nvPr>
        </p:nvSpPr>
        <p:spPr>
          <a:xfrm>
            <a:off x="685800" y="2629989"/>
            <a:ext cx="10820400" cy="2892011"/>
          </a:xfrm>
        </p:spPr>
        <p:txBody>
          <a:bodyPr/>
          <a:lstStyle/>
          <a:p>
            <a:pPr marL="0" indent="0" algn="ctr" eaLnBrk="1" hangingPunct="1">
              <a:buFontTx/>
              <a:buNone/>
              <a:defRPr/>
            </a:pPr>
            <a:r>
              <a:rPr lang="en-GB" sz="4000" dirty="0">
                <a:latin typeface="Letter-join Plus 17" panose="02000505000000020003" pitchFamily="50" charset="0"/>
              </a:rPr>
              <a:t>As the children now move to Key Stage 2 we want to encourage them to be more independent and encourage them to take more responsibility for themselves.</a:t>
            </a:r>
          </a:p>
          <a:p>
            <a:pPr marL="0" indent="0" eaLnBrk="1" hangingPunct="1">
              <a:buFontTx/>
              <a:buNone/>
              <a:defRPr/>
            </a:pPr>
            <a:endParaRPr lang="en-GB" dirty="0"/>
          </a:p>
        </p:txBody>
      </p:sp>
    </p:spTree>
    <p:extLst>
      <p:ext uri="{BB962C8B-B14F-4D97-AF65-F5344CB8AC3E}">
        <p14:creationId xmlns:p14="http://schemas.microsoft.com/office/powerpoint/2010/main" val="2459504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412967"/>
            <a:ext cx="10820400" cy="4805719"/>
          </a:xfrm>
        </p:spPr>
        <p:txBody>
          <a:bodyPr>
            <a:normAutofit lnSpcReduction="10000"/>
          </a:bodyPr>
          <a:lstStyle/>
          <a:p>
            <a:r>
              <a:rPr lang="en-GB" sz="3200" dirty="0">
                <a:latin typeface="Letter-join Plus 17" panose="02000505000000020003" pitchFamily="50" charset="0"/>
              </a:rPr>
              <a:t>As a Catholic School we come together twice a week for Prayer and Liturgy, focusing on the Gospel for the week and how we can live out God’s way</a:t>
            </a:r>
          </a:p>
          <a:p>
            <a:r>
              <a:rPr lang="en-GB" sz="3200" dirty="0">
                <a:latin typeface="Letter-join Plus 17" panose="02000505000000020003" pitchFamily="50" charset="0"/>
              </a:rPr>
              <a:t>We have Collective worship 3 times a week in class</a:t>
            </a:r>
          </a:p>
          <a:p>
            <a:r>
              <a:rPr lang="en-GB" sz="3200" dirty="0">
                <a:latin typeface="Letter-join Plus 17" panose="02000505000000020003" pitchFamily="50" charset="0"/>
              </a:rPr>
              <a:t>You will be invited to Stay and Pray in Autumn 2</a:t>
            </a:r>
          </a:p>
          <a:p>
            <a:r>
              <a:rPr lang="en-GB" sz="3200" dirty="0">
                <a:latin typeface="Letter-join Plus 17" panose="02000505000000020003" pitchFamily="50" charset="0"/>
              </a:rPr>
              <a:t>Classes attend mass on a rota- we are attending on Friday 25</a:t>
            </a:r>
            <a:r>
              <a:rPr lang="en-GB" sz="3200" baseline="30000" dirty="0">
                <a:latin typeface="Letter-join Plus 17" panose="02000505000000020003" pitchFamily="50" charset="0"/>
              </a:rPr>
              <a:t>th</a:t>
            </a:r>
            <a:r>
              <a:rPr lang="en-GB" sz="3200" dirty="0">
                <a:latin typeface="Letter-join Plus 17" panose="02000505000000020003" pitchFamily="50" charset="0"/>
              </a:rPr>
              <a:t> </a:t>
            </a:r>
          </a:p>
          <a:p>
            <a:r>
              <a:rPr lang="en-GB" sz="3200" dirty="0">
                <a:latin typeface="Letter-join Plus 17" panose="02000505000000020003" pitchFamily="50" charset="0"/>
              </a:rPr>
              <a:t>We attend whole school masses- Harvest Mass 5</a:t>
            </a:r>
            <a:r>
              <a:rPr lang="en-GB" sz="3200" baseline="30000" dirty="0">
                <a:latin typeface="Letter-join Plus 17" panose="02000505000000020003" pitchFamily="50" charset="0"/>
              </a:rPr>
              <a:t>th</a:t>
            </a:r>
            <a:r>
              <a:rPr lang="en-GB" sz="3200" dirty="0">
                <a:latin typeface="Letter-join Plus 17" panose="02000505000000020003" pitchFamily="50" charset="0"/>
              </a:rPr>
              <a:t> Oct 9:30am, Advent Mass 4</a:t>
            </a:r>
            <a:r>
              <a:rPr lang="en-GB" sz="3200" baseline="30000" dirty="0">
                <a:latin typeface="Letter-join Plus 17" panose="02000505000000020003" pitchFamily="50" charset="0"/>
              </a:rPr>
              <a:t>th</a:t>
            </a:r>
            <a:r>
              <a:rPr lang="en-GB" sz="3200" dirty="0">
                <a:latin typeface="Letter-join Plus 17" panose="02000505000000020003" pitchFamily="50" charset="0"/>
              </a:rPr>
              <a:t> Dec @9:30</a:t>
            </a:r>
          </a:p>
          <a:p>
            <a:r>
              <a:rPr lang="en-GB" sz="3200" dirty="0">
                <a:latin typeface="Letter-join Plus 17" panose="02000505000000020003" pitchFamily="50" charset="0"/>
              </a:rPr>
              <a:t>Year 3 will lead the Easter Reflection for parents in March</a:t>
            </a:r>
          </a:p>
          <a:p>
            <a:pPr marL="0" indent="0">
              <a:buNone/>
            </a:pPr>
            <a:r>
              <a:rPr lang="en-GB" dirty="0"/>
              <a:t> </a:t>
            </a:r>
          </a:p>
          <a:p>
            <a:endParaRPr lang="en-GB" dirty="0"/>
          </a:p>
        </p:txBody>
      </p:sp>
      <p:sp>
        <p:nvSpPr>
          <p:cNvPr id="4" name="Rectangle 2"/>
          <p:cNvSpPr>
            <a:spLocks noGrp="1" noChangeArrowheads="1"/>
          </p:cNvSpPr>
          <p:nvPr>
            <p:ph type="title"/>
          </p:nvPr>
        </p:nvSpPr>
        <p:spPr>
          <a:xfrm>
            <a:off x="2956560" y="119939"/>
            <a:ext cx="8610600" cy="1293028"/>
          </a:xfrm>
        </p:spPr>
        <p:txBody>
          <a:bodyPr/>
          <a:lstStyle/>
          <a:p>
            <a:pPr eaLnBrk="1" hangingPunct="1"/>
            <a:r>
              <a:rPr lang="en-GB" altLang="en-US" u="sng" dirty="0">
                <a:latin typeface="Letter-join Plus 17" panose="02000505000000020003" pitchFamily="50" charset="0"/>
              </a:rPr>
              <a:t>Prayer and Liturgy</a:t>
            </a:r>
          </a:p>
        </p:txBody>
      </p:sp>
    </p:spTree>
    <p:extLst>
      <p:ext uri="{BB962C8B-B14F-4D97-AF65-F5344CB8AC3E}">
        <p14:creationId xmlns:p14="http://schemas.microsoft.com/office/powerpoint/2010/main" val="3425083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412967"/>
            <a:ext cx="10820400" cy="4805719"/>
          </a:xfrm>
        </p:spPr>
        <p:txBody>
          <a:bodyPr>
            <a:normAutofit lnSpcReduction="10000"/>
          </a:bodyPr>
          <a:lstStyle/>
          <a:p>
            <a:r>
              <a:rPr lang="en-GB" sz="3600" dirty="0">
                <a:latin typeface="Letter-join Plus 17" panose="02000505000000020003" pitchFamily="50" charset="0"/>
              </a:rPr>
              <a:t>Weekly spellings- you already have a copy of this half term</a:t>
            </a:r>
          </a:p>
          <a:p>
            <a:r>
              <a:rPr lang="en-GB" sz="3600" dirty="0">
                <a:latin typeface="Letter-join Plus 17" panose="02000505000000020003" pitchFamily="50" charset="0"/>
              </a:rPr>
              <a:t>Weekly times table test- focusing on 2x,5x,10x to ensure fluency and confidence, then 4x,8x, 3x and 6x in preparation for Year 4</a:t>
            </a:r>
          </a:p>
          <a:p>
            <a:r>
              <a:rPr lang="en-GB" sz="3600" dirty="0">
                <a:latin typeface="Letter-join Plus 17" panose="02000505000000020003" pitchFamily="50" charset="0"/>
              </a:rPr>
              <a:t>TTRS- weekly activities set</a:t>
            </a:r>
          </a:p>
          <a:p>
            <a:r>
              <a:rPr lang="en-GB" sz="3600" dirty="0">
                <a:latin typeface="Letter-join Plus 17" panose="02000505000000020003" pitchFamily="50" charset="0"/>
              </a:rPr>
              <a:t>Century- weekly ‘nuggets’ based on prior learning</a:t>
            </a:r>
          </a:p>
          <a:p>
            <a:r>
              <a:rPr lang="en-GB" sz="3600" dirty="0">
                <a:latin typeface="Letter-join Plus 17" panose="02000505000000020003" pitchFamily="50" charset="0"/>
              </a:rPr>
              <a:t>Reading</a:t>
            </a:r>
          </a:p>
          <a:p>
            <a:pPr marL="0" indent="0">
              <a:buNone/>
            </a:pPr>
            <a:r>
              <a:rPr lang="en-GB" dirty="0"/>
              <a:t> </a:t>
            </a:r>
          </a:p>
          <a:p>
            <a:endParaRPr lang="en-GB" dirty="0"/>
          </a:p>
        </p:txBody>
      </p:sp>
      <p:sp>
        <p:nvSpPr>
          <p:cNvPr id="4" name="Rectangle 2"/>
          <p:cNvSpPr>
            <a:spLocks noGrp="1" noChangeArrowheads="1"/>
          </p:cNvSpPr>
          <p:nvPr>
            <p:ph type="title"/>
          </p:nvPr>
        </p:nvSpPr>
        <p:spPr>
          <a:xfrm>
            <a:off x="2956560" y="119939"/>
            <a:ext cx="8610600" cy="1293028"/>
          </a:xfrm>
        </p:spPr>
        <p:txBody>
          <a:bodyPr/>
          <a:lstStyle/>
          <a:p>
            <a:pPr eaLnBrk="1" hangingPunct="1"/>
            <a:r>
              <a:rPr lang="en-GB" altLang="en-US" u="sng" dirty="0">
                <a:latin typeface="Letter-join Plus 17" panose="02000505000000020003" pitchFamily="50" charset="0"/>
              </a:rPr>
              <a:t>Homework</a:t>
            </a:r>
          </a:p>
        </p:txBody>
      </p:sp>
    </p:spTree>
    <p:extLst>
      <p:ext uri="{BB962C8B-B14F-4D97-AF65-F5344CB8AC3E}">
        <p14:creationId xmlns:p14="http://schemas.microsoft.com/office/powerpoint/2010/main" val="581494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2921726" y="294110"/>
            <a:ext cx="8610600" cy="1293028"/>
          </a:xfrm>
        </p:spPr>
        <p:txBody>
          <a:bodyPr/>
          <a:lstStyle/>
          <a:p>
            <a:pPr eaLnBrk="1" hangingPunct="1"/>
            <a:r>
              <a:rPr lang="en-GB" altLang="en-US" sz="4000" u="sng" dirty="0"/>
              <a:t>READING </a:t>
            </a:r>
            <a:endParaRPr lang="en-GB" altLang="en-US" sz="3200" u="sng" dirty="0">
              <a:solidFill>
                <a:srgbClr val="FF0000"/>
              </a:solidFill>
            </a:endParaRPr>
          </a:p>
        </p:txBody>
      </p:sp>
      <p:sp>
        <p:nvSpPr>
          <p:cNvPr id="5" name="Rectangle 3"/>
          <p:cNvSpPr>
            <a:spLocks noGrp="1" noChangeArrowheads="1"/>
          </p:cNvSpPr>
          <p:nvPr>
            <p:ph idx="1"/>
          </p:nvPr>
        </p:nvSpPr>
        <p:spPr>
          <a:xfrm>
            <a:off x="806450" y="1493519"/>
            <a:ext cx="10957920" cy="5098349"/>
          </a:xfrm>
        </p:spPr>
        <p:txBody>
          <a:bodyPr>
            <a:normAutofit fontScale="92500" lnSpcReduction="10000"/>
          </a:bodyPr>
          <a:lstStyle/>
          <a:p>
            <a:pPr eaLnBrk="1" hangingPunct="1">
              <a:defRPr/>
            </a:pPr>
            <a:r>
              <a:rPr lang="en-GB" altLang="en-US" sz="3200" dirty="0">
                <a:latin typeface="Letter-join Plus 17" panose="02000505000000020003" pitchFamily="50" charset="0"/>
              </a:rPr>
              <a:t>In Year Three our aim is to promote the love of reading and reading for pleasure.</a:t>
            </a:r>
          </a:p>
          <a:p>
            <a:pPr eaLnBrk="1" hangingPunct="1">
              <a:defRPr/>
            </a:pPr>
            <a:r>
              <a:rPr lang="en-GB" altLang="en-US" sz="3200" dirty="0">
                <a:latin typeface="Letter-join Plus 17" panose="02000505000000020003" pitchFamily="50" charset="0"/>
              </a:rPr>
              <a:t>To achieve this children are asked to spend time each day reading at home.</a:t>
            </a:r>
          </a:p>
          <a:p>
            <a:pPr eaLnBrk="1" hangingPunct="1">
              <a:defRPr/>
            </a:pPr>
            <a:r>
              <a:rPr lang="en-GB" altLang="en-US" sz="3200" dirty="0">
                <a:latin typeface="Letter-join Plus 17" panose="02000505000000020003" pitchFamily="50" charset="0"/>
              </a:rPr>
              <a:t>Children will take home a reading booked matched to their reading ability.</a:t>
            </a:r>
          </a:p>
          <a:p>
            <a:pPr eaLnBrk="1" hangingPunct="1">
              <a:defRPr/>
            </a:pPr>
            <a:r>
              <a:rPr lang="en-GB" altLang="en-US" sz="3200" dirty="0">
                <a:latin typeface="Letter-join Plus 17" panose="02000505000000020003" pitchFamily="50" charset="0"/>
              </a:rPr>
              <a:t>There is no set day for books to be changed, the children can put their reading book in the box to be changed by Miss Barton whenever it is completed. </a:t>
            </a:r>
          </a:p>
          <a:p>
            <a:pPr eaLnBrk="1" hangingPunct="1">
              <a:defRPr/>
            </a:pPr>
            <a:r>
              <a:rPr lang="en-GB" altLang="en-US" sz="3200" dirty="0">
                <a:latin typeface="Letter-join Plus 17" panose="02000505000000020003" pitchFamily="50" charset="0"/>
              </a:rPr>
              <a:t>In addition to the above we teach reading through Teacher led Guided Reading sessions each week at a level above the children’s home reader.</a:t>
            </a:r>
          </a:p>
          <a:p>
            <a:pPr marL="0" indent="0" eaLnBrk="1" hangingPunct="1">
              <a:buFontTx/>
              <a:buNone/>
              <a:defRPr/>
            </a:pPr>
            <a:endParaRPr lang="en-GB" altLang="en-US" sz="2400" dirty="0"/>
          </a:p>
          <a:p>
            <a:pPr marL="0" indent="0" eaLnBrk="1" hangingPunct="1">
              <a:buFontTx/>
              <a:buNone/>
              <a:defRPr/>
            </a:pPr>
            <a:endParaRPr lang="en-GB" altLang="en-US" sz="2800" dirty="0"/>
          </a:p>
        </p:txBody>
      </p:sp>
    </p:spTree>
    <p:extLst>
      <p:ext uri="{BB962C8B-B14F-4D97-AF65-F5344CB8AC3E}">
        <p14:creationId xmlns:p14="http://schemas.microsoft.com/office/powerpoint/2010/main" val="1771546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2921726" y="294110"/>
            <a:ext cx="8610600" cy="1293028"/>
          </a:xfrm>
        </p:spPr>
        <p:txBody>
          <a:bodyPr/>
          <a:lstStyle/>
          <a:p>
            <a:pPr eaLnBrk="1" hangingPunct="1"/>
            <a:r>
              <a:rPr lang="en-GB" altLang="en-US" u="sng" dirty="0"/>
              <a:t>Accelerated Reader</a:t>
            </a:r>
            <a:endParaRPr lang="en-GB" altLang="en-US" sz="3200" u="sng" dirty="0">
              <a:solidFill>
                <a:srgbClr val="FF0000"/>
              </a:solidFill>
            </a:endParaRPr>
          </a:p>
        </p:txBody>
      </p:sp>
      <p:sp>
        <p:nvSpPr>
          <p:cNvPr id="5" name="Rectangle 3"/>
          <p:cNvSpPr>
            <a:spLocks noGrp="1" noChangeArrowheads="1"/>
          </p:cNvSpPr>
          <p:nvPr>
            <p:ph idx="1"/>
          </p:nvPr>
        </p:nvSpPr>
        <p:spPr>
          <a:xfrm>
            <a:off x="806450" y="1493520"/>
            <a:ext cx="8569325" cy="4911634"/>
          </a:xfrm>
        </p:spPr>
        <p:txBody>
          <a:bodyPr>
            <a:normAutofit/>
          </a:bodyPr>
          <a:lstStyle/>
          <a:p>
            <a:r>
              <a:rPr lang="en-GB" sz="2800" dirty="0">
                <a:latin typeface="Letter-join Plus 17" panose="02000505000000020003" pitchFamily="50" charset="0"/>
              </a:rPr>
              <a:t>The children are assessed and will be given a ZPD</a:t>
            </a:r>
          </a:p>
          <a:p>
            <a:r>
              <a:rPr lang="en-GB" sz="2800" dirty="0">
                <a:latin typeface="Letter-join Plus 17" panose="02000505000000020003" pitchFamily="50" charset="0"/>
              </a:rPr>
              <a:t>They will read books within these levels and then quiz, to assess their comprehension skills</a:t>
            </a:r>
          </a:p>
          <a:p>
            <a:r>
              <a:rPr lang="en-GB" sz="2800" dirty="0">
                <a:latin typeface="Letter-join Plus 17" panose="02000505000000020003" pitchFamily="50" charset="0"/>
              </a:rPr>
              <a:t>Children can quiz in school and at home (once the Year 3’s are set up on the programme)</a:t>
            </a:r>
          </a:p>
          <a:p>
            <a:r>
              <a:rPr lang="en-GB" sz="2800" dirty="0">
                <a:latin typeface="Letter-join Plus 17" panose="02000505000000020003" pitchFamily="50" charset="0"/>
              </a:rPr>
              <a:t>Each half term the children will be re-assessed and will hopefully move up in their ZPD</a:t>
            </a:r>
          </a:p>
          <a:p>
            <a:pPr eaLnBrk="1" hangingPunct="1">
              <a:defRPr/>
            </a:pPr>
            <a:endParaRPr lang="en-GB" altLang="en-US" sz="2400" dirty="0"/>
          </a:p>
          <a:p>
            <a:pPr marL="0" indent="0" eaLnBrk="1" hangingPunct="1">
              <a:buFontTx/>
              <a:buNone/>
              <a:defRPr/>
            </a:pPr>
            <a:endParaRPr lang="en-GB" altLang="en-US" sz="2800" dirty="0"/>
          </a:p>
        </p:txBody>
      </p:sp>
    </p:spTree>
    <p:extLst>
      <p:ext uri="{BB962C8B-B14F-4D97-AF65-F5344CB8AC3E}">
        <p14:creationId xmlns:p14="http://schemas.microsoft.com/office/powerpoint/2010/main" val="343171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2921726" y="294110"/>
            <a:ext cx="8610600" cy="1293028"/>
          </a:xfrm>
        </p:spPr>
        <p:txBody>
          <a:bodyPr/>
          <a:lstStyle/>
          <a:p>
            <a:pPr eaLnBrk="1" hangingPunct="1"/>
            <a:r>
              <a:rPr lang="en-GB" altLang="en-US" u="sng" dirty="0"/>
              <a:t>P.E.</a:t>
            </a:r>
            <a:endParaRPr lang="en-GB" altLang="en-US" sz="3200" u="sng" dirty="0">
              <a:solidFill>
                <a:srgbClr val="FF0000"/>
              </a:solidFill>
            </a:endParaRPr>
          </a:p>
        </p:txBody>
      </p:sp>
      <p:sp>
        <p:nvSpPr>
          <p:cNvPr id="5" name="Rectangle 3"/>
          <p:cNvSpPr>
            <a:spLocks noGrp="1" noChangeArrowheads="1"/>
          </p:cNvSpPr>
          <p:nvPr>
            <p:ph idx="1"/>
          </p:nvPr>
        </p:nvSpPr>
        <p:spPr>
          <a:xfrm>
            <a:off x="806450" y="1493520"/>
            <a:ext cx="9378950" cy="4911634"/>
          </a:xfrm>
        </p:spPr>
        <p:txBody>
          <a:bodyPr>
            <a:normAutofit/>
          </a:bodyPr>
          <a:lstStyle/>
          <a:p>
            <a:r>
              <a:rPr lang="en-GB" sz="2800" dirty="0">
                <a:latin typeface="Letter-join Plus 17" panose="02000505000000020003" pitchFamily="50" charset="0"/>
              </a:rPr>
              <a:t>PE sessions are on </a:t>
            </a:r>
            <a:r>
              <a:rPr lang="en-GB" sz="2800" b="1" dirty="0">
                <a:latin typeface="Letter-join Plus 17" panose="02000505000000020003" pitchFamily="50" charset="0"/>
              </a:rPr>
              <a:t>Thursday </a:t>
            </a:r>
            <a:r>
              <a:rPr lang="en-GB" sz="2800" dirty="0">
                <a:latin typeface="Letter-join Plus 17" panose="02000505000000020003" pitchFamily="50" charset="0"/>
              </a:rPr>
              <a:t>and </a:t>
            </a:r>
            <a:r>
              <a:rPr lang="en-GB" sz="2800" b="1" dirty="0">
                <a:latin typeface="Letter-join Plus 17" panose="02000505000000020003" pitchFamily="50" charset="0"/>
              </a:rPr>
              <a:t>Friday for Class 7</a:t>
            </a:r>
            <a:r>
              <a:rPr lang="en-GB" sz="2800" dirty="0">
                <a:latin typeface="Letter-join Plus 17" panose="02000505000000020003" pitchFamily="50" charset="0"/>
              </a:rPr>
              <a:t> </a:t>
            </a:r>
          </a:p>
          <a:p>
            <a:pPr marL="0" indent="0">
              <a:buNone/>
            </a:pPr>
            <a:r>
              <a:rPr lang="en-GB" sz="2800" b="1" dirty="0">
                <a:latin typeface="Letter-join Plus 17" panose="02000505000000020003" pitchFamily="50" charset="0"/>
              </a:rPr>
              <a:t>                            Tuesday and Thursday for Class 8</a:t>
            </a:r>
          </a:p>
          <a:p>
            <a:endParaRPr lang="en-GB" sz="2800" dirty="0">
              <a:latin typeface="Letter-join Plus 17" panose="02000505000000020003" pitchFamily="50" charset="0"/>
            </a:endParaRPr>
          </a:p>
          <a:p>
            <a:r>
              <a:rPr lang="en-GB" sz="2800" dirty="0">
                <a:latin typeface="Letter-join Plus 17" panose="02000505000000020003" pitchFamily="50" charset="0"/>
              </a:rPr>
              <a:t>Children attend in the PE kit and are welcome to wear tracksuit bottoms in the colder months</a:t>
            </a:r>
          </a:p>
          <a:p>
            <a:r>
              <a:rPr lang="en-GB" sz="2800" dirty="0">
                <a:latin typeface="Letter-join Plus 17" panose="02000505000000020003" pitchFamily="50" charset="0"/>
              </a:rPr>
              <a:t>Earrings are not to be worn on P.E. days or any other pieces of jewellery. On none P.E. days, the children can wear one set of small studs and no other jewellery, apart from a watch.  </a:t>
            </a:r>
          </a:p>
          <a:p>
            <a:r>
              <a:rPr lang="en-GB" sz="2800" dirty="0">
                <a:latin typeface="Letter-join Plus 17" panose="02000505000000020003" pitchFamily="50" charset="0"/>
              </a:rPr>
              <a:t>Year 3 will go swimming in the Summer Term- more details will follow closer to the time</a:t>
            </a:r>
          </a:p>
          <a:p>
            <a:pPr eaLnBrk="1" hangingPunct="1">
              <a:defRPr/>
            </a:pPr>
            <a:endParaRPr lang="en-GB" altLang="en-US" sz="2400" dirty="0"/>
          </a:p>
          <a:p>
            <a:pPr marL="0" indent="0" eaLnBrk="1" hangingPunct="1">
              <a:buFontTx/>
              <a:buNone/>
              <a:defRPr/>
            </a:pPr>
            <a:endParaRPr lang="en-GB" altLang="en-US" sz="2800" dirty="0"/>
          </a:p>
        </p:txBody>
      </p:sp>
    </p:spTree>
    <p:extLst>
      <p:ext uri="{BB962C8B-B14F-4D97-AF65-F5344CB8AC3E}">
        <p14:creationId xmlns:p14="http://schemas.microsoft.com/office/powerpoint/2010/main" val="741346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820098" y="908259"/>
            <a:ext cx="11158779" cy="1293028"/>
          </a:xfrm>
        </p:spPr>
        <p:txBody>
          <a:bodyPr/>
          <a:lstStyle/>
          <a:p>
            <a:pPr eaLnBrk="1" hangingPunct="1"/>
            <a:r>
              <a:rPr lang="en-GB" altLang="en-US" u="sng" dirty="0">
                <a:latin typeface="Letter-join Plus 17" panose="02000505000000020003" pitchFamily="50" charset="0"/>
              </a:rPr>
              <a:t>Water bottles, snacks and Lunch boxes</a:t>
            </a:r>
            <a:r>
              <a:rPr lang="en-GB" altLang="en-US" sz="4000" u="sng" dirty="0">
                <a:latin typeface="Letter-join Plus 17" panose="02000505000000020003" pitchFamily="50" charset="0"/>
              </a:rPr>
              <a:t> </a:t>
            </a:r>
            <a:endParaRPr lang="en-GB" altLang="en-US" sz="3200" u="sng" dirty="0">
              <a:solidFill>
                <a:srgbClr val="FF0000"/>
              </a:solidFill>
              <a:latin typeface="Letter-join Plus 17" panose="02000505000000020003" pitchFamily="50" charset="0"/>
            </a:endParaRPr>
          </a:p>
        </p:txBody>
      </p:sp>
      <p:sp>
        <p:nvSpPr>
          <p:cNvPr id="5" name="Rectangle 3"/>
          <p:cNvSpPr>
            <a:spLocks noGrp="1" noChangeArrowheads="1"/>
          </p:cNvSpPr>
          <p:nvPr>
            <p:ph idx="1"/>
          </p:nvPr>
        </p:nvSpPr>
        <p:spPr>
          <a:xfrm>
            <a:off x="820098" y="1946366"/>
            <a:ext cx="10930624" cy="4911634"/>
          </a:xfrm>
        </p:spPr>
        <p:txBody>
          <a:bodyPr>
            <a:normAutofit/>
          </a:bodyPr>
          <a:lstStyle/>
          <a:p>
            <a:pPr eaLnBrk="1" hangingPunct="1">
              <a:defRPr/>
            </a:pPr>
            <a:r>
              <a:rPr lang="en-GB" altLang="en-US" sz="2800" dirty="0">
                <a:latin typeface="Letter-join Plus 17" panose="02000505000000020003" pitchFamily="50" charset="0"/>
              </a:rPr>
              <a:t>Please can all children bring in a named water bottle each day, as we encourage the children to drink regularly throughout the day.</a:t>
            </a:r>
          </a:p>
          <a:p>
            <a:pPr eaLnBrk="1" hangingPunct="1">
              <a:defRPr/>
            </a:pPr>
            <a:r>
              <a:rPr lang="en-GB" altLang="en-US" sz="2800" dirty="0">
                <a:latin typeface="Letter-join Plus 17" panose="02000505000000020003" pitchFamily="50" charset="0"/>
              </a:rPr>
              <a:t>The children can bring a snack in for morning playtime.  </a:t>
            </a:r>
            <a:r>
              <a:rPr lang="en-GB" altLang="en-US" sz="2800" u="sng" dirty="0">
                <a:latin typeface="Letter-join Plus 17" panose="02000505000000020003" pitchFamily="50" charset="0"/>
              </a:rPr>
              <a:t>We ask that the snacks are healthy for example fruit or vegetables, yoghurt or cheese- NO NUTS</a:t>
            </a:r>
          </a:p>
          <a:p>
            <a:pPr eaLnBrk="1" hangingPunct="1">
              <a:defRPr/>
            </a:pPr>
            <a:r>
              <a:rPr lang="en-GB" altLang="en-US" sz="2800" dirty="0">
                <a:latin typeface="Letter-join Plus 17" panose="02000505000000020003" pitchFamily="50" charset="0"/>
              </a:rPr>
              <a:t>The school encourage healthy lunch boxes, with food that will give them energy to stay focused through the afternoon.  </a:t>
            </a:r>
          </a:p>
          <a:p>
            <a:pPr eaLnBrk="1" hangingPunct="1">
              <a:defRPr/>
            </a:pPr>
            <a:r>
              <a:rPr lang="en-GB" altLang="en-US" sz="2800" dirty="0">
                <a:latin typeface="Letter-join Plus 17" panose="02000505000000020003" pitchFamily="50" charset="0"/>
              </a:rPr>
              <a:t>If the children develop any new allergies please ensure to inform school as soon as possible.  </a:t>
            </a:r>
          </a:p>
        </p:txBody>
      </p:sp>
    </p:spTree>
    <p:extLst>
      <p:ext uri="{BB962C8B-B14F-4D97-AF65-F5344CB8AC3E}">
        <p14:creationId xmlns:p14="http://schemas.microsoft.com/office/powerpoint/2010/main" val="329204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604434" y="294110"/>
            <a:ext cx="11158779" cy="1293028"/>
          </a:xfrm>
        </p:spPr>
        <p:txBody>
          <a:bodyPr/>
          <a:lstStyle/>
          <a:p>
            <a:pPr eaLnBrk="1" hangingPunct="1"/>
            <a:r>
              <a:rPr lang="en-GB" altLang="en-US" u="sng" dirty="0">
                <a:latin typeface="Letter-join Plus 17" panose="02000505000000020003" pitchFamily="50" charset="0"/>
              </a:rPr>
              <a:t>Medication</a:t>
            </a:r>
            <a:endParaRPr lang="en-GB" altLang="en-US" sz="3200" u="sng" dirty="0">
              <a:solidFill>
                <a:srgbClr val="FF0000"/>
              </a:solidFill>
              <a:latin typeface="Letter-join Plus 17" panose="02000505000000020003" pitchFamily="50" charset="0"/>
            </a:endParaRPr>
          </a:p>
        </p:txBody>
      </p:sp>
      <p:sp>
        <p:nvSpPr>
          <p:cNvPr id="5" name="Rectangle 3"/>
          <p:cNvSpPr>
            <a:spLocks noGrp="1" noChangeArrowheads="1"/>
          </p:cNvSpPr>
          <p:nvPr>
            <p:ph idx="1"/>
          </p:nvPr>
        </p:nvSpPr>
        <p:spPr>
          <a:xfrm>
            <a:off x="888336" y="1946366"/>
            <a:ext cx="10874877" cy="4911634"/>
          </a:xfrm>
        </p:spPr>
        <p:txBody>
          <a:bodyPr>
            <a:normAutofit/>
          </a:bodyPr>
          <a:lstStyle/>
          <a:p>
            <a:pPr eaLnBrk="1" hangingPunct="1">
              <a:defRPr/>
            </a:pPr>
            <a:r>
              <a:rPr lang="en-GB" altLang="en-US" sz="2800" dirty="0">
                <a:latin typeface="Letter-join Plus 17" panose="02000505000000020003" pitchFamily="50" charset="0"/>
              </a:rPr>
              <a:t>If your child is on a regular medication, such as an inhaler, school must be informed and a medical form filled out. This medication needs to stay in school at all times.  It is the parents responsibility to check it is in date at all times.  </a:t>
            </a:r>
          </a:p>
          <a:p>
            <a:pPr eaLnBrk="1" hangingPunct="1">
              <a:defRPr/>
            </a:pPr>
            <a:r>
              <a:rPr lang="en-GB" altLang="en-US" sz="2800" dirty="0">
                <a:latin typeface="Letter-join Plus 17" panose="02000505000000020003" pitchFamily="50" charset="0"/>
              </a:rPr>
              <a:t>If a child is prescribed medication by the doctor, this needs to be taken to the office and a medical form completed.  </a:t>
            </a:r>
          </a:p>
          <a:p>
            <a:pPr eaLnBrk="1" hangingPunct="1">
              <a:defRPr/>
            </a:pPr>
            <a:r>
              <a:rPr lang="en-GB" altLang="en-US" sz="2800" dirty="0">
                <a:latin typeface="Letter-join Plus 17" panose="02000505000000020003" pitchFamily="50" charset="0"/>
              </a:rPr>
              <a:t>We are unable to administer any medications that are not prescribed by the doctor.  </a:t>
            </a:r>
          </a:p>
        </p:txBody>
      </p:sp>
    </p:spTree>
    <p:extLst>
      <p:ext uri="{BB962C8B-B14F-4D97-AF65-F5344CB8AC3E}">
        <p14:creationId xmlns:p14="http://schemas.microsoft.com/office/powerpoint/2010/main" val="77421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604434" y="294110"/>
            <a:ext cx="11158779" cy="1293028"/>
          </a:xfrm>
        </p:spPr>
        <p:txBody>
          <a:bodyPr/>
          <a:lstStyle/>
          <a:p>
            <a:pPr eaLnBrk="1" hangingPunct="1"/>
            <a:r>
              <a:rPr lang="en-GB" altLang="en-US" u="sng" dirty="0">
                <a:latin typeface="Letter-join Plus 17" panose="02000505000000020003" pitchFamily="50" charset="0"/>
              </a:rPr>
              <a:t>Keeping up to date</a:t>
            </a:r>
            <a:endParaRPr lang="en-GB" altLang="en-US" sz="3200" u="sng" dirty="0">
              <a:solidFill>
                <a:srgbClr val="FF0000"/>
              </a:solidFill>
              <a:latin typeface="Letter-join Plus 17" panose="02000505000000020003" pitchFamily="50" charset="0"/>
            </a:endParaRPr>
          </a:p>
        </p:txBody>
      </p:sp>
      <p:sp>
        <p:nvSpPr>
          <p:cNvPr id="5" name="Rectangle 3"/>
          <p:cNvSpPr>
            <a:spLocks noGrp="1" noChangeArrowheads="1"/>
          </p:cNvSpPr>
          <p:nvPr>
            <p:ph idx="1"/>
          </p:nvPr>
        </p:nvSpPr>
        <p:spPr>
          <a:xfrm>
            <a:off x="888336" y="1946366"/>
            <a:ext cx="8569325" cy="4911634"/>
          </a:xfrm>
        </p:spPr>
        <p:txBody>
          <a:bodyPr>
            <a:normAutofit/>
          </a:bodyPr>
          <a:lstStyle/>
          <a:p>
            <a:pPr eaLnBrk="1" hangingPunct="1">
              <a:defRPr/>
            </a:pPr>
            <a:r>
              <a:rPr lang="en-GB" altLang="en-US" sz="2800" dirty="0">
                <a:latin typeface="Letter-join Plus 17" panose="02000505000000020003" pitchFamily="50" charset="0"/>
              </a:rPr>
              <a:t>If you need to contact us please email via Mrs Bennett in the office </a:t>
            </a:r>
            <a:r>
              <a:rPr lang="en-GB" altLang="en-US" sz="2800" dirty="0">
                <a:latin typeface="Letter-join Plus 17" panose="02000505000000020003" pitchFamily="50" charset="0"/>
                <a:hlinkClick r:id="rId2"/>
              </a:rPr>
              <a:t>office@st-annesrc.lancs.sch.uk</a:t>
            </a:r>
            <a:r>
              <a:rPr lang="en-GB" altLang="en-US" sz="2800" dirty="0">
                <a:latin typeface="Letter-join Plus 17" panose="02000505000000020003" pitchFamily="50" charset="0"/>
              </a:rPr>
              <a:t> </a:t>
            </a:r>
          </a:p>
          <a:p>
            <a:pPr eaLnBrk="1" hangingPunct="1">
              <a:defRPr/>
            </a:pPr>
            <a:r>
              <a:rPr lang="en-GB" altLang="en-US" sz="2800" dirty="0">
                <a:latin typeface="Letter-join Plus 17" panose="02000505000000020003" pitchFamily="50" charset="0"/>
              </a:rPr>
              <a:t>Refer to the weekly newsletter to see what has been happening in school and also to keep up to date with new information</a:t>
            </a:r>
          </a:p>
        </p:txBody>
      </p:sp>
      <p:pic>
        <p:nvPicPr>
          <p:cNvPr id="2" name="Picture 1"/>
          <p:cNvPicPr>
            <a:picLocks noChangeAspect="1"/>
          </p:cNvPicPr>
          <p:nvPr/>
        </p:nvPicPr>
        <p:blipFill>
          <a:blip r:embed="rId3"/>
          <a:stretch>
            <a:fillRect/>
          </a:stretch>
        </p:blipFill>
        <p:spPr>
          <a:xfrm>
            <a:off x="9211030" y="3159243"/>
            <a:ext cx="2695575" cy="3514725"/>
          </a:xfrm>
          <a:prstGeom prst="rect">
            <a:avLst/>
          </a:prstGeom>
        </p:spPr>
      </p:pic>
    </p:spTree>
    <p:extLst>
      <p:ext uri="{BB962C8B-B14F-4D97-AF65-F5344CB8AC3E}">
        <p14:creationId xmlns:p14="http://schemas.microsoft.com/office/powerpoint/2010/main" val="998581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9373" y="0"/>
            <a:ext cx="8610600" cy="1293028"/>
          </a:xfrm>
        </p:spPr>
        <p:txBody>
          <a:bodyPr/>
          <a:lstStyle/>
          <a:p>
            <a:r>
              <a:rPr lang="en-GB" u="sng" dirty="0">
                <a:latin typeface="Letter-join Plus 17" panose="02000505000000020003" pitchFamily="50" charset="0"/>
              </a:rPr>
              <a:t>Days to remember</a:t>
            </a:r>
          </a:p>
        </p:txBody>
      </p:sp>
      <p:sp>
        <p:nvSpPr>
          <p:cNvPr id="3" name="Content Placeholder 2"/>
          <p:cNvSpPr>
            <a:spLocks noGrp="1"/>
          </p:cNvSpPr>
          <p:nvPr>
            <p:ph idx="1"/>
          </p:nvPr>
        </p:nvSpPr>
        <p:spPr>
          <a:xfrm>
            <a:off x="1149824" y="1293028"/>
            <a:ext cx="10820400" cy="2403566"/>
          </a:xfrm>
        </p:spPr>
        <p:txBody>
          <a:bodyPr>
            <a:normAutofit/>
          </a:bodyPr>
          <a:lstStyle/>
          <a:p>
            <a:r>
              <a:rPr lang="en-GB" sz="2800" dirty="0">
                <a:latin typeface="Letter-join Plus 17" panose="02000505000000020003" pitchFamily="50" charset="0"/>
              </a:rPr>
              <a:t>PE days- this will change during the year but you will be informed</a:t>
            </a:r>
          </a:p>
          <a:p>
            <a:r>
              <a:rPr lang="en-GB" sz="2800" dirty="0">
                <a:latin typeface="Letter-join Plus 17" panose="02000505000000020003" pitchFamily="50" charset="0"/>
              </a:rPr>
              <a:t>Homework will be sent home on Fridays for the following Friday.</a:t>
            </a:r>
          </a:p>
          <a:p>
            <a:r>
              <a:rPr lang="en-GB" sz="2800" dirty="0">
                <a:latin typeface="Letter-join Plus 17" panose="02000505000000020003" pitchFamily="50" charset="0"/>
              </a:rPr>
              <a:t>Spelling lists for this half term have already been given out for the children to practise in readiness for the spelling tests each Friday.</a:t>
            </a:r>
          </a:p>
        </p:txBody>
      </p:sp>
      <p:sp>
        <p:nvSpPr>
          <p:cNvPr id="4" name="Content Placeholder 2"/>
          <p:cNvSpPr txBox="1">
            <a:spLocks/>
          </p:cNvSpPr>
          <p:nvPr/>
        </p:nvSpPr>
        <p:spPr>
          <a:xfrm>
            <a:off x="522027" y="3633428"/>
            <a:ext cx="10820400" cy="282335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None/>
            </a:pPr>
            <a:r>
              <a:rPr lang="en-GB" sz="2800" u="sng" dirty="0">
                <a:latin typeface="Letter-join Plus 17" panose="02000505000000020003" pitchFamily="50" charset="0"/>
              </a:rPr>
              <a:t>Things to look forward to:</a:t>
            </a:r>
          </a:p>
          <a:p>
            <a:endParaRPr lang="en-GB" sz="2800" dirty="0">
              <a:latin typeface="Letter-join Plus 17" panose="02000505000000020003" pitchFamily="50" charset="0"/>
            </a:endParaRPr>
          </a:p>
          <a:p>
            <a:r>
              <a:rPr lang="en-GB" sz="2800" dirty="0">
                <a:latin typeface="Letter-join Plus 17" panose="02000505000000020003" pitchFamily="50" charset="0"/>
              </a:rPr>
              <a:t>Making Rainbow Salads – Autumn Term </a:t>
            </a:r>
          </a:p>
          <a:p>
            <a:r>
              <a:rPr lang="en-GB" sz="2800" dirty="0">
                <a:latin typeface="Letter-join Plus 17" panose="02000505000000020003" pitchFamily="50" charset="0"/>
              </a:rPr>
              <a:t>Roman Trip – Spring Term</a:t>
            </a:r>
          </a:p>
          <a:p>
            <a:r>
              <a:rPr lang="en-GB" sz="2800" dirty="0">
                <a:latin typeface="Letter-join Plus 17" panose="02000505000000020003" pitchFamily="50" charset="0"/>
              </a:rPr>
              <a:t>Easter Reflection – End of Spring Term</a:t>
            </a:r>
          </a:p>
          <a:p>
            <a:r>
              <a:rPr lang="en-GB" sz="2800" dirty="0">
                <a:latin typeface="Letter-join Plus 17" panose="02000505000000020003" pitchFamily="50" charset="0"/>
              </a:rPr>
              <a:t>Swimming – The Whole of the Summer Term on a Thursday afternoon </a:t>
            </a:r>
          </a:p>
        </p:txBody>
      </p:sp>
    </p:spTree>
    <p:extLst>
      <p:ext uri="{BB962C8B-B14F-4D97-AF65-F5344CB8AC3E}">
        <p14:creationId xmlns:p14="http://schemas.microsoft.com/office/powerpoint/2010/main" val="2970519055"/>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Vapor Trail</Template>
  <TotalTime>1174</TotalTime>
  <Words>809</Words>
  <Application>Microsoft Office PowerPoint</Application>
  <PresentationFormat>Widescreen</PresentationFormat>
  <Paragraphs>66</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Letter-join Plus 17</vt:lpstr>
      <vt:lpstr>Vapor Trail</vt:lpstr>
      <vt:lpstr>WELCOME TO YEAR 3</vt:lpstr>
      <vt:lpstr>PowerPoint Presentation</vt:lpstr>
      <vt:lpstr>  A Challenging Change</vt:lpstr>
      <vt:lpstr>Prayer and Liturgy</vt:lpstr>
      <vt:lpstr>Homework</vt:lpstr>
      <vt:lpstr>READING </vt:lpstr>
      <vt:lpstr>Accelerated Reader</vt:lpstr>
      <vt:lpstr>P.E.</vt:lpstr>
      <vt:lpstr>Water bottles, snacks and Lunch boxes </vt:lpstr>
      <vt:lpstr>Medication</vt:lpstr>
      <vt:lpstr>Keeping up to date</vt:lpstr>
      <vt:lpstr>Days to remember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3</dc:title>
  <dc:creator>K Williams</dc:creator>
  <cp:lastModifiedBy>Clare Elwill</cp:lastModifiedBy>
  <cp:revision>42</cp:revision>
  <cp:lastPrinted>2023-09-20T13:53:50Z</cp:lastPrinted>
  <dcterms:created xsi:type="dcterms:W3CDTF">2020-09-09T20:32:32Z</dcterms:created>
  <dcterms:modified xsi:type="dcterms:W3CDTF">2026-09-22T11:10:32Z</dcterms:modified>
</cp:coreProperties>
</file>