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7" r:id="rId3"/>
    <p:sldId id="274" r:id="rId4"/>
    <p:sldId id="275" r:id="rId5"/>
    <p:sldId id="261" r:id="rId6"/>
    <p:sldId id="266" r:id="rId7"/>
    <p:sldId id="269" r:id="rId8"/>
    <p:sldId id="276" r:id="rId9"/>
    <p:sldId id="277" r:id="rId10"/>
    <p:sldId id="279" r:id="rId11"/>
    <p:sldId id="280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image" descr="https://upload.wikimedia.org/wikipedia/commons/6/67/Baghdad_coll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9228" y="273594"/>
            <a:ext cx="1852714" cy="2142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11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363" y="273594"/>
            <a:ext cx="3076608" cy="172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13" descr="See the sourc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025" y="457200"/>
            <a:ext cx="1640084" cy="274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4" descr="See the source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648" y="4682740"/>
            <a:ext cx="2127422" cy="184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5" descr="See the source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364" y="4332925"/>
            <a:ext cx="2753322" cy="207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16" descr="See the source imag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0" r="2206"/>
          <a:stretch/>
        </p:blipFill>
        <p:spPr bwMode="auto">
          <a:xfrm>
            <a:off x="391886" y="4432663"/>
            <a:ext cx="2969623" cy="204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2047926" y="1436427"/>
            <a:ext cx="7692867" cy="20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6000" dirty="0">
              <a:solidFill>
                <a:prstClr val="black"/>
              </a:solidFill>
              <a:latin typeface="Broadway" panose="04040905080B02020502" pitchFamily="82" charset="0"/>
              <a:ea typeface="+mj-ea"/>
              <a:cs typeface="+mj-cs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6000" dirty="0">
                <a:solidFill>
                  <a:prstClr val="black"/>
                </a:solidFill>
                <a:latin typeface="Broadway" panose="04040905080B02020502" pitchFamily="82" charset="0"/>
                <a:ea typeface="+mj-ea"/>
                <a:cs typeface="+mj-cs"/>
              </a:rPr>
              <a:t>Welcome to Year 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11890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0" y="27051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40386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0" y="57308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71024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0" y="837565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0" y="980757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4118" y="3605522"/>
            <a:ext cx="47831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Class 11 – Mr Batchelor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Class 12 – Mr Knowles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188677" y="199879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All information in this presentation will be on the school website in the Year 5 section.​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43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02223" y="1223373"/>
            <a:ext cx="11755315" cy="427173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600" b="1" u="sng" dirty="0">
                <a:latin typeface="Letter-join Plus 17" panose="02000505000000020003" pitchFamily="50" charset="0"/>
              </a:rPr>
              <a:t>Year 5 Team</a:t>
            </a:r>
          </a:p>
          <a:p>
            <a:pPr algn="ctr" eaLnBrk="1" hangingPunct="1">
              <a:buFontTx/>
              <a:buNone/>
            </a:pPr>
            <a:endParaRPr lang="en-GB" altLang="en-US" sz="3600" b="1" dirty="0">
              <a:latin typeface="Letter-join Plus 17" panose="02000505000000020003" pitchFamily="50" charset="0"/>
            </a:endParaRPr>
          </a:p>
          <a:p>
            <a:pPr algn="ctr" eaLnBrk="1" hangingPunct="1">
              <a:buFontTx/>
              <a:buNone/>
            </a:pPr>
            <a:r>
              <a:rPr lang="en-GB" altLang="en-US" sz="3600" b="1" dirty="0">
                <a:latin typeface="Letter-join Plus 17" panose="02000505000000020003" pitchFamily="50" charset="0"/>
              </a:rPr>
              <a:t>Class 12 </a:t>
            </a:r>
            <a:r>
              <a:rPr lang="en-GB" altLang="en-US" sz="3600" b="1">
                <a:latin typeface="Letter-join Plus 17" panose="02000505000000020003" pitchFamily="50" charset="0"/>
              </a:rPr>
              <a:t>: Mr </a:t>
            </a:r>
            <a:r>
              <a:rPr lang="en-GB" altLang="en-US" sz="3600" b="1" dirty="0">
                <a:latin typeface="Letter-join Plus 17" panose="02000505000000020003" pitchFamily="50" charset="0"/>
              </a:rPr>
              <a:t>Knowles</a:t>
            </a:r>
          </a:p>
          <a:p>
            <a:pPr algn="ctr" eaLnBrk="1" hangingPunct="1">
              <a:buFontTx/>
              <a:buNone/>
            </a:pPr>
            <a:r>
              <a:rPr lang="en-GB" altLang="en-US" sz="3600" b="1" dirty="0">
                <a:latin typeface="Letter-join Plus 17" panose="02000505000000020003" pitchFamily="50" charset="0"/>
              </a:rPr>
              <a:t>Class 11: Mr Batchelor</a:t>
            </a:r>
          </a:p>
          <a:p>
            <a:pPr algn="ctr" eaLnBrk="1" hangingPunct="1">
              <a:buFontTx/>
              <a:buNone/>
            </a:pPr>
            <a:endParaRPr lang="en-GB" altLang="en-US" sz="3600" b="1" dirty="0">
              <a:latin typeface="Letter-join Plus 17" panose="02000505000000020003" pitchFamily="50" charset="0"/>
            </a:endParaRPr>
          </a:p>
          <a:p>
            <a:pPr algn="ctr" eaLnBrk="1" hangingPunct="1">
              <a:buFontTx/>
              <a:buNone/>
            </a:pPr>
            <a:r>
              <a:rPr lang="en-GB" altLang="en-US" sz="3600" b="1" dirty="0">
                <a:latin typeface="Letter-join Plus 17" panose="02000505000000020003" pitchFamily="50" charset="0"/>
              </a:rPr>
              <a:t>Teaching Assistants – Mrs Tobin  and Miss Martin </a:t>
            </a:r>
          </a:p>
          <a:p>
            <a:pPr eaLnBrk="1" hangingPunct="1">
              <a:buFontTx/>
              <a:buNone/>
            </a:pPr>
            <a:endParaRPr lang="en-GB" alt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1828538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C65F-657F-490B-9D93-88DF1D94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458"/>
            <a:ext cx="10515600" cy="1325563"/>
          </a:xfrm>
        </p:spPr>
        <p:txBody>
          <a:bodyPr/>
          <a:lstStyle/>
          <a:p>
            <a:r>
              <a:rPr lang="en-GB" dirty="0"/>
              <a:t>Prayer &amp; Liturgy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1BB07-27A6-4698-A4CC-EE41530AD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434" y="1187104"/>
            <a:ext cx="10608365" cy="5670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Monday morning - whole school in KS2 hall followed by KS2 hymn practice.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Tuesday – Thursday Prayer and liturgy in class.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Wednesday KS1 Hymn practice.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Friday – KS2 Prayer and liturgy and awards in KS2 hall.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Year groups on a rota to attend Friday morning Mass.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‘Stay &amp; Pray’ Friday 13</a:t>
            </a:r>
            <a:r>
              <a:rPr lang="en-GB" sz="2400" b="1" baseline="30000" dirty="0">
                <a:latin typeface="Letter-join Plus 17" panose="02000505000000020003" pitchFamily="50" charset="0"/>
              </a:rPr>
              <a:t>th</a:t>
            </a:r>
            <a:r>
              <a:rPr lang="en-GB" sz="2400" b="1" dirty="0">
                <a:latin typeface="Letter-join Plus 17" panose="02000505000000020003" pitchFamily="50" charset="0"/>
              </a:rPr>
              <a:t> November at 3:10pm.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65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AC563-32DC-4A4B-A0BF-7205D5B1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Letter-join Plus 17" panose="02000505000000020003" pitchFamily="50" charset="0"/>
              </a:rPr>
              <a:t>Autumn Key Dates for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D6165-BD45-46EF-BE94-72AE9E456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96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Harvest Mass Monday 5</a:t>
            </a:r>
            <a:r>
              <a:rPr lang="en-GB" sz="2800" b="1" baseline="30000" dirty="0">
                <a:latin typeface="Letter-join Plus 17" panose="02000505000000020003" pitchFamily="50" charset="0"/>
              </a:rPr>
              <a:t>th</a:t>
            </a:r>
            <a:r>
              <a:rPr lang="en-GB" sz="2800" b="1" dirty="0">
                <a:latin typeface="Letter-join Plus 17" panose="02000505000000020003" pitchFamily="50" charset="0"/>
              </a:rPr>
              <a:t> October 9:30am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Advent Mass Friday 4</a:t>
            </a:r>
            <a:r>
              <a:rPr lang="en-GB" sz="2800" b="1" baseline="30000" dirty="0">
                <a:latin typeface="Letter-join Plus 17" panose="02000505000000020003" pitchFamily="50" charset="0"/>
              </a:rPr>
              <a:t>th</a:t>
            </a:r>
            <a:r>
              <a:rPr lang="en-GB" sz="2800" b="1" dirty="0">
                <a:latin typeface="Letter-join Plus 17" panose="02000505000000020003" pitchFamily="50" charset="0"/>
              </a:rPr>
              <a:t> December 9:30am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Year 5 Christmas Carol Service Wednesday 9</a:t>
            </a:r>
            <a:r>
              <a:rPr lang="en-GB" sz="2800" b="1" baseline="30000" dirty="0">
                <a:latin typeface="Letter-join Plus 17" panose="02000505000000020003" pitchFamily="50" charset="0"/>
              </a:rPr>
              <a:t>th</a:t>
            </a:r>
            <a:r>
              <a:rPr lang="en-GB" sz="2800" b="1" dirty="0">
                <a:latin typeface="Letter-join Plus 17" panose="02000505000000020003" pitchFamily="50" charset="0"/>
              </a:rPr>
              <a:t> December 6:00pm </a:t>
            </a: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(children to arrive at 5:45 in Christmas jumpers.)</a:t>
            </a:r>
          </a:p>
        </p:txBody>
      </p:sp>
    </p:spTree>
    <p:extLst>
      <p:ext uri="{BB962C8B-B14F-4D97-AF65-F5344CB8AC3E}">
        <p14:creationId xmlns:p14="http://schemas.microsoft.com/office/powerpoint/2010/main" val="1997788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12967"/>
            <a:ext cx="10820400" cy="5445033"/>
          </a:xfrm>
        </p:spPr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800" b="1" kern="0" dirty="0">
                <a:solidFill>
                  <a:srgbClr val="000000"/>
                </a:solidFill>
                <a:latin typeface="Letter-join Plus 17" panose="02000505000000020003" pitchFamily="50" charset="0"/>
              </a:rPr>
              <a:t>The children will receive English and Maths homework on Century every Friday (occasionally it will be linked to another area of the curriculum.)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GB" altLang="en-US" sz="2800" b="1" kern="0" dirty="0">
              <a:solidFill>
                <a:srgbClr val="000000"/>
              </a:solidFill>
              <a:latin typeface="Letter-join Plus 17" panose="02000505000000020003" pitchFamily="50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800" b="1" kern="0" dirty="0">
                <a:solidFill>
                  <a:srgbClr val="000000"/>
                </a:solidFill>
                <a:latin typeface="Letter-join Plus 17" panose="02000505000000020003" pitchFamily="50" charset="0"/>
              </a:rPr>
              <a:t>The spelling and times tables homework will be sent via hard copy. It can be done on paper.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GB" altLang="en-US" sz="2800" b="1" kern="0" dirty="0">
              <a:solidFill>
                <a:srgbClr val="000000"/>
              </a:solidFill>
              <a:latin typeface="Letter-join Plus 17" panose="02000505000000020003" pitchFamily="50" charset="0"/>
            </a:endParaRP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GB" altLang="en-US" sz="2800" b="1" dirty="0">
                <a:latin typeface="Letter-join Plus 17" panose="02000505000000020003" pitchFamily="50" charset="0"/>
              </a:rPr>
              <a:t>These pieces of homework are due back by the latest the following Friday.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lang="en-GB" altLang="en-US" sz="2800" b="1" kern="0" dirty="0">
              <a:solidFill>
                <a:srgbClr val="000000"/>
              </a:solidFill>
              <a:latin typeface="Letter-join Plus 17" panose="02000505000000020003" pitchFamily="50" charset="0"/>
            </a:endParaRPr>
          </a:p>
          <a:p>
            <a:r>
              <a:rPr lang="en-GB" altLang="en-US" sz="2800" b="1" dirty="0">
                <a:latin typeface="Letter-join Plus 17" panose="02000505000000020003" pitchFamily="50" charset="0"/>
              </a:rPr>
              <a:t> Spellings will be given out on Friday to be returned on Friday, for a test but will be taught during spelling lessons during the week.</a:t>
            </a:r>
          </a:p>
          <a:p>
            <a:endParaRPr lang="en-GB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956560" y="119939"/>
            <a:ext cx="8610600" cy="1293028"/>
          </a:xfrm>
        </p:spPr>
        <p:txBody>
          <a:bodyPr/>
          <a:lstStyle/>
          <a:p>
            <a:pPr eaLnBrk="1" hangingPunct="1"/>
            <a:r>
              <a:rPr lang="en-GB" altLang="en-US" u="sng" dirty="0"/>
              <a:t>Homework</a:t>
            </a:r>
          </a:p>
        </p:txBody>
      </p:sp>
    </p:spTree>
    <p:extLst>
      <p:ext uri="{BB962C8B-B14F-4D97-AF65-F5344CB8AC3E}">
        <p14:creationId xmlns:p14="http://schemas.microsoft.com/office/powerpoint/2010/main" val="342508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       Spelling</a:t>
            </a:r>
          </a:p>
        </p:txBody>
      </p:sp>
      <p:pic>
        <p:nvPicPr>
          <p:cNvPr id="7" name="Picture 6" descr="Stages of writing in Kindergarten | IST Elementary Student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356" y="91932"/>
            <a:ext cx="1363721" cy="1441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540" y="88501"/>
            <a:ext cx="1365622" cy="1444877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4"/>
          <a:srcRect l="21098" t="17929" r="20364" b="15914"/>
          <a:stretch/>
        </p:blipFill>
        <p:spPr bwMode="auto">
          <a:xfrm>
            <a:off x="1731462" y="1378993"/>
            <a:ext cx="8448857" cy="5249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29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2823" y="311528"/>
            <a:ext cx="8610600" cy="1293028"/>
          </a:xfrm>
        </p:spPr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4819"/>
            <a:ext cx="10515600" cy="5380048"/>
          </a:xfrm>
        </p:spPr>
        <p:txBody>
          <a:bodyPr>
            <a:normAutofit lnSpcReduction="10000"/>
          </a:bodyPr>
          <a:lstStyle/>
          <a:p>
            <a:r>
              <a:rPr lang="en-GB" sz="2800" b="1" dirty="0">
                <a:latin typeface="Letter-join Plus 17" panose="02000505000000020003" pitchFamily="50" charset="0"/>
              </a:rPr>
              <a:t>PE will change each term – in the Autumn Term the PE days are on a Tuesday and Wednesday for Class 12, Friday and Wednesday for Class 11.  </a:t>
            </a:r>
          </a:p>
          <a:p>
            <a:r>
              <a:rPr lang="en-GB" sz="2800" b="1" dirty="0">
                <a:latin typeface="Letter-join Plus 17" panose="02000505000000020003" pitchFamily="50" charset="0"/>
              </a:rPr>
              <a:t>Children need to come in their PE kits, with school jumpers and cardigans over their PE tops.</a:t>
            </a:r>
          </a:p>
          <a:p>
            <a:r>
              <a:rPr lang="en-GB" sz="2800" b="1" dirty="0">
                <a:latin typeface="Letter-join Plus 17" panose="02000505000000020003" pitchFamily="50" charset="0"/>
              </a:rPr>
              <a:t>Either the school tracksuit bottoms or dark, plain coloured tracksuit bottoms or legging can be used for warmth.  </a:t>
            </a:r>
          </a:p>
          <a:p>
            <a:r>
              <a:rPr lang="en-GB" sz="2800" b="1" dirty="0">
                <a:latin typeface="Letter-join Plus 17" panose="02000505000000020003" pitchFamily="50" charset="0"/>
              </a:rPr>
              <a:t>Children with hair to their shoulders or longer should wear their hair back from their faces on PE days.</a:t>
            </a:r>
          </a:p>
          <a:p>
            <a:r>
              <a:rPr lang="en-GB" sz="2800" b="1" dirty="0">
                <a:latin typeface="Letter-join Plus 17" panose="02000505000000020003" pitchFamily="50" charset="0"/>
              </a:rPr>
              <a:t>No jewellery please.  If they must wear earrings, then studs and plasters need to go over them (provided from home).  </a:t>
            </a:r>
          </a:p>
          <a:p>
            <a:r>
              <a:rPr lang="en-GB" sz="2800" b="1" dirty="0">
                <a:latin typeface="Letter-join Plus 17" panose="02000505000000020003" pitchFamily="50" charset="0"/>
              </a:rPr>
              <a:t>Year 5 will go swimming in the Spring Term (after Christmas). They must have swimming caps.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331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96B5-3185-4C3A-854F-4EBBAC58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>
                <a:latin typeface="Letter-join Plus 17" panose="02000505000000020003" pitchFamily="50" charset="0"/>
              </a:rPr>
              <a:t>Healthy Snacks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F6702-D471-4394-8B06-2515F243C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Letter-join Plus 17" panose="02000505000000020003" pitchFamily="50" charset="0"/>
              </a:rPr>
              <a:t>Breakfast/cereal Bar</a:t>
            </a:r>
          </a:p>
          <a:p>
            <a:pPr marL="0" indent="0">
              <a:buNone/>
            </a:pPr>
            <a:endParaRPr lang="en-GB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dirty="0">
                <a:latin typeface="Letter-join Plus 17" panose="02000505000000020003" pitchFamily="50" charset="0"/>
              </a:rPr>
              <a:t>Rice cakes</a:t>
            </a:r>
          </a:p>
          <a:p>
            <a:pPr marL="0" indent="0">
              <a:buNone/>
            </a:pPr>
            <a:endParaRPr lang="en-GB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dirty="0">
                <a:latin typeface="Letter-join Plus 17" panose="02000505000000020003" pitchFamily="50" charset="0"/>
              </a:rPr>
              <a:t>Fruit</a:t>
            </a:r>
          </a:p>
          <a:p>
            <a:pPr marL="0" indent="0">
              <a:buNone/>
            </a:pPr>
            <a:endParaRPr lang="en-GB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dirty="0">
                <a:latin typeface="Letter-join Plus 17" panose="02000505000000020003" pitchFamily="50" charset="0"/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712683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ECFD-464B-4E51-9C26-8BDDDF27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>
                <a:latin typeface="Letter-join Plus 17" panose="02000505000000020003" pitchFamily="50" charset="0"/>
              </a:rPr>
              <a:t>Medication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5F6D1-7C55-4C6A-8E4E-60DC4B847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3" y="2194560"/>
            <a:ext cx="117348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Please can all medication be in date and clearly labelled.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Written consent must be given to the office for staff to give a child medicine.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Any changes to medication please inform us.</a:t>
            </a:r>
          </a:p>
        </p:txBody>
      </p:sp>
    </p:spTree>
    <p:extLst>
      <p:ext uri="{BB962C8B-B14F-4D97-AF65-F5344CB8AC3E}">
        <p14:creationId xmlns:p14="http://schemas.microsoft.com/office/powerpoint/2010/main" val="207985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DB84-7671-496E-8183-1CFB2D20F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0" y="764373"/>
            <a:ext cx="9321800" cy="1293028"/>
          </a:xfrm>
        </p:spPr>
        <p:txBody>
          <a:bodyPr/>
          <a:lstStyle/>
          <a:p>
            <a:pPr algn="ctr"/>
            <a:r>
              <a:rPr lang="en-GB" b="1" u="sng" dirty="0">
                <a:latin typeface="Letter-join Plus 17" panose="02000505000000020003" pitchFamily="50" charset="0"/>
              </a:rPr>
              <a:t>Behaviour Expectations in Year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DFE1E-BA33-49CB-A4D1-4B6125806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latin typeface="Letter-join Plus 17" panose="02000505000000020003" pitchFamily="50" charset="0"/>
              </a:rPr>
              <a:t>The children in </a:t>
            </a:r>
            <a:r>
              <a:rPr lang="en-GB" sz="2400" b="1">
                <a:latin typeface="Letter-join Plus 17" panose="02000505000000020003" pitchFamily="50" charset="0"/>
              </a:rPr>
              <a:t>class 11 and 12 </a:t>
            </a:r>
            <a:r>
              <a:rPr lang="en-GB" sz="2400" b="1" dirty="0">
                <a:latin typeface="Letter-join Plus 17" panose="02000505000000020003" pitchFamily="50" charset="0"/>
              </a:rPr>
              <a:t>are expected to:</a:t>
            </a:r>
          </a:p>
          <a:p>
            <a:pPr marL="0" indent="0">
              <a:buNone/>
            </a:pPr>
            <a:endParaRPr lang="en-GB" sz="2400" b="1" dirty="0">
              <a:latin typeface="Letter-join Plus 17" panose="02000505000000020003" pitchFamily="50" charset="0"/>
            </a:endParaRPr>
          </a:p>
          <a:p>
            <a:r>
              <a:rPr lang="en-GB" sz="2400" b="1" dirty="0">
                <a:latin typeface="Letter-join Plus 17" panose="02000505000000020003" pitchFamily="50" charset="0"/>
              </a:rPr>
              <a:t>be respectful of each other and all staff,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encourage and help one another,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ignore idle gossip,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do their best in lessons by staying on task,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set a good example to younger children,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be guided by what we learn from scripture,</a:t>
            </a:r>
          </a:p>
          <a:p>
            <a:r>
              <a:rPr lang="en-GB" sz="2400" b="1" dirty="0">
                <a:latin typeface="Letter-join Plus 17" panose="02000505000000020003" pitchFamily="50" charset="0"/>
              </a:rPr>
              <a:t>make good choices.</a:t>
            </a:r>
          </a:p>
        </p:txBody>
      </p:sp>
    </p:spTree>
    <p:extLst>
      <p:ext uri="{BB962C8B-B14F-4D97-AF65-F5344CB8AC3E}">
        <p14:creationId xmlns:p14="http://schemas.microsoft.com/office/powerpoint/2010/main" val="293247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45F15-8151-4761-9B1E-CCB97801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>
                <a:latin typeface="Letter-join Plus 17" panose="02000505000000020003" pitchFamily="50" charset="0"/>
              </a:rPr>
              <a:t>Reading support at home.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BF28-D052-4CAB-BB0E-7C98C80FD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Develop stamina for reading.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Read for understanding.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Scan for key words or phrases.</a:t>
            </a:r>
          </a:p>
          <a:p>
            <a:pPr marL="0" indent="0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Complete the book.</a:t>
            </a:r>
          </a:p>
        </p:txBody>
      </p:sp>
    </p:spTree>
    <p:extLst>
      <p:ext uri="{BB962C8B-B14F-4D97-AF65-F5344CB8AC3E}">
        <p14:creationId xmlns:p14="http://schemas.microsoft.com/office/powerpoint/2010/main" val="3687043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>
                <a:latin typeface="Letter-join Plus 17" panose="02000505000000020003" pitchFamily="50" charset="0"/>
              </a:rPr>
              <a:t>Queries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If you have any questions or queries please get in touch with Mrs Bennett in the office and we can arrange a time to meet or a phone call to help.</a:t>
            </a:r>
          </a:p>
          <a:p>
            <a:pPr marL="0" indent="0" algn="ctr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 algn="ctr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We are so looking forward to the year ahead with the children!</a:t>
            </a:r>
          </a:p>
          <a:p>
            <a:pPr marL="0" indent="0" algn="ctr">
              <a:buNone/>
            </a:pPr>
            <a:endParaRPr lang="en-GB" sz="2800" b="1" dirty="0">
              <a:latin typeface="Letter-join Plus 17" panose="02000505000000020003" pitchFamily="50" charset="0"/>
            </a:endParaRPr>
          </a:p>
          <a:p>
            <a:pPr marL="0" indent="0" algn="ctr">
              <a:buNone/>
            </a:pPr>
            <a:r>
              <a:rPr lang="en-GB" sz="2800" b="1" dirty="0">
                <a:latin typeface="Letter-join Plus 17" panose="02000505000000020003" pitchFamily="50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43526263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200</TotalTime>
  <Words>568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Broadway</vt:lpstr>
      <vt:lpstr>Calibri</vt:lpstr>
      <vt:lpstr>Century Gothic</vt:lpstr>
      <vt:lpstr>Comic Sans MS</vt:lpstr>
      <vt:lpstr>Letter-join Plus 17</vt:lpstr>
      <vt:lpstr>Vapor Trail</vt:lpstr>
      <vt:lpstr>PowerPoint Presentation</vt:lpstr>
      <vt:lpstr>PowerPoint Presentation</vt:lpstr>
      <vt:lpstr>Prayer &amp; Liturgy</vt:lpstr>
      <vt:lpstr>Autumn Key Dates for Church</vt:lpstr>
      <vt:lpstr>Homework</vt:lpstr>
      <vt:lpstr>       Spelling</vt:lpstr>
      <vt:lpstr>PE</vt:lpstr>
      <vt:lpstr>Healthy Snacks</vt:lpstr>
      <vt:lpstr>Medication</vt:lpstr>
      <vt:lpstr>Behaviour Expectations in Year 5</vt:lpstr>
      <vt:lpstr>Reading support at home.</vt:lpstr>
      <vt:lpstr>Queries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K Williams</dc:creator>
  <cp:lastModifiedBy>Brookfield, Rachel</cp:lastModifiedBy>
  <cp:revision>42</cp:revision>
  <dcterms:created xsi:type="dcterms:W3CDTF">2020-09-09T20:32:32Z</dcterms:created>
  <dcterms:modified xsi:type="dcterms:W3CDTF">2026-09-29T16:00:16Z</dcterms:modified>
</cp:coreProperties>
</file>