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5" r:id="rId2"/>
    <p:sldId id="295" r:id="rId3"/>
    <p:sldId id="298" r:id="rId4"/>
    <p:sldId id="281" r:id="rId5"/>
    <p:sldId id="278" r:id="rId6"/>
    <p:sldId id="305" r:id="rId7"/>
    <p:sldId id="267" r:id="rId8"/>
    <p:sldId id="263" r:id="rId9"/>
    <p:sldId id="288" r:id="rId10"/>
    <p:sldId id="297" r:id="rId11"/>
    <p:sldId id="304" r:id="rId12"/>
    <p:sldId id="303" r:id="rId13"/>
    <p:sldId id="302" r:id="rId14"/>
    <p:sldId id="300" r:id="rId15"/>
    <p:sldId id="292" r:id="rId16"/>
    <p:sldId id="284" r:id="rId17"/>
    <p:sldId id="29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A64D"/>
    <a:srgbClr val="00A84C"/>
    <a:srgbClr val="00B358"/>
    <a:srgbClr val="017D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64" autoAdjust="0"/>
    <p:restoredTop sz="88206" autoAdjust="0"/>
  </p:normalViewPr>
  <p:slideViewPr>
    <p:cSldViewPr>
      <p:cViewPr varScale="1">
        <p:scale>
          <a:sx n="100" d="100"/>
          <a:sy n="100" d="100"/>
        </p:scale>
        <p:origin x="179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E6C43-D594-40D6-B720-B834C7788E1B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B33BA-6103-4D19-A211-2BDF53F687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3745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E6C43-D594-40D6-B720-B834C7788E1B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B33BA-6103-4D19-A211-2BDF53F687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350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E6C43-D594-40D6-B720-B834C7788E1B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B33BA-6103-4D19-A211-2BDF53F687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094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E6C43-D594-40D6-B720-B834C7788E1B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B33BA-6103-4D19-A211-2BDF53F687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2118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E6C43-D594-40D6-B720-B834C7788E1B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B33BA-6103-4D19-A211-2BDF53F687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43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E6C43-D594-40D6-B720-B834C7788E1B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B33BA-6103-4D19-A211-2BDF53F687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5858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E6C43-D594-40D6-B720-B834C7788E1B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B33BA-6103-4D19-A211-2BDF53F687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9584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E6C43-D594-40D6-B720-B834C7788E1B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B33BA-6103-4D19-A211-2BDF53F687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1970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E6C43-D594-40D6-B720-B834C7788E1B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B33BA-6103-4D19-A211-2BDF53F687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9237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E6C43-D594-40D6-B720-B834C7788E1B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B33BA-6103-4D19-A211-2BDF53F687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1871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E6C43-D594-40D6-B720-B834C7788E1B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B33BA-6103-4D19-A211-2BDF53F687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9232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E6C43-D594-40D6-B720-B834C7788E1B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CB33BA-6103-4D19-A211-2BDF53F687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7932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office@st-annesrc.lancs.sch.uk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692696"/>
            <a:ext cx="7772400" cy="2043658"/>
          </a:xfrm>
        </p:spPr>
        <p:txBody>
          <a:bodyPr/>
          <a:lstStyle/>
          <a:p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tter-join Plus 17" panose="02000505000000020003" pitchFamily="50" charset="0"/>
              </a:rPr>
              <a:t>Welcome to our Year 6 Information Meeting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832" y="3429000"/>
            <a:ext cx="3103356" cy="299680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36913"/>
            <a:ext cx="6400800" cy="792088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rgbClr val="002060"/>
                </a:solidFill>
                <a:latin typeface="Letter-join Plus 17" panose="02000505000000020003" pitchFamily="50" charset="0"/>
              </a:rPr>
              <a:t>Wednesday 23</a:t>
            </a:r>
            <a:r>
              <a:rPr lang="en-GB" sz="3600" baseline="30000" dirty="0">
                <a:solidFill>
                  <a:srgbClr val="002060"/>
                </a:solidFill>
                <a:latin typeface="Letter-join Plus 17" panose="02000505000000020003" pitchFamily="50" charset="0"/>
              </a:rPr>
              <a:t>rd</a:t>
            </a:r>
            <a:r>
              <a:rPr lang="en-GB" sz="3600" dirty="0">
                <a:solidFill>
                  <a:srgbClr val="002060"/>
                </a:solidFill>
                <a:latin typeface="Letter-join Plus 17" panose="02000505000000020003" pitchFamily="50" charset="0"/>
              </a:rPr>
              <a:t> September, 2026</a:t>
            </a:r>
          </a:p>
        </p:txBody>
      </p:sp>
    </p:spTree>
    <p:extLst>
      <p:ext uri="{BB962C8B-B14F-4D97-AF65-F5344CB8AC3E}">
        <p14:creationId xmlns:p14="http://schemas.microsoft.com/office/powerpoint/2010/main" val="2834923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2656"/>
            <a:ext cx="7772400" cy="72008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bg1"/>
                </a:solidFill>
              </a:rPr>
              <a:t>Year 6 Team</a:t>
            </a:r>
            <a:br>
              <a:rPr lang="en-GB" dirty="0">
                <a:solidFill>
                  <a:schemeClr val="bg1"/>
                </a:solidFill>
              </a:rPr>
            </a:br>
            <a:br>
              <a:rPr lang="en-GB" dirty="0">
                <a:solidFill>
                  <a:schemeClr val="bg1"/>
                </a:solidFill>
              </a:rPr>
            </a:br>
            <a:br>
              <a:rPr lang="en-GB" dirty="0">
                <a:solidFill>
                  <a:schemeClr val="bg1"/>
                </a:solidFill>
              </a:rPr>
            </a:br>
            <a:br>
              <a:rPr lang="en-GB" dirty="0">
                <a:solidFill>
                  <a:schemeClr val="bg1"/>
                </a:solidFill>
              </a:rPr>
            </a:br>
            <a:br>
              <a:rPr lang="en-GB" dirty="0">
                <a:solidFill>
                  <a:schemeClr val="bg1"/>
                </a:solidFill>
              </a:rPr>
            </a:br>
            <a:br>
              <a:rPr lang="en-GB" dirty="0">
                <a:solidFill>
                  <a:schemeClr val="bg1"/>
                </a:solidFill>
              </a:rPr>
            </a:br>
            <a:br>
              <a:rPr lang="en-GB" dirty="0">
                <a:solidFill>
                  <a:schemeClr val="bg1"/>
                </a:solidFill>
              </a:rPr>
            </a:br>
            <a:r>
              <a:rPr lang="en-GB" b="1" u="sng" dirty="0">
                <a:solidFill>
                  <a:schemeClr val="bg1"/>
                </a:solidFill>
                <a:latin typeface="Letter-join Plus 17" panose="02000505000000020003" pitchFamily="50" charset="0"/>
              </a:rPr>
              <a:t>Year 6 Team</a:t>
            </a:r>
            <a:br>
              <a:rPr lang="en-GB" u="sng" dirty="0">
                <a:solidFill>
                  <a:schemeClr val="bg1"/>
                </a:solidFill>
                <a:latin typeface="Letter-join Plus 17" panose="02000505000000020003" pitchFamily="50" charset="0"/>
              </a:rPr>
            </a:br>
            <a:br>
              <a:rPr lang="en-GB" u="sng" dirty="0">
                <a:solidFill>
                  <a:schemeClr val="bg1"/>
                </a:solidFill>
                <a:latin typeface="Letter-join Plus 17" panose="02000505000000020003" pitchFamily="50" charset="0"/>
              </a:rPr>
            </a:br>
            <a:br>
              <a:rPr lang="en-GB" u="sng" dirty="0">
                <a:solidFill>
                  <a:schemeClr val="bg1"/>
                </a:solidFill>
                <a:latin typeface="Letter-join Plus 17" panose="02000505000000020003" pitchFamily="50" charset="0"/>
              </a:rPr>
            </a:br>
            <a:br>
              <a:rPr lang="en-GB" dirty="0">
                <a:solidFill>
                  <a:schemeClr val="bg1"/>
                </a:solidFill>
              </a:rPr>
            </a:br>
            <a:br>
              <a:rPr lang="en-GB" dirty="0">
                <a:solidFill>
                  <a:schemeClr val="bg1"/>
                </a:solidFill>
              </a:rPr>
            </a:br>
            <a:br>
              <a:rPr lang="en-GB" dirty="0">
                <a:solidFill>
                  <a:schemeClr val="bg1"/>
                </a:solidFill>
              </a:rPr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1412776"/>
            <a:ext cx="7160840" cy="4824536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chemeClr val="tx1"/>
                </a:solidFill>
                <a:latin typeface="Letter-join Plus 17" panose="02000505000000020003" pitchFamily="50" charset="0"/>
              </a:rPr>
              <a:t>Ms Cleary (Class 13)</a:t>
            </a:r>
          </a:p>
          <a:p>
            <a:r>
              <a:rPr lang="en-GB" sz="4000" dirty="0">
                <a:solidFill>
                  <a:schemeClr val="tx1"/>
                </a:solidFill>
                <a:latin typeface="Letter-join Plus 17" panose="02000505000000020003" pitchFamily="50" charset="0"/>
              </a:rPr>
              <a:t>Miss Greenwood (Class 14)</a:t>
            </a:r>
          </a:p>
          <a:p>
            <a:r>
              <a:rPr lang="en-GB" sz="4000" dirty="0">
                <a:solidFill>
                  <a:schemeClr val="tx1"/>
                </a:solidFill>
                <a:latin typeface="Letter-join Plus 17" panose="02000505000000020003" pitchFamily="50" charset="0"/>
              </a:rPr>
              <a:t>Mrs Noble (Class 13)</a:t>
            </a:r>
          </a:p>
          <a:p>
            <a:r>
              <a:rPr lang="en-GB" sz="4000" dirty="0">
                <a:solidFill>
                  <a:schemeClr val="tx1"/>
                </a:solidFill>
                <a:latin typeface="Letter-join Plus 17" panose="02000505000000020003" pitchFamily="50" charset="0"/>
              </a:rPr>
              <a:t>Miss Martin (PPA cover/HLTA)</a:t>
            </a:r>
          </a:p>
          <a:p>
            <a:r>
              <a:rPr lang="en-GB" sz="4000" dirty="0">
                <a:solidFill>
                  <a:schemeClr val="tx1"/>
                </a:solidFill>
                <a:latin typeface="Letter-join Plus 17" panose="02000505000000020003" pitchFamily="50" charset="0"/>
              </a:rPr>
              <a:t>Mrs Rogers (Teaching Assistant)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7616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31640" y="1628800"/>
            <a:ext cx="662473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altLang="en-US" sz="4000" dirty="0">
              <a:latin typeface="Letter-join Plus 17" panose="02000505000000020003" pitchFamily="50" charset="0"/>
            </a:endParaRPr>
          </a:p>
          <a:p>
            <a:r>
              <a:rPr lang="en-GB" altLang="en-US" sz="4000" dirty="0">
                <a:latin typeface="Letter-join Plus 17" panose="02000505000000020003" pitchFamily="50" charset="0"/>
              </a:rPr>
              <a:t>SATs (1o</a:t>
            </a:r>
            <a:r>
              <a:rPr lang="en-GB" altLang="en-US" sz="4000" baseline="30000" dirty="0">
                <a:latin typeface="Letter-join Plus 17" panose="02000505000000020003" pitchFamily="50" charset="0"/>
              </a:rPr>
              <a:t>th</a:t>
            </a:r>
            <a:r>
              <a:rPr lang="en-GB" altLang="en-US" sz="4000" dirty="0">
                <a:latin typeface="Letter-join Plus 17" panose="02000505000000020003" pitchFamily="50" charset="0"/>
              </a:rPr>
              <a:t> – 14</a:t>
            </a:r>
            <a:r>
              <a:rPr lang="en-GB" altLang="en-US" sz="4000" baseline="30000" dirty="0">
                <a:latin typeface="Letter-join Plus 17" panose="02000505000000020003" pitchFamily="50" charset="0"/>
              </a:rPr>
              <a:t>th</a:t>
            </a:r>
            <a:r>
              <a:rPr lang="en-GB" altLang="en-US" sz="4000" dirty="0">
                <a:latin typeface="Letter-join Plus 17" panose="02000505000000020003" pitchFamily="50" charset="0"/>
              </a:rPr>
              <a:t> May 2027)</a:t>
            </a:r>
            <a:br>
              <a:rPr lang="en-GB" altLang="en-US" sz="4000" dirty="0">
                <a:latin typeface="Letter-join Plus 17" panose="02000505000000020003" pitchFamily="50" charset="0"/>
              </a:rPr>
            </a:br>
            <a:br>
              <a:rPr lang="en-GB" altLang="en-US" sz="4000" dirty="0">
                <a:latin typeface="Letter-join Plus 17" panose="02000505000000020003" pitchFamily="50" charset="0"/>
              </a:rPr>
            </a:br>
            <a:r>
              <a:rPr lang="en-GB" altLang="en-US" sz="4000" dirty="0">
                <a:latin typeface="Letter-join Plus 17" panose="02000505000000020003" pitchFamily="50" charset="0"/>
              </a:rPr>
              <a:t>Preparation for Year 7 </a:t>
            </a:r>
            <a:br>
              <a:rPr lang="en-GB" altLang="en-US" sz="4000" dirty="0">
                <a:latin typeface="Letter-join Plus 17" panose="02000505000000020003" pitchFamily="50" charset="0"/>
              </a:rPr>
            </a:br>
            <a:br>
              <a:rPr lang="en-GB" altLang="en-US" sz="4000" dirty="0">
                <a:latin typeface="Letter-join Plus 17" panose="02000505000000020003" pitchFamily="50" charset="0"/>
              </a:rPr>
            </a:br>
            <a:r>
              <a:rPr lang="en-GB" altLang="en-US" sz="4000" dirty="0">
                <a:latin typeface="Letter-join Plus 17" panose="02000505000000020003" pitchFamily="50" charset="0"/>
              </a:rPr>
              <a:t>Lifelong learning</a:t>
            </a:r>
            <a:endParaRPr lang="en-GB" sz="4000" dirty="0"/>
          </a:p>
        </p:txBody>
      </p:sp>
      <p:sp>
        <p:nvSpPr>
          <p:cNvPr id="3" name="Rectangle 2"/>
          <p:cNvSpPr/>
          <p:nvPr/>
        </p:nvSpPr>
        <p:spPr>
          <a:xfrm>
            <a:off x="1907704" y="692696"/>
            <a:ext cx="58326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altLang="en-US" sz="4000" b="1" u="sng" dirty="0">
                <a:solidFill>
                  <a:schemeClr val="bg1"/>
                </a:solidFill>
                <a:latin typeface="Letter-join Plus 17" panose="02000505000000020003" pitchFamily="50" charset="0"/>
              </a:rPr>
              <a:t>The Year 6 Learning Journey</a:t>
            </a:r>
            <a:endParaRPr lang="en-GB" sz="4000" b="1" u="sng" dirty="0"/>
          </a:p>
        </p:txBody>
      </p:sp>
    </p:spTree>
    <p:extLst>
      <p:ext uri="{BB962C8B-B14F-4D97-AF65-F5344CB8AC3E}">
        <p14:creationId xmlns:p14="http://schemas.microsoft.com/office/powerpoint/2010/main" val="1251387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908720"/>
            <a:ext cx="878497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  <a:latin typeface="Letter-join Plus 17" panose="02000505000000020003" pitchFamily="50" charset="0"/>
              </a:rPr>
              <a:t>The purpose of Year 6 is to prepare children for secondary school by building on, consolidating, using and applying their skills and knowledge from lower down in the school.</a:t>
            </a:r>
          </a:p>
          <a:p>
            <a:endParaRPr lang="en-GB" sz="3200" dirty="0">
              <a:solidFill>
                <a:schemeClr val="bg1"/>
              </a:solidFill>
              <a:latin typeface="Letter-join Plus 17" panose="02000505000000020003" pitchFamily="50" charset="0"/>
            </a:endParaRPr>
          </a:p>
          <a:p>
            <a:r>
              <a:rPr lang="en-GB" sz="3200" dirty="0">
                <a:solidFill>
                  <a:schemeClr val="bg1"/>
                </a:solidFill>
                <a:latin typeface="Letter-join Plus 17" panose="02000505000000020003" pitchFamily="50" charset="0"/>
              </a:rPr>
              <a:t>We aim to </a:t>
            </a:r>
            <a:r>
              <a:rPr lang="en-GB" sz="3200" dirty="0">
                <a:latin typeface="Letter-join Plus 17" panose="02000505000000020003" pitchFamily="50" charset="0"/>
              </a:rPr>
              <a:t>build self confidence </a:t>
            </a:r>
            <a:r>
              <a:rPr lang="en-GB" sz="3200" dirty="0">
                <a:solidFill>
                  <a:schemeClr val="bg1"/>
                </a:solidFill>
                <a:latin typeface="Letter-join Plus 17" panose="02000505000000020003" pitchFamily="50" charset="0"/>
              </a:rPr>
              <a:t>and </a:t>
            </a:r>
            <a:r>
              <a:rPr lang="en-GB" sz="3200" dirty="0">
                <a:latin typeface="Letter-join Plus 17" panose="02000505000000020003" pitchFamily="50" charset="0"/>
              </a:rPr>
              <a:t>independence </a:t>
            </a:r>
            <a:r>
              <a:rPr lang="en-GB" sz="3200" dirty="0">
                <a:solidFill>
                  <a:schemeClr val="bg1"/>
                </a:solidFill>
                <a:latin typeface="Letter-join Plus 17" panose="02000505000000020003" pitchFamily="50" charset="0"/>
              </a:rPr>
              <a:t>and help children </a:t>
            </a:r>
            <a:r>
              <a:rPr lang="en-GB" sz="3200" dirty="0">
                <a:latin typeface="Letter-join Plus 17" panose="02000505000000020003" pitchFamily="50" charset="0"/>
              </a:rPr>
              <a:t>to develop all their talents.</a:t>
            </a:r>
          </a:p>
          <a:p>
            <a:endParaRPr lang="en-GB" sz="3200" dirty="0">
              <a:latin typeface="Letter-join Plus 17" panose="02000505000000020003" pitchFamily="50" charset="0"/>
            </a:endParaRPr>
          </a:p>
          <a:p>
            <a:r>
              <a:rPr lang="en-GB" sz="3200" dirty="0">
                <a:solidFill>
                  <a:schemeClr val="bg1"/>
                </a:solidFill>
                <a:latin typeface="Letter-join Plus 17" panose="02000505000000020003" pitchFamily="50" charset="0"/>
              </a:rPr>
              <a:t>We will prepare the children for the end of KS2 assessments but this is not the most important aspect of Year 6.</a:t>
            </a:r>
          </a:p>
        </p:txBody>
      </p:sp>
    </p:spTree>
    <p:extLst>
      <p:ext uri="{BB962C8B-B14F-4D97-AF65-F5344CB8AC3E}">
        <p14:creationId xmlns:p14="http://schemas.microsoft.com/office/powerpoint/2010/main" val="2158784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706090"/>
          </a:xfrm>
        </p:spPr>
        <p:txBody>
          <a:bodyPr>
            <a:normAutofit fontScale="90000"/>
          </a:bodyPr>
          <a:lstStyle/>
          <a:p>
            <a:br>
              <a:rPr lang="en-GB" dirty="0">
                <a:latin typeface="Comic Sans MS" panose="030F0702030302020204" pitchFamily="66" charset="0"/>
              </a:rPr>
            </a:br>
            <a:br>
              <a:rPr lang="en-GB" dirty="0">
                <a:latin typeface="Comic Sans MS" panose="030F0702030302020204" pitchFamily="66" charset="0"/>
              </a:rPr>
            </a:br>
            <a:br>
              <a:rPr lang="en-GB" dirty="0">
                <a:latin typeface="Comic Sans MS" panose="030F0702030302020204" pitchFamily="66" charset="0"/>
              </a:rPr>
            </a:br>
            <a:br>
              <a:rPr lang="en-GB" dirty="0">
                <a:latin typeface="Comic Sans MS" panose="030F0702030302020204" pitchFamily="66" charset="0"/>
              </a:rPr>
            </a:br>
            <a:br>
              <a:rPr lang="en-GB" dirty="0">
                <a:latin typeface="Comic Sans MS" panose="030F0702030302020204" pitchFamily="66" charset="0"/>
              </a:rPr>
            </a:br>
            <a:br>
              <a:rPr lang="en-GB" dirty="0">
                <a:latin typeface="Comic Sans MS" panose="030F0702030302020204" pitchFamily="66" charset="0"/>
              </a:rPr>
            </a:br>
            <a:br>
              <a:rPr lang="en-GB" dirty="0">
                <a:latin typeface="Comic Sans MS" panose="030F0702030302020204" pitchFamily="66" charset="0"/>
              </a:rPr>
            </a:br>
            <a:br>
              <a:rPr lang="en-GB" dirty="0">
                <a:latin typeface="Comic Sans MS" panose="030F0702030302020204" pitchFamily="66" charset="0"/>
              </a:rPr>
            </a:br>
            <a:r>
              <a:rPr lang="en-GB" dirty="0">
                <a:latin typeface="Letter-join Plus 17" panose="02000505000000020003" pitchFamily="50" charset="0"/>
              </a:rPr>
              <a:t>We particularly want our children to have a </a:t>
            </a:r>
            <a:r>
              <a:rPr lang="en-GB" dirty="0">
                <a:solidFill>
                  <a:schemeClr val="bg1"/>
                </a:solidFill>
                <a:latin typeface="Letter-join Plus 17" panose="02000505000000020003" pitchFamily="50" charset="0"/>
              </a:rPr>
              <a:t>positive attitude </a:t>
            </a:r>
            <a:r>
              <a:rPr lang="en-GB" dirty="0">
                <a:latin typeface="Letter-join Plus 17" panose="02000505000000020003" pitchFamily="50" charset="0"/>
              </a:rPr>
              <a:t>to learning, to </a:t>
            </a:r>
            <a:r>
              <a:rPr lang="en-GB" dirty="0">
                <a:solidFill>
                  <a:schemeClr val="bg1"/>
                </a:solidFill>
                <a:latin typeface="Letter-join Plus 17" panose="02000505000000020003" pitchFamily="50" charset="0"/>
              </a:rPr>
              <a:t>learn from their mistakes </a:t>
            </a:r>
            <a:r>
              <a:rPr lang="en-GB" dirty="0">
                <a:latin typeface="Letter-join Plus 17" panose="02000505000000020003" pitchFamily="50" charset="0"/>
              </a:rPr>
              <a:t>and to</a:t>
            </a:r>
            <a:r>
              <a:rPr lang="en-GB" dirty="0">
                <a:solidFill>
                  <a:schemeClr val="bg1"/>
                </a:solidFill>
                <a:latin typeface="Letter-join Plus 17" panose="02000505000000020003" pitchFamily="50" charset="0"/>
              </a:rPr>
              <a:t> </a:t>
            </a:r>
            <a:r>
              <a:rPr lang="en-GB" dirty="0">
                <a:latin typeface="Letter-join Plus 17" panose="02000505000000020003" pitchFamily="50" charset="0"/>
              </a:rPr>
              <a:t>develop </a:t>
            </a:r>
            <a:r>
              <a:rPr lang="en-GB" dirty="0">
                <a:solidFill>
                  <a:schemeClr val="bg1"/>
                </a:solidFill>
                <a:latin typeface="Letter-join Plus 17" panose="02000505000000020003" pitchFamily="50" charset="0"/>
              </a:rPr>
              <a:t>resilience. </a:t>
            </a:r>
            <a:br>
              <a:rPr lang="en-GB" dirty="0">
                <a:solidFill>
                  <a:schemeClr val="bg1"/>
                </a:solidFill>
                <a:latin typeface="Letter-join Plus 17" panose="02000505000000020003" pitchFamily="50" charset="0"/>
              </a:rPr>
            </a:br>
            <a:br>
              <a:rPr lang="en-GB" dirty="0">
                <a:solidFill>
                  <a:schemeClr val="bg1"/>
                </a:solidFill>
                <a:latin typeface="Letter-join Plus 17" panose="02000505000000020003" pitchFamily="50" charset="0"/>
              </a:rPr>
            </a:br>
            <a:r>
              <a:rPr lang="en-GB" dirty="0">
                <a:latin typeface="Letter-join Plus 17" panose="02000505000000020003" pitchFamily="50" charset="0"/>
              </a:rPr>
              <a:t>We encourage children to </a:t>
            </a:r>
            <a:r>
              <a:rPr lang="en-GB" dirty="0">
                <a:solidFill>
                  <a:schemeClr val="bg1"/>
                </a:solidFill>
                <a:latin typeface="Letter-join Plus 17" panose="02000505000000020003" pitchFamily="50" charset="0"/>
              </a:rPr>
              <a:t>take pride in their work </a:t>
            </a:r>
            <a:r>
              <a:rPr lang="en-GB" dirty="0">
                <a:latin typeface="Letter-join Plus 17" panose="02000505000000020003" pitchFamily="50" charset="0"/>
              </a:rPr>
              <a:t>and</a:t>
            </a:r>
            <a:r>
              <a:rPr lang="en-GB" dirty="0">
                <a:solidFill>
                  <a:schemeClr val="bg1"/>
                </a:solidFill>
                <a:latin typeface="Letter-join Plus 17" panose="02000505000000020003" pitchFamily="50" charset="0"/>
              </a:rPr>
              <a:t> </a:t>
            </a:r>
            <a:r>
              <a:rPr lang="en-GB" dirty="0">
                <a:latin typeface="Letter-join Plus 17" panose="02000505000000020003" pitchFamily="50" charset="0"/>
              </a:rPr>
              <a:t>achieve the </a:t>
            </a:r>
            <a:r>
              <a:rPr lang="en-GB" dirty="0">
                <a:solidFill>
                  <a:schemeClr val="bg1"/>
                </a:solidFill>
                <a:latin typeface="Letter-join Plus 17" panose="02000505000000020003" pitchFamily="50" charset="0"/>
              </a:rPr>
              <a:t>highest possible individual standards.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flipH="1">
            <a:off x="8686799" y="1412777"/>
            <a:ext cx="45719" cy="1872208"/>
          </a:xfrm>
        </p:spPr>
        <p:txBody>
          <a:bodyPr/>
          <a:lstStyle/>
          <a:p>
            <a:pPr lvl="6"/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8114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en-GB" b="1" u="sng" dirty="0">
                <a:solidFill>
                  <a:schemeClr val="bg1"/>
                </a:solidFill>
                <a:latin typeface="Letter-join Plus 17" panose="02000505000000020003" pitchFamily="50" charset="0"/>
              </a:rPr>
              <a:t>Responsibilities in Year  6 </a:t>
            </a:r>
            <a:br>
              <a:rPr lang="en-GB" b="1" u="sng" dirty="0">
                <a:solidFill>
                  <a:schemeClr val="bg1"/>
                </a:solidFill>
                <a:latin typeface="Letter-join Plus 17" panose="02000505000000020003" pitchFamily="50" charset="0"/>
              </a:rPr>
            </a:br>
            <a:endParaRPr lang="en-GB" b="1" dirty="0"/>
          </a:p>
        </p:txBody>
      </p:sp>
      <p:sp>
        <p:nvSpPr>
          <p:cNvPr id="3" name="Rectangle 2"/>
          <p:cNvSpPr/>
          <p:nvPr/>
        </p:nvSpPr>
        <p:spPr>
          <a:xfrm>
            <a:off x="1259632" y="1412776"/>
            <a:ext cx="655272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>
                <a:latin typeface="Letter-join Plus 17" panose="02000505000000020003" pitchFamily="50" charset="0"/>
              </a:rPr>
              <a:t>Assemblies </a:t>
            </a:r>
          </a:p>
          <a:p>
            <a:r>
              <a:rPr lang="en-GB" sz="3600" dirty="0">
                <a:latin typeface="Letter-join Plus 17" panose="02000505000000020003" pitchFamily="50" charset="0"/>
              </a:rPr>
              <a:t>Buddies </a:t>
            </a:r>
          </a:p>
          <a:p>
            <a:r>
              <a:rPr lang="en-GB" sz="3600" dirty="0">
                <a:latin typeface="Letter-join Plus 17" panose="02000505000000020003" pitchFamily="50" charset="0"/>
              </a:rPr>
              <a:t>Assembly duty</a:t>
            </a:r>
          </a:p>
          <a:p>
            <a:r>
              <a:rPr lang="en-GB" sz="3600" dirty="0">
                <a:latin typeface="Letter-join Plus 17" panose="02000505000000020003" pitchFamily="50" charset="0"/>
              </a:rPr>
              <a:t>Play Leaders (KS1) </a:t>
            </a:r>
          </a:p>
          <a:p>
            <a:r>
              <a:rPr lang="en-GB" sz="3600" dirty="0">
                <a:latin typeface="Letter-join Plus 17" panose="02000505000000020003" pitchFamily="50" charset="0"/>
              </a:rPr>
              <a:t>House Captains/Vice House Captains</a:t>
            </a:r>
          </a:p>
          <a:p>
            <a:r>
              <a:rPr lang="en-GB" sz="3600" dirty="0">
                <a:latin typeface="Letter-join Plus 17" panose="02000505000000020003" pitchFamily="50" charset="0"/>
              </a:rPr>
              <a:t>School Council</a:t>
            </a:r>
          </a:p>
          <a:p>
            <a:r>
              <a:rPr lang="en-GB" sz="3600" dirty="0">
                <a:latin typeface="Letter-join Plus 17" panose="02000505000000020003" pitchFamily="50" charset="0"/>
              </a:rPr>
              <a:t>Library Monitors</a:t>
            </a:r>
          </a:p>
          <a:p>
            <a:r>
              <a:rPr lang="en-GB" sz="3600" dirty="0">
                <a:latin typeface="Letter-join Plus 17" panose="02000505000000020003" pitchFamily="50" charset="0"/>
              </a:rPr>
              <a:t>Mission Ambassadors</a:t>
            </a:r>
          </a:p>
        </p:txBody>
      </p:sp>
    </p:spTree>
    <p:extLst>
      <p:ext uri="{BB962C8B-B14F-4D97-AF65-F5344CB8AC3E}">
        <p14:creationId xmlns:p14="http://schemas.microsoft.com/office/powerpoint/2010/main" val="334699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b="1" u="sng" dirty="0">
                <a:solidFill>
                  <a:schemeClr val="bg1"/>
                </a:solidFill>
                <a:latin typeface="Letter-join Plus 17" panose="02000505000000020003" pitchFamily="50" charset="0"/>
              </a:rPr>
              <a:t>Home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>
                <a:latin typeface="Letter-join Plus 17" panose="02000505000000020003" pitchFamily="50" charset="0"/>
              </a:rPr>
              <a:t>Homework will be set using the online platform Century.</a:t>
            </a:r>
          </a:p>
          <a:p>
            <a:endParaRPr lang="en-GB" dirty="0">
              <a:latin typeface="Letter-join Plus 17" panose="02000505000000020003" pitchFamily="50" charset="0"/>
            </a:endParaRPr>
          </a:p>
          <a:p>
            <a:r>
              <a:rPr lang="en-GB" dirty="0">
                <a:latin typeface="Letter-join Plus 17" panose="02000505000000020003" pitchFamily="50" charset="0"/>
              </a:rPr>
              <a:t>We expect regular spelling and times tables practice but we encourage the children to manage this themselves..</a:t>
            </a:r>
          </a:p>
          <a:p>
            <a:endParaRPr lang="en-GB" dirty="0">
              <a:latin typeface="Letter-join Plus 17" panose="02000505000000020003" pitchFamily="50" charset="0"/>
            </a:endParaRPr>
          </a:p>
          <a:p>
            <a:r>
              <a:rPr lang="en-GB" dirty="0">
                <a:latin typeface="Letter-join Plus 17" panose="02000505000000020003" pitchFamily="50" charset="0"/>
              </a:rPr>
              <a:t>Daily reading should be encouraged.</a:t>
            </a:r>
          </a:p>
          <a:p>
            <a:pPr marL="0" indent="0">
              <a:buNone/>
            </a:pPr>
            <a:endParaRPr lang="en-GB" dirty="0">
              <a:latin typeface="Letter-join Plus 17" panose="02000505000000020003" pitchFamily="50" charset="0"/>
            </a:endParaRPr>
          </a:p>
          <a:p>
            <a:r>
              <a:rPr lang="en-GB" dirty="0">
                <a:latin typeface="Letter-join Plus 17" panose="02000505000000020003" pitchFamily="50" charset="0"/>
              </a:rPr>
              <a:t>Homework will be set on Fridays and is expected to be completed by Wednesday.</a:t>
            </a:r>
            <a:endParaRPr lang="en-GB" altLang="en-US" dirty="0">
              <a:latin typeface="Letter-join Plus 17" panose="02000505000000020003" pitchFamily="50" charset="0"/>
            </a:endParaRPr>
          </a:p>
          <a:p>
            <a:pPr>
              <a:buNone/>
            </a:pPr>
            <a:endParaRPr lang="en-GB" altLang="en-US" dirty="0">
              <a:latin typeface="Letter-join Plus 17" panose="02000505000000020003" pitchFamily="50" charset="0"/>
            </a:endParaRPr>
          </a:p>
          <a:p>
            <a:pPr>
              <a:buNone/>
            </a:pPr>
            <a:r>
              <a:rPr lang="en-GB" altLang="en-US" dirty="0">
                <a:latin typeface="Letter-join Plus 17" panose="02000505000000020003" pitchFamily="50" charset="0"/>
              </a:rPr>
              <a:t>Homework should not be…</a:t>
            </a:r>
          </a:p>
          <a:p>
            <a:pPr>
              <a:buNone/>
            </a:pPr>
            <a:endParaRPr lang="en-GB" altLang="en-US" dirty="0">
              <a:latin typeface="Letter-join Plus 17" panose="02000505000000020003" pitchFamily="50" charset="0"/>
            </a:endParaRPr>
          </a:p>
          <a:p>
            <a:pPr>
              <a:buFontTx/>
              <a:buChar char="•"/>
            </a:pPr>
            <a:r>
              <a:rPr lang="en-GB" altLang="en-US" dirty="0">
                <a:solidFill>
                  <a:schemeClr val="bg1"/>
                </a:solidFill>
                <a:latin typeface="Letter-join Plus 17" panose="02000505000000020003" pitchFamily="50" charset="0"/>
              </a:rPr>
              <a:t>Stressful for the children or for you as parents!</a:t>
            </a:r>
          </a:p>
          <a:p>
            <a:pPr>
              <a:buFontTx/>
              <a:buChar char="•"/>
            </a:pPr>
            <a:endParaRPr lang="en-GB" altLang="en-US" dirty="0">
              <a:latin typeface="Comic Sans MS" panose="030F0702030302020204" pitchFamily="66" charset="0"/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3470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922114"/>
          </a:xfrm>
        </p:spPr>
        <p:txBody>
          <a:bodyPr>
            <a:normAutofit fontScale="90000"/>
          </a:bodyPr>
          <a:lstStyle/>
          <a:p>
            <a:r>
              <a:rPr lang="en-GB" sz="4800" b="1" u="sng" dirty="0">
                <a:solidFill>
                  <a:schemeClr val="bg1"/>
                </a:solidFill>
                <a:latin typeface="Letter-join Plus 17" panose="02000505000000020003" pitchFamily="50" charset="0"/>
              </a:rPr>
              <a:t>How you as parents can support…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340768"/>
            <a:ext cx="8363272" cy="5256584"/>
          </a:xfrm>
        </p:spPr>
        <p:txBody>
          <a:bodyPr>
            <a:noAutofit/>
          </a:bodyPr>
          <a:lstStyle/>
          <a:p>
            <a:r>
              <a:rPr lang="en-GB" sz="2800" dirty="0">
                <a:latin typeface="Letter-join Plus 17" panose="02000505000000020003" pitchFamily="50" charset="0"/>
              </a:rPr>
              <a:t>Talk about what your children are learning.</a:t>
            </a:r>
            <a:br>
              <a:rPr lang="en-GB" sz="2800" dirty="0">
                <a:latin typeface="Letter-join Plus 17" panose="02000505000000020003" pitchFamily="50" charset="0"/>
              </a:rPr>
            </a:br>
            <a:r>
              <a:rPr lang="en-GB" sz="2800" dirty="0">
                <a:latin typeface="Letter-join Plus 17" panose="02000505000000020003" pitchFamily="50" charset="0"/>
              </a:rPr>
              <a:t>Question them ‘How do you know…?’ </a:t>
            </a:r>
          </a:p>
          <a:p>
            <a:endParaRPr lang="en-GB" sz="2800" dirty="0">
              <a:latin typeface="Letter-join Plus 17" panose="02000505000000020003" pitchFamily="50" charset="0"/>
            </a:endParaRPr>
          </a:p>
          <a:p>
            <a:r>
              <a:rPr lang="en-GB" sz="2800" dirty="0">
                <a:latin typeface="Letter-join Plus 17" panose="02000505000000020003" pitchFamily="50" charset="0"/>
              </a:rPr>
              <a:t>Support homework, BUT don’t do it for them.</a:t>
            </a:r>
          </a:p>
          <a:p>
            <a:endParaRPr lang="en-GB" sz="2800" dirty="0">
              <a:latin typeface="Letter-join Plus 17" panose="02000505000000020003" pitchFamily="50" charset="0"/>
            </a:endParaRPr>
          </a:p>
          <a:p>
            <a:r>
              <a:rPr lang="en-GB" sz="2800" dirty="0">
                <a:latin typeface="Letter-join Plus 17" panose="02000505000000020003" pitchFamily="50" charset="0"/>
              </a:rPr>
              <a:t>Daily reading at home - ask questions about the text and characters.</a:t>
            </a:r>
          </a:p>
          <a:p>
            <a:endParaRPr lang="en-GB" sz="2800" dirty="0">
              <a:latin typeface="Letter-join Plus 17" panose="02000505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948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683568" y="1916832"/>
            <a:ext cx="8003232" cy="2448272"/>
          </a:xfrm>
        </p:spPr>
        <p:txBody>
          <a:bodyPr>
            <a:normAutofit fontScale="90000"/>
          </a:bodyPr>
          <a:lstStyle/>
          <a:p>
            <a:r>
              <a:rPr lang="en-GB" b="1" u="sng" dirty="0">
                <a:solidFill>
                  <a:schemeClr val="bg1"/>
                </a:solidFill>
                <a:latin typeface="Letter-join Plus 17" panose="02000505000000020003" pitchFamily="50" charset="0"/>
              </a:rPr>
              <a:t>Parents’ Evening </a:t>
            </a:r>
            <a:br>
              <a:rPr lang="en-GB" b="1" u="sng" dirty="0">
                <a:solidFill>
                  <a:schemeClr val="bg1"/>
                </a:solidFill>
                <a:latin typeface="Letter-join Plus 17" panose="02000505000000020003" pitchFamily="50" charset="0"/>
              </a:rPr>
            </a:br>
            <a:br>
              <a:rPr lang="en-GB" dirty="0"/>
            </a:br>
            <a:r>
              <a:rPr lang="en-GB" dirty="0">
                <a:latin typeface="Letter-join Plus 17" panose="02000505000000020003" pitchFamily="50" charset="0"/>
              </a:rPr>
              <a:t>• </a:t>
            </a:r>
            <a:r>
              <a:rPr lang="en-GB" sz="4900" dirty="0">
                <a:latin typeface="Letter-join Plus 17" panose="02000505000000020003" pitchFamily="50" charset="0"/>
              </a:rPr>
              <a:t>The first parents’ evenings will take place on November 16</a:t>
            </a:r>
            <a:r>
              <a:rPr lang="en-GB" sz="4900" baseline="30000" dirty="0">
                <a:latin typeface="Letter-join Plus 17" panose="02000505000000020003" pitchFamily="50" charset="0"/>
              </a:rPr>
              <a:t>th</a:t>
            </a:r>
            <a:r>
              <a:rPr lang="en-GB" sz="4900" dirty="0">
                <a:latin typeface="Letter-join Plus 17" panose="02000505000000020003" pitchFamily="50" charset="0"/>
              </a:rPr>
              <a:t> and 19</a:t>
            </a:r>
            <a:r>
              <a:rPr lang="en-GB" sz="4900" baseline="30000" dirty="0">
                <a:latin typeface="Letter-join Plus 17" panose="02000505000000020003" pitchFamily="50" charset="0"/>
              </a:rPr>
              <a:t>th</a:t>
            </a:r>
            <a:r>
              <a:rPr lang="en-GB" sz="4900" dirty="0">
                <a:latin typeface="Letter-join Plus 17" panose="02000505000000020003" pitchFamily="50" charset="0"/>
              </a:rPr>
              <a:t> (there will be further communication nearer the time).</a:t>
            </a:r>
            <a:br>
              <a:rPr lang="en-GB" sz="4900" dirty="0">
                <a:latin typeface="Letter-join Plus 17" panose="02000505000000020003" pitchFamily="50" charset="0"/>
              </a:rPr>
            </a:br>
            <a:endParaRPr lang="en-GB" sz="4900" dirty="0">
              <a:latin typeface="Letter-join Plus 17" panose="02000505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834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556794"/>
            <a:ext cx="8470227" cy="3964472"/>
          </a:xfrm>
        </p:spPr>
        <p:txBody>
          <a:bodyPr>
            <a:normAutofit fontScale="25000" lnSpcReduction="20000"/>
          </a:bodyPr>
          <a:lstStyle/>
          <a:p>
            <a:r>
              <a:rPr lang="en-GB" sz="11200" dirty="0">
                <a:latin typeface="Letter-join Plus 17" panose="02000505000000020003" pitchFamily="50" charset="0"/>
              </a:rPr>
              <a:t>As a Catholic School we come together twice a week for Prayer and Liturgy, focusing on the Gospel for the week and how we can live out God’s word</a:t>
            </a:r>
          </a:p>
          <a:p>
            <a:endParaRPr lang="en-GB" sz="11200" dirty="0">
              <a:latin typeface="Letter-join Plus 17" panose="02000505000000020003" pitchFamily="50" charset="0"/>
            </a:endParaRPr>
          </a:p>
          <a:p>
            <a:r>
              <a:rPr lang="en-GB" sz="11200" dirty="0">
                <a:latin typeface="Letter-join Plus 17" panose="02000505000000020003" pitchFamily="50" charset="0"/>
              </a:rPr>
              <a:t>We have Prayer and Liturgy three times a week in class</a:t>
            </a:r>
          </a:p>
          <a:p>
            <a:endParaRPr lang="en-GB" sz="11200" dirty="0">
              <a:latin typeface="Letter-join Plus 17" panose="02000505000000020003" pitchFamily="50" charset="0"/>
            </a:endParaRPr>
          </a:p>
          <a:p>
            <a:r>
              <a:rPr lang="en-GB" sz="11200" dirty="0">
                <a:latin typeface="Letter-join Plus 17" panose="02000505000000020003" pitchFamily="50" charset="0"/>
              </a:rPr>
              <a:t>Classes attend mass on a rota- we are attending on Friday 20</a:t>
            </a:r>
            <a:r>
              <a:rPr lang="en-GB" sz="11200" baseline="30000" dirty="0">
                <a:latin typeface="Letter-join Plus 17" panose="02000505000000020003" pitchFamily="50" charset="0"/>
              </a:rPr>
              <a:t>th</a:t>
            </a:r>
            <a:r>
              <a:rPr lang="en-GB" sz="11200" dirty="0">
                <a:latin typeface="Letter-join Plus 17" panose="02000505000000020003" pitchFamily="50" charset="0"/>
              </a:rPr>
              <a:t> November</a:t>
            </a:r>
          </a:p>
          <a:p>
            <a:endParaRPr lang="en-GB" sz="11200" dirty="0">
              <a:latin typeface="Letter-join Plus 17" panose="02000505000000020003" pitchFamily="50" charset="0"/>
            </a:endParaRPr>
          </a:p>
          <a:p>
            <a:r>
              <a:rPr lang="en-GB" sz="11200" dirty="0">
                <a:latin typeface="Letter-join Plus 17" panose="02000505000000020003" pitchFamily="50" charset="0"/>
              </a:rPr>
              <a:t>We attend whole school masses- Harvest Mass 5</a:t>
            </a:r>
            <a:r>
              <a:rPr lang="en-GB" sz="11200" baseline="30000" dirty="0">
                <a:latin typeface="Letter-join Plus 17" panose="02000505000000020003" pitchFamily="50" charset="0"/>
              </a:rPr>
              <a:t>th</a:t>
            </a:r>
            <a:r>
              <a:rPr lang="en-GB" sz="11200" dirty="0">
                <a:latin typeface="Letter-join Plus 17" panose="02000505000000020003" pitchFamily="50" charset="0"/>
              </a:rPr>
              <a:t> Oct  Advent Mass 4</a:t>
            </a:r>
            <a:r>
              <a:rPr lang="en-GB" sz="11200" baseline="30000" dirty="0">
                <a:latin typeface="Letter-join Plus 17" panose="02000505000000020003" pitchFamily="50" charset="0"/>
              </a:rPr>
              <a:t>th</a:t>
            </a:r>
            <a:r>
              <a:rPr lang="en-GB" sz="11200" dirty="0">
                <a:latin typeface="Letter-join Plus 17" panose="02000505000000020003" pitchFamily="50" charset="0"/>
              </a:rPr>
              <a:t> Dec </a:t>
            </a:r>
          </a:p>
          <a:p>
            <a:endParaRPr lang="en-GB" sz="11200" dirty="0">
              <a:latin typeface="Letter-join Plus 17" panose="02000505000000020003" pitchFamily="50" charset="0"/>
            </a:endParaRPr>
          </a:p>
          <a:p>
            <a:pPr marL="0" indent="0">
              <a:buNone/>
            </a:pPr>
            <a:r>
              <a:rPr lang="en-GB" sz="11200" dirty="0">
                <a:latin typeface="Letter-join Plus 17" panose="02000505000000020003" pitchFamily="50" charset="0"/>
              </a:rPr>
              <a:t> </a:t>
            </a:r>
          </a:p>
          <a:p>
            <a:endParaRPr lang="en-GB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476673"/>
            <a:ext cx="8135818" cy="108012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altLang="en-US" b="1" u="sng" dirty="0">
                <a:solidFill>
                  <a:schemeClr val="bg1"/>
                </a:solidFill>
                <a:latin typeface="Letter-join Plus 17" panose="02000505000000020003" pitchFamily="50" charset="0"/>
              </a:rPr>
              <a:t>Prayer and Liturgy</a:t>
            </a:r>
            <a:br>
              <a:rPr lang="en-GB" altLang="en-US" b="1" u="sng" dirty="0">
                <a:solidFill>
                  <a:schemeClr val="bg1"/>
                </a:solidFill>
                <a:latin typeface="Letter-join Plus 17" panose="02000505000000020003" pitchFamily="50" charset="0"/>
              </a:rPr>
            </a:br>
            <a:endParaRPr lang="en-GB" altLang="en-US" b="1" u="sng" dirty="0">
              <a:solidFill>
                <a:schemeClr val="bg1"/>
              </a:solidFill>
              <a:latin typeface="Letter-join Plus 17" panose="02000505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251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2191295" y="476673"/>
            <a:ext cx="6457950" cy="792088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GB" altLang="en-US" dirty="0">
                <a:solidFill>
                  <a:schemeClr val="bg1"/>
                </a:solidFill>
                <a:latin typeface="Letter-join Plus 17" panose="02000505000000020003" pitchFamily="50" charset="0"/>
              </a:rPr>
              <a:t>          </a:t>
            </a:r>
            <a:r>
              <a:rPr lang="en-GB" altLang="en-US" b="1" u="sng" dirty="0">
                <a:solidFill>
                  <a:schemeClr val="bg1"/>
                </a:solidFill>
                <a:latin typeface="Letter-join Plus 17" panose="02000505000000020003" pitchFamily="50" charset="0"/>
              </a:rPr>
              <a:t>P.E.</a:t>
            </a:r>
            <a:endParaRPr lang="en-GB" altLang="en-US" sz="2400" b="1" u="sng" dirty="0">
              <a:solidFill>
                <a:schemeClr val="bg1"/>
              </a:solidFill>
              <a:latin typeface="Letter-join Plus 17" panose="02000505000000020003" pitchFamily="50" charset="0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556792"/>
            <a:ext cx="7704856" cy="4104324"/>
          </a:xfrm>
        </p:spPr>
        <p:txBody>
          <a:bodyPr>
            <a:normAutofit fontScale="25000" lnSpcReduction="20000"/>
          </a:bodyPr>
          <a:lstStyle/>
          <a:p>
            <a:r>
              <a:rPr lang="en-GB" sz="12800" dirty="0">
                <a:latin typeface="Letter-join Plus 17" panose="02000505000000020003" pitchFamily="50" charset="0"/>
              </a:rPr>
              <a:t>PE sessions are on  Monday and Wednesday for this half term</a:t>
            </a:r>
            <a:r>
              <a:rPr lang="en-GB" sz="12800" b="1" dirty="0">
                <a:latin typeface="Letter-join Plus 17" panose="02000505000000020003" pitchFamily="50" charset="0"/>
              </a:rPr>
              <a:t>                                           </a:t>
            </a:r>
          </a:p>
          <a:p>
            <a:endParaRPr lang="en-GB" sz="12800" dirty="0">
              <a:latin typeface="Letter-join Plus 17" panose="02000505000000020003" pitchFamily="50" charset="0"/>
            </a:endParaRPr>
          </a:p>
          <a:p>
            <a:r>
              <a:rPr lang="en-GB" sz="12800" dirty="0">
                <a:latin typeface="Letter-join Plus 17" panose="02000505000000020003" pitchFamily="50" charset="0"/>
              </a:rPr>
              <a:t>Children attend in the PE kit and are welcome to wear tracksuit bottoms in the colder months</a:t>
            </a:r>
          </a:p>
          <a:p>
            <a:endParaRPr lang="en-GB" sz="12800" dirty="0">
              <a:latin typeface="Letter-join Plus 17" panose="02000505000000020003" pitchFamily="50" charset="0"/>
            </a:endParaRPr>
          </a:p>
          <a:p>
            <a:r>
              <a:rPr lang="en-GB" sz="12800" dirty="0">
                <a:latin typeface="Letter-join Plus 17" panose="02000505000000020003" pitchFamily="50" charset="0"/>
              </a:rPr>
              <a:t>No jewellery</a:t>
            </a:r>
          </a:p>
          <a:p>
            <a:endParaRPr lang="en-GB" sz="12800" dirty="0">
              <a:latin typeface="Letter-join Plus 17" panose="02000505000000020003" pitchFamily="50" charset="0"/>
            </a:endParaRPr>
          </a:p>
          <a:p>
            <a:r>
              <a:rPr lang="en-GB" sz="12800" dirty="0">
                <a:latin typeface="Letter-join Plus 17" panose="02000505000000020003" pitchFamily="50" charset="0"/>
              </a:rPr>
              <a:t>Please ensure earrings are removed or covered with tape on days children will be undertaking PE lessons.</a:t>
            </a:r>
          </a:p>
          <a:p>
            <a:endParaRPr lang="en-GB" sz="12800" dirty="0">
              <a:latin typeface="Letter-join Plus 17" panose="02000505000000020003" pitchFamily="50" charset="0"/>
            </a:endParaRPr>
          </a:p>
          <a:p>
            <a:pPr marL="0" indent="0">
              <a:buNone/>
              <a:defRPr/>
            </a:pPr>
            <a:endParaRPr lang="en-GB" altLang="en-US" sz="2100" dirty="0"/>
          </a:p>
        </p:txBody>
      </p:sp>
    </p:spTree>
    <p:extLst>
      <p:ext uri="{BB962C8B-B14F-4D97-AF65-F5344CB8AC3E}">
        <p14:creationId xmlns:p14="http://schemas.microsoft.com/office/powerpoint/2010/main" val="3865467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615074" y="188640"/>
            <a:ext cx="8369084" cy="1224137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b="1" u="sng" dirty="0">
                <a:solidFill>
                  <a:schemeClr val="bg1"/>
                </a:solidFill>
                <a:latin typeface="Letter-join Plus 17" panose="02000505000000020003" pitchFamily="50" charset="0"/>
              </a:rPr>
              <a:t>Water bottles and snacks</a:t>
            </a:r>
            <a:endParaRPr lang="en-GB" altLang="en-US" sz="2400" b="1" u="sng" dirty="0">
              <a:solidFill>
                <a:schemeClr val="bg1"/>
              </a:solidFill>
              <a:latin typeface="Letter-join Plus 17" panose="02000505000000020003" pitchFamily="50" charset="0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628801"/>
            <a:ext cx="8386371" cy="4464495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GB" altLang="en-US" sz="2800" dirty="0">
                <a:latin typeface="Letter-join Plus 17" panose="02000505000000020003" pitchFamily="50" charset="0"/>
              </a:rPr>
              <a:t>We encourage the children to bring a water bottle in each day, and drink regularly throughout the day.</a:t>
            </a:r>
          </a:p>
          <a:p>
            <a:pPr eaLnBrk="1" hangingPunct="1">
              <a:defRPr/>
            </a:pPr>
            <a:endParaRPr lang="en-GB" altLang="en-US" sz="2800" dirty="0">
              <a:latin typeface="Letter-join Plus 17" panose="02000505000000020003" pitchFamily="50" charset="0"/>
            </a:endParaRPr>
          </a:p>
          <a:p>
            <a:pPr eaLnBrk="1" hangingPunct="1">
              <a:defRPr/>
            </a:pPr>
            <a:r>
              <a:rPr lang="en-GB" altLang="en-US" sz="2800" dirty="0">
                <a:latin typeface="Letter-join Plus 17" panose="02000505000000020003" pitchFamily="50" charset="0"/>
              </a:rPr>
              <a:t>The children can bring a snack in for morning playtime.  </a:t>
            </a:r>
            <a:r>
              <a:rPr lang="en-GB" altLang="en-US" sz="2800" u="sng" dirty="0">
                <a:latin typeface="Letter-join Plus 17" panose="02000505000000020003" pitchFamily="50" charset="0"/>
              </a:rPr>
              <a:t>We ask that the snacks are healthy for example fruit or vegetables, yoghurt or cheese- NO NUTS</a:t>
            </a:r>
          </a:p>
          <a:p>
            <a:pPr eaLnBrk="1" hangingPunct="1">
              <a:defRPr/>
            </a:pPr>
            <a:endParaRPr lang="en-GB" altLang="en-US" sz="2800" u="sng" dirty="0">
              <a:latin typeface="Letter-join Plus 17" panose="02000505000000020003" pitchFamily="50" charset="0"/>
            </a:endParaRPr>
          </a:p>
          <a:p>
            <a:pPr eaLnBrk="1" hangingPunct="1">
              <a:defRPr/>
            </a:pPr>
            <a:r>
              <a:rPr lang="en-GB" altLang="en-US" sz="2800" dirty="0">
                <a:latin typeface="Letter-join Plus 17" panose="02000505000000020003" pitchFamily="50" charset="0"/>
              </a:rPr>
              <a:t>If your child develops any new allergies please ensure to inform school as soon as possible.  </a:t>
            </a:r>
          </a:p>
        </p:txBody>
      </p:sp>
    </p:spTree>
    <p:extLst>
      <p:ext uri="{BB962C8B-B14F-4D97-AF65-F5344CB8AC3E}">
        <p14:creationId xmlns:p14="http://schemas.microsoft.com/office/powerpoint/2010/main" val="38776867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3326" y="188641"/>
            <a:ext cx="8369084" cy="1080120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b="1" u="sng" dirty="0">
                <a:solidFill>
                  <a:schemeClr val="bg1"/>
                </a:solidFill>
                <a:latin typeface="Letter-join Plus 17" panose="02000505000000020003" pitchFamily="50" charset="0"/>
              </a:rPr>
              <a:t>Medication</a:t>
            </a:r>
            <a:endParaRPr lang="en-GB" altLang="en-US" sz="2400" b="1" u="sng" dirty="0">
              <a:solidFill>
                <a:schemeClr val="bg1"/>
              </a:solidFill>
              <a:latin typeface="Letter-join Plus 17" panose="02000505000000020003" pitchFamily="50" charset="0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196752"/>
            <a:ext cx="8138842" cy="4803998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GB" altLang="en-US" sz="2800" dirty="0">
                <a:latin typeface="Letter-join Plus 17" panose="02000505000000020003" pitchFamily="50" charset="0"/>
              </a:rPr>
              <a:t>If your child is on a regular medication, such as an inhaler, school must be informed and a medical form filled out. This medication needs to stay in school at all times.  It is the parents’ responsibility to check it is in date at all times.  </a:t>
            </a:r>
          </a:p>
          <a:p>
            <a:pPr eaLnBrk="1" hangingPunct="1">
              <a:defRPr/>
            </a:pPr>
            <a:endParaRPr lang="en-GB" altLang="en-US" sz="2800" dirty="0">
              <a:latin typeface="Letter-join Plus 17" panose="02000505000000020003" pitchFamily="50" charset="0"/>
            </a:endParaRPr>
          </a:p>
          <a:p>
            <a:pPr eaLnBrk="1" hangingPunct="1">
              <a:defRPr/>
            </a:pPr>
            <a:r>
              <a:rPr lang="en-GB" altLang="en-US" sz="2800" dirty="0">
                <a:latin typeface="Letter-join Plus 17" panose="02000505000000020003" pitchFamily="50" charset="0"/>
              </a:rPr>
              <a:t>If a child is prescribed medication by the doctor, this needs to be taken to the office and a medical form completed.  </a:t>
            </a:r>
          </a:p>
          <a:p>
            <a:pPr eaLnBrk="1" hangingPunct="1">
              <a:defRPr/>
            </a:pPr>
            <a:endParaRPr lang="en-GB" altLang="en-US" sz="2800" dirty="0">
              <a:latin typeface="Letter-join Plus 17" panose="02000505000000020003" pitchFamily="50" charset="0"/>
            </a:endParaRPr>
          </a:p>
          <a:p>
            <a:pPr eaLnBrk="1" hangingPunct="1">
              <a:defRPr/>
            </a:pPr>
            <a:r>
              <a:rPr lang="en-GB" altLang="en-US" sz="2800" dirty="0">
                <a:latin typeface="Letter-join Plus 17" panose="02000505000000020003" pitchFamily="50" charset="0"/>
              </a:rPr>
              <a:t>We are unable to administer any medications that are not prescribed by the doctor.  </a:t>
            </a:r>
          </a:p>
        </p:txBody>
      </p:sp>
    </p:spTree>
    <p:extLst>
      <p:ext uri="{BB962C8B-B14F-4D97-AF65-F5344CB8AC3E}">
        <p14:creationId xmlns:p14="http://schemas.microsoft.com/office/powerpoint/2010/main" val="27614197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3326" y="404665"/>
            <a:ext cx="8369084" cy="1152127"/>
          </a:xfrm>
        </p:spPr>
        <p:txBody>
          <a:bodyPr/>
          <a:lstStyle/>
          <a:p>
            <a:pPr eaLnBrk="1" hangingPunct="1"/>
            <a:r>
              <a:rPr lang="en-GB" altLang="en-US" b="1" u="sng" dirty="0">
                <a:solidFill>
                  <a:schemeClr val="bg1"/>
                </a:solidFill>
                <a:latin typeface="Letter-join Plus 17" panose="02000505000000020003" pitchFamily="50" charset="0"/>
              </a:rPr>
              <a:t>Keeping up to date</a:t>
            </a:r>
            <a:endParaRPr lang="en-GB" altLang="en-US" sz="2400" b="1" u="sng" dirty="0">
              <a:solidFill>
                <a:schemeClr val="bg1"/>
              </a:solidFill>
              <a:latin typeface="Letter-join Plus 17" panose="02000505000000020003" pitchFamily="50" charset="0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844824"/>
            <a:ext cx="6336704" cy="4155926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GB" altLang="en-US" dirty="0">
                <a:latin typeface="Letter-join Plus 17" panose="02000505000000020003" pitchFamily="50" charset="0"/>
              </a:rPr>
              <a:t>If you need to contact us please email via the office </a:t>
            </a:r>
            <a:r>
              <a:rPr lang="en-GB" altLang="en-US" dirty="0">
                <a:latin typeface="Letter-join Plus 17" panose="02000505000000020003" pitchFamily="50" charset="0"/>
                <a:hlinkClick r:id="rId2"/>
              </a:rPr>
              <a:t>office@st-annesrc.lancs.sch.uk</a:t>
            </a:r>
            <a:r>
              <a:rPr lang="en-GB" altLang="en-US" dirty="0">
                <a:latin typeface="Letter-join Plus 17" panose="02000505000000020003" pitchFamily="50" charset="0"/>
              </a:rPr>
              <a:t> </a:t>
            </a:r>
          </a:p>
          <a:p>
            <a:pPr eaLnBrk="1" hangingPunct="1">
              <a:defRPr/>
            </a:pPr>
            <a:r>
              <a:rPr lang="en-GB" altLang="en-US" dirty="0">
                <a:latin typeface="Letter-join Plus 17" panose="02000505000000020003" pitchFamily="50" charset="0"/>
              </a:rPr>
              <a:t>Refer to the weekly newsletter to see what has been happening in school and also to keep up to date with new information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8273" y="3226683"/>
            <a:ext cx="2021681" cy="2636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1198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800200"/>
          </a:xfrm>
        </p:spPr>
        <p:txBody>
          <a:bodyPr>
            <a:normAutofit fontScale="90000"/>
          </a:bodyPr>
          <a:lstStyle/>
          <a:p>
            <a:br>
              <a:rPr lang="en-GB" u="sng" dirty="0">
                <a:latin typeface="Corbel" panose="020B0503020204020204" pitchFamily="34" charset="0"/>
              </a:rPr>
            </a:br>
            <a:r>
              <a:rPr lang="en-GB" sz="4900" u="sng" dirty="0">
                <a:solidFill>
                  <a:schemeClr val="bg1"/>
                </a:solidFill>
                <a:latin typeface="Letter-join Plus 17" panose="02000505000000020003" pitchFamily="50" charset="0"/>
              </a:rPr>
              <a:t>Secondary School Transition </a:t>
            </a:r>
            <a:br>
              <a:rPr lang="en-GB" sz="4900" u="sng" dirty="0">
                <a:solidFill>
                  <a:schemeClr val="bg1"/>
                </a:solidFill>
                <a:latin typeface="Letter-join Plus 17" panose="02000505000000020003" pitchFamily="50" charset="0"/>
              </a:rPr>
            </a:br>
            <a:br>
              <a:rPr lang="en-GB" sz="4900" u="sng" dirty="0">
                <a:solidFill>
                  <a:schemeClr val="bg1"/>
                </a:solidFill>
                <a:latin typeface="Letter-join Plus 17" panose="02000505000000020003" pitchFamily="50" charset="0"/>
              </a:rPr>
            </a:br>
            <a:endParaRPr lang="en-GB" sz="4900" dirty="0">
              <a:solidFill>
                <a:schemeClr val="bg1"/>
              </a:solidFill>
              <a:latin typeface="Letter-join Plus 17" panose="02000505000000020003" pitchFamily="50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55576" y="1556792"/>
            <a:ext cx="734481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Letter-join Plus 17" panose="02000505000000020003" pitchFamily="50" charset="0"/>
              </a:rPr>
              <a:t>Deadline date to apply by is 31</a:t>
            </a:r>
            <a:r>
              <a:rPr lang="en-GB" sz="2800" baseline="30000" dirty="0">
                <a:latin typeface="Letter-join Plus 17" panose="02000505000000020003" pitchFamily="50" charset="0"/>
              </a:rPr>
              <a:t>st</a:t>
            </a:r>
            <a:r>
              <a:rPr lang="en-GB" sz="2800" dirty="0">
                <a:latin typeface="Letter-join Plus 17" panose="02000505000000020003" pitchFamily="50" charset="0"/>
              </a:rPr>
              <a:t> October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chemeClr val="bg1"/>
                </a:solidFill>
                <a:latin typeface="Letter-join Plus 17" panose="02000505000000020003" pitchFamily="50" charset="0"/>
              </a:rPr>
              <a:t>Faith forms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Letter-join Plus 17" panose="02000505000000020003" pitchFamily="50" charset="0"/>
              </a:rPr>
              <a:t> Visits to secondary schools.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Letter-join Plus 17" panose="02000505000000020003" pitchFamily="50" charset="0"/>
              </a:rPr>
              <a:t> Visits by staff from the secondary schools.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Letter-join Plus 17" panose="02000505000000020003" pitchFamily="50" charset="0"/>
              </a:rPr>
              <a:t> Additional visits in a small group if  required.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Letter-join Plus 17" panose="02000505000000020003" pitchFamily="50" charset="0"/>
              </a:rPr>
              <a:t> Transition Day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Letter-join Plus 17" panose="02000505000000020003" pitchFamily="50" charset="0"/>
              </a:rPr>
              <a:t> PSHCE lessons on transition and secondary school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0408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r>
              <a:rPr lang="en-GB" sz="4800" b="1" u="sng" dirty="0">
                <a:latin typeface="Corbel" panose="020B0503020204020204" pitchFamily="34" charset="0"/>
              </a:rPr>
              <a:t>Tower Wood</a:t>
            </a:r>
            <a:br>
              <a:rPr lang="en-GB" sz="4800" b="1" u="sng" dirty="0">
                <a:latin typeface="Corbel" panose="020B0503020204020204" pitchFamily="34" charset="0"/>
              </a:rPr>
            </a:br>
            <a:r>
              <a:rPr lang="en-GB" sz="4800" dirty="0">
                <a:latin typeface="Corbel" panose="020B0503020204020204" pitchFamily="34" charset="0"/>
              </a:rPr>
              <a:t>26th – 28th May 2027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GB" sz="4400" b="1" dirty="0">
              <a:latin typeface="Corbel" panose="020B0503020204020204" pitchFamily="34" charset="0"/>
            </a:endParaRPr>
          </a:p>
          <a:p>
            <a:pPr marL="0" indent="0" algn="ctr">
              <a:buNone/>
            </a:pPr>
            <a:endParaRPr lang="en-GB" sz="4400" b="1" dirty="0">
              <a:latin typeface="Corbel" panose="020B0503020204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0701" y="2456469"/>
            <a:ext cx="5762598" cy="366969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766596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Thank You Coming Stock Illustrations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1619672" y="386743"/>
            <a:ext cx="6264696" cy="5821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42631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4758</TotalTime>
  <Words>772</Words>
  <Application>Microsoft Office PowerPoint</Application>
  <PresentationFormat>On-screen Show (4:3)</PresentationFormat>
  <Paragraphs>88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Comic Sans MS</vt:lpstr>
      <vt:lpstr>Corbel</vt:lpstr>
      <vt:lpstr>Letter-join Plus 17</vt:lpstr>
      <vt:lpstr>Office Theme</vt:lpstr>
      <vt:lpstr>Welcome to our Year 6 Information Meeting</vt:lpstr>
      <vt:lpstr>Year 6 Team       Year 6 Team      </vt:lpstr>
      <vt:lpstr>PowerPoint Presentation</vt:lpstr>
      <vt:lpstr>PowerPoint Presentation</vt:lpstr>
      <vt:lpstr>        We particularly want our children to have a positive attitude to learning, to learn from their mistakes and to develop resilience.   We encourage children to take pride in their work and achieve the highest possible individual standards.</vt:lpstr>
      <vt:lpstr>Responsibilities in Year  6  </vt:lpstr>
      <vt:lpstr>Home Learning</vt:lpstr>
      <vt:lpstr>How you as parents can support…</vt:lpstr>
      <vt:lpstr>Parents’ Evening   • The first parents’ evenings will take place on November 16th and 19th (there will be further communication nearer the time). </vt:lpstr>
      <vt:lpstr>Prayer and Liturgy </vt:lpstr>
      <vt:lpstr>          P.E.</vt:lpstr>
      <vt:lpstr>Water bottles and snacks</vt:lpstr>
      <vt:lpstr>Medication</vt:lpstr>
      <vt:lpstr>Keeping up to date</vt:lpstr>
      <vt:lpstr> Secondary School Transition   </vt:lpstr>
      <vt:lpstr>Tower Wood 26th – 28th May 2027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Hana Price</dc:creator>
  <cp:lastModifiedBy>G Cleary</cp:lastModifiedBy>
  <cp:revision>78</cp:revision>
  <dcterms:created xsi:type="dcterms:W3CDTF">2016-09-05T14:49:18Z</dcterms:created>
  <dcterms:modified xsi:type="dcterms:W3CDTF">2026-09-23T16:24:45Z</dcterms:modified>
</cp:coreProperties>
</file>