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63" r:id="rId5"/>
    <p:sldId id="266" r:id="rId6"/>
    <p:sldId id="258" r:id="rId7"/>
    <p:sldId id="259" r:id="rId8"/>
    <p:sldId id="260" r:id="rId9"/>
    <p:sldId id="261" r:id="rId10"/>
    <p:sldId id="262" r:id="rId11"/>
    <p:sldId id="270" r:id="rId12"/>
    <p:sldId id="268" r:id="rId13"/>
    <p:sldId id="271" r:id="rId14"/>
    <p:sldId id="267" r:id="rId15"/>
    <p:sldId id="265" r:id="rId16"/>
    <p:sldId id="264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88" autoAdjust="0"/>
    <p:restoredTop sz="94660"/>
  </p:normalViewPr>
  <p:slideViewPr>
    <p:cSldViewPr snapToGrid="0">
      <p:cViewPr varScale="1">
        <p:scale>
          <a:sx n="73" d="100"/>
          <a:sy n="73" d="100"/>
        </p:scale>
        <p:origin x="5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E577B-D5AF-4C0E-88B4-7F81186C8B78}" type="datetimeFigureOut">
              <a:rPr lang="en-GB" smtClean="0"/>
              <a:t>16/01/2025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CCD1-BC3D-4D8B-8D7B-8FC38BB2F1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9568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E577B-D5AF-4C0E-88B4-7F81186C8B78}" type="datetimeFigureOut">
              <a:rPr lang="en-GB" smtClean="0"/>
              <a:t>16/01/2025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CCD1-BC3D-4D8B-8D7B-8FC38BB2F1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371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E577B-D5AF-4C0E-88B4-7F81186C8B78}" type="datetimeFigureOut">
              <a:rPr lang="en-GB" smtClean="0"/>
              <a:t>16/01/2025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CCD1-BC3D-4D8B-8D7B-8FC38BB2F1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9566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E577B-D5AF-4C0E-88B4-7F81186C8B78}" type="datetimeFigureOut">
              <a:rPr lang="en-GB" smtClean="0"/>
              <a:t>16/01/2025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CCD1-BC3D-4D8B-8D7B-8FC38BB2F1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193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E577B-D5AF-4C0E-88B4-7F81186C8B78}" type="datetimeFigureOut">
              <a:rPr lang="en-GB" smtClean="0"/>
              <a:t>16/01/2025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CCD1-BC3D-4D8B-8D7B-8FC38BB2F1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6471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E577B-D5AF-4C0E-88B4-7F81186C8B78}" type="datetimeFigureOut">
              <a:rPr lang="en-GB" smtClean="0"/>
              <a:t>16/01/2025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CCD1-BC3D-4D8B-8D7B-8FC38BB2F1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5544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E577B-D5AF-4C0E-88B4-7F81186C8B78}" type="datetimeFigureOut">
              <a:rPr lang="en-GB" smtClean="0"/>
              <a:t>16/01/2025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CCD1-BC3D-4D8B-8D7B-8FC38BB2F1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390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E577B-D5AF-4C0E-88B4-7F81186C8B78}" type="datetimeFigureOut">
              <a:rPr lang="en-GB" smtClean="0"/>
              <a:t>16/01/2025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CCD1-BC3D-4D8B-8D7B-8FC38BB2F1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5642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E577B-D5AF-4C0E-88B4-7F81186C8B78}" type="datetimeFigureOut">
              <a:rPr lang="en-GB" smtClean="0"/>
              <a:t>16/01/2025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CCD1-BC3D-4D8B-8D7B-8FC38BB2F1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9029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E577B-D5AF-4C0E-88B4-7F81186C8B78}" type="datetimeFigureOut">
              <a:rPr lang="en-GB" smtClean="0"/>
              <a:t>16/01/2025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CCD1-BC3D-4D8B-8D7B-8FC38BB2F1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5177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E577B-D5AF-4C0E-88B4-7F81186C8B78}" type="datetimeFigureOut">
              <a:rPr lang="en-GB" smtClean="0"/>
              <a:t>16/01/2025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CCD1-BC3D-4D8B-8D7B-8FC38BB2F1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1731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5">
                <a:lumMod val="60000"/>
                <a:lumOff val="40000"/>
              </a:schemeClr>
            </a:gs>
            <a:gs pos="100000">
              <a:srgbClr val="00206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E577B-D5AF-4C0E-88B4-7F81186C8B78}" type="datetimeFigureOut">
              <a:rPr lang="en-GB" smtClean="0"/>
              <a:t>16/01/2025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2CCD1-BC3D-4D8B-8D7B-8FC38BB2F1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534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Letter-join Air Plus 17" panose="02000805000000020003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4338" y="1734942"/>
            <a:ext cx="9144000" cy="2387600"/>
          </a:xfrm>
        </p:spPr>
        <p:txBody>
          <a:bodyPr>
            <a:normAutofit/>
          </a:bodyPr>
          <a:lstStyle/>
          <a:p>
            <a:r>
              <a:rPr lang="en-GB" sz="8000" u="sng" dirty="0" smtClean="0"/>
              <a:t>Phonics </a:t>
            </a:r>
            <a:br>
              <a:rPr lang="en-GB" sz="8000" u="sng" dirty="0" smtClean="0"/>
            </a:br>
            <a:r>
              <a:rPr lang="en-GB" sz="8000" u="sng" dirty="0" smtClean="0"/>
              <a:t>Workshop </a:t>
            </a:r>
            <a:endParaRPr lang="en-GB" sz="8000" u="sng" dirty="0"/>
          </a:p>
        </p:txBody>
      </p:sp>
      <p:pic>
        <p:nvPicPr>
          <p:cNvPr id="1028" name="Picture 4" descr="Bug Club Family | Primary Curricul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284" y="38906"/>
            <a:ext cx="2085316" cy="2085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t. Anne's Catholic Primary Schoo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0" t="1747" r="71796" b="-1747"/>
          <a:stretch/>
        </p:blipFill>
        <p:spPr bwMode="auto">
          <a:xfrm>
            <a:off x="154571" y="98474"/>
            <a:ext cx="1753434" cy="202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554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571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6000" u="sng" dirty="0" smtClean="0"/>
              <a:t>Pure Sounds</a:t>
            </a:r>
            <a:endParaRPr lang="en-GB" sz="6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1457" y="1531925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dirty="0">
                <a:latin typeface="Letter-join Air Plus 17" panose="02000805000000020003" pitchFamily="50" charset="0"/>
              </a:rPr>
              <a:t>'Pure sounds' refers to the way of sounding phonemes without adding an extra </a:t>
            </a:r>
            <a:r>
              <a:rPr lang="en-GB" sz="3600" b="1" dirty="0">
                <a:solidFill>
                  <a:srgbClr val="FF0000"/>
                </a:solidFill>
                <a:latin typeface="Letter-join Air Plus 17" panose="02000805000000020003" pitchFamily="50" charset="0"/>
              </a:rPr>
              <a:t>'uh'</a:t>
            </a:r>
            <a:r>
              <a:rPr lang="en-GB" sz="3600" dirty="0">
                <a:latin typeface="Letter-join Air Plus 17" panose="02000805000000020003" pitchFamily="50" charset="0"/>
              </a:rPr>
              <a:t>, known as a schwa, at the end of each letter. Using pure sounds helps children to blend sounds for reading and segment words for writing, as no extra sounds are accidentally inserted into words.</a:t>
            </a:r>
            <a:endParaRPr lang="en-GB" sz="3600" dirty="0" smtClean="0">
              <a:latin typeface="Letter-join Air Plus 17" panose="020008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577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13" y="-12021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6000" u="sng" dirty="0" smtClean="0"/>
              <a:t>Letter Names </a:t>
            </a:r>
            <a:endParaRPr lang="en-GB" sz="6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47" y="1205353"/>
            <a:ext cx="10515600" cy="4351338"/>
          </a:xfrm>
        </p:spPr>
        <p:txBody>
          <a:bodyPr/>
          <a:lstStyle/>
          <a:p>
            <a:r>
              <a:rPr lang="en-GB" dirty="0" smtClean="0">
                <a:latin typeface="Letter-join Air Plus 17" panose="02000805000000020003" pitchFamily="50" charset="0"/>
              </a:rPr>
              <a:t>These are known as the sounds of the alphabet.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473" y="2080255"/>
            <a:ext cx="7792537" cy="441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795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4168" y="-70231"/>
            <a:ext cx="10515600" cy="1325563"/>
          </a:xfrm>
        </p:spPr>
        <p:txBody>
          <a:bodyPr>
            <a:normAutofit/>
          </a:bodyPr>
          <a:lstStyle/>
          <a:p>
            <a:r>
              <a:rPr lang="en-GB" sz="6000" u="sng" dirty="0" smtClean="0"/>
              <a:t>Irregular / Tricky Words</a:t>
            </a:r>
            <a:endParaRPr lang="en-GB" sz="6000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929" t="5057" r="2161"/>
          <a:stretch/>
        </p:blipFill>
        <p:spPr>
          <a:xfrm>
            <a:off x="2018716" y="1066238"/>
            <a:ext cx="8032652" cy="563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067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2808" y="0"/>
            <a:ext cx="10515600" cy="1325563"/>
          </a:xfrm>
        </p:spPr>
        <p:txBody>
          <a:bodyPr>
            <a:normAutofit/>
          </a:bodyPr>
          <a:lstStyle/>
          <a:p>
            <a:r>
              <a:rPr lang="en-GB" sz="6000" u="sng" dirty="0" smtClean="0"/>
              <a:t>Guided Reading </a:t>
            </a:r>
            <a:endParaRPr lang="en-GB" sz="6000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456359" y="1417003"/>
            <a:ext cx="11091205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Letter-join Air Plus 17" panose="02000805000000020003" pitchFamily="50" charset="0"/>
              </a:rPr>
              <a:t>Links to the phonemes that the children are learning that week.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Letter-join Air Plus 17" panose="02000805000000020003" pitchFamily="50" charset="0"/>
              </a:rPr>
              <a:t>Gives children a chance to practise reading to gain fluency.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Letter-join Air Plus 17" panose="02000805000000020003" pitchFamily="50" charset="0"/>
              </a:rPr>
              <a:t>Links to the irregular/tricky words.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Letter-join Air Plus 17" panose="02000805000000020003" pitchFamily="50" charset="0"/>
              </a:rPr>
              <a:t>A mixture of fiction and non-fiction.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Letter-join Air Plus 17" panose="02000805000000020003" pitchFamily="50" charset="0"/>
              </a:rPr>
              <a:t>Comprehension questions.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1028" name="Picture 4" descr="Reading Clip Art - Reading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0608" y="3633295"/>
            <a:ext cx="3250768" cy="274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484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8234" y="-80898"/>
            <a:ext cx="6528581" cy="1325563"/>
          </a:xfrm>
        </p:spPr>
        <p:txBody>
          <a:bodyPr>
            <a:normAutofit fontScale="90000"/>
          </a:bodyPr>
          <a:lstStyle/>
          <a:p>
            <a:r>
              <a:rPr lang="en-GB" sz="6000" u="sng" dirty="0" smtClean="0"/>
              <a:t>Phonics Screening </a:t>
            </a:r>
            <a:endParaRPr lang="en-GB" sz="6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871" y="1412638"/>
            <a:ext cx="10515600" cy="4351338"/>
          </a:xfrm>
        </p:spPr>
        <p:txBody>
          <a:bodyPr/>
          <a:lstStyle/>
          <a:p>
            <a:r>
              <a:rPr lang="en-GB" dirty="0">
                <a:latin typeface="Letter-join Air Plus 17" panose="02000805000000020003" pitchFamily="50" charset="0"/>
              </a:rPr>
              <a:t>The phonics screening check is a check of your child's phonics </a:t>
            </a:r>
            <a:r>
              <a:rPr lang="en-GB" dirty="0" smtClean="0">
                <a:latin typeface="Letter-join Air Plus 17" panose="02000805000000020003" pitchFamily="50" charset="0"/>
              </a:rPr>
              <a:t>knowledge.  This takes place in Y1 (June). </a:t>
            </a:r>
          </a:p>
          <a:p>
            <a:r>
              <a:rPr lang="en-GB" dirty="0" smtClean="0">
                <a:latin typeface="Letter-join Air Plus 17" panose="02000805000000020003" pitchFamily="50" charset="0"/>
              </a:rPr>
              <a:t>Threshold is usually 32/40.</a:t>
            </a:r>
          </a:p>
          <a:p>
            <a:r>
              <a:rPr lang="en-GB" dirty="0" smtClean="0">
                <a:latin typeface="Letter-join Air Plus 17" panose="02000805000000020003" pitchFamily="50" charset="0"/>
              </a:rPr>
              <a:t>They are tested on real and nonsense words. </a:t>
            </a:r>
          </a:p>
          <a:p>
            <a:r>
              <a:rPr lang="en-GB" dirty="0" smtClean="0">
                <a:latin typeface="Letter-join Air Plus 17" panose="02000805000000020003" pitchFamily="50" charset="0"/>
              </a:rPr>
              <a:t>What happens if my child doesn’t pass?</a:t>
            </a:r>
          </a:p>
          <a:p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082" y="3621741"/>
            <a:ext cx="4077117" cy="296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843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40" y="-21165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6000" u="sng" dirty="0" smtClean="0"/>
              <a:t>Phonics Glossary </a:t>
            </a:r>
            <a:endParaRPr lang="en-GB" sz="6000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8547" y="1403306"/>
            <a:ext cx="4621216" cy="52109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3166" y="1403306"/>
            <a:ext cx="3772426" cy="52109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4197" y="883080"/>
            <a:ext cx="7476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Our Phonics Glossary can be found on our school website.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9665392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91" y="206362"/>
            <a:ext cx="10100769" cy="1325563"/>
          </a:xfrm>
        </p:spPr>
        <p:txBody>
          <a:bodyPr>
            <a:noAutofit/>
          </a:bodyPr>
          <a:lstStyle/>
          <a:p>
            <a:pPr algn="ctr"/>
            <a:r>
              <a:rPr lang="en-GB" sz="6000" u="sng" dirty="0" smtClean="0"/>
              <a:t>How</a:t>
            </a:r>
            <a:r>
              <a:rPr lang="en-GB" sz="6000" b="1" u="sng" dirty="0" smtClean="0"/>
              <a:t> </a:t>
            </a:r>
            <a:r>
              <a:rPr lang="en-GB" sz="6000" u="sng" dirty="0" smtClean="0"/>
              <a:t>you can support at home </a:t>
            </a:r>
            <a:endParaRPr lang="en-GB" sz="6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576" y="2050869"/>
            <a:ext cx="10515600" cy="3728180"/>
          </a:xfrm>
        </p:spPr>
        <p:txBody>
          <a:bodyPr/>
          <a:lstStyle/>
          <a:p>
            <a:r>
              <a:rPr lang="en-GB" dirty="0" smtClean="0">
                <a:latin typeface="Letter-join Air Plus 17" panose="02000805000000020003" pitchFamily="50" charset="0"/>
              </a:rPr>
              <a:t>READ – Active Learn </a:t>
            </a:r>
          </a:p>
          <a:p>
            <a:r>
              <a:rPr lang="en-GB" dirty="0" smtClean="0">
                <a:latin typeface="Letter-join Air Plus 17" panose="02000805000000020003" pitchFamily="50" charset="0"/>
              </a:rPr>
              <a:t>Play tricky word games</a:t>
            </a:r>
          </a:p>
          <a:p>
            <a:r>
              <a:rPr lang="en-GB" dirty="0" smtClean="0">
                <a:latin typeface="Letter-join Air Plus 17" panose="02000805000000020003" pitchFamily="50" charset="0"/>
              </a:rPr>
              <a:t>Show them flashcards</a:t>
            </a:r>
          </a:p>
          <a:p>
            <a:r>
              <a:rPr lang="en-GB" dirty="0" smtClean="0">
                <a:latin typeface="Letter-join Air Plus 17" panose="02000805000000020003" pitchFamily="50" charset="0"/>
              </a:rPr>
              <a:t>Get them to read signs when you are out </a:t>
            </a:r>
          </a:p>
          <a:p>
            <a:r>
              <a:rPr lang="en-GB" dirty="0" smtClean="0">
                <a:latin typeface="Letter-join Air Plus 17" panose="02000805000000020003" pitchFamily="50" charset="0"/>
              </a:rPr>
              <a:t>Write a shopping list together </a:t>
            </a:r>
          </a:p>
          <a:p>
            <a:r>
              <a:rPr lang="en-GB" dirty="0" smtClean="0">
                <a:latin typeface="Letter-join Air Plus 17" panose="02000805000000020003" pitchFamily="50" charset="0"/>
              </a:rPr>
              <a:t>Practise segmenting and blending new words too 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4099444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7159" y="1097280"/>
            <a:ext cx="10100769" cy="1325563"/>
          </a:xfrm>
        </p:spPr>
        <p:txBody>
          <a:bodyPr>
            <a:noAutofit/>
          </a:bodyPr>
          <a:lstStyle/>
          <a:p>
            <a:pPr algn="ctr"/>
            <a:r>
              <a:rPr lang="en-GB" sz="6000" u="sng" dirty="0" smtClean="0"/>
              <a:t>We are always happy to help, so please ask if you are unsure.</a:t>
            </a:r>
            <a:endParaRPr lang="en-GB" sz="6000" u="sng" dirty="0"/>
          </a:p>
        </p:txBody>
      </p:sp>
      <p:pic>
        <p:nvPicPr>
          <p:cNvPr id="2050" name="Picture 2" descr="Apple Emoji Faces, Emoji Pictures [Download PNG] | Emoji Is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473" y="3153182"/>
            <a:ext cx="3110139" cy="311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06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597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6000" u="sng" dirty="0" smtClean="0"/>
              <a:t>What is Phonics?</a:t>
            </a:r>
            <a:endParaRPr lang="en-GB" sz="6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4810" y="1797489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dirty="0" smtClean="0">
                <a:latin typeface="Letter-join Air Plus 17" panose="02000805000000020003" pitchFamily="50" charset="0"/>
              </a:rPr>
              <a:t>Phonics is when we match sounds (phonemes) of spoken English to the way we write them (graphemes). </a:t>
            </a:r>
          </a:p>
          <a:p>
            <a:pPr marL="0" indent="0" algn="ctr">
              <a:buNone/>
            </a:pPr>
            <a:endParaRPr lang="en-GB" sz="4000" dirty="0">
              <a:latin typeface="Letter-join Air Plus 17" panose="02000805000000020003" pitchFamily="50" charset="0"/>
            </a:endParaRPr>
          </a:p>
          <a:p>
            <a:pPr marL="0" indent="0" algn="ctr">
              <a:buNone/>
            </a:pPr>
            <a:r>
              <a:rPr lang="en-GB" sz="4000" dirty="0">
                <a:latin typeface="Letter-join Air Plus 17" panose="02000805000000020003" pitchFamily="50" charset="0"/>
              </a:rPr>
              <a:t>A</a:t>
            </a:r>
            <a:r>
              <a:rPr lang="en-GB" sz="4000" dirty="0" smtClean="0">
                <a:latin typeface="Letter-join Air Plus 17" panose="02000805000000020003" pitchFamily="50" charset="0"/>
              </a:rPr>
              <a:t> sound can be written as an individual letter or a group of letters. </a:t>
            </a:r>
          </a:p>
        </p:txBody>
      </p:sp>
    </p:spTree>
    <p:extLst>
      <p:ext uri="{BB962C8B-B14F-4D97-AF65-F5344CB8AC3E}">
        <p14:creationId xmlns:p14="http://schemas.microsoft.com/office/powerpoint/2010/main" val="3443463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597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6000" u="sng" dirty="0" smtClean="0"/>
              <a:t>What is Phonics?</a:t>
            </a:r>
            <a:endParaRPr lang="en-GB" sz="6000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18" y="1703060"/>
            <a:ext cx="12071763" cy="251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290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040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6000" u="sng" dirty="0" smtClean="0"/>
              <a:t>Our Scheme</a:t>
            </a:r>
            <a:endParaRPr lang="en-GB" sz="6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4810" y="1797489"/>
            <a:ext cx="1051560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3200" b="1" dirty="0" smtClean="0">
                <a:latin typeface="Letter-join Air Plus 17" panose="02000805000000020003" pitchFamily="50" charset="0"/>
              </a:rPr>
              <a:t>Bug </a:t>
            </a:r>
            <a:r>
              <a:rPr lang="en-GB" sz="3200" b="1" dirty="0">
                <a:latin typeface="Letter-join Air Plus 17" panose="02000805000000020003" pitchFamily="50" charset="0"/>
              </a:rPr>
              <a:t>Club</a:t>
            </a:r>
            <a:r>
              <a:rPr lang="en-GB" sz="3200" dirty="0">
                <a:latin typeface="Letter-join Air Plus 17" panose="02000805000000020003" pitchFamily="50" charset="0"/>
              </a:rPr>
              <a:t> is our </a:t>
            </a:r>
            <a:r>
              <a:rPr lang="en-GB" sz="3200" b="1" dirty="0">
                <a:latin typeface="Letter-join Air Plus 17" panose="02000805000000020003" pitchFamily="50" charset="0"/>
              </a:rPr>
              <a:t>core reading program to help you develop confident and motivated readers</a:t>
            </a:r>
            <a:r>
              <a:rPr lang="en-GB" sz="3200" dirty="0" smtClean="0">
                <a:latin typeface="Letter-join Air Plus 17" panose="02000805000000020003" pitchFamily="50" charset="0"/>
              </a:rPr>
              <a:t>.</a:t>
            </a:r>
          </a:p>
          <a:p>
            <a:pPr marL="0" indent="0">
              <a:buNone/>
            </a:pPr>
            <a:endParaRPr lang="en-GB" sz="3200" dirty="0">
              <a:latin typeface="Letter-join Air Plus 17" panose="02000805000000020003" pitchFamily="50" charset="0"/>
            </a:endParaRPr>
          </a:p>
          <a:p>
            <a:r>
              <a:rPr lang="en-GB" sz="3200" dirty="0" smtClean="0">
                <a:latin typeface="Letter-join Air Plus 17" panose="02000805000000020003" pitchFamily="50" charset="0"/>
              </a:rPr>
              <a:t>GOV validated</a:t>
            </a:r>
          </a:p>
          <a:p>
            <a:r>
              <a:rPr lang="en-GB" sz="3200" dirty="0" smtClean="0">
                <a:latin typeface="Letter-join Air Plus 17" panose="02000805000000020003" pitchFamily="50" charset="0"/>
              </a:rPr>
              <a:t>Teaches fluency in reading by segmenting and blending </a:t>
            </a:r>
          </a:p>
          <a:p>
            <a:r>
              <a:rPr lang="en-GB" sz="3200" dirty="0" smtClean="0">
                <a:latin typeface="Letter-join Air Plus 17" panose="02000805000000020003" pitchFamily="50" charset="0"/>
              </a:rPr>
              <a:t>Progressive </a:t>
            </a:r>
          </a:p>
          <a:p>
            <a:r>
              <a:rPr lang="en-GB" sz="3200" dirty="0" smtClean="0">
                <a:latin typeface="Letter-join Air Plus 17" panose="02000805000000020003" pitchFamily="50" charset="0"/>
              </a:rPr>
              <a:t>Links to Guided Reading </a:t>
            </a:r>
            <a:endParaRPr lang="en-GB" sz="3200" dirty="0">
              <a:latin typeface="Letter-join Air Plus 17" panose="02000805000000020003" pitchFamily="50" charset="0"/>
            </a:endParaRPr>
          </a:p>
          <a:p>
            <a:r>
              <a:rPr lang="en-GB" sz="3200" dirty="0" smtClean="0">
                <a:latin typeface="Letter-join Air Plus 17" panose="02000805000000020003" pitchFamily="50" charset="0"/>
              </a:rPr>
              <a:t>Supports letter formation </a:t>
            </a:r>
          </a:p>
        </p:txBody>
      </p:sp>
      <p:pic>
        <p:nvPicPr>
          <p:cNvPr id="4" name="Picture 4" descr="Bug Club Family | Primary Curricul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0961" y="125974"/>
            <a:ext cx="1874300" cy="187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56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169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6000" u="sng" dirty="0" smtClean="0"/>
              <a:t>Segmenting and Blending</a:t>
            </a:r>
            <a:endParaRPr lang="en-GB" sz="6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511" y="1557600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GB" sz="6600" b="1" dirty="0" smtClean="0">
                <a:latin typeface="Letter-join Air Plus 17" panose="02000805000000020003" pitchFamily="50" charset="0"/>
              </a:rPr>
              <a:t>c  a  t</a:t>
            </a:r>
          </a:p>
          <a:p>
            <a:pPr marL="0" indent="0" algn="ctr">
              <a:buNone/>
            </a:pPr>
            <a:endParaRPr lang="en-GB" sz="6600" dirty="0">
              <a:latin typeface="Letter-join Air Plus 17" panose="02000805000000020003" pitchFamily="50" charset="0"/>
            </a:endParaRPr>
          </a:p>
          <a:p>
            <a:pPr marL="0" indent="0" algn="ctr">
              <a:buNone/>
            </a:pPr>
            <a:r>
              <a:rPr lang="en-GB" sz="6400" dirty="0" smtClean="0">
                <a:latin typeface="Letter-join Air Plus 17" panose="02000805000000020003" pitchFamily="50" charset="0"/>
              </a:rPr>
              <a:t>Segmenting – saying each individual phoneme.</a:t>
            </a:r>
          </a:p>
          <a:p>
            <a:pPr marL="0" indent="0" algn="ctr">
              <a:buNone/>
            </a:pPr>
            <a:r>
              <a:rPr lang="en-GB" sz="6400" dirty="0" smtClean="0">
                <a:latin typeface="Letter-join Air Plus 17" panose="02000805000000020003" pitchFamily="50" charset="0"/>
              </a:rPr>
              <a:t>Blending – saying the whole word. </a:t>
            </a:r>
          </a:p>
        </p:txBody>
      </p:sp>
      <p:pic>
        <p:nvPicPr>
          <p:cNvPr id="4" name="Picture 4" descr="Bug Club Family | Primary Curricul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0961" y="125974"/>
            <a:ext cx="1874300" cy="187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809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488" y="0"/>
            <a:ext cx="114886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168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747" y="-211650"/>
            <a:ext cx="10515600" cy="1325563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46" y="0"/>
            <a:ext cx="116115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150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747" y="-211650"/>
            <a:ext cx="10515600" cy="1325563"/>
          </a:xfrm>
        </p:spPr>
        <p:txBody>
          <a:bodyPr/>
          <a:lstStyle/>
          <a:p>
            <a:r>
              <a:rPr lang="en-GB" dirty="0" smtClean="0"/>
              <a:t>Phase 4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4929" y="2772551"/>
            <a:ext cx="4205339" cy="30799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0746" y="969515"/>
            <a:ext cx="86313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Letter-join Air Plus 17" panose="02000805000000020003" pitchFamily="50" charset="0"/>
              </a:rPr>
              <a:t>Adjacent consonants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Letter-join Air Plus 17" panose="02000805000000020003" pitchFamily="50" charset="0"/>
              </a:rPr>
              <a:t>Teaches how to blend consonants</a:t>
            </a:r>
          </a:p>
          <a:p>
            <a:r>
              <a:rPr lang="en-GB" sz="2800" dirty="0" smtClean="0">
                <a:latin typeface="Letter-join Air Plus 17" panose="02000805000000020003" pitchFamily="50" charset="0"/>
              </a:rPr>
              <a:t> and vowels together.</a:t>
            </a:r>
            <a:endParaRPr lang="en-GB" sz="2800" dirty="0">
              <a:latin typeface="Letter-join Air Plus 17" panose="02000805000000020003" pitchFamily="50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4450" y="2028313"/>
            <a:ext cx="6489406" cy="456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589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747" y="-211650"/>
            <a:ext cx="10515600" cy="132556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47" y="1009699"/>
            <a:ext cx="10515600" cy="4351338"/>
          </a:xfrm>
        </p:spPr>
        <p:txBody>
          <a:bodyPr/>
          <a:lstStyle/>
          <a:p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221" y="0"/>
            <a:ext cx="11639844" cy="685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8736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220</Words>
  <Application>Microsoft Office PowerPoint</Application>
  <PresentationFormat>Widescreen</PresentationFormat>
  <Paragraphs>49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Letter-join Air Plus 17</vt:lpstr>
      <vt:lpstr>Office Theme</vt:lpstr>
      <vt:lpstr>Phonics  Workshop </vt:lpstr>
      <vt:lpstr>What is Phonics?</vt:lpstr>
      <vt:lpstr>What is Phonics?</vt:lpstr>
      <vt:lpstr>Our Scheme</vt:lpstr>
      <vt:lpstr>Segmenting and Blending</vt:lpstr>
      <vt:lpstr>PowerPoint Presentation</vt:lpstr>
      <vt:lpstr>PowerPoint Presentation</vt:lpstr>
      <vt:lpstr>Phase 4 </vt:lpstr>
      <vt:lpstr>PowerPoint Presentation</vt:lpstr>
      <vt:lpstr>Pure Sounds</vt:lpstr>
      <vt:lpstr>Letter Names </vt:lpstr>
      <vt:lpstr>Irregular / Tricky Words</vt:lpstr>
      <vt:lpstr>Guided Reading </vt:lpstr>
      <vt:lpstr>Phonics Screening </vt:lpstr>
      <vt:lpstr>Phonics Glossary </vt:lpstr>
      <vt:lpstr>How you can support at home </vt:lpstr>
      <vt:lpstr>We are always happy to help, so please ask if you are unsure.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Phonics  Workshop</dc:title>
  <dc:creator>Jessica Rutter</dc:creator>
  <cp:lastModifiedBy>Jessica Rutter</cp:lastModifiedBy>
  <cp:revision>13</cp:revision>
  <dcterms:created xsi:type="dcterms:W3CDTF">2024-09-20T20:42:08Z</dcterms:created>
  <dcterms:modified xsi:type="dcterms:W3CDTF">2025-01-16T14:22:19Z</dcterms:modified>
</cp:coreProperties>
</file>