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4" r:id="rId2"/>
    <p:sldId id="283" r:id="rId3"/>
    <p:sldId id="299" r:id="rId4"/>
    <p:sldId id="298" r:id="rId5"/>
    <p:sldId id="297" r:id="rId6"/>
    <p:sldId id="294" r:id="rId7"/>
    <p:sldId id="265" r:id="rId8"/>
    <p:sldId id="259" r:id="rId9"/>
    <p:sldId id="262" r:id="rId10"/>
    <p:sldId id="258" r:id="rId11"/>
    <p:sldId id="276" r:id="rId12"/>
    <p:sldId id="289" r:id="rId13"/>
    <p:sldId id="290" r:id="rId14"/>
    <p:sldId id="300" r:id="rId15"/>
    <p:sldId id="296"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09" autoAdjust="0"/>
  </p:normalViewPr>
  <p:slideViewPr>
    <p:cSldViewPr>
      <p:cViewPr varScale="1">
        <p:scale>
          <a:sx n="62" d="100"/>
          <a:sy n="62" d="100"/>
        </p:scale>
        <p:origin x="16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29A727-43D5-40DC-A4F5-0A9A3DEC0BE4}" type="datetimeFigureOut">
              <a:rPr lang="en-GB" smtClean="0"/>
              <a:t>20/09/2023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97A8CA3-9E32-4B32-8744-C0645C4072C8}" type="slidenum">
              <a:rPr lang="en-GB" smtClean="0"/>
              <a:t>‹#›</a:t>
            </a:fld>
            <a:endParaRPr lang="en-GB"/>
          </a:p>
        </p:txBody>
      </p:sp>
    </p:spTree>
    <p:extLst>
      <p:ext uri="{BB962C8B-B14F-4D97-AF65-F5344CB8AC3E}">
        <p14:creationId xmlns:p14="http://schemas.microsoft.com/office/powerpoint/2010/main" val="269977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C167E6-9AE5-466C-8A14-8D894C750023}" type="datetimeFigureOut">
              <a:rPr lang="en-GB" smtClean="0"/>
              <a:t>20/09/2023</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939BB8-5278-431A-8088-1654994AF04F}" type="slidenum">
              <a:rPr lang="en-GB" smtClean="0"/>
              <a:t>‹#›</a:t>
            </a:fld>
            <a:endParaRPr lang="en-GB"/>
          </a:p>
        </p:txBody>
      </p:sp>
    </p:spTree>
    <p:extLst>
      <p:ext uri="{BB962C8B-B14F-4D97-AF65-F5344CB8AC3E}">
        <p14:creationId xmlns:p14="http://schemas.microsoft.com/office/powerpoint/2010/main" val="406172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hopefully </a:t>
            </a:r>
            <a:r>
              <a:rPr lang="en-GB" dirty="0" err="1" smtClean="0"/>
              <a:t>ch</a:t>
            </a:r>
            <a:r>
              <a:rPr lang="en-GB" dirty="0" smtClean="0"/>
              <a:t> have settled into class</a:t>
            </a:r>
            <a:r>
              <a:rPr lang="en-GB" baseline="0" dirty="0" smtClean="0"/>
              <a:t> and </a:t>
            </a:r>
            <a:r>
              <a:rPr lang="en-GB" baseline="0" dirty="0" smtClean="0"/>
              <a:t>are starting </a:t>
            </a:r>
            <a:r>
              <a:rPr lang="en-GB" baseline="0" dirty="0" smtClean="0"/>
              <a:t>to understand the rules and routines of the setting. (share pictures of </a:t>
            </a:r>
            <a:r>
              <a:rPr lang="en-GB" baseline="0" dirty="0" err="1" smtClean="0"/>
              <a:t>ch</a:t>
            </a:r>
            <a:r>
              <a:rPr lang="en-GB" baseline="0" dirty="0" smtClean="0"/>
              <a:t> in areas). </a:t>
            </a:r>
            <a:endParaRPr lang="en-GB" dirty="0"/>
          </a:p>
        </p:txBody>
      </p:sp>
      <p:sp>
        <p:nvSpPr>
          <p:cNvPr id="4" name="Slide Number Placeholder 3"/>
          <p:cNvSpPr>
            <a:spLocks noGrp="1"/>
          </p:cNvSpPr>
          <p:nvPr>
            <p:ph type="sldNum" sz="quarter" idx="10"/>
          </p:nvPr>
        </p:nvSpPr>
        <p:spPr/>
        <p:txBody>
          <a:bodyPr/>
          <a:lstStyle/>
          <a:p>
            <a:fld id="{5B939BB8-5278-431A-8088-1654994AF04F}" type="slidenum">
              <a:rPr lang="en-GB" smtClean="0"/>
              <a:t>2</a:t>
            </a:fld>
            <a:endParaRPr lang="en-GB"/>
          </a:p>
        </p:txBody>
      </p:sp>
    </p:spTree>
    <p:extLst>
      <p:ext uri="{BB962C8B-B14F-4D97-AF65-F5344CB8AC3E}">
        <p14:creationId xmlns:p14="http://schemas.microsoft.com/office/powerpoint/2010/main" val="345741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show the parents some of our Guided Reading materials</a:t>
            </a:r>
            <a:endParaRPr lang="en-GB" dirty="0"/>
          </a:p>
        </p:txBody>
      </p:sp>
      <p:sp>
        <p:nvSpPr>
          <p:cNvPr id="4" name="Slide Number Placeholder 3"/>
          <p:cNvSpPr>
            <a:spLocks noGrp="1"/>
          </p:cNvSpPr>
          <p:nvPr>
            <p:ph type="sldNum" sz="quarter" idx="10"/>
          </p:nvPr>
        </p:nvSpPr>
        <p:spPr/>
        <p:txBody>
          <a:bodyPr/>
          <a:lstStyle/>
          <a:p>
            <a:fld id="{5B939BB8-5278-431A-8088-1654994AF04F}" type="slidenum">
              <a:rPr lang="en-GB" smtClean="0"/>
              <a:t>8</a:t>
            </a:fld>
            <a:endParaRPr lang="en-GB"/>
          </a:p>
        </p:txBody>
      </p:sp>
    </p:spTree>
    <p:extLst>
      <p:ext uri="{BB962C8B-B14F-4D97-AF65-F5344CB8AC3E}">
        <p14:creationId xmlns:p14="http://schemas.microsoft.com/office/powerpoint/2010/main" val="155529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159854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61789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30235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388083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53F43-CA2D-4676-BF84-120D5096A797}"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22899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853F43-CA2D-4676-BF84-120D5096A797}"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0337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853F43-CA2D-4676-BF84-120D5096A797}"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69437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853F43-CA2D-4676-BF84-120D5096A797}"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59544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53F43-CA2D-4676-BF84-120D5096A797}"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196815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53F43-CA2D-4676-BF84-120D5096A797}"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130352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53F43-CA2D-4676-BF84-120D5096A797}"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388253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53F43-CA2D-4676-BF84-120D5096A797}" type="datetimeFigureOut">
              <a:rPr lang="en-GB" smtClean="0"/>
              <a:t>20/09/2023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09FE1-CD74-43C3-8843-DCF35B2745C0}" type="slidenum">
              <a:rPr lang="en-GB" smtClean="0"/>
              <a:t>‹#›</a:t>
            </a:fld>
            <a:endParaRPr lang="en-GB"/>
          </a:p>
        </p:txBody>
      </p:sp>
    </p:spTree>
    <p:extLst>
      <p:ext uri="{BB962C8B-B14F-4D97-AF65-F5344CB8AC3E}">
        <p14:creationId xmlns:p14="http://schemas.microsoft.com/office/powerpoint/2010/main" val="379580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t-annesrc.lancs.sch.u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0dCRWLLNXP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908720"/>
            <a:ext cx="8229600" cy="2736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latin typeface="SassoonPrimaryInfant" pitchFamily="2" charset="0"/>
              </a:rPr>
              <a:t>Welcome to our EYFS Unit</a:t>
            </a:r>
            <a:br>
              <a:rPr lang="en-GB" dirty="0" smtClean="0">
                <a:solidFill>
                  <a:schemeClr val="bg1"/>
                </a:solidFill>
                <a:latin typeface="SassoonPrimaryInfant" pitchFamily="2" charset="0"/>
              </a:rPr>
            </a:br>
            <a:r>
              <a:rPr lang="en-GB" sz="2000" dirty="0" smtClean="0">
                <a:solidFill>
                  <a:schemeClr val="bg1"/>
                </a:solidFill>
                <a:latin typeface="SassoonPrimaryInfant" pitchFamily="2" charset="0"/>
              </a:rPr>
              <a:t>Reception Curriculum</a:t>
            </a:r>
            <a:endParaRPr lang="en-GB" dirty="0">
              <a:solidFill>
                <a:schemeClr val="bg1"/>
              </a:solidFill>
              <a:latin typeface="SassoonPrimaryInfant" pitchFamily="2" charset="0"/>
            </a:endParaRPr>
          </a:p>
        </p:txBody>
      </p:sp>
      <p:sp>
        <p:nvSpPr>
          <p:cNvPr id="2" name="Rectangle 1"/>
          <p:cNvSpPr/>
          <p:nvPr/>
        </p:nvSpPr>
        <p:spPr>
          <a:xfrm>
            <a:off x="827584" y="4653136"/>
            <a:ext cx="7272808" cy="954107"/>
          </a:xfrm>
          <a:prstGeom prst="rect">
            <a:avLst/>
          </a:prstGeom>
        </p:spPr>
        <p:txBody>
          <a:bodyPr wrap="square">
            <a:spAutoFit/>
          </a:bodyPr>
          <a:lstStyle/>
          <a:p>
            <a:pPr algn="ctr"/>
            <a:r>
              <a:rPr lang="en-GB" sz="2800" i="1" dirty="0" smtClean="0">
                <a:solidFill>
                  <a:schemeClr val="bg1"/>
                </a:solidFill>
                <a:latin typeface="SassoonPrimaryInfant" pitchFamily="2" charset="0"/>
              </a:rPr>
              <a:t>“Together</a:t>
            </a:r>
            <a:r>
              <a:rPr lang="en-GB" sz="2800" i="1" dirty="0">
                <a:solidFill>
                  <a:schemeClr val="bg1"/>
                </a:solidFill>
                <a:latin typeface="SassoonPrimaryInfant" pitchFamily="2" charset="0"/>
              </a:rPr>
              <a:t>, may we give your children the roots to grow and the wings to fly.”</a:t>
            </a:r>
          </a:p>
        </p:txBody>
      </p:sp>
      <p:pic>
        <p:nvPicPr>
          <p:cNvPr id="4" name="Picture 3"/>
          <p:cNvPicPr>
            <a:picLocks noChangeAspect="1"/>
          </p:cNvPicPr>
          <p:nvPr/>
        </p:nvPicPr>
        <p:blipFill>
          <a:blip r:embed="rId2"/>
          <a:stretch>
            <a:fillRect/>
          </a:stretch>
        </p:blipFill>
        <p:spPr>
          <a:xfrm>
            <a:off x="118394" y="163240"/>
            <a:ext cx="1238250" cy="1238250"/>
          </a:xfrm>
          <a:prstGeom prst="rect">
            <a:avLst/>
          </a:prstGeom>
        </p:spPr>
      </p:pic>
      <p:pic>
        <p:nvPicPr>
          <p:cNvPr id="5" name="Picture 4"/>
          <p:cNvPicPr>
            <a:picLocks noChangeAspect="1"/>
          </p:cNvPicPr>
          <p:nvPr/>
        </p:nvPicPr>
        <p:blipFill>
          <a:blip r:embed="rId2"/>
          <a:stretch>
            <a:fillRect/>
          </a:stretch>
        </p:blipFill>
        <p:spPr>
          <a:xfrm>
            <a:off x="7668344" y="188640"/>
            <a:ext cx="1238250" cy="1238250"/>
          </a:xfrm>
          <a:prstGeom prst="rect">
            <a:avLst/>
          </a:prstGeom>
        </p:spPr>
      </p:pic>
    </p:spTree>
    <p:extLst>
      <p:ext uri="{BB962C8B-B14F-4D97-AF65-F5344CB8AC3E}">
        <p14:creationId xmlns:p14="http://schemas.microsoft.com/office/powerpoint/2010/main" val="3807688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St </a:t>
            </a:r>
            <a:r>
              <a:rPr lang="en-GB" dirty="0">
                <a:solidFill>
                  <a:schemeClr val="bg1"/>
                </a:solidFill>
              </a:rPr>
              <a:t>A</a:t>
            </a:r>
            <a:r>
              <a:rPr lang="en-GB" dirty="0" smtClean="0">
                <a:solidFill>
                  <a:schemeClr val="bg1"/>
                </a:solidFill>
              </a:rPr>
              <a:t>nne’s Reading Award</a:t>
            </a:r>
            <a:endParaRPr lang="en-GB" dirty="0">
              <a:solidFill>
                <a:schemeClr val="bg1"/>
              </a:solidFill>
            </a:endParaRPr>
          </a:p>
        </p:txBody>
      </p:sp>
      <p:sp>
        <p:nvSpPr>
          <p:cNvPr id="3" name="Content Placeholder 2"/>
          <p:cNvSpPr>
            <a:spLocks noGrp="1"/>
          </p:cNvSpPr>
          <p:nvPr>
            <p:ph idx="1"/>
          </p:nvPr>
        </p:nvSpPr>
        <p:spPr>
          <a:xfrm>
            <a:off x="457200" y="1340768"/>
            <a:ext cx="8229600" cy="5112568"/>
          </a:xfrm>
        </p:spPr>
        <p:txBody>
          <a:bodyPr>
            <a:normAutofit fontScale="85000" lnSpcReduction="20000"/>
          </a:bodyPr>
          <a:lstStyle/>
          <a:p>
            <a:r>
              <a:rPr lang="en-GB" dirty="0" smtClean="0">
                <a:solidFill>
                  <a:schemeClr val="bg1"/>
                </a:solidFill>
              </a:rPr>
              <a:t>Children are rewarded for their home reading  throughout the year, but need your help to get their points, so please don’t forget to read each week and complete the bug club challenge at the end of the book! </a:t>
            </a:r>
          </a:p>
          <a:p>
            <a:r>
              <a:rPr lang="en-GB" dirty="0" smtClean="0">
                <a:solidFill>
                  <a:schemeClr val="bg1"/>
                </a:solidFill>
              </a:rPr>
              <a:t>Children receive prizes and can create their own world on bug club. </a:t>
            </a:r>
          </a:p>
          <a:p>
            <a:r>
              <a:rPr lang="en-GB" dirty="0" smtClean="0">
                <a:solidFill>
                  <a:schemeClr val="bg1"/>
                </a:solidFill>
              </a:rPr>
              <a:t>When your child reads 15 books, they will also receive a bronze certificate.</a:t>
            </a:r>
          </a:p>
          <a:p>
            <a:r>
              <a:rPr lang="en-GB" dirty="0" smtClean="0">
                <a:solidFill>
                  <a:schemeClr val="bg1"/>
                </a:solidFill>
              </a:rPr>
              <a:t>When your child reads 30 books, they will receive a silver </a:t>
            </a:r>
            <a:r>
              <a:rPr lang="en-GB" dirty="0" smtClean="0">
                <a:solidFill>
                  <a:schemeClr val="bg1"/>
                </a:solidFill>
              </a:rPr>
              <a:t>certificate.</a:t>
            </a:r>
            <a:endParaRPr lang="en-GB" dirty="0" smtClean="0">
              <a:solidFill>
                <a:schemeClr val="bg1"/>
              </a:solidFill>
            </a:endParaRPr>
          </a:p>
          <a:p>
            <a:r>
              <a:rPr lang="en-GB" dirty="0" smtClean="0">
                <a:solidFill>
                  <a:schemeClr val="bg1"/>
                </a:solidFill>
              </a:rPr>
              <a:t>When your child reads 45 books, they will receive a gold certificate and a reading book.</a:t>
            </a:r>
          </a:p>
          <a:p>
            <a:endParaRPr lang="en-GB" dirty="0" smtClean="0"/>
          </a:p>
          <a:p>
            <a:endParaRPr lang="en-GB" dirty="0"/>
          </a:p>
        </p:txBody>
      </p:sp>
    </p:spTree>
    <p:extLst>
      <p:ext uri="{BB962C8B-B14F-4D97-AF65-F5344CB8AC3E}">
        <p14:creationId xmlns:p14="http://schemas.microsoft.com/office/powerpoint/2010/main" val="1978294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Mathematics</a:t>
            </a:r>
            <a:endParaRPr lang="en-GB" dirty="0">
              <a:solidFill>
                <a:schemeClr val="bg1"/>
              </a:solidFill>
            </a:endParaRPr>
          </a:p>
        </p:txBody>
      </p:sp>
      <p:sp>
        <p:nvSpPr>
          <p:cNvPr id="3" name="TextBox 2"/>
          <p:cNvSpPr txBox="1"/>
          <p:nvPr/>
        </p:nvSpPr>
        <p:spPr>
          <a:xfrm>
            <a:off x="233515" y="1225689"/>
            <a:ext cx="8676965" cy="5632311"/>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solidFill>
                  <a:schemeClr val="bg1"/>
                </a:solidFill>
              </a:rPr>
              <a:t>Follow White Rose Scheme</a:t>
            </a:r>
          </a:p>
          <a:p>
            <a:pPr marL="457200" indent="-457200">
              <a:buFont typeface="Arial" panose="020B0604020202020204" pitchFamily="34" charset="0"/>
              <a:buChar char="•"/>
            </a:pPr>
            <a:r>
              <a:rPr lang="en-GB" sz="2400" dirty="0" smtClean="0">
                <a:solidFill>
                  <a:schemeClr val="bg1"/>
                </a:solidFill>
              </a:rPr>
              <a:t>Practical activities – concrete/pictorial – abstract</a:t>
            </a:r>
          </a:p>
          <a:p>
            <a:pPr marL="457200" indent="-457200">
              <a:buFont typeface="Arial" panose="020B0604020202020204" pitchFamily="34" charset="0"/>
              <a:buChar char="•"/>
            </a:pPr>
            <a:endParaRPr lang="en-GB" sz="2400" dirty="0">
              <a:solidFill>
                <a:schemeClr val="bg1"/>
              </a:solidFill>
            </a:endParaRPr>
          </a:p>
          <a:p>
            <a:pPr algn="ctr"/>
            <a:endParaRPr lang="en-GB" sz="2400" dirty="0" smtClean="0">
              <a:solidFill>
                <a:schemeClr val="bg1"/>
              </a:solidFill>
            </a:endParaRPr>
          </a:p>
          <a:p>
            <a:pPr algn="ctr"/>
            <a:endParaRPr lang="en-GB" sz="2400" dirty="0">
              <a:solidFill>
                <a:schemeClr val="bg1"/>
              </a:solidFill>
            </a:endParaRPr>
          </a:p>
          <a:p>
            <a:pPr algn="ctr"/>
            <a:endParaRPr lang="en-GB" sz="2400" dirty="0" smtClean="0">
              <a:solidFill>
                <a:schemeClr val="bg1"/>
              </a:solidFill>
            </a:endParaRPr>
          </a:p>
          <a:p>
            <a:pPr algn="ctr"/>
            <a:endParaRPr lang="en-GB" sz="2400" dirty="0" smtClean="0">
              <a:solidFill>
                <a:schemeClr val="bg1"/>
              </a:solidFill>
            </a:endParaRPr>
          </a:p>
          <a:p>
            <a:pPr algn="ctr"/>
            <a:r>
              <a:rPr lang="en-GB" sz="2400" dirty="0" smtClean="0">
                <a:solidFill>
                  <a:schemeClr val="bg1"/>
                </a:solidFill>
              </a:rPr>
              <a:t>What can you do?</a:t>
            </a:r>
          </a:p>
          <a:p>
            <a:pPr marL="457200" indent="-457200">
              <a:buFont typeface="Arial" panose="020B0604020202020204" pitchFamily="34" charset="0"/>
              <a:buChar char="•"/>
            </a:pPr>
            <a:r>
              <a:rPr lang="en-GB" sz="2400" dirty="0" smtClean="0">
                <a:solidFill>
                  <a:schemeClr val="bg1"/>
                </a:solidFill>
              </a:rPr>
              <a:t>Count with your children</a:t>
            </a:r>
          </a:p>
          <a:p>
            <a:pPr marL="457200" indent="-457200">
              <a:buFont typeface="Arial" panose="020B0604020202020204" pitchFamily="34" charset="0"/>
              <a:buChar char="•"/>
            </a:pPr>
            <a:r>
              <a:rPr lang="en-GB" sz="2400" dirty="0" smtClean="0">
                <a:solidFill>
                  <a:schemeClr val="bg1"/>
                </a:solidFill>
              </a:rPr>
              <a:t>When children count a group of objects, ask them the question ‘How many?’. Encourage them to use the counting techniques we will be teaching them in school e.g. touch count, putting in a line etc.</a:t>
            </a:r>
          </a:p>
          <a:p>
            <a:pPr marL="457200" indent="-457200">
              <a:buFont typeface="Arial" panose="020B0604020202020204" pitchFamily="34" charset="0"/>
              <a:buChar char="•"/>
            </a:pPr>
            <a:r>
              <a:rPr lang="en-GB" sz="2400" dirty="0" smtClean="0">
                <a:solidFill>
                  <a:schemeClr val="bg1"/>
                </a:solidFill>
              </a:rPr>
              <a:t>Discuss mathematical vocabulary such as: big, small, heavy and light. </a:t>
            </a:r>
            <a:endParaRPr lang="en-GB" sz="2400" dirty="0">
              <a:solidFill>
                <a:schemeClr val="bg1"/>
              </a:solidFill>
            </a:endParaRPr>
          </a:p>
        </p:txBody>
      </p:sp>
      <p:pic>
        <p:nvPicPr>
          <p:cNvPr id="4" name="Picture 3"/>
          <p:cNvPicPr>
            <a:picLocks noChangeAspect="1"/>
          </p:cNvPicPr>
          <p:nvPr/>
        </p:nvPicPr>
        <p:blipFill>
          <a:blip r:embed="rId2"/>
          <a:stretch>
            <a:fillRect/>
          </a:stretch>
        </p:blipFill>
        <p:spPr>
          <a:xfrm>
            <a:off x="1527596" y="2132856"/>
            <a:ext cx="6088801" cy="1569733"/>
          </a:xfrm>
          <a:prstGeom prst="rect">
            <a:avLst/>
          </a:prstGeom>
        </p:spPr>
      </p:pic>
    </p:spTree>
    <p:extLst>
      <p:ext uri="{BB962C8B-B14F-4D97-AF65-F5344CB8AC3E}">
        <p14:creationId xmlns:p14="http://schemas.microsoft.com/office/powerpoint/2010/main" val="2936140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Weekly Homework</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We will use Class Charts to inform you of homework (Login Details in pack). You will also be directed to Bug club for Phonics activities alongside your reading book and Maths shed for maths activities. </a:t>
            </a:r>
          </a:p>
          <a:p>
            <a:pPr marL="0" indent="0">
              <a:buNone/>
            </a:pPr>
            <a:endParaRPr lang="en-GB" dirty="0">
              <a:solidFill>
                <a:schemeClr val="bg1"/>
              </a:solidFill>
            </a:endParaRPr>
          </a:p>
          <a:p>
            <a:pPr marL="0" indent="0">
              <a:buNone/>
            </a:pPr>
            <a:r>
              <a:rPr lang="en-GB" dirty="0" smtClean="0">
                <a:solidFill>
                  <a:schemeClr val="bg1"/>
                </a:solidFill>
              </a:rPr>
              <a:t>The homework will be linked to what is covered during the week and will be set on Tuesday for completion by the following Tuesday.  </a:t>
            </a:r>
          </a:p>
          <a:p>
            <a:pPr marL="0" indent="0">
              <a:buNone/>
            </a:pPr>
            <a:endParaRPr lang="en-GB" dirty="0">
              <a:solidFill>
                <a:schemeClr val="bg1"/>
              </a:solidFill>
            </a:endParaRPr>
          </a:p>
          <a:p>
            <a:pPr marL="0" indent="0">
              <a:buNone/>
            </a:pPr>
            <a:r>
              <a:rPr lang="en-GB" dirty="0" smtClean="0">
                <a:solidFill>
                  <a:schemeClr val="bg1"/>
                </a:solidFill>
              </a:rPr>
              <a:t>Daily </a:t>
            </a:r>
            <a:r>
              <a:rPr lang="en-GB" dirty="0">
                <a:solidFill>
                  <a:schemeClr val="bg1"/>
                </a:solidFill>
              </a:rPr>
              <a:t>reading </a:t>
            </a:r>
            <a:r>
              <a:rPr lang="en-GB" dirty="0" smtClean="0">
                <a:solidFill>
                  <a:schemeClr val="bg1"/>
                </a:solidFill>
              </a:rPr>
              <a:t>on bug club</a:t>
            </a:r>
            <a:endParaRPr lang="en-GB" dirty="0">
              <a:solidFill>
                <a:schemeClr val="bg1"/>
              </a:solidFill>
            </a:endParaRPr>
          </a:p>
          <a:p>
            <a:pPr marL="0" indent="0">
              <a:buNone/>
            </a:pPr>
            <a:endParaRPr lang="en-GB" dirty="0">
              <a:solidFill>
                <a:schemeClr val="bg1"/>
              </a:solidFill>
            </a:endParaRPr>
          </a:p>
          <a:p>
            <a:pPr marL="0" indent="0">
              <a:buNone/>
            </a:pPr>
            <a:endParaRPr lang="en-GB" dirty="0" smtClean="0">
              <a:solidFill>
                <a:schemeClr val="bg1"/>
              </a:solidFill>
            </a:endParaRPr>
          </a:p>
        </p:txBody>
      </p:sp>
      <p:pic>
        <p:nvPicPr>
          <p:cNvPr id="4" name="Picture 3"/>
          <p:cNvPicPr>
            <a:picLocks noChangeAspect="1"/>
          </p:cNvPicPr>
          <p:nvPr/>
        </p:nvPicPr>
        <p:blipFill>
          <a:blip r:embed="rId2"/>
          <a:stretch>
            <a:fillRect/>
          </a:stretch>
        </p:blipFill>
        <p:spPr>
          <a:xfrm>
            <a:off x="6084168" y="4797152"/>
            <a:ext cx="2810500" cy="1633870"/>
          </a:xfrm>
          <a:prstGeom prst="rect">
            <a:avLst/>
          </a:prstGeom>
        </p:spPr>
      </p:pic>
    </p:spTree>
    <p:extLst>
      <p:ext uri="{BB962C8B-B14F-4D97-AF65-F5344CB8AC3E}">
        <p14:creationId xmlns:p14="http://schemas.microsoft.com/office/powerpoint/2010/main" val="3360016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General</a:t>
            </a:r>
            <a:endParaRPr lang="en-GB" dirty="0">
              <a:solidFill>
                <a:schemeClr val="bg1"/>
              </a:solidFill>
            </a:endParaRPr>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r>
              <a:rPr lang="en-GB" sz="3600" dirty="0" smtClean="0">
                <a:solidFill>
                  <a:schemeClr val="bg1"/>
                </a:solidFill>
              </a:rPr>
              <a:t>Positive Behaviour management system – bucket filler. </a:t>
            </a:r>
          </a:p>
          <a:p>
            <a:r>
              <a:rPr lang="en-GB" sz="3600" dirty="0">
                <a:solidFill>
                  <a:schemeClr val="bg1"/>
                </a:solidFill>
              </a:rPr>
              <a:t>C</a:t>
            </a:r>
            <a:r>
              <a:rPr lang="en-GB" sz="3600" dirty="0" smtClean="0">
                <a:solidFill>
                  <a:schemeClr val="bg1"/>
                </a:solidFill>
              </a:rPr>
              <a:t>hildren do not need a book bag each day. </a:t>
            </a:r>
          </a:p>
          <a:p>
            <a:r>
              <a:rPr lang="en-GB" sz="3600" dirty="0" smtClean="0">
                <a:solidFill>
                  <a:schemeClr val="bg1"/>
                </a:solidFill>
              </a:rPr>
              <a:t>Water bottles not to be placed in bags. No juice- Water only</a:t>
            </a:r>
          </a:p>
          <a:p>
            <a:r>
              <a:rPr lang="en-GB" sz="3600" dirty="0" smtClean="0">
                <a:solidFill>
                  <a:schemeClr val="bg1"/>
                </a:solidFill>
              </a:rPr>
              <a:t>Waterproof clothes for outdoor play – practice getting changed at home so they can do this independently.</a:t>
            </a:r>
          </a:p>
          <a:p>
            <a:r>
              <a:rPr lang="en-GB" sz="3600" b="1" u="sng" dirty="0" smtClean="0">
                <a:solidFill>
                  <a:schemeClr val="bg1"/>
                </a:solidFill>
              </a:rPr>
              <a:t>Names in clothes and on water bottles</a:t>
            </a:r>
          </a:p>
          <a:p>
            <a:r>
              <a:rPr lang="en-GB" sz="3600" dirty="0" smtClean="0">
                <a:solidFill>
                  <a:schemeClr val="bg1"/>
                </a:solidFill>
              </a:rPr>
              <a:t>Colouring book for wet weather.</a:t>
            </a:r>
          </a:p>
          <a:p>
            <a:r>
              <a:rPr lang="en-GB" sz="3600" dirty="0" smtClean="0">
                <a:solidFill>
                  <a:schemeClr val="bg1"/>
                </a:solidFill>
              </a:rPr>
              <a:t>Donations of spare clothes and underwear.</a:t>
            </a:r>
          </a:p>
          <a:p>
            <a:r>
              <a:rPr lang="en-GB" sz="3600" dirty="0" smtClean="0">
                <a:solidFill>
                  <a:schemeClr val="bg1"/>
                </a:solidFill>
              </a:rPr>
              <a:t>Snack money £15 a term in a named envelope</a:t>
            </a:r>
            <a:r>
              <a:rPr lang="en-GB" sz="3600" dirty="0" smtClean="0">
                <a:solidFill>
                  <a:schemeClr val="bg1"/>
                </a:solidFill>
              </a:rPr>
              <a:t>.</a:t>
            </a:r>
          </a:p>
          <a:p>
            <a:r>
              <a:rPr lang="en-GB" sz="3600" dirty="0" smtClean="0">
                <a:solidFill>
                  <a:schemeClr val="bg1"/>
                </a:solidFill>
              </a:rPr>
              <a:t>Family photos for our display</a:t>
            </a:r>
            <a:endParaRPr lang="en-GB" sz="3600" dirty="0" smtClean="0">
              <a:solidFill>
                <a:schemeClr val="bg1"/>
              </a:solidFill>
            </a:endParaRPr>
          </a:p>
          <a:p>
            <a:r>
              <a:rPr lang="en-GB" sz="3600" dirty="0" smtClean="0">
                <a:solidFill>
                  <a:schemeClr val="bg1"/>
                </a:solidFill>
              </a:rPr>
              <a:t>PE lessons Wednesday and Thursday: Come to school in PE kit and jumper/cardigan. Please no hooped earrings and either remove or cover studded earrings with plaster.</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53963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Stay and Play</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Thursday 16</a:t>
            </a:r>
            <a:r>
              <a:rPr lang="en-GB" baseline="30000" dirty="0" smtClean="0">
                <a:solidFill>
                  <a:schemeClr val="bg1"/>
                </a:solidFill>
              </a:rPr>
              <a:t>th</a:t>
            </a:r>
            <a:r>
              <a:rPr lang="en-GB" dirty="0" smtClean="0">
                <a:solidFill>
                  <a:schemeClr val="bg1"/>
                </a:solidFill>
              </a:rPr>
              <a:t> November 9.15am- 10am</a:t>
            </a:r>
          </a:p>
          <a:p>
            <a:r>
              <a:rPr lang="en-GB" dirty="0" smtClean="0">
                <a:solidFill>
                  <a:schemeClr val="bg1"/>
                </a:solidFill>
              </a:rPr>
              <a:t>Or </a:t>
            </a:r>
          </a:p>
          <a:p>
            <a:r>
              <a:rPr lang="en-GB" dirty="0" smtClean="0">
                <a:solidFill>
                  <a:schemeClr val="bg1"/>
                </a:solidFill>
              </a:rPr>
              <a:t>Friday 17</a:t>
            </a:r>
            <a:r>
              <a:rPr lang="en-GB" baseline="30000" dirty="0" smtClean="0">
                <a:solidFill>
                  <a:schemeClr val="bg1"/>
                </a:solidFill>
              </a:rPr>
              <a:t>th</a:t>
            </a:r>
            <a:r>
              <a:rPr lang="en-GB" dirty="0" smtClean="0">
                <a:solidFill>
                  <a:schemeClr val="bg1"/>
                </a:solidFill>
              </a:rPr>
              <a:t> November 2.30pm-3.15pm</a:t>
            </a:r>
          </a:p>
          <a:p>
            <a:endParaRPr lang="en-GB" dirty="0">
              <a:solidFill>
                <a:schemeClr val="bg1"/>
              </a:solidFill>
            </a:endParaRPr>
          </a:p>
          <a:p>
            <a:r>
              <a:rPr lang="en-GB" dirty="0" smtClean="0">
                <a:solidFill>
                  <a:schemeClr val="bg1"/>
                </a:solidFill>
              </a:rPr>
              <a:t>Please book onto a slot via the school office</a:t>
            </a:r>
            <a:endParaRPr lang="en-GB" dirty="0">
              <a:solidFill>
                <a:schemeClr val="bg1"/>
              </a:solidFill>
            </a:endParaRPr>
          </a:p>
        </p:txBody>
      </p:sp>
    </p:spTree>
    <p:extLst>
      <p:ext uri="{BB962C8B-B14F-4D97-AF65-F5344CB8AC3E}">
        <p14:creationId xmlns:p14="http://schemas.microsoft.com/office/powerpoint/2010/main" val="191985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Thank you for listening</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solidFill>
                  <a:schemeClr val="bg1"/>
                </a:solidFill>
              </a:rPr>
              <a:t>Please take your child's pack which includes:</a:t>
            </a:r>
          </a:p>
          <a:p>
            <a:r>
              <a:rPr lang="en-GB" dirty="0" smtClean="0">
                <a:solidFill>
                  <a:schemeClr val="bg1"/>
                </a:solidFill>
              </a:rPr>
              <a:t>Bug Club Phonics Logins</a:t>
            </a:r>
          </a:p>
          <a:p>
            <a:r>
              <a:rPr lang="en-GB" dirty="0" smtClean="0">
                <a:solidFill>
                  <a:schemeClr val="bg1"/>
                </a:solidFill>
              </a:rPr>
              <a:t>Class Charts and </a:t>
            </a:r>
            <a:r>
              <a:rPr lang="en-GB" dirty="0" err="1" smtClean="0">
                <a:solidFill>
                  <a:schemeClr val="bg1"/>
                </a:solidFill>
              </a:rPr>
              <a:t>Mathsshed</a:t>
            </a:r>
            <a:r>
              <a:rPr lang="en-GB" dirty="0" smtClean="0">
                <a:solidFill>
                  <a:schemeClr val="bg1"/>
                </a:solidFill>
              </a:rPr>
              <a:t> </a:t>
            </a:r>
            <a:r>
              <a:rPr lang="en-GB" dirty="0" smtClean="0">
                <a:solidFill>
                  <a:schemeClr val="bg1"/>
                </a:solidFill>
              </a:rPr>
              <a:t>Logins</a:t>
            </a:r>
          </a:p>
          <a:p>
            <a:r>
              <a:rPr lang="en-GB" dirty="0" smtClean="0">
                <a:solidFill>
                  <a:schemeClr val="bg1"/>
                </a:solidFill>
              </a:rPr>
              <a:t>Phonics sound mat- with actions</a:t>
            </a:r>
            <a:endParaRPr lang="en-GB" dirty="0" smtClean="0">
              <a:solidFill>
                <a:schemeClr val="bg1"/>
              </a:solidFill>
            </a:endParaRPr>
          </a:p>
          <a:p>
            <a:endParaRPr lang="en-GB" dirty="0" smtClean="0">
              <a:solidFill>
                <a:schemeClr val="bg1"/>
              </a:solidFill>
            </a:endParaRPr>
          </a:p>
          <a:p>
            <a:r>
              <a:rPr lang="en-GB" dirty="0" smtClean="0">
                <a:solidFill>
                  <a:schemeClr val="bg1"/>
                </a:solidFill>
              </a:rPr>
              <a:t>Please feel free to speak to us if you have any questions.</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869288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SassoonPrimaryInfant" pitchFamily="2" charset="0"/>
              </a:rPr>
              <a:t>Meet the Team!</a:t>
            </a:r>
            <a:endParaRPr lang="en-GB" dirty="0">
              <a:solidFill>
                <a:schemeClr val="bg1"/>
              </a:solidFill>
              <a:latin typeface="SassoonPrimaryInfant" pitchFamily="2" charset="0"/>
            </a:endParaRPr>
          </a:p>
        </p:txBody>
      </p:sp>
      <p:sp>
        <p:nvSpPr>
          <p:cNvPr id="4" name="Rectangle 3"/>
          <p:cNvSpPr/>
          <p:nvPr/>
        </p:nvSpPr>
        <p:spPr>
          <a:xfrm>
            <a:off x="1835696" y="1916832"/>
            <a:ext cx="5400600" cy="4392488"/>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4770998" y="4099476"/>
            <a:ext cx="1673209" cy="2089352"/>
          </a:xfrm>
          <a:prstGeom prst="rect">
            <a:avLst/>
          </a:prstGeom>
        </p:spPr>
      </p:pic>
      <p:pic>
        <p:nvPicPr>
          <p:cNvPr id="9" name="Picture 11" descr="GetAttachmentThumbnail?id=AAMkADBhNzY5YjZhLTJmNTMtNDM2Ni05Yjk0LWZlOTRhNWNiMjY0YgBGAAAAAAC5WkNcV1ekR6SkcIf%2Bqel%2FBwBQBtyp2s7bQJ5Sxuo%2Bd1SQAAAAAAEMAABQBtyp2s7bQJ5Sxuo%2Bd1SQAAHts9akAAABEgAQAIXv416RaiRHrfTdORI3xfU%3D&amp;thumbnailType=2&amp;token=eyJhbGciOiJSUzI1NiIsImtpZCI6IkZBRDY1NDI2MkM2QUYyOTYxQUExRThDQUI3OEZGMUIyNzBFNzA3RTkiLCJ0eXAiOiJKV1QiLCJ4NXQiOiItdFpVSml4cThwWWFvZWpLdDRfeHNuRG5CLWsi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529" y="2060849"/>
            <a:ext cx="14953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t="20079"/>
          <a:stretch>
            <a:fillRect/>
          </a:stretch>
        </p:blipFill>
        <p:spPr bwMode="auto">
          <a:xfrm>
            <a:off x="2378714" y="4132091"/>
            <a:ext cx="1682254" cy="197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11" name="Picture 1"/>
          <p:cNvPicPr>
            <a:picLocks noChangeAspect="1"/>
          </p:cNvPicPr>
          <p:nvPr/>
        </p:nvPicPr>
        <p:blipFill>
          <a:blip r:embed="rId6">
            <a:extLst>
              <a:ext uri="{28A0092B-C50C-407E-A947-70E740481C1C}">
                <a14:useLocalDpi xmlns:a14="http://schemas.microsoft.com/office/drawing/2010/main" val="0"/>
              </a:ext>
            </a:extLst>
          </a:blip>
          <a:srcRect l="12936" t="14801" r="10448"/>
          <a:stretch>
            <a:fillRect/>
          </a:stretch>
        </p:blipFill>
        <p:spPr bwMode="auto">
          <a:xfrm>
            <a:off x="4925803" y="2000685"/>
            <a:ext cx="160337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42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We have been having so much fun…</a:t>
            </a:r>
            <a:endParaRPr lang="en-GB"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515"/>
          <a:stretch/>
        </p:blipFill>
        <p:spPr>
          <a:xfrm>
            <a:off x="111736" y="1670963"/>
            <a:ext cx="2199104" cy="20407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41" y="4365104"/>
            <a:ext cx="2771800" cy="20702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5112" y="4149080"/>
            <a:ext cx="3415111" cy="255079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50" b="14856"/>
          <a:stretch/>
        </p:blipFill>
        <p:spPr>
          <a:xfrm rot="5400000">
            <a:off x="6784942" y="4427781"/>
            <a:ext cx="2550250" cy="163246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771799" y="1639995"/>
            <a:ext cx="2741451" cy="204762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6914" y="1262817"/>
            <a:ext cx="3029482" cy="2262761"/>
          </a:xfrm>
          <a:prstGeom prst="rect">
            <a:avLst/>
          </a:prstGeom>
        </p:spPr>
      </p:pic>
    </p:spTree>
    <p:extLst>
      <p:ext uri="{BB962C8B-B14F-4D97-AF65-F5344CB8AC3E}">
        <p14:creationId xmlns:p14="http://schemas.microsoft.com/office/powerpoint/2010/main" val="220729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Communication</a:t>
            </a:r>
            <a:endParaRPr lang="en-GB" dirty="0">
              <a:solidFill>
                <a:schemeClr val="bg1"/>
              </a:solidFill>
            </a:endParaRPr>
          </a:p>
        </p:txBody>
      </p:sp>
      <p:sp>
        <p:nvSpPr>
          <p:cNvPr id="3" name="Content Placeholder 2"/>
          <p:cNvSpPr>
            <a:spLocks noGrp="1"/>
          </p:cNvSpPr>
          <p:nvPr>
            <p:ph idx="1"/>
          </p:nvPr>
        </p:nvSpPr>
        <p:spPr>
          <a:xfrm>
            <a:off x="457200" y="1518444"/>
            <a:ext cx="8229600" cy="4525963"/>
          </a:xfrm>
        </p:spPr>
        <p:txBody>
          <a:bodyPr>
            <a:normAutofit fontScale="85000" lnSpcReduction="10000"/>
          </a:bodyPr>
          <a:lstStyle/>
          <a:p>
            <a:r>
              <a:rPr lang="en-GB" sz="2800" dirty="0" smtClean="0">
                <a:solidFill>
                  <a:schemeClr val="bg1"/>
                </a:solidFill>
              </a:rPr>
              <a:t>Parents as partners- most influential people in children’s lives</a:t>
            </a:r>
            <a:r>
              <a:rPr lang="en-GB" sz="2800" dirty="0">
                <a:solidFill>
                  <a:schemeClr val="bg1"/>
                </a:solidFill>
              </a:rPr>
              <a:t>. </a:t>
            </a:r>
            <a:endParaRPr lang="en-GB" sz="2800" dirty="0" smtClean="0">
              <a:solidFill>
                <a:schemeClr val="bg1"/>
              </a:solidFill>
            </a:endParaRPr>
          </a:p>
          <a:p>
            <a:r>
              <a:rPr lang="en-GB" sz="2800" dirty="0" smtClean="0">
                <a:solidFill>
                  <a:schemeClr val="bg1"/>
                </a:solidFill>
              </a:rPr>
              <a:t>Website - </a:t>
            </a:r>
            <a:r>
              <a:rPr lang="en-GB" sz="2800" dirty="0" smtClean="0">
                <a:solidFill>
                  <a:schemeClr val="bg1"/>
                </a:solidFill>
                <a:hlinkClick r:id="rId2"/>
              </a:rPr>
              <a:t>https</a:t>
            </a:r>
            <a:r>
              <a:rPr lang="en-GB" sz="2800" dirty="0">
                <a:solidFill>
                  <a:schemeClr val="bg1"/>
                </a:solidFill>
                <a:hlinkClick r:id="rId2"/>
              </a:rPr>
              <a:t>://www.st-annesrc.lancs.sch.uk</a:t>
            </a:r>
            <a:r>
              <a:rPr lang="en-GB" sz="2800" dirty="0" smtClean="0">
                <a:solidFill>
                  <a:schemeClr val="bg1"/>
                </a:solidFill>
                <a:hlinkClick r:id="rId2"/>
              </a:rPr>
              <a:t>/</a:t>
            </a:r>
            <a:endParaRPr lang="en-GB" sz="2800" dirty="0" smtClean="0">
              <a:solidFill>
                <a:schemeClr val="bg1"/>
              </a:solidFill>
            </a:endParaRPr>
          </a:p>
          <a:p>
            <a:r>
              <a:rPr lang="en-GB" sz="2800" dirty="0">
                <a:solidFill>
                  <a:schemeClr val="bg1"/>
                </a:solidFill>
              </a:rPr>
              <a:t>Long Term Overview of Topics </a:t>
            </a:r>
          </a:p>
          <a:p>
            <a:r>
              <a:rPr lang="en-GB" sz="2800" dirty="0">
                <a:solidFill>
                  <a:schemeClr val="bg1"/>
                </a:solidFill>
              </a:rPr>
              <a:t>Termly ‘Knowledge Organiser’ posted with information about upcoming topics and activities to support at home.</a:t>
            </a:r>
          </a:p>
          <a:p>
            <a:r>
              <a:rPr lang="en-GB" sz="2800" dirty="0">
                <a:solidFill>
                  <a:schemeClr val="bg1"/>
                </a:solidFill>
              </a:rPr>
              <a:t>Documents to support Literacy and Maths</a:t>
            </a:r>
          </a:p>
          <a:p>
            <a:endParaRPr lang="en-GB" sz="2800" dirty="0" smtClean="0">
              <a:solidFill>
                <a:schemeClr val="bg1"/>
              </a:solidFill>
            </a:endParaRPr>
          </a:p>
          <a:p>
            <a:r>
              <a:rPr lang="en-GB" sz="2800" dirty="0" smtClean="0">
                <a:solidFill>
                  <a:schemeClr val="bg1"/>
                </a:solidFill>
              </a:rPr>
              <a:t>Newsletters and calendar for upcoming events and information</a:t>
            </a:r>
          </a:p>
          <a:p>
            <a:r>
              <a:rPr lang="en-GB" sz="2800" dirty="0" smtClean="0">
                <a:solidFill>
                  <a:schemeClr val="bg1"/>
                </a:solidFill>
              </a:rPr>
              <a:t>Twitter</a:t>
            </a:r>
          </a:p>
          <a:p>
            <a:r>
              <a:rPr lang="en-GB" sz="2800" dirty="0" smtClean="0">
                <a:solidFill>
                  <a:schemeClr val="bg1"/>
                </a:solidFill>
              </a:rPr>
              <a:t>Timeline display</a:t>
            </a:r>
            <a:endParaRPr lang="en-GB" sz="2800" dirty="0">
              <a:solidFill>
                <a:schemeClr val="bg1"/>
              </a:solidFill>
            </a:endParaRPr>
          </a:p>
        </p:txBody>
      </p:sp>
      <p:pic>
        <p:nvPicPr>
          <p:cNvPr id="5" name="Picture 4"/>
          <p:cNvPicPr>
            <a:picLocks noChangeAspect="1"/>
          </p:cNvPicPr>
          <p:nvPr/>
        </p:nvPicPr>
        <p:blipFill>
          <a:blip r:embed="rId3"/>
          <a:stretch>
            <a:fillRect/>
          </a:stretch>
        </p:blipFill>
        <p:spPr>
          <a:xfrm>
            <a:off x="6012160" y="5013176"/>
            <a:ext cx="1159045" cy="1237679"/>
          </a:xfrm>
          <a:prstGeom prst="rect">
            <a:avLst/>
          </a:prstGeom>
        </p:spPr>
      </p:pic>
      <p:pic>
        <p:nvPicPr>
          <p:cNvPr id="7" name="Picture 6"/>
          <p:cNvPicPr>
            <a:picLocks noChangeAspect="1"/>
          </p:cNvPicPr>
          <p:nvPr/>
        </p:nvPicPr>
        <p:blipFill>
          <a:blip r:embed="rId4"/>
          <a:stretch>
            <a:fillRect/>
          </a:stretch>
        </p:blipFill>
        <p:spPr>
          <a:xfrm>
            <a:off x="7691015" y="179388"/>
            <a:ext cx="1238250" cy="1238250"/>
          </a:xfrm>
          <a:prstGeom prst="rect">
            <a:avLst/>
          </a:prstGeom>
        </p:spPr>
      </p:pic>
    </p:spTree>
    <p:extLst>
      <p:ext uri="{BB962C8B-B14F-4D97-AF65-F5344CB8AC3E}">
        <p14:creationId xmlns:p14="http://schemas.microsoft.com/office/powerpoint/2010/main" val="228849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Baseline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Over the last couple of weeks we have been getting to know your children and their level of learning and development. </a:t>
            </a:r>
          </a:p>
          <a:p>
            <a:r>
              <a:rPr lang="en-GB" dirty="0" smtClean="0">
                <a:solidFill>
                  <a:schemeClr val="bg1"/>
                </a:solidFill>
              </a:rPr>
              <a:t>Statutory Government Baseline </a:t>
            </a:r>
          </a:p>
          <a:p>
            <a:r>
              <a:rPr lang="en-GB" dirty="0" smtClean="0">
                <a:solidFill>
                  <a:schemeClr val="bg1"/>
                </a:solidFill>
              </a:rPr>
              <a:t>Starting point – plan for next steps</a:t>
            </a:r>
            <a:endParaRPr lang="en-GB" dirty="0">
              <a:solidFill>
                <a:schemeClr val="bg1"/>
              </a:solidFill>
            </a:endParaRPr>
          </a:p>
        </p:txBody>
      </p:sp>
    </p:spTree>
    <p:extLst>
      <p:ext uri="{BB962C8B-B14F-4D97-AF65-F5344CB8AC3E}">
        <p14:creationId xmlns:p14="http://schemas.microsoft.com/office/powerpoint/2010/main" val="178775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9552" y="1628800"/>
            <a:ext cx="8229600" cy="4314801"/>
          </a:xfrm>
        </p:spPr>
        <p:txBody>
          <a:bodyPr>
            <a:normAutofit lnSpcReduction="10000"/>
          </a:bodyPr>
          <a:lstStyle/>
          <a:p>
            <a:r>
              <a:rPr lang="en-GB" dirty="0" smtClean="0">
                <a:solidFill>
                  <a:schemeClr val="bg1"/>
                </a:solidFill>
              </a:rPr>
              <a:t>In the final term of the Reception Year the EYFS Profile will be completed for each child.</a:t>
            </a:r>
          </a:p>
          <a:p>
            <a:r>
              <a:rPr lang="en-GB" dirty="0" smtClean="0">
                <a:solidFill>
                  <a:schemeClr val="bg1"/>
                </a:solidFill>
              </a:rPr>
              <a:t>Each child's level of development is assessed against the ELG’s.</a:t>
            </a:r>
          </a:p>
          <a:p>
            <a:r>
              <a:rPr lang="en-GB" dirty="0" smtClean="0">
                <a:solidFill>
                  <a:schemeClr val="bg1"/>
                </a:solidFill>
              </a:rPr>
              <a:t>Children are assessed as meeting or not yet meeting the expected level of development.</a:t>
            </a:r>
          </a:p>
          <a:p>
            <a:r>
              <a:rPr lang="en-GB" dirty="0" smtClean="0">
                <a:solidFill>
                  <a:schemeClr val="bg1"/>
                </a:solidFill>
              </a:rPr>
              <a:t> </a:t>
            </a:r>
            <a:endParaRPr lang="en-GB" dirty="0" smtClean="0">
              <a:solidFill>
                <a:schemeClr val="bg1"/>
              </a:solidFill>
            </a:endParaRPr>
          </a:p>
          <a:p>
            <a:pPr marL="0" indent="0">
              <a:buNone/>
            </a:pPr>
            <a:r>
              <a:rPr lang="en-GB" dirty="0">
                <a:solidFill>
                  <a:schemeClr val="bg1"/>
                </a:solidFill>
              </a:rPr>
              <a:t> </a:t>
            </a:r>
            <a:r>
              <a:rPr lang="en-GB" dirty="0" smtClean="0">
                <a:solidFill>
                  <a:schemeClr val="bg1"/>
                </a:solidFill>
              </a:rPr>
              <a:t>   </a:t>
            </a:r>
          </a:p>
        </p:txBody>
      </p:sp>
      <p:sp>
        <p:nvSpPr>
          <p:cNvPr id="6" name="Title 1"/>
          <p:cNvSpPr>
            <a:spLocks noGrp="1"/>
          </p:cNvSpPr>
          <p:nvPr>
            <p:ph type="title"/>
          </p:nvPr>
        </p:nvSpPr>
        <p:spPr>
          <a:xfrm>
            <a:off x="457200" y="116632"/>
            <a:ext cx="8229600" cy="720080"/>
          </a:xfrm>
        </p:spPr>
        <p:txBody>
          <a:bodyPr>
            <a:normAutofit fontScale="90000"/>
          </a:bodyPr>
          <a:lstStyle/>
          <a:p>
            <a:r>
              <a:rPr lang="en-GB" dirty="0" smtClean="0">
                <a:solidFill>
                  <a:schemeClr val="bg1"/>
                </a:solidFill>
              </a:rPr>
              <a:t>Early Learning Goals</a:t>
            </a:r>
            <a:endParaRPr lang="en-GB" dirty="0">
              <a:solidFill>
                <a:schemeClr val="bg1"/>
              </a:solidFill>
            </a:endParaRPr>
          </a:p>
        </p:txBody>
      </p:sp>
    </p:spTree>
    <p:extLst>
      <p:ext uri="{BB962C8B-B14F-4D97-AF65-F5344CB8AC3E}">
        <p14:creationId xmlns:p14="http://schemas.microsoft.com/office/powerpoint/2010/main" val="155014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Phonics</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rPr>
              <a:t>Daily Phonics Lessons</a:t>
            </a:r>
          </a:p>
          <a:p>
            <a:r>
              <a:rPr lang="en-GB" dirty="0" smtClean="0">
                <a:solidFill>
                  <a:schemeClr val="bg1"/>
                </a:solidFill>
              </a:rPr>
              <a:t>Letter Formation- Lowercase </a:t>
            </a:r>
            <a:r>
              <a:rPr lang="en-GB" dirty="0" smtClean="0">
                <a:solidFill>
                  <a:schemeClr val="bg1"/>
                </a:solidFill>
              </a:rPr>
              <a:t>letters</a:t>
            </a:r>
          </a:p>
          <a:p>
            <a:r>
              <a:rPr lang="en-GB" dirty="0" smtClean="0">
                <a:solidFill>
                  <a:schemeClr val="bg1"/>
                </a:solidFill>
              </a:rPr>
              <a:t>Children </a:t>
            </a:r>
            <a:r>
              <a:rPr lang="en-GB" dirty="0" smtClean="0">
                <a:solidFill>
                  <a:schemeClr val="bg1"/>
                </a:solidFill>
              </a:rPr>
              <a:t>are assessed on a </a:t>
            </a:r>
            <a:r>
              <a:rPr lang="en-GB" dirty="0" smtClean="0">
                <a:solidFill>
                  <a:schemeClr val="bg1"/>
                </a:solidFill>
              </a:rPr>
              <a:t>half </a:t>
            </a:r>
            <a:r>
              <a:rPr lang="en-GB" dirty="0" smtClean="0">
                <a:solidFill>
                  <a:schemeClr val="bg1"/>
                </a:solidFill>
              </a:rPr>
              <a:t>termly </a:t>
            </a:r>
            <a:r>
              <a:rPr lang="en-GB" dirty="0" smtClean="0">
                <a:solidFill>
                  <a:schemeClr val="bg1"/>
                </a:solidFill>
              </a:rPr>
              <a:t>basis, and may have interventions depending on their knowledge and skills of blending and segmenting.</a:t>
            </a:r>
          </a:p>
          <a:p>
            <a:r>
              <a:rPr lang="en-GB" dirty="0" smtClean="0">
                <a:solidFill>
                  <a:schemeClr val="bg1"/>
                </a:solidFill>
              </a:rPr>
              <a:t>Important – to use the pure sounds with the children at home. </a:t>
            </a:r>
          </a:p>
          <a:p>
            <a:r>
              <a:rPr lang="en-GB" dirty="0">
                <a:solidFill>
                  <a:schemeClr val="bg1"/>
                </a:solidFill>
                <a:hlinkClick r:id="rId2"/>
              </a:rPr>
              <a:t>https://youtu.be/0dCRWLLNXPo</a:t>
            </a:r>
            <a:endParaRPr lang="en-GB" dirty="0">
              <a:solidFill>
                <a:schemeClr val="bg1"/>
              </a:solidFill>
            </a:endParaRPr>
          </a:p>
          <a:p>
            <a:endParaRPr lang="en-GB" dirty="0" smtClean="0">
              <a:solidFill>
                <a:schemeClr val="bg1"/>
              </a:solidFill>
            </a:endParaRPr>
          </a:p>
        </p:txBody>
      </p:sp>
      <p:pic>
        <p:nvPicPr>
          <p:cNvPr id="4" name="Picture 3"/>
          <p:cNvPicPr>
            <a:picLocks noChangeAspect="1"/>
          </p:cNvPicPr>
          <p:nvPr/>
        </p:nvPicPr>
        <p:blipFill>
          <a:blip r:embed="rId3"/>
          <a:stretch>
            <a:fillRect/>
          </a:stretch>
        </p:blipFill>
        <p:spPr>
          <a:xfrm>
            <a:off x="7361058" y="404664"/>
            <a:ext cx="1359526" cy="1414395"/>
          </a:xfrm>
          <a:prstGeom prst="rect">
            <a:avLst/>
          </a:prstGeom>
        </p:spPr>
      </p:pic>
    </p:spTree>
    <p:extLst>
      <p:ext uri="{BB962C8B-B14F-4D97-AF65-F5344CB8AC3E}">
        <p14:creationId xmlns:p14="http://schemas.microsoft.com/office/powerpoint/2010/main" val="743644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Individual/Guided Reading at St Anne’s School</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rPr>
              <a:t>Initially, your child will read on a one to one basis on a book based on the sounds they have been previously taught and know. </a:t>
            </a:r>
          </a:p>
          <a:p>
            <a:r>
              <a:rPr lang="en-GB" dirty="0" smtClean="0">
                <a:solidFill>
                  <a:schemeClr val="bg1"/>
                </a:solidFill>
              </a:rPr>
              <a:t>During the sessions the children learn how to talk about a book, make predictions and comment on characters and plot.</a:t>
            </a:r>
          </a:p>
          <a:p>
            <a:r>
              <a:rPr lang="en-GB" dirty="0" smtClean="0">
                <a:solidFill>
                  <a:schemeClr val="bg1"/>
                </a:solidFill>
              </a:rPr>
              <a:t>The reading </a:t>
            </a:r>
            <a:r>
              <a:rPr lang="en-GB" dirty="0">
                <a:solidFill>
                  <a:schemeClr val="bg1"/>
                </a:solidFill>
              </a:rPr>
              <a:t>books are </a:t>
            </a:r>
            <a:r>
              <a:rPr lang="en-GB" dirty="0" smtClean="0">
                <a:solidFill>
                  <a:schemeClr val="bg1"/>
                </a:solidFill>
              </a:rPr>
              <a:t>fiction and non-fiction.</a:t>
            </a:r>
          </a:p>
          <a:p>
            <a:r>
              <a:rPr lang="en-GB" dirty="0">
                <a:solidFill>
                  <a:schemeClr val="bg1"/>
                </a:solidFill>
              </a:rPr>
              <a:t>C</a:t>
            </a:r>
            <a:r>
              <a:rPr lang="en-GB" dirty="0" smtClean="0">
                <a:solidFill>
                  <a:schemeClr val="bg1"/>
                </a:solidFill>
              </a:rPr>
              <a:t>hildren will begin to complete small group guided reading sessions.</a:t>
            </a:r>
            <a:endParaRPr lang="en-GB" dirty="0">
              <a:solidFill>
                <a:schemeClr val="bg1"/>
              </a:solidFill>
            </a:endParaRPr>
          </a:p>
        </p:txBody>
      </p:sp>
    </p:spTree>
    <p:extLst>
      <p:ext uri="{BB962C8B-B14F-4D97-AF65-F5344CB8AC3E}">
        <p14:creationId xmlns:p14="http://schemas.microsoft.com/office/powerpoint/2010/main" val="3353553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 Reading</a:t>
            </a:r>
            <a:endParaRPr lang="en-GB" dirty="0">
              <a:solidFill>
                <a:schemeClr val="bg1"/>
              </a:solidFill>
            </a:endParaRPr>
          </a:p>
        </p:txBody>
      </p:sp>
      <p:sp>
        <p:nvSpPr>
          <p:cNvPr id="3" name="Content Placeholder 2"/>
          <p:cNvSpPr>
            <a:spLocks noGrp="1"/>
          </p:cNvSpPr>
          <p:nvPr>
            <p:ph idx="1"/>
          </p:nvPr>
        </p:nvSpPr>
        <p:spPr>
          <a:xfrm>
            <a:off x="179512" y="1600200"/>
            <a:ext cx="8712968" cy="4997152"/>
          </a:xfrm>
        </p:spPr>
        <p:txBody>
          <a:bodyPr>
            <a:normAutofit/>
          </a:bodyPr>
          <a:lstStyle/>
          <a:p>
            <a:r>
              <a:rPr lang="en-GB" dirty="0" smtClean="0">
                <a:solidFill>
                  <a:schemeClr val="bg1"/>
                </a:solidFill>
              </a:rPr>
              <a:t>Children will be allocated Books online each Tuesday. </a:t>
            </a:r>
            <a:endParaRPr lang="en-GB" dirty="0">
              <a:solidFill>
                <a:schemeClr val="bg1"/>
              </a:solidFill>
            </a:endParaRPr>
          </a:p>
          <a:p>
            <a:r>
              <a:rPr lang="en-GB" dirty="0" smtClean="0">
                <a:solidFill>
                  <a:schemeClr val="bg1"/>
                </a:solidFill>
              </a:rPr>
              <a:t>We will inform you of your child’s progress at parents evening, but if your child needs extra help we will work closely with you to support their progress.</a:t>
            </a:r>
          </a:p>
          <a:p>
            <a:r>
              <a:rPr lang="en-GB" dirty="0" smtClean="0">
                <a:solidFill>
                  <a:schemeClr val="bg1"/>
                </a:solidFill>
              </a:rPr>
              <a:t>Demonstration of bug club. Usernames and Passwords are included in packs.</a:t>
            </a:r>
          </a:p>
          <a:p>
            <a:endParaRPr lang="en-GB" dirty="0" smtClean="0">
              <a:solidFill>
                <a:schemeClr val="bg1"/>
              </a:solidFill>
            </a:endParaRPr>
          </a:p>
        </p:txBody>
      </p:sp>
    </p:spTree>
    <p:extLst>
      <p:ext uri="{BB962C8B-B14F-4D97-AF65-F5344CB8AC3E}">
        <p14:creationId xmlns:p14="http://schemas.microsoft.com/office/powerpoint/2010/main" val="231994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4779</TotalTime>
  <Words>817</Words>
  <Application>Microsoft Office PowerPoint</Application>
  <PresentationFormat>On-screen Show (4:3)</PresentationFormat>
  <Paragraphs>98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SassoonPrimaryInfant</vt:lpstr>
      <vt:lpstr>Office Theme</vt:lpstr>
      <vt:lpstr>PowerPoint Presentation</vt:lpstr>
      <vt:lpstr>Meet the Team!</vt:lpstr>
      <vt:lpstr>We have been having so much fun…</vt:lpstr>
      <vt:lpstr>Communication</vt:lpstr>
      <vt:lpstr>Baseline</vt:lpstr>
      <vt:lpstr>Early Learning Goals</vt:lpstr>
      <vt:lpstr>Phonics</vt:lpstr>
      <vt:lpstr>Individual/Guided Reading at St Anne’s School</vt:lpstr>
      <vt:lpstr>Home Reading</vt:lpstr>
      <vt:lpstr>St Anne’s Reading Award</vt:lpstr>
      <vt:lpstr>Mathematics</vt:lpstr>
      <vt:lpstr>Weekly Homework</vt:lpstr>
      <vt:lpstr>General</vt:lpstr>
      <vt:lpstr>Stay and Play</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Anne’s Gold Club</dc:title>
  <dc:creator>Annette Birmingham</dc:creator>
  <cp:lastModifiedBy>Beth Whiteside</cp:lastModifiedBy>
  <cp:revision>97</cp:revision>
  <cp:lastPrinted>2019-09-27T16:01:32Z</cp:lastPrinted>
  <dcterms:created xsi:type="dcterms:W3CDTF">2014-09-14T21:17:43Z</dcterms:created>
  <dcterms:modified xsi:type="dcterms:W3CDTF">2023-09-20T08:09:20Z</dcterms:modified>
</cp:coreProperties>
</file>