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4" r:id="rId2"/>
    <p:sldId id="301" r:id="rId3"/>
    <p:sldId id="299" r:id="rId4"/>
    <p:sldId id="298" r:id="rId5"/>
    <p:sldId id="297" r:id="rId6"/>
    <p:sldId id="294" r:id="rId7"/>
    <p:sldId id="265" r:id="rId8"/>
    <p:sldId id="259" r:id="rId9"/>
    <p:sldId id="262" r:id="rId10"/>
    <p:sldId id="258" r:id="rId11"/>
    <p:sldId id="302" r:id="rId12"/>
    <p:sldId id="276" r:id="rId13"/>
    <p:sldId id="289" r:id="rId14"/>
    <p:sldId id="290" r:id="rId15"/>
    <p:sldId id="300" r:id="rId16"/>
    <p:sldId id="303" r:id="rId17"/>
    <p:sldId id="296"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9" autoAdjust="0"/>
  </p:normalViewPr>
  <p:slideViewPr>
    <p:cSldViewPr>
      <p:cViewPr varScale="1">
        <p:scale>
          <a:sx n="96" d="100"/>
          <a:sy n="96" d="100"/>
        </p:scale>
        <p:origin x="20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29A727-43D5-40DC-A4F5-0A9A3DEC0BE4}" type="datetimeFigureOut">
              <a:rPr lang="en-GB" smtClean="0"/>
              <a:t>23/09/2024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97A8CA3-9E32-4B32-8744-C0645C4072C8}" type="slidenum">
              <a:rPr lang="en-GB" smtClean="0"/>
              <a:t>‹#›</a:t>
            </a:fld>
            <a:endParaRPr lang="en-GB"/>
          </a:p>
        </p:txBody>
      </p:sp>
    </p:spTree>
    <p:extLst>
      <p:ext uri="{BB962C8B-B14F-4D97-AF65-F5344CB8AC3E}">
        <p14:creationId xmlns:p14="http://schemas.microsoft.com/office/powerpoint/2010/main" val="269977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C167E6-9AE5-466C-8A14-8D894C750023}" type="datetimeFigureOut">
              <a:rPr lang="en-GB" smtClean="0"/>
              <a:t>23/09/2024</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939BB8-5278-431A-8088-1654994AF04F}" type="slidenum">
              <a:rPr lang="en-GB" smtClean="0"/>
              <a:t>‹#›</a:t>
            </a:fld>
            <a:endParaRPr lang="en-GB"/>
          </a:p>
        </p:txBody>
      </p:sp>
    </p:spTree>
    <p:extLst>
      <p:ext uri="{BB962C8B-B14F-4D97-AF65-F5344CB8AC3E}">
        <p14:creationId xmlns:p14="http://schemas.microsoft.com/office/powerpoint/2010/main" val="406172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Welcome, hopefully </a:t>
            </a:r>
            <a:r>
              <a:rPr lang="en-GB" dirty="0" err="1"/>
              <a:t>ch</a:t>
            </a:r>
            <a:r>
              <a:rPr lang="en-GB" dirty="0"/>
              <a:t> have settled into class</a:t>
            </a:r>
            <a:r>
              <a:rPr lang="en-GB" baseline="0" dirty="0"/>
              <a:t> and are starting to understand the rules and routines of the setting. (share pictures of </a:t>
            </a:r>
            <a:r>
              <a:rPr lang="en-GB" baseline="0" dirty="0" err="1"/>
              <a:t>ch</a:t>
            </a:r>
            <a:r>
              <a:rPr lang="en-GB" baseline="0" dirty="0"/>
              <a:t> in areas). </a:t>
            </a:r>
            <a:endParaRPr lang="en-GB" dirty="0"/>
          </a:p>
          <a:p>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B138F8-FC1D-4F0A-BE99-8C3047D1E0F5}" type="slidenum">
              <a:rPr lang="en-GB" altLang="en-US" smtClean="0">
                <a:latin typeface="Comic Sans MS" panose="030F0702030302020204" pitchFamily="66" charset="0"/>
              </a:rPr>
              <a:pPr/>
              <a:t>2</a:t>
            </a:fld>
            <a:endParaRPr lang="en-GB" altLang="en-US">
              <a:latin typeface="Comic Sans MS" panose="030F0702030302020204" pitchFamily="66" charset="0"/>
            </a:endParaRPr>
          </a:p>
        </p:txBody>
      </p:sp>
    </p:spTree>
    <p:extLst>
      <p:ext uri="{BB962C8B-B14F-4D97-AF65-F5344CB8AC3E}">
        <p14:creationId xmlns:p14="http://schemas.microsoft.com/office/powerpoint/2010/main" val="404204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show the parents some of our Guided Reading materials</a:t>
            </a:r>
          </a:p>
        </p:txBody>
      </p:sp>
      <p:sp>
        <p:nvSpPr>
          <p:cNvPr id="4" name="Slide Number Placeholder 3"/>
          <p:cNvSpPr>
            <a:spLocks noGrp="1"/>
          </p:cNvSpPr>
          <p:nvPr>
            <p:ph type="sldNum" sz="quarter" idx="10"/>
          </p:nvPr>
        </p:nvSpPr>
        <p:spPr/>
        <p:txBody>
          <a:bodyPr/>
          <a:lstStyle/>
          <a:p>
            <a:fld id="{5B939BB8-5278-431A-8088-1654994AF04F}" type="slidenum">
              <a:rPr lang="en-GB" smtClean="0"/>
              <a:t>8</a:t>
            </a:fld>
            <a:endParaRPr lang="en-GB"/>
          </a:p>
        </p:txBody>
      </p:sp>
    </p:spTree>
    <p:extLst>
      <p:ext uri="{BB962C8B-B14F-4D97-AF65-F5344CB8AC3E}">
        <p14:creationId xmlns:p14="http://schemas.microsoft.com/office/powerpoint/2010/main" val="155529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59854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61789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0235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853F43-CA2D-4676-BF84-120D5096A79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88083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853F43-CA2D-4676-BF84-120D5096A797}"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22899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853F43-CA2D-4676-BF84-120D5096A797}"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0337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853F43-CA2D-4676-BF84-120D5096A797}"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69437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853F43-CA2D-4676-BF84-120D5096A797}"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259544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53F43-CA2D-4676-BF84-120D5096A797}"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96815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53F43-CA2D-4676-BF84-120D5096A797}"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130352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853F43-CA2D-4676-BF84-120D5096A797}"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09FE1-CD74-43C3-8843-DCF35B2745C0}" type="slidenum">
              <a:rPr lang="en-GB" smtClean="0"/>
              <a:t>‹#›</a:t>
            </a:fld>
            <a:endParaRPr lang="en-GB"/>
          </a:p>
        </p:txBody>
      </p:sp>
    </p:spTree>
    <p:extLst>
      <p:ext uri="{BB962C8B-B14F-4D97-AF65-F5344CB8AC3E}">
        <p14:creationId xmlns:p14="http://schemas.microsoft.com/office/powerpoint/2010/main" val="38825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53F43-CA2D-4676-BF84-120D5096A797}" type="datetimeFigureOut">
              <a:rPr lang="en-GB" smtClean="0"/>
              <a:t>23/09/2024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09FE1-CD74-43C3-8843-DCF35B2745C0}" type="slidenum">
              <a:rPr lang="en-GB" smtClean="0"/>
              <a:t>‹#›</a:t>
            </a:fld>
            <a:endParaRPr lang="en-GB"/>
          </a:p>
        </p:txBody>
      </p:sp>
    </p:spTree>
    <p:extLst>
      <p:ext uri="{BB962C8B-B14F-4D97-AF65-F5344CB8AC3E}">
        <p14:creationId xmlns:p14="http://schemas.microsoft.com/office/powerpoint/2010/main" val="379580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t-annesrc.lancs.sch.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0dCRWLLNXP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908720"/>
            <a:ext cx="8229600"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latin typeface="SassoonPrimaryInfant" pitchFamily="2" charset="0"/>
              </a:rPr>
              <a:t>Welcome to our EYFS Unit</a:t>
            </a:r>
            <a:br>
              <a:rPr lang="en-GB" dirty="0">
                <a:solidFill>
                  <a:schemeClr val="bg1"/>
                </a:solidFill>
                <a:latin typeface="SassoonPrimaryInfant" pitchFamily="2" charset="0"/>
              </a:rPr>
            </a:br>
            <a:r>
              <a:rPr lang="en-GB" sz="2000" dirty="0">
                <a:solidFill>
                  <a:schemeClr val="bg1"/>
                </a:solidFill>
                <a:latin typeface="SassoonPrimaryInfant" pitchFamily="2" charset="0"/>
              </a:rPr>
              <a:t>Reception Curriculum Evening</a:t>
            </a:r>
            <a:endParaRPr lang="en-GB" dirty="0">
              <a:solidFill>
                <a:schemeClr val="bg1"/>
              </a:solidFill>
              <a:latin typeface="SassoonPrimaryInfant" pitchFamily="2" charset="0"/>
            </a:endParaRPr>
          </a:p>
        </p:txBody>
      </p:sp>
      <p:sp>
        <p:nvSpPr>
          <p:cNvPr id="2" name="Rectangle 1"/>
          <p:cNvSpPr/>
          <p:nvPr/>
        </p:nvSpPr>
        <p:spPr>
          <a:xfrm>
            <a:off x="827584" y="4653136"/>
            <a:ext cx="7272808" cy="954107"/>
          </a:xfrm>
          <a:prstGeom prst="rect">
            <a:avLst/>
          </a:prstGeom>
        </p:spPr>
        <p:txBody>
          <a:bodyPr wrap="square">
            <a:spAutoFit/>
          </a:bodyPr>
          <a:lstStyle/>
          <a:p>
            <a:pPr algn="ctr"/>
            <a:r>
              <a:rPr lang="en-GB" sz="2800" i="1" dirty="0">
                <a:solidFill>
                  <a:schemeClr val="bg1"/>
                </a:solidFill>
                <a:latin typeface="SassoonPrimaryInfant" pitchFamily="2" charset="0"/>
              </a:rPr>
              <a:t>“Together, may we give your children the roots to grow and the wings to fly.”</a:t>
            </a:r>
          </a:p>
        </p:txBody>
      </p:sp>
      <p:pic>
        <p:nvPicPr>
          <p:cNvPr id="4" name="Picture 3"/>
          <p:cNvPicPr>
            <a:picLocks noChangeAspect="1"/>
          </p:cNvPicPr>
          <p:nvPr/>
        </p:nvPicPr>
        <p:blipFill>
          <a:blip r:embed="rId2"/>
          <a:stretch>
            <a:fillRect/>
          </a:stretch>
        </p:blipFill>
        <p:spPr>
          <a:xfrm>
            <a:off x="118394" y="163240"/>
            <a:ext cx="1238250" cy="1238250"/>
          </a:xfrm>
          <a:prstGeom prst="rect">
            <a:avLst/>
          </a:prstGeom>
        </p:spPr>
      </p:pic>
      <p:pic>
        <p:nvPicPr>
          <p:cNvPr id="5" name="Picture 4"/>
          <p:cNvPicPr>
            <a:picLocks noChangeAspect="1"/>
          </p:cNvPicPr>
          <p:nvPr/>
        </p:nvPicPr>
        <p:blipFill>
          <a:blip r:embed="rId2"/>
          <a:stretch>
            <a:fillRect/>
          </a:stretch>
        </p:blipFill>
        <p:spPr>
          <a:xfrm>
            <a:off x="7668344" y="188640"/>
            <a:ext cx="1238250" cy="1238250"/>
          </a:xfrm>
          <a:prstGeom prst="rect">
            <a:avLst/>
          </a:prstGeom>
        </p:spPr>
      </p:pic>
    </p:spTree>
    <p:extLst>
      <p:ext uri="{BB962C8B-B14F-4D97-AF65-F5344CB8AC3E}">
        <p14:creationId xmlns:p14="http://schemas.microsoft.com/office/powerpoint/2010/main" val="380768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St Anne’s Reading Award</a:t>
            </a:r>
          </a:p>
        </p:txBody>
      </p:sp>
      <p:sp>
        <p:nvSpPr>
          <p:cNvPr id="3" name="Content Placeholder 2"/>
          <p:cNvSpPr>
            <a:spLocks noGrp="1"/>
          </p:cNvSpPr>
          <p:nvPr>
            <p:ph idx="1"/>
          </p:nvPr>
        </p:nvSpPr>
        <p:spPr>
          <a:xfrm>
            <a:off x="457200" y="1340768"/>
            <a:ext cx="8229600" cy="5112568"/>
          </a:xfrm>
        </p:spPr>
        <p:txBody>
          <a:bodyPr>
            <a:normAutofit fontScale="85000" lnSpcReduction="20000"/>
          </a:bodyPr>
          <a:lstStyle/>
          <a:p>
            <a:r>
              <a:rPr lang="en-GB" dirty="0">
                <a:solidFill>
                  <a:schemeClr val="bg1"/>
                </a:solidFill>
              </a:rPr>
              <a:t>Children are rewarded for their home reading  throughout the year, but need your help to get their points, so please don’t forget to read each week and complete the bug club challenge at the beginning and end of the book! </a:t>
            </a:r>
          </a:p>
          <a:p>
            <a:r>
              <a:rPr lang="en-GB" dirty="0">
                <a:solidFill>
                  <a:schemeClr val="bg1"/>
                </a:solidFill>
              </a:rPr>
              <a:t>Children receive prizes and can create their own world on bug club. </a:t>
            </a:r>
          </a:p>
          <a:p>
            <a:r>
              <a:rPr lang="en-GB" dirty="0">
                <a:solidFill>
                  <a:schemeClr val="bg1"/>
                </a:solidFill>
              </a:rPr>
              <a:t>When your child reads 15 books, they will receive a bronze certificate.</a:t>
            </a:r>
          </a:p>
          <a:p>
            <a:r>
              <a:rPr lang="en-GB" dirty="0">
                <a:solidFill>
                  <a:schemeClr val="bg1"/>
                </a:solidFill>
              </a:rPr>
              <a:t>When your child reads 30 books, they will receive a silver certificate.</a:t>
            </a:r>
          </a:p>
          <a:p>
            <a:r>
              <a:rPr lang="en-GB" dirty="0">
                <a:solidFill>
                  <a:schemeClr val="bg1"/>
                </a:solidFill>
              </a:rPr>
              <a:t>When your child reads 45 books, they will receive a gold certificate and a reading book.</a:t>
            </a:r>
          </a:p>
          <a:p>
            <a:endParaRPr lang="en-GB" dirty="0"/>
          </a:p>
          <a:p>
            <a:endParaRPr lang="en-GB" dirty="0"/>
          </a:p>
        </p:txBody>
      </p:sp>
    </p:spTree>
    <p:extLst>
      <p:ext uri="{BB962C8B-B14F-4D97-AF65-F5344CB8AC3E}">
        <p14:creationId xmlns:p14="http://schemas.microsoft.com/office/powerpoint/2010/main" val="197829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Story bags</a:t>
            </a:r>
          </a:p>
        </p:txBody>
      </p:sp>
      <p:sp>
        <p:nvSpPr>
          <p:cNvPr id="3" name="Content Placeholder 2"/>
          <p:cNvSpPr>
            <a:spLocks noGrp="1"/>
          </p:cNvSpPr>
          <p:nvPr>
            <p:ph idx="1"/>
          </p:nvPr>
        </p:nvSpPr>
        <p:spPr>
          <a:xfrm>
            <a:off x="457200" y="1839228"/>
            <a:ext cx="8229600" cy="4614108"/>
          </a:xfrm>
        </p:spPr>
        <p:txBody>
          <a:bodyPr>
            <a:normAutofit fontScale="92500"/>
          </a:bodyPr>
          <a:lstStyle/>
          <a:p>
            <a:r>
              <a:rPr lang="en-GB" dirty="0">
                <a:solidFill>
                  <a:schemeClr val="bg1"/>
                </a:solidFill>
              </a:rPr>
              <a:t>Children who receive the ‘Star of the Week’ and ‘</a:t>
            </a:r>
            <a:r>
              <a:rPr lang="en-GB">
                <a:solidFill>
                  <a:schemeClr val="bg1"/>
                </a:solidFill>
              </a:rPr>
              <a:t>Mission Statement’ </a:t>
            </a:r>
            <a:r>
              <a:rPr lang="en-GB" dirty="0">
                <a:solidFill>
                  <a:schemeClr val="bg1"/>
                </a:solidFill>
              </a:rPr>
              <a:t>award on a Friday are able to take one of our Story Bags home for a week. </a:t>
            </a:r>
          </a:p>
          <a:p>
            <a:r>
              <a:rPr lang="en-GB" dirty="0">
                <a:solidFill>
                  <a:schemeClr val="bg1"/>
                </a:solidFill>
              </a:rPr>
              <a:t>They contain a story and some props to go with it.</a:t>
            </a:r>
          </a:p>
          <a:p>
            <a:r>
              <a:rPr lang="en-GB" dirty="0">
                <a:solidFill>
                  <a:schemeClr val="bg1"/>
                </a:solidFill>
              </a:rPr>
              <a:t>In each one it has a contents list to help you bring everything back. </a:t>
            </a:r>
          </a:p>
          <a:p>
            <a:r>
              <a:rPr lang="en-GB" dirty="0">
                <a:solidFill>
                  <a:schemeClr val="bg1"/>
                </a:solidFill>
              </a:rPr>
              <a:t>Take home Friday bring back on the following Thursday.</a:t>
            </a:r>
            <a:endParaRPr lang="en-GB" dirty="0"/>
          </a:p>
          <a:p>
            <a:endParaRPr lang="en-GB" dirty="0"/>
          </a:p>
        </p:txBody>
      </p:sp>
      <p:pic>
        <p:nvPicPr>
          <p:cNvPr id="4" name="Picture 3"/>
          <p:cNvPicPr>
            <a:picLocks noChangeAspect="1"/>
          </p:cNvPicPr>
          <p:nvPr/>
        </p:nvPicPr>
        <p:blipFill>
          <a:blip r:embed="rId2"/>
          <a:stretch>
            <a:fillRect/>
          </a:stretch>
        </p:blipFill>
        <p:spPr>
          <a:xfrm>
            <a:off x="899592" y="289940"/>
            <a:ext cx="2016224" cy="1564590"/>
          </a:xfrm>
          <a:prstGeom prst="rect">
            <a:avLst/>
          </a:prstGeom>
        </p:spPr>
      </p:pic>
    </p:spTree>
    <p:extLst>
      <p:ext uri="{BB962C8B-B14F-4D97-AF65-F5344CB8AC3E}">
        <p14:creationId xmlns:p14="http://schemas.microsoft.com/office/powerpoint/2010/main" val="24783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Mathematics</a:t>
            </a:r>
          </a:p>
        </p:txBody>
      </p:sp>
      <p:sp>
        <p:nvSpPr>
          <p:cNvPr id="3" name="TextBox 2"/>
          <p:cNvSpPr txBox="1"/>
          <p:nvPr/>
        </p:nvSpPr>
        <p:spPr>
          <a:xfrm>
            <a:off x="233515" y="1225689"/>
            <a:ext cx="8676965" cy="5632311"/>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bg1"/>
                </a:solidFill>
              </a:rPr>
              <a:t>Follow White Rose Scheme</a:t>
            </a:r>
          </a:p>
          <a:p>
            <a:pPr marL="457200" indent="-457200">
              <a:buFont typeface="Arial" panose="020B0604020202020204" pitchFamily="34" charset="0"/>
              <a:buChar char="•"/>
            </a:pPr>
            <a:r>
              <a:rPr lang="en-GB" sz="2400" dirty="0">
                <a:solidFill>
                  <a:schemeClr val="bg1"/>
                </a:solidFill>
              </a:rPr>
              <a:t>Practical activities – concrete/pictorial – abstract</a:t>
            </a:r>
          </a:p>
          <a:p>
            <a:pPr marL="457200" indent="-457200">
              <a:buFont typeface="Arial" panose="020B0604020202020204" pitchFamily="34" charset="0"/>
              <a:buChar char="•"/>
            </a:pPr>
            <a:endParaRPr lang="en-GB" sz="2400" dirty="0">
              <a:solidFill>
                <a:schemeClr val="bg1"/>
              </a:solidFill>
            </a:endParaRPr>
          </a:p>
          <a:p>
            <a:pPr algn="ctr"/>
            <a:endParaRPr lang="en-GB" sz="2400" dirty="0">
              <a:solidFill>
                <a:schemeClr val="bg1"/>
              </a:solidFill>
            </a:endParaRPr>
          </a:p>
          <a:p>
            <a:pPr algn="ctr"/>
            <a:endParaRPr lang="en-GB" sz="2400" dirty="0">
              <a:solidFill>
                <a:schemeClr val="bg1"/>
              </a:solidFill>
            </a:endParaRPr>
          </a:p>
          <a:p>
            <a:pPr algn="ctr"/>
            <a:endParaRPr lang="en-GB" sz="2400" dirty="0">
              <a:solidFill>
                <a:schemeClr val="bg1"/>
              </a:solidFill>
            </a:endParaRPr>
          </a:p>
          <a:p>
            <a:pPr algn="ctr"/>
            <a:endParaRPr lang="en-GB" sz="2400" dirty="0">
              <a:solidFill>
                <a:schemeClr val="bg1"/>
              </a:solidFill>
            </a:endParaRPr>
          </a:p>
          <a:p>
            <a:pPr algn="ctr"/>
            <a:r>
              <a:rPr lang="en-GB" sz="2400" dirty="0">
                <a:solidFill>
                  <a:schemeClr val="bg1"/>
                </a:solidFill>
              </a:rPr>
              <a:t>What can you do?</a:t>
            </a:r>
          </a:p>
          <a:p>
            <a:pPr marL="457200" indent="-457200">
              <a:buFont typeface="Arial" panose="020B0604020202020204" pitchFamily="34" charset="0"/>
              <a:buChar char="•"/>
            </a:pPr>
            <a:r>
              <a:rPr lang="en-GB" sz="2400" dirty="0">
                <a:solidFill>
                  <a:schemeClr val="bg1"/>
                </a:solidFill>
              </a:rPr>
              <a:t>Count with your children</a:t>
            </a:r>
          </a:p>
          <a:p>
            <a:pPr marL="457200" indent="-457200">
              <a:buFont typeface="Arial" panose="020B0604020202020204" pitchFamily="34" charset="0"/>
              <a:buChar char="•"/>
            </a:pPr>
            <a:r>
              <a:rPr lang="en-GB" sz="2400" dirty="0">
                <a:solidFill>
                  <a:schemeClr val="bg1"/>
                </a:solidFill>
              </a:rPr>
              <a:t>When children count a group of objects, ask them the question ‘How many?’. Encourage them to use the counting techniques we will be teaching them in school e.g. touch count, putting in a line etc.</a:t>
            </a:r>
          </a:p>
          <a:p>
            <a:pPr marL="457200" indent="-457200">
              <a:buFont typeface="Arial" panose="020B0604020202020204" pitchFamily="34" charset="0"/>
              <a:buChar char="•"/>
            </a:pPr>
            <a:r>
              <a:rPr lang="en-GB" sz="2400" dirty="0">
                <a:solidFill>
                  <a:schemeClr val="bg1"/>
                </a:solidFill>
              </a:rPr>
              <a:t>Discuss mathematical vocabulary such as: big, small, heavy and light. </a:t>
            </a:r>
          </a:p>
        </p:txBody>
      </p:sp>
      <p:pic>
        <p:nvPicPr>
          <p:cNvPr id="4" name="Picture 3"/>
          <p:cNvPicPr>
            <a:picLocks noChangeAspect="1"/>
          </p:cNvPicPr>
          <p:nvPr/>
        </p:nvPicPr>
        <p:blipFill>
          <a:blip r:embed="rId2"/>
          <a:stretch>
            <a:fillRect/>
          </a:stretch>
        </p:blipFill>
        <p:spPr>
          <a:xfrm>
            <a:off x="1527596" y="2132856"/>
            <a:ext cx="6088801" cy="1569733"/>
          </a:xfrm>
          <a:prstGeom prst="rect">
            <a:avLst/>
          </a:prstGeom>
        </p:spPr>
      </p:pic>
    </p:spTree>
    <p:extLst>
      <p:ext uri="{BB962C8B-B14F-4D97-AF65-F5344CB8AC3E}">
        <p14:creationId xmlns:p14="http://schemas.microsoft.com/office/powerpoint/2010/main" val="293614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Weekly Homework</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chemeClr val="bg1"/>
                </a:solidFill>
              </a:rPr>
              <a:t>We will use Class Charts to inform you of homework (Login Details in pack). You will also be directed to Bug club for Phonics activities alongside your reading book and Maths shed for maths activities. </a:t>
            </a:r>
          </a:p>
          <a:p>
            <a:pPr marL="0" indent="0">
              <a:buNone/>
            </a:pPr>
            <a:endParaRPr lang="en-GB" dirty="0">
              <a:solidFill>
                <a:schemeClr val="bg1"/>
              </a:solidFill>
            </a:endParaRPr>
          </a:p>
          <a:p>
            <a:pPr marL="0" indent="0">
              <a:buNone/>
            </a:pPr>
            <a:r>
              <a:rPr lang="en-GB" dirty="0">
                <a:solidFill>
                  <a:schemeClr val="bg1"/>
                </a:solidFill>
              </a:rPr>
              <a:t>The homework will be linked to what is covered during the week and will be set on Tuesday for completion by the following Tuesday.  </a:t>
            </a:r>
          </a:p>
          <a:p>
            <a:pPr marL="0" indent="0">
              <a:buNone/>
            </a:pPr>
            <a:endParaRPr lang="en-GB" dirty="0">
              <a:solidFill>
                <a:schemeClr val="bg1"/>
              </a:solidFill>
            </a:endParaRPr>
          </a:p>
          <a:p>
            <a:pPr marL="0" indent="0">
              <a:buNone/>
            </a:pPr>
            <a:r>
              <a:rPr lang="en-GB" dirty="0">
                <a:solidFill>
                  <a:schemeClr val="bg1"/>
                </a:solidFill>
              </a:rPr>
              <a:t>Daily reading on bug club.</a:t>
            </a: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6084168" y="4797152"/>
            <a:ext cx="2810500" cy="1633870"/>
          </a:xfrm>
          <a:prstGeom prst="rect">
            <a:avLst/>
          </a:prstGeom>
        </p:spPr>
      </p:pic>
    </p:spTree>
    <p:extLst>
      <p:ext uri="{BB962C8B-B14F-4D97-AF65-F5344CB8AC3E}">
        <p14:creationId xmlns:p14="http://schemas.microsoft.com/office/powerpoint/2010/main" val="336001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General</a:t>
            </a:r>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r>
              <a:rPr lang="en-GB" sz="3600" dirty="0">
                <a:solidFill>
                  <a:schemeClr val="bg1"/>
                </a:solidFill>
              </a:rPr>
              <a:t>Positive Behaviour management system – bucket fillers. </a:t>
            </a:r>
          </a:p>
          <a:p>
            <a:r>
              <a:rPr lang="en-GB" sz="3600" dirty="0">
                <a:solidFill>
                  <a:schemeClr val="bg1"/>
                </a:solidFill>
              </a:rPr>
              <a:t>Water bottles not to be placed in bags. No juice- Water only</a:t>
            </a:r>
          </a:p>
          <a:p>
            <a:r>
              <a:rPr lang="en-GB" sz="3600" dirty="0">
                <a:solidFill>
                  <a:schemeClr val="bg1"/>
                </a:solidFill>
              </a:rPr>
              <a:t>Waterproof clothes for outdoor play – practice getting changed at home so they can do this independently.</a:t>
            </a:r>
          </a:p>
          <a:p>
            <a:r>
              <a:rPr lang="en-GB" sz="3600" b="1" u="sng" dirty="0">
                <a:solidFill>
                  <a:schemeClr val="bg1"/>
                </a:solidFill>
              </a:rPr>
              <a:t>Names in ALL clothes/shoes and on water bottles</a:t>
            </a:r>
          </a:p>
          <a:p>
            <a:r>
              <a:rPr lang="en-GB" sz="3600" dirty="0">
                <a:solidFill>
                  <a:schemeClr val="bg1"/>
                </a:solidFill>
              </a:rPr>
              <a:t>Small colouring book for wet weather.</a:t>
            </a:r>
          </a:p>
          <a:p>
            <a:r>
              <a:rPr lang="en-GB" sz="3600" dirty="0">
                <a:solidFill>
                  <a:schemeClr val="bg1"/>
                </a:solidFill>
              </a:rPr>
              <a:t>Donations of spare clothes and underwear (replenished)</a:t>
            </a:r>
          </a:p>
          <a:p>
            <a:r>
              <a:rPr lang="en-GB" sz="3600" dirty="0">
                <a:solidFill>
                  <a:schemeClr val="bg1"/>
                </a:solidFill>
              </a:rPr>
              <a:t>Family photos for our display</a:t>
            </a:r>
          </a:p>
          <a:p>
            <a:r>
              <a:rPr lang="en-GB" sz="3600" dirty="0">
                <a:solidFill>
                  <a:schemeClr val="bg1"/>
                </a:solidFill>
              </a:rPr>
              <a:t>Baby picture/present individual picture for our topic</a:t>
            </a:r>
          </a:p>
          <a:p>
            <a:r>
              <a:rPr lang="en-GB" sz="3600" dirty="0">
                <a:solidFill>
                  <a:schemeClr val="bg1"/>
                </a:solidFill>
              </a:rPr>
              <a:t>PE lessons Wednesday and Thursday: Come to school in PE kit and jumper/cardigan. Please no hooped earrings and either remove or cover studded earrings with plaster.</a:t>
            </a:r>
          </a:p>
          <a:p>
            <a:r>
              <a:rPr lang="en-GB" sz="3600" dirty="0">
                <a:solidFill>
                  <a:schemeClr val="bg1"/>
                </a:solidFill>
              </a:rPr>
              <a:t>Cool Milk – sign up </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53963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GB" dirty="0">
                <a:solidFill>
                  <a:schemeClr val="bg1"/>
                </a:solidFill>
              </a:rPr>
              <a:t>Reception McMillan Coffee Morning</a:t>
            </a:r>
          </a:p>
        </p:txBody>
      </p:sp>
      <p:sp>
        <p:nvSpPr>
          <p:cNvPr id="3" name="Content Placeholder 2"/>
          <p:cNvSpPr>
            <a:spLocks noGrp="1"/>
          </p:cNvSpPr>
          <p:nvPr>
            <p:ph idx="1"/>
          </p:nvPr>
        </p:nvSpPr>
        <p:spPr>
          <a:xfrm>
            <a:off x="179512" y="1124744"/>
            <a:ext cx="8784976" cy="5733256"/>
          </a:xfrm>
        </p:spPr>
        <p:txBody>
          <a:bodyPr>
            <a:normAutofit fontScale="92500" lnSpcReduction="10000"/>
          </a:bodyPr>
          <a:lstStyle/>
          <a:p>
            <a:r>
              <a:rPr lang="en-GB" dirty="0">
                <a:solidFill>
                  <a:schemeClr val="bg1"/>
                </a:solidFill>
              </a:rPr>
              <a:t>Thursday 3rd October 9.30am (Cash donations collected on the day to buy cakes)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rPr>
              <a:t>Donations of cakes and biscuits will be collected from Monday 30</a:t>
            </a:r>
            <a:r>
              <a:rPr lang="en-GB" baseline="30000" dirty="0">
                <a:solidFill>
                  <a:schemeClr val="bg1"/>
                </a:solidFill>
              </a:rPr>
              <a:t>th</a:t>
            </a:r>
            <a:r>
              <a:rPr lang="en-GB" dirty="0">
                <a:solidFill>
                  <a:schemeClr val="bg1"/>
                </a:solidFill>
              </a:rPr>
              <a:t> September. </a:t>
            </a:r>
          </a:p>
        </p:txBody>
      </p:sp>
      <p:pic>
        <p:nvPicPr>
          <p:cNvPr id="1026" name="Picture 2" descr="Macmillan Coffee Morning | North Ainley Solic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4968552" cy="328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5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C43B-389C-480F-A2E2-1C8F17A5CAA7}"/>
              </a:ext>
            </a:extLst>
          </p:cNvPr>
          <p:cNvSpPr>
            <a:spLocks noGrp="1"/>
          </p:cNvSpPr>
          <p:nvPr>
            <p:ph type="title"/>
          </p:nvPr>
        </p:nvSpPr>
        <p:spPr/>
        <p:txBody>
          <a:bodyPr/>
          <a:lstStyle/>
          <a:p>
            <a:r>
              <a:rPr lang="en-US" dirty="0">
                <a:solidFill>
                  <a:schemeClr val="bg1"/>
                </a:solidFill>
              </a:rPr>
              <a:t>Volunteers</a:t>
            </a:r>
            <a:endParaRPr lang="en-GB" dirty="0">
              <a:solidFill>
                <a:schemeClr val="bg1"/>
              </a:solidFill>
            </a:endParaRPr>
          </a:p>
        </p:txBody>
      </p:sp>
      <p:sp>
        <p:nvSpPr>
          <p:cNvPr id="3" name="Content Placeholder 2">
            <a:extLst>
              <a:ext uri="{FF2B5EF4-FFF2-40B4-BE49-F238E27FC236}">
                <a16:creationId xmlns:a16="http://schemas.microsoft.com/office/drawing/2014/main" id="{62A8C8B4-7F96-4736-8C5B-EA4CEEDD11E6}"/>
              </a:ext>
            </a:extLst>
          </p:cNvPr>
          <p:cNvSpPr>
            <a:spLocks noGrp="1"/>
          </p:cNvSpPr>
          <p:nvPr>
            <p:ph idx="1"/>
          </p:nvPr>
        </p:nvSpPr>
        <p:spPr/>
        <p:txBody>
          <a:bodyPr/>
          <a:lstStyle/>
          <a:p>
            <a:r>
              <a:rPr lang="en-US" dirty="0">
                <a:solidFill>
                  <a:schemeClr val="bg1"/>
                </a:solidFill>
              </a:rPr>
              <a:t>Volunteers for school trips throughout the year. </a:t>
            </a:r>
          </a:p>
          <a:p>
            <a:r>
              <a:rPr lang="en-US" dirty="0">
                <a:solidFill>
                  <a:schemeClr val="bg1"/>
                </a:solidFill>
              </a:rPr>
              <a:t>People Who Help Us topic </a:t>
            </a:r>
          </a:p>
          <a:p>
            <a:endParaRPr lang="en-GB" dirty="0"/>
          </a:p>
        </p:txBody>
      </p:sp>
    </p:spTree>
    <p:extLst>
      <p:ext uri="{BB962C8B-B14F-4D97-AF65-F5344CB8AC3E}">
        <p14:creationId xmlns:p14="http://schemas.microsoft.com/office/powerpoint/2010/main" val="22671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Thank you for listening</a:t>
            </a:r>
          </a:p>
        </p:txBody>
      </p:sp>
      <p:sp>
        <p:nvSpPr>
          <p:cNvPr id="3" name="Content Placeholder 2"/>
          <p:cNvSpPr>
            <a:spLocks noGrp="1"/>
          </p:cNvSpPr>
          <p:nvPr>
            <p:ph idx="1"/>
          </p:nvPr>
        </p:nvSpPr>
        <p:spPr/>
        <p:txBody>
          <a:bodyPr>
            <a:normAutofit/>
          </a:bodyPr>
          <a:lstStyle/>
          <a:p>
            <a:r>
              <a:rPr lang="en-GB" dirty="0">
                <a:solidFill>
                  <a:schemeClr val="bg1"/>
                </a:solidFill>
              </a:rPr>
              <a:t>Please take your child's pack which includes:</a:t>
            </a:r>
          </a:p>
          <a:p>
            <a:r>
              <a:rPr lang="en-GB" dirty="0">
                <a:solidFill>
                  <a:schemeClr val="bg1"/>
                </a:solidFill>
              </a:rPr>
              <a:t>Bug Club Phonics Logins</a:t>
            </a:r>
          </a:p>
          <a:p>
            <a:r>
              <a:rPr lang="en-GB" dirty="0">
                <a:solidFill>
                  <a:schemeClr val="bg1"/>
                </a:solidFill>
              </a:rPr>
              <a:t>Class Charts and </a:t>
            </a:r>
            <a:r>
              <a:rPr lang="en-GB" dirty="0" err="1">
                <a:solidFill>
                  <a:schemeClr val="bg1"/>
                </a:solidFill>
              </a:rPr>
              <a:t>Mathsshed</a:t>
            </a:r>
            <a:r>
              <a:rPr lang="en-GB" dirty="0">
                <a:solidFill>
                  <a:schemeClr val="bg1"/>
                </a:solidFill>
              </a:rPr>
              <a:t> Logins</a:t>
            </a:r>
          </a:p>
          <a:p>
            <a:r>
              <a:rPr lang="en-GB" dirty="0">
                <a:solidFill>
                  <a:schemeClr val="bg1"/>
                </a:solidFill>
              </a:rPr>
              <a:t>Phonics sound mat- with actions</a:t>
            </a:r>
          </a:p>
          <a:p>
            <a:endParaRPr lang="en-GB" dirty="0">
              <a:solidFill>
                <a:schemeClr val="bg1"/>
              </a:solidFill>
            </a:endParaRPr>
          </a:p>
          <a:p>
            <a:r>
              <a:rPr lang="en-GB" dirty="0">
                <a:solidFill>
                  <a:schemeClr val="bg1"/>
                </a:solidFill>
              </a:rPr>
              <a:t>Please feel free to speak to us if you have any questions.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86928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6870700" cy="900113"/>
          </a:xfrm>
        </p:spPr>
        <p:txBody>
          <a:bodyPr/>
          <a:lstStyle/>
          <a:p>
            <a:r>
              <a:rPr lang="en-GB" altLang="en-US">
                <a:latin typeface="Letter-join Print Plus 3" panose="02000805000000020003" pitchFamily="50" charset="0"/>
                <a:cs typeface="Calibri" panose="020F0502020204030204" pitchFamily="34" charset="0"/>
              </a:rPr>
              <a:t>The EYFS Team</a:t>
            </a:r>
          </a:p>
        </p:txBody>
      </p:sp>
      <p:pic>
        <p:nvPicPr>
          <p:cNvPr id="81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3984625"/>
            <a:ext cx="160813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214563" y="3352800"/>
            <a:ext cx="142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Letter-join Print Plus 3" panose="02000805000000020003" pitchFamily="50" charset="0"/>
                <a:cs typeface="Calibri" panose="020F0502020204030204" pitchFamily="34" charset="0"/>
              </a:rPr>
              <a:t>Miss Whiteside</a:t>
            </a:r>
          </a:p>
        </p:txBody>
      </p:sp>
      <p:sp>
        <p:nvSpPr>
          <p:cNvPr id="8197" name="Rectangle 2"/>
          <p:cNvSpPr>
            <a:spLocks noChangeArrowheads="1"/>
          </p:cNvSpPr>
          <p:nvPr/>
        </p:nvSpPr>
        <p:spPr bwMode="auto">
          <a:xfrm>
            <a:off x="5219700" y="3370263"/>
            <a:ext cx="1176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Letter-join Print Plus 3" panose="02000805000000020003" pitchFamily="50" charset="0"/>
                <a:cs typeface="Calibri" panose="020F0502020204030204" pitchFamily="34" charset="0"/>
              </a:rPr>
              <a:t>Mrs Litherland</a:t>
            </a:r>
          </a:p>
        </p:txBody>
      </p:sp>
      <p:sp>
        <p:nvSpPr>
          <p:cNvPr id="8198" name="Rectangle 1"/>
          <p:cNvSpPr>
            <a:spLocks noChangeArrowheads="1"/>
          </p:cNvSpPr>
          <p:nvPr/>
        </p:nvSpPr>
        <p:spPr bwMode="auto">
          <a:xfrm>
            <a:off x="3775075" y="6115050"/>
            <a:ext cx="1138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Letter-join Print Plus 3" panose="02000805000000020003" pitchFamily="50" charset="0"/>
                <a:cs typeface="Calibri" panose="020F0502020204030204" pitchFamily="34" charset="0"/>
              </a:rPr>
              <a:t>Mrs Scott</a:t>
            </a:r>
          </a:p>
        </p:txBody>
      </p:sp>
      <p:pic>
        <p:nvPicPr>
          <p:cNvPr id="8199" name="Picture 10"/>
          <p:cNvPicPr>
            <a:picLocks noChangeAspect="1" noChangeArrowheads="1"/>
          </p:cNvPicPr>
          <p:nvPr/>
        </p:nvPicPr>
        <p:blipFill>
          <a:blip r:embed="rId4">
            <a:extLst>
              <a:ext uri="{28A0092B-C50C-407E-A947-70E740481C1C}">
                <a14:useLocalDpi xmlns:a14="http://schemas.microsoft.com/office/drawing/2010/main" val="0"/>
              </a:ext>
            </a:extLst>
          </a:blip>
          <a:srcRect t="20079"/>
          <a:stretch>
            <a:fillRect/>
          </a:stretch>
        </p:blipFill>
        <p:spPr bwMode="auto">
          <a:xfrm>
            <a:off x="685800" y="4049713"/>
            <a:ext cx="1841500" cy="197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
        <p:nvSpPr>
          <p:cNvPr id="8200" name="Rectangle 1"/>
          <p:cNvSpPr>
            <a:spLocks noChangeArrowheads="1"/>
          </p:cNvSpPr>
          <p:nvPr/>
        </p:nvSpPr>
        <p:spPr bwMode="auto">
          <a:xfrm>
            <a:off x="989013" y="611505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Letter-join Print Plus 3" panose="02000805000000020003" pitchFamily="50" charset="0"/>
                <a:cs typeface="Calibri" panose="020F0502020204030204" pitchFamily="34" charset="0"/>
              </a:rPr>
              <a:t>Mrs Carter</a:t>
            </a:r>
          </a:p>
        </p:txBody>
      </p:sp>
      <p:pic>
        <p:nvPicPr>
          <p:cNvPr id="8201" name="Picture 11" descr="GetAttachmentThumbnail?id=AAMkADBhNzY5YjZhLTJmNTMtNDM2Ni05Yjk0LWZlOTRhNWNiMjY0YgBGAAAAAAC5WkNcV1ekR6SkcIf%2Bqel%2FBwBQBtyp2s7bQJ5Sxuo%2Bd1SQAAAAAAEMAABQBtyp2s7bQJ5Sxuo%2Bd1SQAAHts9akAAABEgAQAIXv416RaiRHrfTdORI3xfU%3D&amp;thumbnailType=2&amp;token=eyJhbGciOiJSUzI1NiIsImtpZCI6IkZBRDY1NDI2MkM2QUYyOTYxQUExRThDQUI3OEZGMUIyNzBFNzA3RTkiLCJ0eXAiOiJKV1QiLCJ4NXQiOiItdFpVSml4cThwWWFvZWpLdDRfeHNuRG5CLWsif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513" y="1338263"/>
            <a:ext cx="156686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202" name="Picture 1"/>
          <p:cNvPicPr>
            <a:picLocks noChangeAspect="1"/>
          </p:cNvPicPr>
          <p:nvPr/>
        </p:nvPicPr>
        <p:blipFill>
          <a:blip r:embed="rId6">
            <a:extLst>
              <a:ext uri="{28A0092B-C50C-407E-A947-70E740481C1C}">
                <a14:useLocalDpi xmlns:a14="http://schemas.microsoft.com/office/drawing/2010/main" val="0"/>
              </a:ext>
            </a:extLst>
          </a:blip>
          <a:srcRect l="12936" t="14801" r="10448"/>
          <a:stretch>
            <a:fillRect/>
          </a:stretch>
        </p:blipFill>
        <p:spPr bwMode="auto">
          <a:xfrm>
            <a:off x="4984750" y="1338263"/>
            <a:ext cx="160337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2" descr="Image preview"/>
          <p:cNvPicPr>
            <a:picLocks noChangeAspect="1" noChangeArrowheads="1"/>
          </p:cNvPicPr>
          <p:nvPr/>
        </p:nvPicPr>
        <p:blipFill>
          <a:blip r:embed="rId7">
            <a:extLst>
              <a:ext uri="{28A0092B-C50C-407E-A947-70E740481C1C}">
                <a14:useLocalDpi xmlns:a14="http://schemas.microsoft.com/office/drawing/2010/main" val="0"/>
              </a:ext>
            </a:extLst>
          </a:blip>
          <a:srcRect l="8675" t="19615" r="5466"/>
          <a:stretch>
            <a:fillRect/>
          </a:stretch>
        </p:blipFill>
        <p:spPr bwMode="auto">
          <a:xfrm>
            <a:off x="6176963" y="3998913"/>
            <a:ext cx="16668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
          <p:cNvSpPr>
            <a:spLocks noChangeArrowheads="1"/>
          </p:cNvSpPr>
          <p:nvPr/>
        </p:nvSpPr>
        <p:spPr bwMode="auto">
          <a:xfrm>
            <a:off x="6389688" y="6167438"/>
            <a:ext cx="131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Letter-join Print Plus 3" panose="02000805000000020003" pitchFamily="50" charset="0"/>
                <a:cs typeface="Calibri" panose="020F0502020204030204" pitchFamily="34" charset="0"/>
              </a:rPr>
              <a:t>Miss Clarke</a:t>
            </a:r>
          </a:p>
        </p:txBody>
      </p:sp>
    </p:spTree>
    <p:extLst>
      <p:ext uri="{BB962C8B-B14F-4D97-AF65-F5344CB8AC3E}">
        <p14:creationId xmlns:p14="http://schemas.microsoft.com/office/powerpoint/2010/main" val="239833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We have been having so much fun…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61102" y="2070477"/>
            <a:ext cx="2749197" cy="20534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70706" y="1629854"/>
            <a:ext cx="2872568" cy="21455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2335" y="1571216"/>
            <a:ext cx="2409179" cy="17994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471782"/>
            <a:ext cx="2771800" cy="207029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93" y="4641874"/>
            <a:ext cx="2774985" cy="2072674"/>
          </a:xfrm>
          <a:prstGeom prst="rect">
            <a:avLst/>
          </a:prstGeom>
        </p:spPr>
      </p:pic>
    </p:spTree>
    <p:extLst>
      <p:ext uri="{BB962C8B-B14F-4D97-AF65-F5344CB8AC3E}">
        <p14:creationId xmlns:p14="http://schemas.microsoft.com/office/powerpoint/2010/main" val="220729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Communication</a:t>
            </a:r>
          </a:p>
        </p:txBody>
      </p:sp>
      <p:sp>
        <p:nvSpPr>
          <p:cNvPr id="3" name="Content Placeholder 2"/>
          <p:cNvSpPr>
            <a:spLocks noGrp="1"/>
          </p:cNvSpPr>
          <p:nvPr>
            <p:ph idx="1"/>
          </p:nvPr>
        </p:nvSpPr>
        <p:spPr>
          <a:xfrm>
            <a:off x="457200" y="1518444"/>
            <a:ext cx="8229600" cy="4525963"/>
          </a:xfrm>
        </p:spPr>
        <p:txBody>
          <a:bodyPr>
            <a:normAutofit fontScale="85000" lnSpcReduction="10000"/>
          </a:bodyPr>
          <a:lstStyle/>
          <a:p>
            <a:r>
              <a:rPr lang="en-GB" sz="2800" dirty="0">
                <a:solidFill>
                  <a:schemeClr val="bg1"/>
                </a:solidFill>
              </a:rPr>
              <a:t>Parents as partners- most influential people in children’s lives. </a:t>
            </a:r>
          </a:p>
          <a:p>
            <a:r>
              <a:rPr lang="en-GB" sz="2800" dirty="0">
                <a:solidFill>
                  <a:schemeClr val="bg1"/>
                </a:solidFill>
              </a:rPr>
              <a:t>Website - </a:t>
            </a:r>
            <a:r>
              <a:rPr lang="en-GB" sz="2800" dirty="0">
                <a:solidFill>
                  <a:schemeClr val="bg1"/>
                </a:solidFill>
                <a:hlinkClick r:id="rId2"/>
              </a:rPr>
              <a:t>https://www.st-annesrc.lancs.sch.uk/</a:t>
            </a:r>
            <a:endParaRPr lang="en-GB" sz="2800" dirty="0">
              <a:solidFill>
                <a:schemeClr val="bg1"/>
              </a:solidFill>
            </a:endParaRPr>
          </a:p>
          <a:p>
            <a:r>
              <a:rPr lang="en-GB" sz="2800" dirty="0">
                <a:solidFill>
                  <a:schemeClr val="bg1"/>
                </a:solidFill>
              </a:rPr>
              <a:t>Class pages, Curriculum documents </a:t>
            </a:r>
          </a:p>
          <a:p>
            <a:r>
              <a:rPr lang="en-GB" sz="2800" dirty="0">
                <a:solidFill>
                  <a:schemeClr val="bg1"/>
                </a:solidFill>
              </a:rPr>
              <a:t>Termly ‘Knowledge Organiser’ posted with information about upcoming topics and activities to support at home.</a:t>
            </a:r>
          </a:p>
          <a:p>
            <a:r>
              <a:rPr lang="en-GB" sz="2800" dirty="0">
                <a:solidFill>
                  <a:schemeClr val="bg1"/>
                </a:solidFill>
              </a:rPr>
              <a:t>Documents to support Literacy and Maths</a:t>
            </a:r>
          </a:p>
          <a:p>
            <a:endParaRPr lang="en-GB" sz="2800" dirty="0">
              <a:solidFill>
                <a:schemeClr val="bg1"/>
              </a:solidFill>
            </a:endParaRPr>
          </a:p>
          <a:p>
            <a:r>
              <a:rPr lang="en-GB" sz="2800" dirty="0">
                <a:solidFill>
                  <a:schemeClr val="bg1"/>
                </a:solidFill>
              </a:rPr>
              <a:t>Newsletters and calendar for upcoming events and information</a:t>
            </a:r>
          </a:p>
          <a:p>
            <a:r>
              <a:rPr lang="en-GB" sz="2800" dirty="0">
                <a:solidFill>
                  <a:schemeClr val="bg1"/>
                </a:solidFill>
              </a:rPr>
              <a:t>Twitter – school page</a:t>
            </a:r>
          </a:p>
          <a:p>
            <a:r>
              <a:rPr lang="en-GB" sz="2800" dirty="0">
                <a:solidFill>
                  <a:schemeClr val="bg1"/>
                </a:solidFill>
              </a:rPr>
              <a:t>Timeline display </a:t>
            </a:r>
          </a:p>
        </p:txBody>
      </p:sp>
      <p:pic>
        <p:nvPicPr>
          <p:cNvPr id="5" name="Picture 4"/>
          <p:cNvPicPr>
            <a:picLocks noChangeAspect="1"/>
          </p:cNvPicPr>
          <p:nvPr/>
        </p:nvPicPr>
        <p:blipFill>
          <a:blip r:embed="rId3"/>
          <a:stretch>
            <a:fillRect/>
          </a:stretch>
        </p:blipFill>
        <p:spPr>
          <a:xfrm>
            <a:off x="6012160" y="5013176"/>
            <a:ext cx="1159045" cy="1237679"/>
          </a:xfrm>
          <a:prstGeom prst="rect">
            <a:avLst/>
          </a:prstGeom>
        </p:spPr>
      </p:pic>
      <p:pic>
        <p:nvPicPr>
          <p:cNvPr id="7" name="Picture 6"/>
          <p:cNvPicPr>
            <a:picLocks noChangeAspect="1"/>
          </p:cNvPicPr>
          <p:nvPr/>
        </p:nvPicPr>
        <p:blipFill>
          <a:blip r:embed="rId4"/>
          <a:stretch>
            <a:fillRect/>
          </a:stretch>
        </p:blipFill>
        <p:spPr>
          <a:xfrm>
            <a:off x="7691015" y="179388"/>
            <a:ext cx="1238250" cy="1238250"/>
          </a:xfrm>
          <a:prstGeom prst="rect">
            <a:avLst/>
          </a:prstGeom>
        </p:spPr>
      </p:pic>
    </p:spTree>
    <p:extLst>
      <p:ext uri="{BB962C8B-B14F-4D97-AF65-F5344CB8AC3E}">
        <p14:creationId xmlns:p14="http://schemas.microsoft.com/office/powerpoint/2010/main" val="228849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Baseline</a:t>
            </a:r>
          </a:p>
        </p:txBody>
      </p:sp>
      <p:sp>
        <p:nvSpPr>
          <p:cNvPr id="3" name="Content Placeholder 2"/>
          <p:cNvSpPr>
            <a:spLocks noGrp="1"/>
          </p:cNvSpPr>
          <p:nvPr>
            <p:ph idx="1"/>
          </p:nvPr>
        </p:nvSpPr>
        <p:spPr/>
        <p:txBody>
          <a:bodyPr/>
          <a:lstStyle/>
          <a:p>
            <a:r>
              <a:rPr lang="en-GB" dirty="0">
                <a:solidFill>
                  <a:schemeClr val="bg1"/>
                </a:solidFill>
              </a:rPr>
              <a:t>Over the last couple of weeks we have been getting to know your children and their level of learning and development. </a:t>
            </a:r>
          </a:p>
          <a:p>
            <a:r>
              <a:rPr lang="en-GB" dirty="0">
                <a:solidFill>
                  <a:schemeClr val="bg1"/>
                </a:solidFill>
              </a:rPr>
              <a:t>Statutory Government Baseline </a:t>
            </a:r>
          </a:p>
          <a:p>
            <a:r>
              <a:rPr lang="en-GB" dirty="0">
                <a:solidFill>
                  <a:schemeClr val="bg1"/>
                </a:solidFill>
              </a:rPr>
              <a:t>Starting point – plan for next steps</a:t>
            </a:r>
          </a:p>
        </p:txBody>
      </p:sp>
    </p:spTree>
    <p:extLst>
      <p:ext uri="{BB962C8B-B14F-4D97-AF65-F5344CB8AC3E}">
        <p14:creationId xmlns:p14="http://schemas.microsoft.com/office/powerpoint/2010/main" val="178775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9552" y="1628800"/>
            <a:ext cx="8229600" cy="4314801"/>
          </a:xfrm>
        </p:spPr>
        <p:txBody>
          <a:bodyPr>
            <a:normAutofit lnSpcReduction="10000"/>
          </a:bodyPr>
          <a:lstStyle/>
          <a:p>
            <a:r>
              <a:rPr lang="en-GB" dirty="0">
                <a:solidFill>
                  <a:schemeClr val="bg1"/>
                </a:solidFill>
              </a:rPr>
              <a:t>In the final term of the Reception Year the EYFS Profile will be completed for each child.</a:t>
            </a:r>
          </a:p>
          <a:p>
            <a:r>
              <a:rPr lang="en-GB" dirty="0">
                <a:solidFill>
                  <a:schemeClr val="bg1"/>
                </a:solidFill>
              </a:rPr>
              <a:t>Each child's level of development is assessed against the ELG’s.</a:t>
            </a:r>
          </a:p>
          <a:p>
            <a:r>
              <a:rPr lang="en-GB" dirty="0">
                <a:solidFill>
                  <a:schemeClr val="bg1"/>
                </a:solidFill>
              </a:rPr>
              <a:t>Children are assessed as meeting or not yet meeting the expected level of development.</a:t>
            </a:r>
          </a:p>
          <a:p>
            <a:endParaRPr lang="en-GB" dirty="0">
              <a:solidFill>
                <a:schemeClr val="bg1"/>
              </a:solidFill>
            </a:endParaRPr>
          </a:p>
          <a:p>
            <a:pPr marL="0" indent="0">
              <a:buNone/>
            </a:pPr>
            <a:r>
              <a:rPr lang="en-GB" dirty="0">
                <a:solidFill>
                  <a:schemeClr val="bg1"/>
                </a:solidFill>
              </a:rPr>
              <a:t>    </a:t>
            </a:r>
          </a:p>
        </p:txBody>
      </p:sp>
      <p:sp>
        <p:nvSpPr>
          <p:cNvPr id="6" name="Title 1"/>
          <p:cNvSpPr>
            <a:spLocks noGrp="1"/>
          </p:cNvSpPr>
          <p:nvPr>
            <p:ph type="title"/>
          </p:nvPr>
        </p:nvSpPr>
        <p:spPr>
          <a:xfrm>
            <a:off x="457200" y="116632"/>
            <a:ext cx="8229600" cy="720080"/>
          </a:xfrm>
        </p:spPr>
        <p:txBody>
          <a:bodyPr>
            <a:normAutofit fontScale="90000"/>
          </a:bodyPr>
          <a:lstStyle/>
          <a:p>
            <a:r>
              <a:rPr lang="en-GB" dirty="0">
                <a:solidFill>
                  <a:schemeClr val="bg1"/>
                </a:solidFill>
              </a:rPr>
              <a:t>Early Learning Goals</a:t>
            </a:r>
          </a:p>
        </p:txBody>
      </p:sp>
    </p:spTree>
    <p:extLst>
      <p:ext uri="{BB962C8B-B14F-4D97-AF65-F5344CB8AC3E}">
        <p14:creationId xmlns:p14="http://schemas.microsoft.com/office/powerpoint/2010/main" val="155014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Phonics</a:t>
            </a:r>
          </a:p>
        </p:txBody>
      </p:sp>
      <p:sp>
        <p:nvSpPr>
          <p:cNvPr id="3" name="Content Placeholder 2"/>
          <p:cNvSpPr>
            <a:spLocks noGrp="1"/>
          </p:cNvSpPr>
          <p:nvPr>
            <p:ph idx="1"/>
          </p:nvPr>
        </p:nvSpPr>
        <p:spPr/>
        <p:txBody>
          <a:bodyPr>
            <a:normAutofit fontScale="92500" lnSpcReduction="10000"/>
          </a:bodyPr>
          <a:lstStyle/>
          <a:p>
            <a:r>
              <a:rPr lang="en-GB" dirty="0">
                <a:solidFill>
                  <a:schemeClr val="bg1"/>
                </a:solidFill>
              </a:rPr>
              <a:t>Daily Phonics Lessons</a:t>
            </a:r>
          </a:p>
          <a:p>
            <a:r>
              <a:rPr lang="en-GB" dirty="0">
                <a:solidFill>
                  <a:schemeClr val="bg1"/>
                </a:solidFill>
              </a:rPr>
              <a:t>Letter Formation- Lowercase letters</a:t>
            </a:r>
          </a:p>
          <a:p>
            <a:r>
              <a:rPr lang="en-GB" dirty="0">
                <a:solidFill>
                  <a:schemeClr val="bg1"/>
                </a:solidFill>
              </a:rPr>
              <a:t>Children are assessed on a half termly basis, and may have interventions depending on their knowledge and skills of blending and segmenting.</a:t>
            </a:r>
          </a:p>
          <a:p>
            <a:r>
              <a:rPr lang="en-GB" dirty="0">
                <a:solidFill>
                  <a:schemeClr val="bg1"/>
                </a:solidFill>
              </a:rPr>
              <a:t>Important – to use the pure sounds with the children at home. </a:t>
            </a:r>
          </a:p>
          <a:p>
            <a:r>
              <a:rPr lang="en-GB" dirty="0">
                <a:solidFill>
                  <a:schemeClr val="bg1"/>
                </a:solidFill>
                <a:hlinkClick r:id="rId2"/>
              </a:rPr>
              <a:t>https://youtu.be/0dCRWLLNXPo</a:t>
            </a:r>
            <a:endParaRPr lang="en-GB" dirty="0">
              <a:solidFill>
                <a:schemeClr val="bg1"/>
              </a:solidFill>
            </a:endParaRPr>
          </a:p>
          <a:p>
            <a:r>
              <a:rPr lang="en-GB" dirty="0">
                <a:solidFill>
                  <a:schemeClr val="bg1"/>
                </a:solidFill>
              </a:rPr>
              <a:t>Parent workshop for phonics</a:t>
            </a:r>
          </a:p>
          <a:p>
            <a:endParaRPr lang="en-GB" dirty="0">
              <a:solidFill>
                <a:schemeClr val="bg1"/>
              </a:solidFill>
            </a:endParaRPr>
          </a:p>
        </p:txBody>
      </p:sp>
      <p:pic>
        <p:nvPicPr>
          <p:cNvPr id="4" name="Picture 3"/>
          <p:cNvPicPr>
            <a:picLocks noChangeAspect="1"/>
          </p:cNvPicPr>
          <p:nvPr/>
        </p:nvPicPr>
        <p:blipFill>
          <a:blip r:embed="rId3"/>
          <a:stretch>
            <a:fillRect/>
          </a:stretch>
        </p:blipFill>
        <p:spPr>
          <a:xfrm>
            <a:off x="7361058" y="404664"/>
            <a:ext cx="1359526" cy="1414395"/>
          </a:xfrm>
          <a:prstGeom prst="rect">
            <a:avLst/>
          </a:prstGeom>
        </p:spPr>
      </p:pic>
    </p:spTree>
    <p:extLst>
      <p:ext uri="{BB962C8B-B14F-4D97-AF65-F5344CB8AC3E}">
        <p14:creationId xmlns:p14="http://schemas.microsoft.com/office/powerpoint/2010/main" val="7436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Individual/Guided Reading at St Anne’s School</a:t>
            </a:r>
          </a:p>
        </p:txBody>
      </p:sp>
      <p:sp>
        <p:nvSpPr>
          <p:cNvPr id="3" name="Content Placeholder 2"/>
          <p:cNvSpPr>
            <a:spLocks noGrp="1"/>
          </p:cNvSpPr>
          <p:nvPr>
            <p:ph idx="1"/>
          </p:nvPr>
        </p:nvSpPr>
        <p:spPr/>
        <p:txBody>
          <a:bodyPr>
            <a:normAutofit fontScale="92500" lnSpcReduction="10000"/>
          </a:bodyPr>
          <a:lstStyle/>
          <a:p>
            <a:r>
              <a:rPr lang="en-GB" dirty="0">
                <a:solidFill>
                  <a:schemeClr val="bg1"/>
                </a:solidFill>
              </a:rPr>
              <a:t>Initially, your child will read on a one to one basis on a book based on the sounds they have been previously taught and know. </a:t>
            </a:r>
          </a:p>
          <a:p>
            <a:r>
              <a:rPr lang="en-GB" dirty="0">
                <a:solidFill>
                  <a:schemeClr val="bg1"/>
                </a:solidFill>
              </a:rPr>
              <a:t>During the sessions the children learn how to talk about a book, make predictions and comment on characters and plot.</a:t>
            </a:r>
          </a:p>
          <a:p>
            <a:r>
              <a:rPr lang="en-GB" dirty="0">
                <a:solidFill>
                  <a:schemeClr val="bg1"/>
                </a:solidFill>
              </a:rPr>
              <a:t>The reading books are fiction and non-fiction.</a:t>
            </a:r>
          </a:p>
          <a:p>
            <a:r>
              <a:rPr lang="en-GB" dirty="0">
                <a:solidFill>
                  <a:schemeClr val="bg1"/>
                </a:solidFill>
              </a:rPr>
              <a:t>Children will begin to complete small group guided reading sessions alongside a activity linking to the book.</a:t>
            </a:r>
          </a:p>
        </p:txBody>
      </p:sp>
    </p:spTree>
    <p:extLst>
      <p:ext uri="{BB962C8B-B14F-4D97-AF65-F5344CB8AC3E}">
        <p14:creationId xmlns:p14="http://schemas.microsoft.com/office/powerpoint/2010/main" val="335355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Home Reading</a:t>
            </a:r>
          </a:p>
        </p:txBody>
      </p:sp>
      <p:sp>
        <p:nvSpPr>
          <p:cNvPr id="3" name="Content Placeholder 2"/>
          <p:cNvSpPr>
            <a:spLocks noGrp="1"/>
          </p:cNvSpPr>
          <p:nvPr>
            <p:ph idx="1"/>
          </p:nvPr>
        </p:nvSpPr>
        <p:spPr>
          <a:xfrm>
            <a:off x="179512" y="1600200"/>
            <a:ext cx="8712968" cy="4997152"/>
          </a:xfrm>
        </p:spPr>
        <p:txBody>
          <a:bodyPr>
            <a:normAutofit/>
          </a:bodyPr>
          <a:lstStyle/>
          <a:p>
            <a:r>
              <a:rPr lang="en-GB" dirty="0">
                <a:solidFill>
                  <a:schemeClr val="bg1"/>
                </a:solidFill>
              </a:rPr>
              <a:t>Children will be allocated Books online each Tuesday. </a:t>
            </a:r>
          </a:p>
          <a:p>
            <a:r>
              <a:rPr lang="en-GB" dirty="0">
                <a:solidFill>
                  <a:schemeClr val="bg1"/>
                </a:solidFill>
              </a:rPr>
              <a:t>We will inform you of your child’s progress at parents evening, but if your child needs extra help we will work closely with you to support their progress.</a:t>
            </a:r>
          </a:p>
          <a:p>
            <a:r>
              <a:rPr lang="en-GB" dirty="0">
                <a:solidFill>
                  <a:schemeClr val="bg1"/>
                </a:solidFill>
              </a:rPr>
              <a:t>Demonstration of bug club </a:t>
            </a:r>
          </a:p>
          <a:p>
            <a:r>
              <a:rPr lang="en-GB" dirty="0">
                <a:solidFill>
                  <a:schemeClr val="bg1"/>
                </a:solidFill>
              </a:rPr>
              <a:t>Usernames and Passwords are included in packs.</a:t>
            </a:r>
          </a:p>
          <a:p>
            <a:endParaRPr lang="en-GB" dirty="0">
              <a:solidFill>
                <a:schemeClr val="bg1"/>
              </a:solidFill>
            </a:endParaRPr>
          </a:p>
        </p:txBody>
      </p:sp>
    </p:spTree>
    <p:extLst>
      <p:ext uri="{BB962C8B-B14F-4D97-AF65-F5344CB8AC3E}">
        <p14:creationId xmlns:p14="http://schemas.microsoft.com/office/powerpoint/2010/main" val="231994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4852</TotalTime>
  <Words>959</Words>
  <Application>Microsoft Office PowerPoint</Application>
  <PresentationFormat>On-screen Show (4:3)</PresentationFormat>
  <Paragraphs>117</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Letter-join Print Plus 3</vt:lpstr>
      <vt:lpstr>SassoonPrimaryInfant</vt:lpstr>
      <vt:lpstr>Office Theme</vt:lpstr>
      <vt:lpstr>PowerPoint Presentation</vt:lpstr>
      <vt:lpstr>The EYFS Team</vt:lpstr>
      <vt:lpstr>We have been having so much fun…</vt:lpstr>
      <vt:lpstr>Communication</vt:lpstr>
      <vt:lpstr>Baseline</vt:lpstr>
      <vt:lpstr>Early Learning Goals</vt:lpstr>
      <vt:lpstr>Phonics</vt:lpstr>
      <vt:lpstr>Individual/Guided Reading at St Anne’s School</vt:lpstr>
      <vt:lpstr>Home Reading</vt:lpstr>
      <vt:lpstr>St Anne’s Reading Award</vt:lpstr>
      <vt:lpstr>Story bags</vt:lpstr>
      <vt:lpstr>Mathematics</vt:lpstr>
      <vt:lpstr>Weekly Homework</vt:lpstr>
      <vt:lpstr>General</vt:lpstr>
      <vt:lpstr>Reception McMillan Coffee Morning</vt:lpstr>
      <vt:lpstr>Volunteers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Anne’s Gold Club</dc:title>
  <dc:creator>Annette Birmingham</dc:creator>
  <cp:lastModifiedBy>Beth Whiteside</cp:lastModifiedBy>
  <cp:revision>104</cp:revision>
  <cp:lastPrinted>2019-09-27T16:01:32Z</cp:lastPrinted>
  <dcterms:created xsi:type="dcterms:W3CDTF">2014-09-14T21:17:43Z</dcterms:created>
  <dcterms:modified xsi:type="dcterms:W3CDTF">2024-09-23T11:20:10Z</dcterms:modified>
</cp:coreProperties>
</file>