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7" r:id="rId3"/>
    <p:sldId id="264" r:id="rId4"/>
    <p:sldId id="258" r:id="rId5"/>
    <p:sldId id="261" r:id="rId6"/>
    <p:sldId id="260" r:id="rId7"/>
    <p:sldId id="266" r:id="rId8"/>
    <p:sldId id="268" r:id="rId9"/>
    <p:sldId id="267" r:id="rId10"/>
    <p:sldId id="269" r:id="rId11"/>
    <p:sldId id="270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image" descr="https://upload.wikimedia.org/wikipedia/commons/6/67/Baghdad_coll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228" y="273594"/>
            <a:ext cx="1852714" cy="21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63" y="273594"/>
            <a:ext cx="3076608" cy="17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3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25" y="457200"/>
            <a:ext cx="1640084" cy="27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48" y="4682740"/>
            <a:ext cx="2127422" cy="18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5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64" y="4332925"/>
            <a:ext cx="2753322" cy="20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6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2206"/>
          <a:stretch/>
        </p:blipFill>
        <p:spPr bwMode="auto">
          <a:xfrm>
            <a:off x="391886" y="4432663"/>
            <a:ext cx="2969623" cy="20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047926" y="1436427"/>
            <a:ext cx="7692867" cy="20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dirty="0" smtClean="0">
              <a:solidFill>
                <a:prstClr val="black"/>
              </a:solidFill>
              <a:latin typeface="Broadway" panose="04040905080B02020502" pitchFamily="82" charset="0"/>
              <a:ea typeface="+mj-ea"/>
              <a:cs typeface="+mj-cs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 smtClean="0">
                <a:solidFill>
                  <a:prstClr val="black"/>
                </a:solidFill>
                <a:latin typeface="Broadway" panose="04040905080B02020502" pitchFamily="82" charset="0"/>
                <a:ea typeface="+mj-ea"/>
                <a:cs typeface="+mj-cs"/>
              </a:rPr>
              <a:t>Welcome </a:t>
            </a:r>
            <a:r>
              <a:rPr lang="en-GB" sz="6000" dirty="0">
                <a:solidFill>
                  <a:prstClr val="black"/>
                </a:solidFill>
                <a:latin typeface="Broadway" panose="04040905080B02020502" pitchFamily="82" charset="0"/>
                <a:ea typeface="+mj-ea"/>
                <a:cs typeface="+mj-cs"/>
              </a:rPr>
              <a:t>to Year 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1890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27051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4038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57308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71024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83756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98075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4118" y="3605522"/>
            <a:ext cx="4783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Class 11 </a:t>
            </a:r>
            <a:r>
              <a:rPr lang="en-GB" sz="3200" dirty="0" smtClean="0">
                <a:latin typeface="Comic Sans MS" panose="030F0702030302020204" pitchFamily="66" charset="0"/>
              </a:rPr>
              <a:t>– Mr Batchelor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Class 12 – Mr Knowles</a:t>
            </a:r>
          </a:p>
        </p:txBody>
      </p:sp>
    </p:spTree>
    <p:extLst>
      <p:ext uri="{BB962C8B-B14F-4D97-AF65-F5344CB8AC3E}">
        <p14:creationId xmlns:p14="http://schemas.microsoft.com/office/powerpoint/2010/main" val="25774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23" y="311528"/>
            <a:ext cx="8610600" cy="1293028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81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PE will change each term to accommodate the WLSP coaches, tennis lessons at Ormskirk Tennis Club and swimming.  In the Autumn Term the PE days are on a Tuesday and Wednesday for Class 11.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Children need to come in their PE kits, with school jumpers and cardigans over their PE tops.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Either the school tracksuit bottoms or dark, plain coloured tracksuit bottoms or legging can be used for warmth. 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74" y="1881052"/>
            <a:ext cx="10509069" cy="5610906"/>
          </a:xfrm>
        </p:spPr>
        <p:txBody>
          <a:bodyPr/>
          <a:lstStyle/>
          <a:p>
            <a:r>
              <a:rPr lang="en-GB" dirty="0"/>
              <a:t>Children can bring an extra layer to be put on over their PE kit if outside for a PE lesson and the weather is colder.  </a:t>
            </a:r>
          </a:p>
          <a:p>
            <a:r>
              <a:rPr lang="en-GB" dirty="0"/>
              <a:t>Children with hair to their shoulders or longer should wear their hair back from their faces on PE days.</a:t>
            </a:r>
          </a:p>
          <a:p>
            <a:r>
              <a:rPr lang="en-GB" dirty="0"/>
              <a:t>No </a:t>
            </a:r>
            <a:r>
              <a:rPr lang="en-GB" dirty="0" smtClean="0"/>
              <a:t>jewellery please.  </a:t>
            </a:r>
            <a:r>
              <a:rPr lang="en-GB" dirty="0"/>
              <a:t>If they must wear earrings, then studs and plasters </a:t>
            </a:r>
            <a:r>
              <a:rPr lang="en-GB" dirty="0" smtClean="0"/>
              <a:t>need to </a:t>
            </a:r>
            <a:r>
              <a:rPr lang="en-GB" dirty="0"/>
              <a:t>go over them (provided from home).  </a:t>
            </a:r>
          </a:p>
          <a:p>
            <a:r>
              <a:rPr lang="en-GB" dirty="0"/>
              <a:t>Year 5 will go swimming in the Spring Term (after Christmas)</a:t>
            </a:r>
          </a:p>
          <a:p>
            <a:r>
              <a:rPr lang="en-GB" dirty="0"/>
              <a:t>The children will get </a:t>
            </a:r>
            <a:r>
              <a:rPr lang="en-GB" dirty="0" smtClean="0"/>
              <a:t>tennis </a:t>
            </a:r>
            <a:r>
              <a:rPr lang="en-GB" dirty="0"/>
              <a:t>lessons provided by the Tennis coaches at Ormskirk Tennis Club. </a:t>
            </a:r>
          </a:p>
        </p:txBody>
      </p:sp>
    </p:spTree>
    <p:extLst>
      <p:ext uri="{BB962C8B-B14F-4D97-AF65-F5344CB8AC3E}">
        <p14:creationId xmlns:p14="http://schemas.microsoft.com/office/powerpoint/2010/main" val="17590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Events this year.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Coming up: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Bikeability</a:t>
            </a:r>
            <a:r>
              <a:rPr lang="en-GB" dirty="0" smtClean="0">
                <a:latin typeface="Comic Sans MS" panose="030F0702030302020204" pitchFamily="66" charset="0"/>
              </a:rPr>
              <a:t>:.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Carol concert: December at 6pm in Church.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Swimming:   Spring </a:t>
            </a:r>
            <a:r>
              <a:rPr lang="en-GB" dirty="0">
                <a:latin typeface="Comic Sans MS" panose="030F0702030302020204" pitchFamily="66" charset="0"/>
              </a:rPr>
              <a:t>Term, </a:t>
            </a:r>
            <a:r>
              <a:rPr lang="en-GB" dirty="0" smtClean="0">
                <a:latin typeface="Comic Sans MS" panose="030F0702030302020204" pitchFamily="66" charset="0"/>
              </a:rPr>
              <a:t>on Thursday afternoons.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Year 5 Residential over two days in the Summer Term, details to still be finalised.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If you have any questions or queries please get in touch with Mrs </a:t>
            </a:r>
            <a:r>
              <a:rPr lang="en-GB" sz="2800" dirty="0" err="1" smtClean="0"/>
              <a:t>Penlington</a:t>
            </a:r>
            <a:r>
              <a:rPr lang="en-GB" sz="2800" dirty="0" smtClean="0"/>
              <a:t> in the office and we can arrange a time to meet or a phone call to help.</a:t>
            </a:r>
          </a:p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r>
              <a:rPr lang="en-GB" sz="2800" dirty="0" smtClean="0"/>
              <a:t>We are so looking forward to the year ahead with the children!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smtClean="0"/>
              <a:t>Thank you.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5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018392" y="1223373"/>
            <a:ext cx="7626350" cy="427173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u="sng" dirty="0" smtClean="0"/>
              <a:t>Year 5 Team</a:t>
            </a:r>
          </a:p>
          <a:p>
            <a:pPr algn="ctr" eaLnBrk="1" hangingPunct="1">
              <a:buFontTx/>
              <a:buNone/>
            </a:pPr>
            <a:endParaRPr lang="en-GB" altLang="en-US" sz="3600" dirty="0" smtClean="0"/>
          </a:p>
          <a:p>
            <a:pPr algn="ctr" eaLnBrk="1" hangingPunct="1">
              <a:buFontTx/>
              <a:buNone/>
            </a:pPr>
            <a:r>
              <a:rPr lang="en-GB" altLang="en-US" sz="3600" dirty="0" smtClean="0"/>
              <a:t>Class 12 :  Mr Knowles</a:t>
            </a:r>
          </a:p>
          <a:p>
            <a:pPr algn="ctr" eaLnBrk="1" hangingPunct="1">
              <a:buFontTx/>
              <a:buNone/>
            </a:pPr>
            <a:r>
              <a:rPr lang="en-GB" altLang="en-US" sz="3600" dirty="0" smtClean="0"/>
              <a:t>Class 11: Mr Batchelor</a:t>
            </a:r>
          </a:p>
          <a:p>
            <a:pPr algn="ctr" eaLnBrk="1" hangingPunct="1">
              <a:buFontTx/>
              <a:buNone/>
            </a:pPr>
            <a:endParaRPr lang="en-GB" altLang="en-US" sz="3600" dirty="0" smtClean="0"/>
          </a:p>
          <a:p>
            <a:pPr algn="ctr" eaLnBrk="1" hangingPunct="1">
              <a:buFontTx/>
              <a:buNone/>
            </a:pPr>
            <a:r>
              <a:rPr lang="en-GB" altLang="en-US" sz="3600" dirty="0" smtClean="0"/>
              <a:t>Teaching Assistant – Mrs Tobin    </a:t>
            </a:r>
          </a:p>
          <a:p>
            <a:pPr eaLnBrk="1" hangingPunct="1">
              <a:buFontTx/>
              <a:buNone/>
            </a:pPr>
            <a:endParaRPr lang="en-GB" altLang="en-U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18285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54307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u="sng" dirty="0" smtClean="0"/>
              <a:t>Our Curriculum</a:t>
            </a:r>
            <a:endParaRPr lang="en-GB" u="sn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838202" y="914401"/>
          <a:ext cx="10587443" cy="5630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985">
                  <a:extLst>
                    <a:ext uri="{9D8B030D-6E8A-4147-A177-3AD203B41FA5}">
                      <a16:colId xmlns:a16="http://schemas.microsoft.com/office/drawing/2014/main" val="4098446155"/>
                    </a:ext>
                  </a:extLst>
                </a:gridCol>
                <a:gridCol w="1327130">
                  <a:extLst>
                    <a:ext uri="{9D8B030D-6E8A-4147-A177-3AD203B41FA5}">
                      <a16:colId xmlns:a16="http://schemas.microsoft.com/office/drawing/2014/main" val="936275466"/>
                    </a:ext>
                  </a:extLst>
                </a:gridCol>
                <a:gridCol w="1327887">
                  <a:extLst>
                    <a:ext uri="{9D8B030D-6E8A-4147-A177-3AD203B41FA5}">
                      <a16:colId xmlns:a16="http://schemas.microsoft.com/office/drawing/2014/main" val="1076046507"/>
                    </a:ext>
                  </a:extLst>
                </a:gridCol>
                <a:gridCol w="1327130">
                  <a:extLst>
                    <a:ext uri="{9D8B030D-6E8A-4147-A177-3AD203B41FA5}">
                      <a16:colId xmlns:a16="http://schemas.microsoft.com/office/drawing/2014/main" val="3133571208"/>
                    </a:ext>
                  </a:extLst>
                </a:gridCol>
                <a:gridCol w="1327887">
                  <a:extLst>
                    <a:ext uri="{9D8B030D-6E8A-4147-A177-3AD203B41FA5}">
                      <a16:colId xmlns:a16="http://schemas.microsoft.com/office/drawing/2014/main" val="2323427171"/>
                    </a:ext>
                  </a:extLst>
                </a:gridCol>
                <a:gridCol w="1327130">
                  <a:extLst>
                    <a:ext uri="{9D8B030D-6E8A-4147-A177-3AD203B41FA5}">
                      <a16:colId xmlns:a16="http://schemas.microsoft.com/office/drawing/2014/main" val="4257141247"/>
                    </a:ext>
                  </a:extLst>
                </a:gridCol>
                <a:gridCol w="1333959">
                  <a:extLst>
                    <a:ext uri="{9D8B030D-6E8A-4147-A177-3AD203B41FA5}">
                      <a16:colId xmlns:a16="http://schemas.microsoft.com/office/drawing/2014/main" val="1982727895"/>
                    </a:ext>
                  </a:extLst>
                </a:gridCol>
                <a:gridCol w="1323335">
                  <a:extLst>
                    <a:ext uri="{9D8B030D-6E8A-4147-A177-3AD203B41FA5}">
                      <a16:colId xmlns:a16="http://schemas.microsoft.com/office/drawing/2014/main" val="305686652"/>
                    </a:ext>
                  </a:extLst>
                </a:gridCol>
              </a:tblGrid>
              <a:tr h="372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Autumn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Autumn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Spring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Spring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Summer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Summer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Summer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extLst>
                  <a:ext uri="{0D108BD9-81ED-4DB2-BD59-A6C34878D82A}">
                    <a16:rowId xmlns:a16="http://schemas.microsoft.com/office/drawing/2014/main" val="1079077520"/>
                  </a:ext>
                </a:extLst>
              </a:tr>
              <a:tr h="798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Topic name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Healthy Bodies, Healthy Minds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Our World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We are Explorers!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(Space)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Animal Kingdom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(Rainforest)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We are Scientists!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We are creative!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We are eco-warriors and we care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extLst>
                  <a:ext uri="{0D108BD9-81ED-4DB2-BD59-A6C34878D82A}">
                    <a16:rowId xmlns:a16="http://schemas.microsoft.com/office/drawing/2014/main" val="4049935996"/>
                  </a:ext>
                </a:extLst>
              </a:tr>
              <a:tr h="643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Ourselves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Judaism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Life Choices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Hope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Mission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Memorial Sacrifice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Sacrifice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Transformation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Islam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Freedom and responsibility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Stewardship (CAFOD)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extLst>
                  <a:ext uri="{0D108BD9-81ED-4DB2-BD59-A6C34878D82A}">
                    <a16:rowId xmlns:a16="http://schemas.microsoft.com/office/drawing/2014/main" val="2134931563"/>
                  </a:ext>
                </a:extLst>
              </a:tr>
              <a:tr h="80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RSE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‘I am unique and made in the image of God’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‘We all accept and respect ourselves’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‘We are growing and becoming young adults’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46539"/>
                  </a:ext>
                </a:extLst>
              </a:tr>
              <a:tr h="2919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English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genres through the curriculum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Legends of the British Isles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selection of British Legend texts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Adverts &amp; magazines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reports / information texts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Poems with a structure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Haiku &amp; Limericks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fiction stories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booklets on Space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Fiction Stories form Other Cultures (Deforestation poem to learn by heart)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Debate</a:t>
                      </a: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Deforestation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Stories with historical settings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Magazine: Information Text.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Myths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Ancient Greece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Osbourne book of Greek Myths.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Biographies and Autobiographies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Poems with figurative language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texts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can we help to reduce plastic waste in our seas and oceans?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+Performance poetry linked to being eco-friendly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77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7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smtClean="0"/>
              <a:t>This term….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63575" y="1427163"/>
            <a:ext cx="4464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/>
              <a:t>Half termly </a:t>
            </a:r>
            <a:r>
              <a:rPr lang="en-GB" altLang="en-US" sz="2000" dirty="0" smtClean="0"/>
              <a:t>knowledge </a:t>
            </a:r>
            <a:r>
              <a:rPr lang="en-GB" altLang="en-US" sz="2000" dirty="0"/>
              <a:t>organiser.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272348" y="5657446"/>
            <a:ext cx="523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/>
              <a:t>School website and then Year group pages.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/>
              <a:t>https://www.st-annesrc.lancs.sch.uk/</a:t>
            </a:r>
          </a:p>
        </p:txBody>
      </p:sp>
    </p:spTree>
    <p:extLst>
      <p:ext uri="{BB962C8B-B14F-4D97-AF65-F5344CB8AC3E}">
        <p14:creationId xmlns:p14="http://schemas.microsoft.com/office/powerpoint/2010/main" val="18668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967"/>
            <a:ext cx="10820400" cy="4805719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000" kern="0" dirty="0">
                <a:solidFill>
                  <a:srgbClr val="000000"/>
                </a:solidFill>
                <a:latin typeface="Comic Sans MS"/>
              </a:rPr>
              <a:t>The children will either receive one piece of English and Maths homework every </a:t>
            </a:r>
            <a:r>
              <a:rPr lang="en-GB" altLang="en-US" sz="2000" kern="0" dirty="0" smtClean="0">
                <a:solidFill>
                  <a:srgbClr val="000000"/>
                </a:solidFill>
                <a:latin typeface="Comic Sans MS"/>
              </a:rPr>
              <a:t>Friday</a:t>
            </a:r>
            <a:r>
              <a:rPr lang="en-GB" altLang="en-US" sz="20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altLang="en-US" sz="2000" kern="0" dirty="0" smtClean="0">
                <a:solidFill>
                  <a:srgbClr val="000000"/>
                </a:solidFill>
                <a:latin typeface="Comic Sans MS"/>
              </a:rPr>
              <a:t>(occasionally </a:t>
            </a:r>
            <a:r>
              <a:rPr lang="en-GB" altLang="en-US" sz="2000" kern="0" dirty="0">
                <a:solidFill>
                  <a:srgbClr val="000000"/>
                </a:solidFill>
                <a:latin typeface="Comic Sans MS"/>
              </a:rPr>
              <a:t>it will be linked to another area of the curriculum</a:t>
            </a:r>
            <a:r>
              <a:rPr lang="en-GB" altLang="en-US" sz="2000" kern="0" dirty="0" smtClean="0">
                <a:solidFill>
                  <a:srgbClr val="000000"/>
                </a:solidFill>
                <a:latin typeface="Comic Sans MS"/>
              </a:rPr>
              <a:t>.)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US" sz="2000" kern="0" dirty="0" smtClean="0">
              <a:solidFill>
                <a:srgbClr val="000000"/>
              </a:solidFill>
              <a:latin typeface="Comic Sans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Comic Sans MS"/>
              </a:rPr>
              <a:t>The homework will be sent on Class Charts or hard copies. It can be done on paper - nothing needs to be sent into school but via the class chart system and the teachers will mark it on there. If there is a need for it to be printed that can be done in school.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US" sz="2000" kern="0" dirty="0" smtClean="0">
              <a:solidFill>
                <a:srgbClr val="000000"/>
              </a:solidFill>
              <a:latin typeface="Comic Sans MS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These pieces of homework are due back by the latest the following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Friday.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US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 Spellings </a:t>
            </a:r>
            <a:r>
              <a:rPr lang="en-GB" altLang="en-US" sz="2000" dirty="0">
                <a:latin typeface="Comic Sans MS" panose="030F0702030302020204" pitchFamily="66" charset="0"/>
              </a:rPr>
              <a:t>will be given out on Friday to be returned on Friday, for a test but will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be taught during </a:t>
            </a:r>
            <a:r>
              <a:rPr lang="en-GB" altLang="en-US" sz="2000" dirty="0">
                <a:latin typeface="Comic Sans MS" panose="030F0702030302020204" pitchFamily="66" charset="0"/>
              </a:rPr>
              <a:t>spelling lessons during the week.</a:t>
            </a:r>
          </a:p>
          <a:p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6560" y="119939"/>
            <a:ext cx="8610600" cy="1293028"/>
          </a:xfrm>
        </p:spPr>
        <p:txBody>
          <a:bodyPr/>
          <a:lstStyle/>
          <a:p>
            <a:pPr eaLnBrk="1" hangingPunct="1"/>
            <a:r>
              <a:rPr lang="en-GB" altLang="en-US" u="sng" dirty="0" smtClean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4250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u="sng" dirty="0" smtClean="0"/>
              <a:t>READING </a:t>
            </a:r>
            <a:endParaRPr lang="en-GB" altLang="en-US" sz="3200" u="sng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2576" y="1946366"/>
            <a:ext cx="8569325" cy="4911634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 smtClean="0"/>
              <a:t>Teacher led  Guided Reading once a week, using unseen fiction and non-fiction texts .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400" dirty="0" smtClean="0"/>
          </a:p>
          <a:p>
            <a:pPr eaLnBrk="1" hangingPunct="1">
              <a:defRPr/>
            </a:pPr>
            <a:r>
              <a:rPr lang="en-GB" altLang="en-US" sz="2400" dirty="0" smtClean="0"/>
              <a:t>Whilst other children are being heard read other activities will be being completed which are based around the class text.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400" dirty="0" smtClean="0"/>
          </a:p>
          <a:p>
            <a:pPr eaLnBrk="1" hangingPunct="1">
              <a:defRPr/>
            </a:pPr>
            <a:r>
              <a:rPr lang="en-GB" altLang="en-US" sz="2400" dirty="0" smtClean="0"/>
              <a:t>There is no day for changing books.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715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      Spelling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Stages of writing in Kindergarten | IST Elementary Studen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6" y="91932"/>
            <a:ext cx="1363721" cy="1441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540" y="88501"/>
            <a:ext cx="1365622" cy="144487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1098" t="17929" r="20364" b="15914"/>
          <a:stretch/>
        </p:blipFill>
        <p:spPr bwMode="auto">
          <a:xfrm>
            <a:off x="1731462" y="1378993"/>
            <a:ext cx="8448857" cy="524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2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2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Mathematics – White Rose.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79" t="9042" r="91993" b="79187"/>
          <a:stretch/>
        </p:blipFill>
        <p:spPr bwMode="auto">
          <a:xfrm>
            <a:off x="10267904" y="306977"/>
            <a:ext cx="95694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232" t="19719" r="2992" b="5792"/>
          <a:stretch/>
        </p:blipFill>
        <p:spPr bwMode="auto">
          <a:xfrm>
            <a:off x="1630815" y="1089887"/>
            <a:ext cx="8488045" cy="371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1232" t="43272" r="2839" b="19212"/>
          <a:stretch/>
        </p:blipFill>
        <p:spPr bwMode="auto">
          <a:xfrm>
            <a:off x="1616845" y="4683897"/>
            <a:ext cx="8502015" cy="186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6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Century.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96497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Each week the children will be set homework on Century.  The aspects to be covered will be either in SPAG, Comprehension or Maths.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helps the teachers to assess the level of the children’s understanding in different areas, therefore highlighting aspects that need to be covered and focused on within the class.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143" t="15251" r="81427" b="69508"/>
          <a:stretch/>
        </p:blipFill>
        <p:spPr bwMode="auto">
          <a:xfrm>
            <a:off x="8969556" y="537051"/>
            <a:ext cx="1846490" cy="92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94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972</TotalTime>
  <Words>672</Words>
  <Application>Microsoft Office PowerPoint</Application>
  <PresentationFormat>Widescreen</PresentationFormat>
  <Paragraphs>164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Broadway</vt:lpstr>
      <vt:lpstr>Calibri</vt:lpstr>
      <vt:lpstr>Century Gothic</vt:lpstr>
      <vt:lpstr>Comic Sans MS</vt:lpstr>
      <vt:lpstr>Corbel</vt:lpstr>
      <vt:lpstr>Times New Roman</vt:lpstr>
      <vt:lpstr>Vapor Trail</vt:lpstr>
      <vt:lpstr>PowerPoint Presentation</vt:lpstr>
      <vt:lpstr>PowerPoint Presentation</vt:lpstr>
      <vt:lpstr>Our Curriculum</vt:lpstr>
      <vt:lpstr>This term….</vt:lpstr>
      <vt:lpstr>Homework</vt:lpstr>
      <vt:lpstr>READING </vt:lpstr>
      <vt:lpstr>       Spelling</vt:lpstr>
      <vt:lpstr>Mathematics – White Rose. </vt:lpstr>
      <vt:lpstr>Century.</vt:lpstr>
      <vt:lpstr>PE</vt:lpstr>
      <vt:lpstr>PowerPoint Presentation</vt:lpstr>
      <vt:lpstr>Events this year.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K Williams</dc:creator>
  <cp:lastModifiedBy>David Batchelor</cp:lastModifiedBy>
  <cp:revision>22</cp:revision>
  <dcterms:created xsi:type="dcterms:W3CDTF">2020-09-09T20:32:32Z</dcterms:created>
  <dcterms:modified xsi:type="dcterms:W3CDTF">2024-09-20T13:36:16Z</dcterms:modified>
</cp:coreProperties>
</file>