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75" r:id="rId2"/>
    <p:sldId id="280" r:id="rId3"/>
    <p:sldId id="281" r:id="rId4"/>
    <p:sldId id="278" r:id="rId5"/>
    <p:sldId id="285" r:id="rId6"/>
    <p:sldId id="263" r:id="rId7"/>
    <p:sldId id="267" r:id="rId8"/>
    <p:sldId id="284" r:id="rId9"/>
    <p:sldId id="28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A64D"/>
    <a:srgbClr val="00A84C"/>
    <a:srgbClr val="00B358"/>
    <a:srgbClr val="017D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88206" autoAdjust="0"/>
  </p:normalViewPr>
  <p:slideViewPr>
    <p:cSldViewPr>
      <p:cViewPr varScale="1">
        <p:scale>
          <a:sx n="100" d="100"/>
          <a:sy n="100" d="100"/>
        </p:scale>
        <p:origin x="194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7DE6C43-D594-40D6-B720-B834C7788E1B}"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CB33BA-6103-4D19-A211-2BDF53F6873A}" type="slidenum">
              <a:rPr lang="en-GB" smtClean="0"/>
              <a:t>‹#›</a:t>
            </a:fld>
            <a:endParaRPr lang="en-GB"/>
          </a:p>
        </p:txBody>
      </p:sp>
    </p:spTree>
    <p:extLst>
      <p:ext uri="{BB962C8B-B14F-4D97-AF65-F5344CB8AC3E}">
        <p14:creationId xmlns:p14="http://schemas.microsoft.com/office/powerpoint/2010/main" val="2213745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DE6C43-D594-40D6-B720-B834C7788E1B}"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CB33BA-6103-4D19-A211-2BDF53F6873A}" type="slidenum">
              <a:rPr lang="en-GB" smtClean="0"/>
              <a:t>‹#›</a:t>
            </a:fld>
            <a:endParaRPr lang="en-GB"/>
          </a:p>
        </p:txBody>
      </p:sp>
    </p:spTree>
    <p:extLst>
      <p:ext uri="{BB962C8B-B14F-4D97-AF65-F5344CB8AC3E}">
        <p14:creationId xmlns:p14="http://schemas.microsoft.com/office/powerpoint/2010/main" val="3051871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DE6C43-D594-40D6-B720-B834C7788E1B}"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CB33BA-6103-4D19-A211-2BDF53F6873A}" type="slidenum">
              <a:rPr lang="en-GB" smtClean="0"/>
              <a:t>‹#›</a:t>
            </a:fld>
            <a:endParaRPr lang="en-GB"/>
          </a:p>
        </p:txBody>
      </p:sp>
    </p:spTree>
    <p:extLst>
      <p:ext uri="{BB962C8B-B14F-4D97-AF65-F5344CB8AC3E}">
        <p14:creationId xmlns:p14="http://schemas.microsoft.com/office/powerpoint/2010/main" val="414923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7DE6C43-D594-40D6-B720-B834C7788E1B}"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CB33BA-6103-4D19-A211-2BDF53F6873A}" type="slidenum">
              <a:rPr lang="en-GB" smtClean="0"/>
              <a:t>‹#›</a:t>
            </a:fld>
            <a:endParaRPr lang="en-GB"/>
          </a:p>
        </p:txBody>
      </p:sp>
    </p:spTree>
    <p:extLst>
      <p:ext uri="{BB962C8B-B14F-4D97-AF65-F5344CB8AC3E}">
        <p14:creationId xmlns:p14="http://schemas.microsoft.com/office/powerpoint/2010/main" val="403350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7DE6C43-D594-40D6-B720-B834C7788E1B}" type="datetimeFigureOut">
              <a:rPr lang="en-GB" smtClean="0"/>
              <a:t>23/09/2024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CB33BA-6103-4D19-A211-2BDF53F6873A}" type="slidenum">
              <a:rPr lang="en-GB" smtClean="0"/>
              <a:t>‹#›</a:t>
            </a:fld>
            <a:endParaRPr lang="en-GB"/>
          </a:p>
        </p:txBody>
      </p:sp>
    </p:spTree>
    <p:extLst>
      <p:ext uri="{BB962C8B-B14F-4D97-AF65-F5344CB8AC3E}">
        <p14:creationId xmlns:p14="http://schemas.microsoft.com/office/powerpoint/2010/main" val="19830940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7DE6C43-D594-40D6-B720-B834C7788E1B}" type="datetimeFigureOut">
              <a:rPr lang="en-GB" smtClean="0"/>
              <a:t>23/09/2024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CB33BA-6103-4D19-A211-2BDF53F6873A}" type="slidenum">
              <a:rPr lang="en-GB" smtClean="0"/>
              <a:t>‹#›</a:t>
            </a:fld>
            <a:endParaRPr lang="en-GB"/>
          </a:p>
        </p:txBody>
      </p:sp>
    </p:spTree>
    <p:extLst>
      <p:ext uri="{BB962C8B-B14F-4D97-AF65-F5344CB8AC3E}">
        <p14:creationId xmlns:p14="http://schemas.microsoft.com/office/powerpoint/2010/main" val="792118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7DE6C43-D594-40D6-B720-B834C7788E1B}" type="datetimeFigureOut">
              <a:rPr lang="en-GB" smtClean="0"/>
              <a:t>23/09/2024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CB33BA-6103-4D19-A211-2BDF53F6873A}" type="slidenum">
              <a:rPr lang="en-GB" smtClean="0"/>
              <a:t>‹#›</a:t>
            </a:fld>
            <a:endParaRPr lang="en-GB"/>
          </a:p>
        </p:txBody>
      </p:sp>
    </p:spTree>
    <p:extLst>
      <p:ext uri="{BB962C8B-B14F-4D97-AF65-F5344CB8AC3E}">
        <p14:creationId xmlns:p14="http://schemas.microsoft.com/office/powerpoint/2010/main" val="218643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7DE6C43-D594-40D6-B720-B834C7788E1B}" type="datetimeFigureOut">
              <a:rPr lang="en-GB" smtClean="0"/>
              <a:t>23/09/2024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CB33BA-6103-4D19-A211-2BDF53F6873A}" type="slidenum">
              <a:rPr lang="en-GB" smtClean="0"/>
              <a:t>‹#›</a:t>
            </a:fld>
            <a:endParaRPr lang="en-GB"/>
          </a:p>
        </p:txBody>
      </p:sp>
    </p:spTree>
    <p:extLst>
      <p:ext uri="{BB962C8B-B14F-4D97-AF65-F5344CB8AC3E}">
        <p14:creationId xmlns:p14="http://schemas.microsoft.com/office/powerpoint/2010/main" val="1265858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DE6C43-D594-40D6-B720-B834C7788E1B}" type="datetimeFigureOut">
              <a:rPr lang="en-GB" smtClean="0"/>
              <a:t>23/09/2024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CB33BA-6103-4D19-A211-2BDF53F6873A}" type="slidenum">
              <a:rPr lang="en-GB" smtClean="0"/>
              <a:t>‹#›</a:t>
            </a:fld>
            <a:endParaRPr lang="en-GB"/>
          </a:p>
        </p:txBody>
      </p:sp>
    </p:spTree>
    <p:extLst>
      <p:ext uri="{BB962C8B-B14F-4D97-AF65-F5344CB8AC3E}">
        <p14:creationId xmlns:p14="http://schemas.microsoft.com/office/powerpoint/2010/main" val="649584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DE6C43-D594-40D6-B720-B834C7788E1B}" type="datetimeFigureOut">
              <a:rPr lang="en-GB" smtClean="0"/>
              <a:t>23/09/2024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CB33BA-6103-4D19-A211-2BDF53F6873A}" type="slidenum">
              <a:rPr lang="en-GB" smtClean="0"/>
              <a:t>‹#›</a:t>
            </a:fld>
            <a:endParaRPr lang="en-GB"/>
          </a:p>
        </p:txBody>
      </p:sp>
    </p:spTree>
    <p:extLst>
      <p:ext uri="{BB962C8B-B14F-4D97-AF65-F5344CB8AC3E}">
        <p14:creationId xmlns:p14="http://schemas.microsoft.com/office/powerpoint/2010/main" val="3321970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7DE6C43-D594-40D6-B720-B834C7788E1B}" type="datetimeFigureOut">
              <a:rPr lang="en-GB" smtClean="0"/>
              <a:t>23/09/2024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CB33BA-6103-4D19-A211-2BDF53F6873A}" type="slidenum">
              <a:rPr lang="en-GB" smtClean="0"/>
              <a:t>‹#›</a:t>
            </a:fld>
            <a:endParaRPr lang="en-GB"/>
          </a:p>
        </p:txBody>
      </p:sp>
    </p:spTree>
    <p:extLst>
      <p:ext uri="{BB962C8B-B14F-4D97-AF65-F5344CB8AC3E}">
        <p14:creationId xmlns:p14="http://schemas.microsoft.com/office/powerpoint/2010/main" val="2239237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E6C43-D594-40D6-B720-B834C7788E1B}" type="datetimeFigureOut">
              <a:rPr lang="en-GB" smtClean="0"/>
              <a:t>23/09/2024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CB33BA-6103-4D19-A211-2BDF53F6873A}" type="slidenum">
              <a:rPr lang="en-GB" smtClean="0"/>
              <a:t>‹#›</a:t>
            </a:fld>
            <a:endParaRPr lang="en-GB"/>
          </a:p>
        </p:txBody>
      </p:sp>
    </p:spTree>
    <p:extLst>
      <p:ext uri="{BB962C8B-B14F-4D97-AF65-F5344CB8AC3E}">
        <p14:creationId xmlns:p14="http://schemas.microsoft.com/office/powerpoint/2010/main" val="40379328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692696"/>
            <a:ext cx="7772400" cy="2043658"/>
          </a:xfrm>
        </p:spPr>
        <p:txBody>
          <a:bodyPr/>
          <a:lstStyle/>
          <a:p>
            <a:r>
              <a:rPr lang="en-GB" b="1" dirty="0">
                <a:effectLst>
                  <a:outerShdw blurRad="38100" dist="38100" dir="2700000" algn="tl">
                    <a:srgbClr val="000000">
                      <a:alpha val="43137"/>
                    </a:srgbClr>
                  </a:outerShdw>
                </a:effectLst>
                <a:latin typeface="Corbel" panose="020B0503020204020204" pitchFamily="34" charset="0"/>
              </a:rPr>
              <a:t>Welcome to our Year 6 Information Meeting</a:t>
            </a:r>
          </a:p>
        </p:txBody>
      </p:sp>
      <p:pic>
        <p:nvPicPr>
          <p:cNvPr id="5" name="Picture 4"/>
          <p:cNvPicPr>
            <a:picLocks noChangeAspect="1"/>
          </p:cNvPicPr>
          <p:nvPr/>
        </p:nvPicPr>
        <p:blipFill>
          <a:blip r:embed="rId2"/>
          <a:stretch>
            <a:fillRect/>
          </a:stretch>
        </p:blipFill>
        <p:spPr>
          <a:xfrm>
            <a:off x="3059832" y="3429000"/>
            <a:ext cx="3103356" cy="2996803"/>
          </a:xfrm>
          <a:prstGeom prst="rect">
            <a:avLst/>
          </a:prstGeom>
          <a:ln w="28575">
            <a:solidFill>
              <a:schemeClr val="tx1"/>
            </a:solidFill>
          </a:ln>
        </p:spPr>
      </p:pic>
      <p:sp>
        <p:nvSpPr>
          <p:cNvPr id="3" name="Subtitle 2"/>
          <p:cNvSpPr>
            <a:spLocks noGrp="1"/>
          </p:cNvSpPr>
          <p:nvPr>
            <p:ph type="subTitle" idx="1"/>
          </p:nvPr>
        </p:nvSpPr>
        <p:spPr>
          <a:xfrm>
            <a:off x="1371600" y="3556000"/>
            <a:ext cx="6400800" cy="2249263"/>
          </a:xfrm>
        </p:spPr>
        <p:txBody>
          <a:bodyPr/>
          <a:lstStyle/>
          <a:p>
            <a:endParaRPr lang="en-GB" dirty="0"/>
          </a:p>
        </p:txBody>
      </p:sp>
    </p:spTree>
    <p:extLst>
      <p:ext uri="{BB962C8B-B14F-4D97-AF65-F5344CB8AC3E}">
        <p14:creationId xmlns:p14="http://schemas.microsoft.com/office/powerpoint/2010/main" val="2834923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39552" y="1988840"/>
            <a:ext cx="7923411" cy="5400600"/>
          </a:xfrm>
        </p:spPr>
        <p:txBody>
          <a:bodyPr>
            <a:noAutofit/>
          </a:bodyPr>
          <a:lstStyle/>
          <a:p>
            <a:pPr eaLnBrk="1" hangingPunct="1"/>
            <a:r>
              <a:rPr lang="en-GB" altLang="en-US" sz="4400" dirty="0">
                <a:latin typeface="Corbel" panose="020B0503020204020204" pitchFamily="34" charset="0"/>
              </a:rPr>
              <a:t>SATs (12</a:t>
            </a:r>
            <a:r>
              <a:rPr lang="en-GB" altLang="en-US" sz="4400" baseline="30000" dirty="0">
                <a:latin typeface="Corbel" panose="020B0503020204020204" pitchFamily="34" charset="0"/>
              </a:rPr>
              <a:t>th</a:t>
            </a:r>
            <a:r>
              <a:rPr lang="en-GB" altLang="en-US" sz="4400" dirty="0">
                <a:latin typeface="Corbel" panose="020B0503020204020204" pitchFamily="34" charset="0"/>
              </a:rPr>
              <a:t> – 15</a:t>
            </a:r>
            <a:r>
              <a:rPr lang="en-GB" altLang="en-US" sz="4400" baseline="30000" dirty="0">
                <a:latin typeface="Corbel" panose="020B0503020204020204" pitchFamily="34" charset="0"/>
              </a:rPr>
              <a:t>th</a:t>
            </a:r>
            <a:r>
              <a:rPr lang="en-GB" altLang="en-US" sz="4400" dirty="0">
                <a:latin typeface="Corbel" panose="020B0503020204020204" pitchFamily="34" charset="0"/>
              </a:rPr>
              <a:t> May 2025)</a:t>
            </a:r>
            <a:br>
              <a:rPr lang="en-GB" altLang="en-US" sz="4400" dirty="0">
                <a:latin typeface="Corbel" panose="020B0503020204020204" pitchFamily="34" charset="0"/>
              </a:rPr>
            </a:br>
            <a:br>
              <a:rPr lang="en-GB" altLang="en-US" sz="4400" dirty="0">
                <a:latin typeface="Corbel" panose="020B0503020204020204" pitchFamily="34" charset="0"/>
              </a:rPr>
            </a:br>
            <a:r>
              <a:rPr lang="en-GB" altLang="en-US" sz="4400" dirty="0">
                <a:latin typeface="Corbel" panose="020B0503020204020204" pitchFamily="34" charset="0"/>
              </a:rPr>
              <a:t>Preparation for Year 7 </a:t>
            </a:r>
            <a:br>
              <a:rPr lang="en-GB" altLang="en-US" sz="4400" dirty="0">
                <a:latin typeface="Corbel" panose="020B0503020204020204" pitchFamily="34" charset="0"/>
              </a:rPr>
            </a:br>
            <a:br>
              <a:rPr lang="en-GB" altLang="en-US" sz="4400" dirty="0">
                <a:latin typeface="Corbel" panose="020B0503020204020204" pitchFamily="34" charset="0"/>
              </a:rPr>
            </a:br>
            <a:r>
              <a:rPr lang="en-GB" altLang="en-US" sz="4400" dirty="0">
                <a:latin typeface="Corbel" panose="020B0503020204020204" pitchFamily="34" charset="0"/>
              </a:rPr>
              <a:t>Lifelong learning</a:t>
            </a:r>
          </a:p>
        </p:txBody>
      </p:sp>
      <p:sp>
        <p:nvSpPr>
          <p:cNvPr id="10243" name="Text Placeholder 2"/>
          <p:cNvSpPr>
            <a:spLocks noGrp="1"/>
          </p:cNvSpPr>
          <p:nvPr>
            <p:ph type="body" idx="1"/>
          </p:nvPr>
        </p:nvSpPr>
        <p:spPr>
          <a:xfrm>
            <a:off x="1366838" y="765175"/>
            <a:ext cx="6418262" cy="1223665"/>
          </a:xfrm>
        </p:spPr>
        <p:txBody>
          <a:bodyPr>
            <a:normAutofit fontScale="92500" lnSpcReduction="20000"/>
          </a:bodyPr>
          <a:lstStyle/>
          <a:p>
            <a:pPr algn="ctr" eaLnBrk="1" hangingPunct="1"/>
            <a:r>
              <a:rPr lang="en-GB" altLang="en-US" sz="4800" dirty="0">
                <a:solidFill>
                  <a:schemeClr val="bg1"/>
                </a:solidFill>
                <a:latin typeface="Corbel" panose="020B0503020204020204" pitchFamily="34" charset="0"/>
              </a:rPr>
              <a:t>The Year 6 Learning Journey</a:t>
            </a:r>
          </a:p>
        </p:txBody>
      </p:sp>
    </p:spTree>
    <p:extLst>
      <p:ext uri="{BB962C8B-B14F-4D97-AF65-F5344CB8AC3E}">
        <p14:creationId xmlns:p14="http://schemas.microsoft.com/office/powerpoint/2010/main" val="3334258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908720"/>
            <a:ext cx="8784976" cy="5509200"/>
          </a:xfrm>
          <a:prstGeom prst="rect">
            <a:avLst/>
          </a:prstGeom>
        </p:spPr>
        <p:txBody>
          <a:bodyPr wrap="square">
            <a:spAutoFit/>
          </a:bodyPr>
          <a:lstStyle/>
          <a:p>
            <a:r>
              <a:rPr lang="en-GB" sz="3200" dirty="0">
                <a:solidFill>
                  <a:schemeClr val="bg1"/>
                </a:solidFill>
                <a:latin typeface="Corbel" panose="020B0503020204020204" pitchFamily="34" charset="0"/>
              </a:rPr>
              <a:t>The purpose of Year 6 is to prepare children for secondary school by building on, consolidating, using and applying their skills and knowledge from lower down in the school.</a:t>
            </a:r>
          </a:p>
          <a:p>
            <a:endParaRPr lang="en-GB" sz="3200" dirty="0">
              <a:solidFill>
                <a:schemeClr val="bg1"/>
              </a:solidFill>
              <a:latin typeface="Corbel" panose="020B0503020204020204" pitchFamily="34" charset="0"/>
            </a:endParaRPr>
          </a:p>
          <a:p>
            <a:r>
              <a:rPr lang="en-GB" sz="3200" dirty="0">
                <a:solidFill>
                  <a:schemeClr val="bg1"/>
                </a:solidFill>
                <a:latin typeface="Corbel" panose="020B0503020204020204" pitchFamily="34" charset="0"/>
              </a:rPr>
              <a:t>We aim to </a:t>
            </a:r>
            <a:r>
              <a:rPr lang="en-GB" sz="3200" dirty="0">
                <a:latin typeface="Corbel" panose="020B0503020204020204" pitchFamily="34" charset="0"/>
              </a:rPr>
              <a:t>build self confidence </a:t>
            </a:r>
            <a:r>
              <a:rPr lang="en-GB" sz="3200" dirty="0">
                <a:solidFill>
                  <a:schemeClr val="bg1"/>
                </a:solidFill>
                <a:latin typeface="Corbel" panose="020B0503020204020204" pitchFamily="34" charset="0"/>
              </a:rPr>
              <a:t>and </a:t>
            </a:r>
            <a:r>
              <a:rPr lang="en-GB" sz="3200" dirty="0">
                <a:latin typeface="Corbel" panose="020B0503020204020204" pitchFamily="34" charset="0"/>
              </a:rPr>
              <a:t>independence </a:t>
            </a:r>
            <a:r>
              <a:rPr lang="en-GB" sz="3200" dirty="0">
                <a:solidFill>
                  <a:schemeClr val="bg1"/>
                </a:solidFill>
                <a:latin typeface="Corbel" panose="020B0503020204020204" pitchFamily="34" charset="0"/>
              </a:rPr>
              <a:t>and help children </a:t>
            </a:r>
            <a:r>
              <a:rPr lang="en-GB" sz="3200" dirty="0">
                <a:latin typeface="Corbel" panose="020B0503020204020204" pitchFamily="34" charset="0"/>
              </a:rPr>
              <a:t>to develop all their talents.</a:t>
            </a:r>
          </a:p>
          <a:p>
            <a:endParaRPr lang="en-GB" sz="3200" dirty="0">
              <a:latin typeface="Corbel" panose="020B0503020204020204" pitchFamily="34" charset="0"/>
            </a:endParaRPr>
          </a:p>
          <a:p>
            <a:r>
              <a:rPr lang="en-GB" sz="3200" dirty="0">
                <a:solidFill>
                  <a:schemeClr val="bg1"/>
                </a:solidFill>
                <a:latin typeface="Corbel" panose="020B0503020204020204" pitchFamily="34" charset="0"/>
              </a:rPr>
              <a:t>We will prepare the children for the end of KS2 assessments but this is not the most important aspect of Year 6.</a:t>
            </a:r>
          </a:p>
        </p:txBody>
      </p:sp>
    </p:spTree>
    <p:extLst>
      <p:ext uri="{BB962C8B-B14F-4D97-AF65-F5344CB8AC3E}">
        <p14:creationId xmlns:p14="http://schemas.microsoft.com/office/powerpoint/2010/main" val="21587842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706090"/>
          </a:xfrm>
        </p:spPr>
        <p:txBody>
          <a:bodyPr>
            <a:normAutofit fontScale="90000"/>
          </a:bodyPr>
          <a:lstStyle/>
          <a:p>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r>
              <a:rPr lang="en-GB" dirty="0">
                <a:latin typeface="Corbel" panose="020B0503020204020204" pitchFamily="34" charset="0"/>
              </a:rPr>
              <a:t>We particularly want our children to have a </a:t>
            </a:r>
            <a:r>
              <a:rPr lang="en-GB" dirty="0">
                <a:solidFill>
                  <a:schemeClr val="bg1"/>
                </a:solidFill>
                <a:latin typeface="Corbel" panose="020B0503020204020204" pitchFamily="34" charset="0"/>
              </a:rPr>
              <a:t>positive attitude </a:t>
            </a:r>
            <a:r>
              <a:rPr lang="en-GB" dirty="0">
                <a:latin typeface="Corbel" panose="020B0503020204020204" pitchFamily="34" charset="0"/>
              </a:rPr>
              <a:t>to learning, to </a:t>
            </a:r>
            <a:r>
              <a:rPr lang="en-GB" dirty="0">
                <a:solidFill>
                  <a:schemeClr val="bg1"/>
                </a:solidFill>
                <a:latin typeface="Corbel" panose="020B0503020204020204" pitchFamily="34" charset="0"/>
              </a:rPr>
              <a:t>learn from their mistakes </a:t>
            </a:r>
            <a:r>
              <a:rPr lang="en-GB" dirty="0">
                <a:latin typeface="Corbel" panose="020B0503020204020204" pitchFamily="34" charset="0"/>
              </a:rPr>
              <a:t>and to</a:t>
            </a:r>
            <a:r>
              <a:rPr lang="en-GB" dirty="0">
                <a:solidFill>
                  <a:schemeClr val="bg1"/>
                </a:solidFill>
                <a:latin typeface="Corbel" panose="020B0503020204020204" pitchFamily="34" charset="0"/>
              </a:rPr>
              <a:t> </a:t>
            </a:r>
            <a:r>
              <a:rPr lang="en-GB" dirty="0">
                <a:latin typeface="Corbel" panose="020B0503020204020204" pitchFamily="34" charset="0"/>
              </a:rPr>
              <a:t>develop </a:t>
            </a:r>
            <a:r>
              <a:rPr lang="en-GB" dirty="0">
                <a:solidFill>
                  <a:schemeClr val="bg1"/>
                </a:solidFill>
                <a:latin typeface="Corbel" panose="020B0503020204020204" pitchFamily="34" charset="0"/>
              </a:rPr>
              <a:t>resilience. </a:t>
            </a:r>
            <a:br>
              <a:rPr lang="en-GB" dirty="0">
                <a:solidFill>
                  <a:schemeClr val="bg1"/>
                </a:solidFill>
                <a:latin typeface="Corbel" panose="020B0503020204020204" pitchFamily="34" charset="0"/>
              </a:rPr>
            </a:br>
            <a:br>
              <a:rPr lang="en-GB" dirty="0">
                <a:solidFill>
                  <a:schemeClr val="bg1"/>
                </a:solidFill>
                <a:latin typeface="Corbel" panose="020B0503020204020204" pitchFamily="34" charset="0"/>
              </a:rPr>
            </a:br>
            <a:r>
              <a:rPr lang="en-GB" dirty="0">
                <a:latin typeface="Corbel" panose="020B0503020204020204" pitchFamily="34" charset="0"/>
              </a:rPr>
              <a:t>We encourage children to </a:t>
            </a:r>
            <a:r>
              <a:rPr lang="en-GB" dirty="0">
                <a:solidFill>
                  <a:schemeClr val="bg1"/>
                </a:solidFill>
                <a:latin typeface="Corbel" panose="020B0503020204020204" pitchFamily="34" charset="0"/>
              </a:rPr>
              <a:t>take pride in their work </a:t>
            </a:r>
            <a:r>
              <a:rPr lang="en-GB" dirty="0">
                <a:latin typeface="Corbel" panose="020B0503020204020204" pitchFamily="34" charset="0"/>
              </a:rPr>
              <a:t>and</a:t>
            </a:r>
            <a:r>
              <a:rPr lang="en-GB" dirty="0">
                <a:solidFill>
                  <a:schemeClr val="bg1"/>
                </a:solidFill>
                <a:latin typeface="Corbel" panose="020B0503020204020204" pitchFamily="34" charset="0"/>
              </a:rPr>
              <a:t> </a:t>
            </a:r>
            <a:r>
              <a:rPr lang="en-GB" dirty="0">
                <a:latin typeface="Corbel" panose="020B0503020204020204" pitchFamily="34" charset="0"/>
              </a:rPr>
              <a:t>achieve the </a:t>
            </a:r>
            <a:r>
              <a:rPr lang="en-GB" dirty="0">
                <a:solidFill>
                  <a:schemeClr val="bg1"/>
                </a:solidFill>
                <a:latin typeface="Corbel" panose="020B0503020204020204" pitchFamily="34" charset="0"/>
              </a:rPr>
              <a:t>highest possible individual standards.</a:t>
            </a:r>
          </a:p>
        </p:txBody>
      </p:sp>
      <p:sp>
        <p:nvSpPr>
          <p:cNvPr id="3" name="Content Placeholder 2"/>
          <p:cNvSpPr>
            <a:spLocks noGrp="1"/>
          </p:cNvSpPr>
          <p:nvPr>
            <p:ph idx="1"/>
          </p:nvPr>
        </p:nvSpPr>
        <p:spPr>
          <a:xfrm flipH="1">
            <a:off x="8686799" y="1412777"/>
            <a:ext cx="45719" cy="1872208"/>
          </a:xfrm>
        </p:spPr>
        <p:txBody>
          <a:bodyPr/>
          <a:lstStyle/>
          <a:p>
            <a:pPr lvl="6"/>
            <a:endParaRPr lang="en-GB" dirty="0"/>
          </a:p>
          <a:p>
            <a:endParaRPr lang="en-GB" dirty="0"/>
          </a:p>
        </p:txBody>
      </p:sp>
    </p:spTree>
    <p:extLst>
      <p:ext uri="{BB962C8B-B14F-4D97-AF65-F5344CB8AC3E}">
        <p14:creationId xmlns:p14="http://schemas.microsoft.com/office/powerpoint/2010/main" val="2298114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363272" cy="706090"/>
          </a:xfrm>
        </p:spPr>
        <p:txBody>
          <a:bodyPr>
            <a:normAutofit fontScale="90000"/>
          </a:bodyPr>
          <a:lstStyle/>
          <a:p>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br>
              <a:rPr lang="en-GB" dirty="0">
                <a:latin typeface="Comic Sans MS" panose="030F0702030302020204" pitchFamily="66" charset="0"/>
              </a:rPr>
            </a:br>
            <a:r>
              <a:rPr lang="en-GB" sz="3600" dirty="0">
                <a:latin typeface="Corbel" panose="020B0503020204020204" pitchFamily="34" charset="0"/>
              </a:rPr>
              <a:t>This year more than ever there will be a focus on </a:t>
            </a:r>
            <a:r>
              <a:rPr lang="en-GB" sz="3600" dirty="0">
                <a:solidFill>
                  <a:schemeClr val="bg1">
                    <a:lumMod val="95000"/>
                  </a:schemeClr>
                </a:solidFill>
                <a:latin typeface="Corbel" panose="020B0503020204020204" pitchFamily="34" charset="0"/>
              </a:rPr>
              <a:t>mental health </a:t>
            </a:r>
            <a:r>
              <a:rPr lang="en-GB" sz="3600" dirty="0">
                <a:latin typeface="Corbel" panose="020B0503020204020204" pitchFamily="34" charset="0"/>
              </a:rPr>
              <a:t>and the importance of this in order for children to thrive.</a:t>
            </a:r>
            <a:br>
              <a:rPr lang="en-GB" sz="3600" dirty="0">
                <a:latin typeface="Corbel" panose="020B0503020204020204" pitchFamily="34" charset="0"/>
              </a:rPr>
            </a:br>
            <a:br>
              <a:rPr lang="en-GB" sz="3600" dirty="0">
                <a:latin typeface="Corbel" panose="020B0503020204020204" pitchFamily="34" charset="0"/>
              </a:rPr>
            </a:br>
            <a:br>
              <a:rPr lang="en-GB" sz="3600" dirty="0">
                <a:latin typeface="Corbel" panose="020B0503020204020204" pitchFamily="34" charset="0"/>
              </a:rPr>
            </a:br>
            <a:r>
              <a:rPr lang="en-GB" sz="3600" dirty="0">
                <a:latin typeface="Corbel" panose="020B0503020204020204" pitchFamily="34" charset="0"/>
              </a:rPr>
              <a:t>In addition to our weekly </a:t>
            </a:r>
            <a:r>
              <a:rPr lang="en-GB" sz="3600" dirty="0">
                <a:solidFill>
                  <a:schemeClr val="bg1">
                    <a:lumMod val="95000"/>
                  </a:schemeClr>
                </a:solidFill>
                <a:latin typeface="Corbel" panose="020B0503020204020204" pitchFamily="34" charset="0"/>
              </a:rPr>
              <a:t>Bounce Forward </a:t>
            </a:r>
            <a:r>
              <a:rPr lang="en-GB" sz="3600" dirty="0">
                <a:latin typeface="Corbel" panose="020B0503020204020204" pitchFamily="34" charset="0"/>
              </a:rPr>
              <a:t>sessions, we prioritise regular </a:t>
            </a:r>
            <a:r>
              <a:rPr lang="en-GB" sz="3600" dirty="0">
                <a:solidFill>
                  <a:schemeClr val="bg1">
                    <a:lumMod val="95000"/>
                  </a:schemeClr>
                </a:solidFill>
                <a:latin typeface="Corbel" panose="020B0503020204020204" pitchFamily="34" charset="0"/>
              </a:rPr>
              <a:t>PSHE lessons</a:t>
            </a:r>
            <a:r>
              <a:rPr lang="en-GB" sz="3600" dirty="0">
                <a:latin typeface="Corbel" panose="020B0503020204020204" pitchFamily="34" charset="0"/>
              </a:rPr>
              <a:t>, lunch time </a:t>
            </a:r>
            <a:r>
              <a:rPr lang="en-GB" sz="3600" dirty="0">
                <a:solidFill>
                  <a:schemeClr val="bg1">
                    <a:lumMod val="95000"/>
                  </a:schemeClr>
                </a:solidFill>
                <a:latin typeface="Corbel" panose="020B0503020204020204" pitchFamily="34" charset="0"/>
              </a:rPr>
              <a:t>clubs</a:t>
            </a:r>
            <a:r>
              <a:rPr lang="en-GB" sz="3600" dirty="0">
                <a:latin typeface="Corbel" panose="020B0503020204020204" pitchFamily="34" charset="0"/>
              </a:rPr>
              <a:t> where children can talk to trusted adults and regularly </a:t>
            </a:r>
            <a:r>
              <a:rPr lang="en-GB" sz="3600" dirty="0">
                <a:solidFill>
                  <a:schemeClr val="bg1">
                    <a:lumMod val="95000"/>
                  </a:schemeClr>
                </a:solidFill>
                <a:latin typeface="Corbel" panose="020B0503020204020204" pitchFamily="34" charset="0"/>
              </a:rPr>
              <a:t>checking in </a:t>
            </a:r>
            <a:r>
              <a:rPr lang="en-GB" sz="3600" dirty="0">
                <a:latin typeface="Corbel" panose="020B0503020204020204" pitchFamily="34" charset="0"/>
              </a:rPr>
              <a:t>with pupils and parents.</a:t>
            </a:r>
            <a:br>
              <a:rPr lang="en-GB" sz="3600" dirty="0">
                <a:solidFill>
                  <a:schemeClr val="bg1"/>
                </a:solidFill>
                <a:latin typeface="Corbel" panose="020B0503020204020204" pitchFamily="34" charset="0"/>
              </a:rPr>
            </a:br>
            <a:br>
              <a:rPr lang="en-GB" dirty="0">
                <a:solidFill>
                  <a:schemeClr val="bg1"/>
                </a:solidFill>
                <a:latin typeface="Corbel" panose="020B0503020204020204" pitchFamily="34" charset="0"/>
              </a:rPr>
            </a:br>
            <a:endParaRPr lang="en-GB" dirty="0">
              <a:solidFill>
                <a:schemeClr val="bg1"/>
              </a:solidFill>
              <a:latin typeface="Corbel" panose="020B0503020204020204" pitchFamily="34" charset="0"/>
            </a:endParaRPr>
          </a:p>
        </p:txBody>
      </p:sp>
      <p:sp>
        <p:nvSpPr>
          <p:cNvPr id="3" name="Content Placeholder 2"/>
          <p:cNvSpPr>
            <a:spLocks noGrp="1"/>
          </p:cNvSpPr>
          <p:nvPr>
            <p:ph idx="1"/>
          </p:nvPr>
        </p:nvSpPr>
        <p:spPr>
          <a:xfrm flipH="1">
            <a:off x="8686799" y="1412777"/>
            <a:ext cx="45719" cy="1872208"/>
          </a:xfrm>
        </p:spPr>
        <p:txBody>
          <a:bodyPr/>
          <a:lstStyle/>
          <a:p>
            <a:pPr lvl="6"/>
            <a:endParaRPr lang="en-GB" dirty="0"/>
          </a:p>
          <a:p>
            <a:endParaRPr lang="en-GB" dirty="0"/>
          </a:p>
        </p:txBody>
      </p:sp>
      <p:pic>
        <p:nvPicPr>
          <p:cNvPr id="4" name="Picture 3">
            <a:extLst>
              <a:ext uri="{FF2B5EF4-FFF2-40B4-BE49-F238E27FC236}">
                <a16:creationId xmlns:a16="http://schemas.microsoft.com/office/drawing/2014/main" id="{E5B745C3-0FED-4662-891E-18F9E0AE9BC4}"/>
              </a:ext>
            </a:extLst>
          </p:cNvPr>
          <p:cNvPicPr>
            <a:picLocks noChangeAspect="1"/>
          </p:cNvPicPr>
          <p:nvPr/>
        </p:nvPicPr>
        <p:blipFill>
          <a:blip r:embed="rId2"/>
          <a:stretch>
            <a:fillRect/>
          </a:stretch>
        </p:blipFill>
        <p:spPr>
          <a:xfrm>
            <a:off x="7606282" y="5589240"/>
            <a:ext cx="1066800" cy="733425"/>
          </a:xfrm>
          <a:prstGeom prst="rect">
            <a:avLst/>
          </a:prstGeom>
        </p:spPr>
      </p:pic>
    </p:spTree>
    <p:extLst>
      <p:ext uri="{BB962C8B-B14F-4D97-AF65-F5344CB8AC3E}">
        <p14:creationId xmlns:p14="http://schemas.microsoft.com/office/powerpoint/2010/main" val="1618187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800" b="1" u="sng" dirty="0">
                <a:latin typeface="Corbel" panose="020B0503020204020204" pitchFamily="34" charset="0"/>
              </a:rPr>
              <a:t>How you as parents can support…</a:t>
            </a:r>
          </a:p>
        </p:txBody>
      </p:sp>
      <p:sp>
        <p:nvSpPr>
          <p:cNvPr id="3" name="Content Placeholder 2"/>
          <p:cNvSpPr>
            <a:spLocks noGrp="1"/>
          </p:cNvSpPr>
          <p:nvPr>
            <p:ph idx="1"/>
          </p:nvPr>
        </p:nvSpPr>
        <p:spPr>
          <a:xfrm>
            <a:off x="323528" y="1417638"/>
            <a:ext cx="8363272" cy="5179714"/>
          </a:xfrm>
        </p:spPr>
        <p:txBody>
          <a:bodyPr>
            <a:normAutofit fontScale="85000" lnSpcReduction="20000"/>
          </a:bodyPr>
          <a:lstStyle/>
          <a:p>
            <a:r>
              <a:rPr lang="en-GB" dirty="0">
                <a:solidFill>
                  <a:schemeClr val="bg1"/>
                </a:solidFill>
                <a:latin typeface="Corbel" panose="020B0503020204020204" pitchFamily="34" charset="0"/>
              </a:rPr>
              <a:t>Talk about what your children are learning.</a:t>
            </a:r>
            <a:br>
              <a:rPr lang="en-GB" dirty="0">
                <a:solidFill>
                  <a:schemeClr val="bg1"/>
                </a:solidFill>
                <a:latin typeface="Corbel" panose="020B0503020204020204" pitchFamily="34" charset="0"/>
              </a:rPr>
            </a:br>
            <a:r>
              <a:rPr lang="en-GB" dirty="0">
                <a:solidFill>
                  <a:schemeClr val="bg1"/>
                </a:solidFill>
                <a:latin typeface="Corbel" panose="020B0503020204020204" pitchFamily="34" charset="0"/>
              </a:rPr>
              <a:t>Question them ‘How do you know…?’ </a:t>
            </a:r>
          </a:p>
          <a:p>
            <a:endParaRPr lang="en-GB" dirty="0">
              <a:solidFill>
                <a:schemeClr val="bg1"/>
              </a:solidFill>
              <a:latin typeface="Corbel" panose="020B0503020204020204" pitchFamily="34" charset="0"/>
            </a:endParaRPr>
          </a:p>
          <a:p>
            <a:r>
              <a:rPr lang="en-GB" dirty="0">
                <a:solidFill>
                  <a:schemeClr val="bg1"/>
                </a:solidFill>
                <a:latin typeface="Corbel" panose="020B0503020204020204" pitchFamily="34" charset="0"/>
              </a:rPr>
              <a:t>Support homework, BUT don’t do it for them.</a:t>
            </a:r>
          </a:p>
          <a:p>
            <a:endParaRPr lang="en-GB" dirty="0">
              <a:solidFill>
                <a:schemeClr val="bg1"/>
              </a:solidFill>
              <a:latin typeface="Corbel" panose="020B0503020204020204" pitchFamily="34" charset="0"/>
            </a:endParaRPr>
          </a:p>
          <a:p>
            <a:r>
              <a:rPr lang="en-GB" dirty="0">
                <a:solidFill>
                  <a:schemeClr val="bg1"/>
                </a:solidFill>
                <a:latin typeface="Corbel" panose="020B0503020204020204" pitchFamily="34" charset="0"/>
              </a:rPr>
              <a:t>Practise of times tables; multiplication and division facts.</a:t>
            </a:r>
          </a:p>
          <a:p>
            <a:endParaRPr lang="en-GB" dirty="0">
              <a:solidFill>
                <a:schemeClr val="bg1"/>
              </a:solidFill>
              <a:latin typeface="Corbel" panose="020B0503020204020204" pitchFamily="34" charset="0"/>
            </a:endParaRPr>
          </a:p>
          <a:p>
            <a:r>
              <a:rPr lang="en-GB" dirty="0">
                <a:solidFill>
                  <a:schemeClr val="bg1"/>
                </a:solidFill>
                <a:latin typeface="Corbel" panose="020B0503020204020204" pitchFamily="34" charset="0"/>
              </a:rPr>
              <a:t>Daily reading at home - ask questions about the text and characters.</a:t>
            </a:r>
          </a:p>
          <a:p>
            <a:endParaRPr lang="en-GB" dirty="0">
              <a:solidFill>
                <a:schemeClr val="bg1"/>
              </a:solidFill>
              <a:latin typeface="Corbel" panose="020B0503020204020204" pitchFamily="34" charset="0"/>
            </a:endParaRPr>
          </a:p>
          <a:p>
            <a:r>
              <a:rPr lang="en-GB" dirty="0">
                <a:solidFill>
                  <a:schemeClr val="bg1"/>
                </a:solidFill>
                <a:latin typeface="Corbel" panose="020B0503020204020204" pitchFamily="34" charset="0"/>
              </a:rPr>
              <a:t>Spelling practice (see year 3, 4, 5 and 6 curriculum list).</a:t>
            </a:r>
          </a:p>
        </p:txBody>
      </p:sp>
    </p:spTree>
    <p:extLst>
      <p:ext uri="{BB962C8B-B14F-4D97-AF65-F5344CB8AC3E}">
        <p14:creationId xmlns:p14="http://schemas.microsoft.com/office/powerpoint/2010/main" val="4250948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b="1" u="sng" dirty="0">
                <a:latin typeface="Corbel" panose="020B0503020204020204" pitchFamily="34" charset="0"/>
              </a:rPr>
              <a:t>Home Learning</a:t>
            </a:r>
          </a:p>
        </p:txBody>
      </p:sp>
      <p:sp>
        <p:nvSpPr>
          <p:cNvPr id="3" name="Content Placeholder 2"/>
          <p:cNvSpPr>
            <a:spLocks noGrp="1"/>
          </p:cNvSpPr>
          <p:nvPr>
            <p:ph idx="1"/>
          </p:nvPr>
        </p:nvSpPr>
        <p:spPr/>
        <p:txBody>
          <a:bodyPr>
            <a:normAutofit fontScale="70000" lnSpcReduction="20000"/>
          </a:bodyPr>
          <a:lstStyle/>
          <a:p>
            <a:r>
              <a:rPr lang="en-GB" dirty="0">
                <a:solidFill>
                  <a:schemeClr val="bg1"/>
                </a:solidFill>
                <a:latin typeface="Corbel" panose="020B0503020204020204" pitchFamily="34" charset="0"/>
              </a:rPr>
              <a:t>Homework will be communicated each week via Class Charts. </a:t>
            </a:r>
          </a:p>
          <a:p>
            <a:endParaRPr lang="en-GB" dirty="0">
              <a:solidFill>
                <a:schemeClr val="bg1"/>
              </a:solidFill>
              <a:latin typeface="Corbel" panose="020B0503020204020204" pitchFamily="34" charset="0"/>
            </a:endParaRPr>
          </a:p>
          <a:p>
            <a:r>
              <a:rPr lang="en-GB" dirty="0">
                <a:solidFill>
                  <a:schemeClr val="bg1"/>
                </a:solidFill>
                <a:latin typeface="Corbel" panose="020B0503020204020204" pitchFamily="34" charset="0"/>
              </a:rPr>
              <a:t>Homework will be set using the online platform Century.</a:t>
            </a:r>
          </a:p>
          <a:p>
            <a:endParaRPr lang="en-GB" dirty="0">
              <a:solidFill>
                <a:schemeClr val="bg1"/>
              </a:solidFill>
              <a:latin typeface="Corbel" panose="020B0503020204020204" pitchFamily="34" charset="0"/>
            </a:endParaRPr>
          </a:p>
          <a:p>
            <a:r>
              <a:rPr lang="en-GB" dirty="0">
                <a:solidFill>
                  <a:schemeClr val="bg1"/>
                </a:solidFill>
                <a:latin typeface="Corbel" panose="020B0503020204020204" pitchFamily="34" charset="0"/>
              </a:rPr>
              <a:t>Spelling and times tables practice will be expected weekly.</a:t>
            </a:r>
          </a:p>
          <a:p>
            <a:endParaRPr lang="en-GB" dirty="0">
              <a:solidFill>
                <a:schemeClr val="bg1"/>
              </a:solidFill>
              <a:latin typeface="Corbel" panose="020B0503020204020204" pitchFamily="34" charset="0"/>
            </a:endParaRPr>
          </a:p>
          <a:p>
            <a:r>
              <a:rPr lang="en-GB" dirty="0">
                <a:solidFill>
                  <a:schemeClr val="bg1"/>
                </a:solidFill>
                <a:latin typeface="Corbel" panose="020B0503020204020204" pitchFamily="34" charset="0"/>
              </a:rPr>
              <a:t>Daily reading should be encouraged.</a:t>
            </a:r>
          </a:p>
          <a:p>
            <a:pPr marL="0" indent="0">
              <a:buNone/>
            </a:pPr>
            <a:endParaRPr lang="en-GB" dirty="0">
              <a:solidFill>
                <a:schemeClr val="bg1"/>
              </a:solidFill>
              <a:latin typeface="Corbel" panose="020B0503020204020204" pitchFamily="34" charset="0"/>
            </a:endParaRPr>
          </a:p>
          <a:p>
            <a:r>
              <a:rPr lang="en-GB" dirty="0">
                <a:solidFill>
                  <a:schemeClr val="bg1"/>
                </a:solidFill>
                <a:latin typeface="Corbel" panose="020B0503020204020204" pitchFamily="34" charset="0"/>
              </a:rPr>
              <a:t>Homework will be set on Fridays and is expected to be completed by Wednesday.</a:t>
            </a:r>
            <a:endParaRPr lang="en-GB" altLang="en-US" dirty="0">
              <a:latin typeface="Corbel" panose="020B0503020204020204" pitchFamily="34" charset="0"/>
            </a:endParaRPr>
          </a:p>
          <a:p>
            <a:pPr>
              <a:buNone/>
            </a:pPr>
            <a:endParaRPr lang="en-GB" altLang="en-US" dirty="0">
              <a:latin typeface="Corbel" panose="020B0503020204020204" pitchFamily="34" charset="0"/>
            </a:endParaRPr>
          </a:p>
          <a:p>
            <a:pPr>
              <a:buNone/>
            </a:pPr>
            <a:r>
              <a:rPr lang="en-GB" altLang="en-US" dirty="0">
                <a:latin typeface="Corbel" panose="020B0503020204020204" pitchFamily="34" charset="0"/>
              </a:rPr>
              <a:t>Homework should not be…</a:t>
            </a:r>
          </a:p>
          <a:p>
            <a:pPr>
              <a:buFontTx/>
              <a:buChar char="•"/>
            </a:pPr>
            <a:r>
              <a:rPr lang="en-GB" altLang="en-US" dirty="0">
                <a:solidFill>
                  <a:schemeClr val="bg1"/>
                </a:solidFill>
                <a:latin typeface="Corbel" panose="020B0503020204020204" pitchFamily="34" charset="0"/>
              </a:rPr>
              <a:t>Stressful for the children or for you as parents!</a:t>
            </a:r>
          </a:p>
          <a:p>
            <a:pPr>
              <a:buFontTx/>
              <a:buChar char="•"/>
            </a:pPr>
            <a:endParaRPr lang="en-GB" altLang="en-US" dirty="0">
              <a:latin typeface="Comic Sans MS" panose="030F0702030302020204" pitchFamily="66" charset="0"/>
            </a:endParaRPr>
          </a:p>
          <a:p>
            <a:endParaRPr lang="en-GB" dirty="0">
              <a:solidFill>
                <a:schemeClr val="bg1"/>
              </a:solidFill>
            </a:endParaRPr>
          </a:p>
          <a:p>
            <a:endParaRPr lang="en-GB" dirty="0">
              <a:solidFill>
                <a:schemeClr val="bg1"/>
              </a:solidFill>
            </a:endParaRPr>
          </a:p>
        </p:txBody>
      </p:sp>
    </p:spTree>
    <p:extLst>
      <p:ext uri="{BB962C8B-B14F-4D97-AF65-F5344CB8AC3E}">
        <p14:creationId xmlns:p14="http://schemas.microsoft.com/office/powerpoint/2010/main" val="1403470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325562"/>
          </a:xfrm>
        </p:spPr>
        <p:txBody>
          <a:bodyPr>
            <a:normAutofit fontScale="90000"/>
          </a:bodyPr>
          <a:lstStyle/>
          <a:p>
            <a:r>
              <a:rPr lang="en-GB" sz="4800" b="1" u="sng" dirty="0">
                <a:latin typeface="Corbel" panose="020B0503020204020204" pitchFamily="34" charset="0"/>
              </a:rPr>
              <a:t>Tower Wood</a:t>
            </a:r>
            <a:br>
              <a:rPr lang="en-GB" sz="4800" b="1" u="sng">
                <a:latin typeface="Corbel" panose="020B0503020204020204" pitchFamily="34" charset="0"/>
              </a:rPr>
            </a:br>
            <a:r>
              <a:rPr lang="en-GB" sz="4800">
                <a:latin typeface="Corbel" panose="020B0503020204020204" pitchFamily="34" charset="0"/>
              </a:rPr>
              <a:t>21</a:t>
            </a:r>
            <a:r>
              <a:rPr lang="en-GB" sz="4800" baseline="30000">
                <a:latin typeface="Corbel" panose="020B0503020204020204" pitchFamily="34" charset="0"/>
              </a:rPr>
              <a:t>st</a:t>
            </a:r>
            <a:r>
              <a:rPr lang="en-GB" sz="4800">
                <a:latin typeface="Corbel" panose="020B0503020204020204" pitchFamily="34" charset="0"/>
              </a:rPr>
              <a:t> – 23</a:t>
            </a:r>
            <a:r>
              <a:rPr lang="en-GB" sz="4800" baseline="30000">
                <a:latin typeface="Corbel" panose="020B0503020204020204" pitchFamily="34" charset="0"/>
              </a:rPr>
              <a:t>rd</a:t>
            </a:r>
            <a:r>
              <a:rPr lang="en-GB" sz="4800">
                <a:latin typeface="Corbel" panose="020B0503020204020204" pitchFamily="34" charset="0"/>
              </a:rPr>
              <a:t> May 2025</a:t>
            </a:r>
            <a:endParaRPr lang="en-GB" sz="4800" dirty="0">
              <a:latin typeface="Corbel" panose="020B0503020204020204" pitchFamily="34" charset="0"/>
            </a:endParaRPr>
          </a:p>
        </p:txBody>
      </p:sp>
      <p:sp>
        <p:nvSpPr>
          <p:cNvPr id="3" name="Content Placeholder 2"/>
          <p:cNvSpPr>
            <a:spLocks noGrp="1"/>
          </p:cNvSpPr>
          <p:nvPr>
            <p:ph idx="1"/>
          </p:nvPr>
        </p:nvSpPr>
        <p:spPr/>
        <p:txBody>
          <a:bodyPr>
            <a:normAutofit/>
          </a:bodyPr>
          <a:lstStyle/>
          <a:p>
            <a:pPr marL="0" indent="0" algn="ctr">
              <a:buNone/>
            </a:pPr>
            <a:endParaRPr lang="en-GB" sz="4400" b="1" dirty="0">
              <a:latin typeface="Corbel" panose="020B0503020204020204" pitchFamily="34" charset="0"/>
            </a:endParaRPr>
          </a:p>
          <a:p>
            <a:pPr marL="0" indent="0" algn="ctr">
              <a:buNone/>
            </a:pPr>
            <a:endParaRPr lang="en-GB" sz="4400" b="1" dirty="0">
              <a:latin typeface="Corbel" panose="020B0503020204020204" pitchFamily="34" charset="0"/>
            </a:endParaRPr>
          </a:p>
        </p:txBody>
      </p:sp>
      <p:pic>
        <p:nvPicPr>
          <p:cNvPr id="4" name="Picture 3"/>
          <p:cNvPicPr>
            <a:picLocks noChangeAspect="1"/>
          </p:cNvPicPr>
          <p:nvPr/>
        </p:nvPicPr>
        <p:blipFill>
          <a:blip r:embed="rId2"/>
          <a:stretch>
            <a:fillRect/>
          </a:stretch>
        </p:blipFill>
        <p:spPr>
          <a:xfrm>
            <a:off x="1690701" y="2456469"/>
            <a:ext cx="5762598" cy="3669694"/>
          </a:xfrm>
          <a:prstGeom prst="rect">
            <a:avLst/>
          </a:prstGeom>
          <a:ln>
            <a:solidFill>
              <a:schemeClr val="tx1"/>
            </a:solidFill>
          </a:ln>
        </p:spPr>
      </p:pic>
    </p:spTree>
    <p:extLst>
      <p:ext uri="{BB962C8B-B14F-4D97-AF65-F5344CB8AC3E}">
        <p14:creationId xmlns:p14="http://schemas.microsoft.com/office/powerpoint/2010/main" val="1776659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b="1" u="sng" dirty="0">
                <a:latin typeface="Corbel" panose="020B0503020204020204" pitchFamily="34" charset="0"/>
              </a:rPr>
              <a:t>Website</a:t>
            </a:r>
          </a:p>
        </p:txBody>
      </p:sp>
      <p:sp>
        <p:nvSpPr>
          <p:cNvPr id="3" name="Content Placeholder 2"/>
          <p:cNvSpPr>
            <a:spLocks noGrp="1"/>
          </p:cNvSpPr>
          <p:nvPr>
            <p:ph idx="1"/>
          </p:nvPr>
        </p:nvSpPr>
        <p:spPr/>
        <p:txBody>
          <a:bodyPr>
            <a:normAutofit/>
          </a:bodyPr>
          <a:lstStyle/>
          <a:p>
            <a:pPr marL="0" indent="0">
              <a:buNone/>
            </a:pPr>
            <a:r>
              <a:rPr lang="en-GB" dirty="0">
                <a:latin typeface="Corbel" panose="020B0503020204020204" pitchFamily="34" charset="0"/>
              </a:rPr>
              <a:t>Please check the Year 6 page on our school website for more information on how to help your child at home:</a:t>
            </a:r>
          </a:p>
          <a:p>
            <a:r>
              <a:rPr lang="en-GB" dirty="0">
                <a:latin typeface="Corbel" panose="020B0503020204020204" pitchFamily="34" charset="0"/>
              </a:rPr>
              <a:t>Key Learning in Maths (expectations)</a:t>
            </a:r>
          </a:p>
          <a:p>
            <a:r>
              <a:rPr lang="en-GB" dirty="0">
                <a:latin typeface="Corbel" panose="020B0503020204020204" pitchFamily="34" charset="0"/>
              </a:rPr>
              <a:t>Book List</a:t>
            </a:r>
          </a:p>
          <a:p>
            <a:r>
              <a:rPr lang="en-GB" dirty="0">
                <a:latin typeface="Corbel" panose="020B0503020204020204" pitchFamily="34" charset="0"/>
              </a:rPr>
              <a:t>Spelling List</a:t>
            </a:r>
          </a:p>
          <a:p>
            <a:r>
              <a:rPr lang="en-GB">
                <a:latin typeface="Corbel" panose="020B0503020204020204" pitchFamily="34" charset="0"/>
              </a:rPr>
              <a:t>Newsletter</a:t>
            </a:r>
            <a:endParaRPr lang="en-GB" dirty="0">
              <a:latin typeface="Corbel" panose="020B0503020204020204" pitchFamily="34" charset="0"/>
            </a:endParaRPr>
          </a:p>
        </p:txBody>
      </p:sp>
    </p:spTree>
    <p:extLst>
      <p:ext uri="{BB962C8B-B14F-4D97-AF65-F5344CB8AC3E}">
        <p14:creationId xmlns:p14="http://schemas.microsoft.com/office/powerpoint/2010/main" val="1634696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540</TotalTime>
  <Words>409</Words>
  <Application>Microsoft Office PowerPoint</Application>
  <PresentationFormat>On-screen Show (4:3)</PresentationFormat>
  <Paragraphs>41</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Comic Sans MS</vt:lpstr>
      <vt:lpstr>Corbel</vt:lpstr>
      <vt:lpstr>Office Theme</vt:lpstr>
      <vt:lpstr>Welcome to our Year 6 Information Meeting</vt:lpstr>
      <vt:lpstr>SATs (12th – 15th May 2025)  Preparation for Year 7   Lifelong learning</vt:lpstr>
      <vt:lpstr>PowerPoint Presentation</vt:lpstr>
      <vt:lpstr>        We particularly want our children to have a positive attitude to learning, to learn from their mistakes and to develop resilience.   We encourage children to take pride in their work and achieve the highest possible individual standards.</vt:lpstr>
      <vt:lpstr>          This year more than ever there will be a focus on mental health and the importance of this in order for children to thrive.   In addition to our weekly Bounce Forward sessions, we prioritise regular PSHE lessons, lunch time clubs where children can talk to trusted adults and regularly checking in with pupils and parents.  </vt:lpstr>
      <vt:lpstr>How you as parents can support…</vt:lpstr>
      <vt:lpstr>Home Learning</vt:lpstr>
      <vt:lpstr>Tower Wood 21st – 23rd May 2025</vt:lpstr>
      <vt:lpstr>Website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Hana Price</dc:creator>
  <cp:lastModifiedBy>H Hewitson</cp:lastModifiedBy>
  <cp:revision>50</cp:revision>
  <dcterms:created xsi:type="dcterms:W3CDTF">2016-09-05T14:49:18Z</dcterms:created>
  <dcterms:modified xsi:type="dcterms:W3CDTF">2024-09-23T07:38:01Z</dcterms:modified>
</cp:coreProperties>
</file>