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8288000" cy="10287000"/>
  <p:notesSz cx="6858000" cy="9144000"/>
  <p:embeddedFontLst>
    <p:embeddedFont>
      <p:font typeface="Garet Bold" panose="020B0604020202020204" charset="0"/>
      <p:regular r:id="rId12"/>
    </p:embeddedFont>
    <p:embeddedFont>
      <p:font typeface="Garet" panose="020B0604020202020204" charset="0"/>
      <p:regular r:id="rId13"/>
    </p:embeddedFont>
    <p:embeddedFont>
      <p:font typeface="Gulfs Display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6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3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19991" y="2235660"/>
            <a:ext cx="3058212" cy="5740671"/>
          </a:xfrm>
          <a:custGeom>
            <a:avLst/>
            <a:gdLst/>
            <a:ahLst/>
            <a:cxnLst/>
            <a:rect l="l" t="t" r="r" b="b"/>
            <a:pathLst>
              <a:path w="3058212" h="5740671">
                <a:moveTo>
                  <a:pt x="0" y="0"/>
                </a:moveTo>
                <a:lnTo>
                  <a:pt x="3058212" y="0"/>
                </a:lnTo>
                <a:lnTo>
                  <a:pt x="3058212" y="5740671"/>
                </a:lnTo>
                <a:lnTo>
                  <a:pt x="0" y="5740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522991" y="2501762"/>
            <a:ext cx="3141266" cy="5283476"/>
          </a:xfrm>
          <a:custGeom>
            <a:avLst/>
            <a:gdLst/>
            <a:ahLst/>
            <a:cxnLst/>
            <a:rect l="l" t="t" r="r" b="b"/>
            <a:pathLst>
              <a:path w="3141266" h="5283476">
                <a:moveTo>
                  <a:pt x="0" y="0"/>
                </a:moveTo>
                <a:lnTo>
                  <a:pt x="3141266" y="0"/>
                </a:lnTo>
                <a:lnTo>
                  <a:pt x="3141266" y="5283476"/>
                </a:lnTo>
                <a:lnTo>
                  <a:pt x="0" y="5283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541968" y="3119401"/>
            <a:ext cx="9204064" cy="4349771"/>
            <a:chOff x="0" y="0"/>
            <a:chExt cx="12272085" cy="5799695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2272085" cy="5799695"/>
              <a:chOff x="0" y="0"/>
              <a:chExt cx="5573492" cy="263399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9050" y="22465"/>
                <a:ext cx="5535519" cy="2589059"/>
              </a:xfrm>
              <a:custGeom>
                <a:avLst/>
                <a:gdLst/>
                <a:ahLst/>
                <a:cxnLst/>
                <a:rect l="l" t="t" r="r" b="b"/>
                <a:pathLst>
                  <a:path w="5535519" h="2589059">
                    <a:moveTo>
                      <a:pt x="4437604" y="2589060"/>
                    </a:moveTo>
                    <a:lnTo>
                      <a:pt x="1097788" y="2589060"/>
                    </a:lnTo>
                    <a:cubicBezTo>
                      <a:pt x="491490" y="2589060"/>
                      <a:pt x="0" y="2009453"/>
                      <a:pt x="0" y="1294455"/>
                    </a:cubicBezTo>
                    <a:cubicBezTo>
                      <a:pt x="0" y="579607"/>
                      <a:pt x="491490" y="0"/>
                      <a:pt x="1097788" y="0"/>
                    </a:cubicBezTo>
                    <a:lnTo>
                      <a:pt x="4437731" y="0"/>
                    </a:lnTo>
                    <a:cubicBezTo>
                      <a:pt x="5044029" y="0"/>
                      <a:pt x="5535519" y="579607"/>
                      <a:pt x="5535519" y="1294605"/>
                    </a:cubicBezTo>
                    <a:cubicBezTo>
                      <a:pt x="5535392" y="2009453"/>
                      <a:pt x="5043901" y="2589060"/>
                      <a:pt x="4437604" y="2589060"/>
                    </a:cubicBezTo>
                    <a:close/>
                  </a:path>
                </a:pathLst>
              </a:custGeom>
              <a:solidFill>
                <a:srgbClr val="F6C32C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5573492" cy="2633990"/>
              </a:xfrm>
              <a:custGeom>
                <a:avLst/>
                <a:gdLst/>
                <a:ahLst/>
                <a:cxnLst/>
                <a:rect l="l" t="t" r="r" b="b"/>
                <a:pathLst>
                  <a:path w="5573492" h="2633990">
                    <a:moveTo>
                      <a:pt x="4456654" y="2633990"/>
                    </a:moveTo>
                    <a:lnTo>
                      <a:pt x="1116838" y="2633990"/>
                    </a:lnTo>
                    <a:cubicBezTo>
                      <a:pt x="501015" y="2633990"/>
                      <a:pt x="0" y="2043151"/>
                      <a:pt x="0" y="1317070"/>
                    </a:cubicBezTo>
                    <a:cubicBezTo>
                      <a:pt x="0" y="590839"/>
                      <a:pt x="501015" y="0"/>
                      <a:pt x="1116838" y="0"/>
                    </a:cubicBezTo>
                    <a:lnTo>
                      <a:pt x="4456781" y="0"/>
                    </a:lnTo>
                    <a:cubicBezTo>
                      <a:pt x="5072476" y="0"/>
                      <a:pt x="5573492" y="590839"/>
                      <a:pt x="5573492" y="1317070"/>
                    </a:cubicBezTo>
                    <a:cubicBezTo>
                      <a:pt x="5573492" y="2043151"/>
                      <a:pt x="5072476" y="2633990"/>
                      <a:pt x="4456654" y="2633990"/>
                    </a:cubicBezTo>
                    <a:close/>
                    <a:moveTo>
                      <a:pt x="1116838" y="44931"/>
                    </a:moveTo>
                    <a:cubicBezTo>
                      <a:pt x="521970" y="44931"/>
                      <a:pt x="38100" y="615551"/>
                      <a:pt x="38100" y="1317070"/>
                    </a:cubicBezTo>
                    <a:cubicBezTo>
                      <a:pt x="38100" y="2018439"/>
                      <a:pt x="521970" y="2589209"/>
                      <a:pt x="1116838" y="2589209"/>
                    </a:cubicBezTo>
                    <a:lnTo>
                      <a:pt x="4456781" y="2589209"/>
                    </a:lnTo>
                    <a:cubicBezTo>
                      <a:pt x="5051522" y="2589209"/>
                      <a:pt x="5535519" y="2018589"/>
                      <a:pt x="5535519" y="1317070"/>
                    </a:cubicBezTo>
                    <a:cubicBezTo>
                      <a:pt x="5535392" y="615551"/>
                      <a:pt x="5051522" y="44931"/>
                      <a:pt x="4456654" y="44931"/>
                    </a:cubicBezTo>
                    <a:lnTo>
                      <a:pt x="1116838" y="44931"/>
                    </a:lnTo>
                    <a:close/>
                  </a:path>
                </a:pathLst>
              </a:custGeom>
              <a:solidFill>
                <a:srgbClr val="EF5A99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1075636" y="1097755"/>
              <a:ext cx="10120814" cy="3804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76"/>
                </a:lnSpc>
              </a:pPr>
              <a:r>
                <a:rPr lang="en-US" sz="10776">
                  <a:solidFill>
                    <a:srgbClr val="000000"/>
                  </a:solidFill>
                  <a:latin typeface="Gulfs Display"/>
                  <a:ea typeface="Gulfs Display"/>
                  <a:cs typeface="Gulfs Display"/>
                  <a:sym typeface="Gulfs Display"/>
                </a:rPr>
                <a:t>Welcome,</a:t>
              </a:r>
            </a:p>
            <a:p>
              <a:pPr algn="ctr">
                <a:lnSpc>
                  <a:spcPts val="10776"/>
                </a:lnSpc>
              </a:pPr>
              <a:r>
                <a:rPr lang="en-US" sz="10776">
                  <a:solidFill>
                    <a:srgbClr val="000000"/>
                  </a:solidFill>
                  <a:latin typeface="Gulfs Display"/>
                  <a:ea typeface="Gulfs Display"/>
                  <a:cs typeface="Gulfs Display"/>
                  <a:sym typeface="Gulfs Display"/>
                </a:rPr>
                <a:t>Parents!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5928592" y="616148"/>
            <a:ext cx="6430816" cy="2019787"/>
          </a:xfrm>
          <a:custGeom>
            <a:avLst/>
            <a:gdLst/>
            <a:ahLst/>
            <a:cxnLst/>
            <a:rect l="l" t="t" r="r" b="b"/>
            <a:pathLst>
              <a:path w="6430816" h="2019787">
                <a:moveTo>
                  <a:pt x="0" y="0"/>
                </a:moveTo>
                <a:lnTo>
                  <a:pt x="6430816" y="0"/>
                </a:lnTo>
                <a:lnTo>
                  <a:pt x="6430816" y="2019787"/>
                </a:lnTo>
                <a:lnTo>
                  <a:pt x="0" y="20197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281580" y="8547923"/>
            <a:ext cx="9724839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SCHOOL YEAR </a:t>
            </a:r>
            <a:r>
              <a:rPr lang="en-US" sz="2799" b="1" dirty="0" smtClean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2024-2025</a:t>
            </a:r>
            <a:endParaRPr lang="en-US" sz="2799" b="1" dirty="0">
              <a:solidFill>
                <a:srgbClr val="000000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3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411343" y="4256824"/>
            <a:ext cx="9501658" cy="2520394"/>
            <a:chOff x="0" y="0"/>
            <a:chExt cx="12668878" cy="3360525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2668878" cy="3360525"/>
              <a:chOff x="0" y="0"/>
              <a:chExt cx="6468994" cy="171595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9050" y="14635"/>
                <a:ext cx="6431021" cy="1686684"/>
              </a:xfrm>
              <a:custGeom>
                <a:avLst/>
                <a:gdLst/>
                <a:ahLst/>
                <a:cxnLst/>
                <a:rect l="l" t="t" r="r" b="b"/>
                <a:pathLst>
                  <a:path w="6431021" h="1686684">
                    <a:moveTo>
                      <a:pt x="5333106" y="1686684"/>
                    </a:moveTo>
                    <a:lnTo>
                      <a:pt x="1097788" y="1686684"/>
                    </a:lnTo>
                    <a:cubicBezTo>
                      <a:pt x="491490" y="1686684"/>
                      <a:pt x="0" y="1309090"/>
                      <a:pt x="0" y="843293"/>
                    </a:cubicBezTo>
                    <a:cubicBezTo>
                      <a:pt x="0" y="377594"/>
                      <a:pt x="491490" y="0"/>
                      <a:pt x="1097788" y="0"/>
                    </a:cubicBezTo>
                    <a:lnTo>
                      <a:pt x="5333233" y="0"/>
                    </a:lnTo>
                    <a:cubicBezTo>
                      <a:pt x="5939531" y="0"/>
                      <a:pt x="6431021" y="377594"/>
                      <a:pt x="6431021" y="843391"/>
                    </a:cubicBezTo>
                    <a:cubicBezTo>
                      <a:pt x="6430894" y="1309090"/>
                      <a:pt x="5939404" y="1686684"/>
                      <a:pt x="5333106" y="1686684"/>
                    </a:cubicBezTo>
                    <a:close/>
                  </a:path>
                </a:pathLst>
              </a:custGeom>
              <a:solidFill>
                <a:srgbClr val="F6C32C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6468994" cy="1715954"/>
              </a:xfrm>
              <a:custGeom>
                <a:avLst/>
                <a:gdLst/>
                <a:ahLst/>
                <a:cxnLst/>
                <a:rect l="l" t="t" r="r" b="b"/>
                <a:pathLst>
                  <a:path w="6468994" h="1715954">
                    <a:moveTo>
                      <a:pt x="5352156" y="1715954"/>
                    </a:moveTo>
                    <a:lnTo>
                      <a:pt x="1116838" y="1715954"/>
                    </a:lnTo>
                    <a:cubicBezTo>
                      <a:pt x="501015" y="1715954"/>
                      <a:pt x="0" y="1331043"/>
                      <a:pt x="0" y="858026"/>
                    </a:cubicBezTo>
                    <a:cubicBezTo>
                      <a:pt x="0" y="384912"/>
                      <a:pt x="501015" y="0"/>
                      <a:pt x="1116838" y="0"/>
                    </a:cubicBezTo>
                    <a:lnTo>
                      <a:pt x="5352283" y="0"/>
                    </a:lnTo>
                    <a:cubicBezTo>
                      <a:pt x="5967979" y="0"/>
                      <a:pt x="6468994" y="384912"/>
                      <a:pt x="6468994" y="858026"/>
                    </a:cubicBezTo>
                    <a:cubicBezTo>
                      <a:pt x="6468994" y="1331043"/>
                      <a:pt x="5967979" y="1715954"/>
                      <a:pt x="5352156" y="1715954"/>
                    </a:cubicBezTo>
                    <a:close/>
                    <a:moveTo>
                      <a:pt x="1116838" y="29271"/>
                    </a:moveTo>
                    <a:cubicBezTo>
                      <a:pt x="521970" y="29271"/>
                      <a:pt x="38100" y="401011"/>
                      <a:pt x="38100" y="858026"/>
                    </a:cubicBezTo>
                    <a:cubicBezTo>
                      <a:pt x="38100" y="1314944"/>
                      <a:pt x="521970" y="1686781"/>
                      <a:pt x="1116838" y="1686781"/>
                    </a:cubicBezTo>
                    <a:lnTo>
                      <a:pt x="5352283" y="1686781"/>
                    </a:lnTo>
                    <a:cubicBezTo>
                      <a:pt x="5947024" y="1686781"/>
                      <a:pt x="6431021" y="1315042"/>
                      <a:pt x="6431021" y="858026"/>
                    </a:cubicBezTo>
                    <a:cubicBezTo>
                      <a:pt x="6430894" y="401011"/>
                      <a:pt x="5947024" y="29271"/>
                      <a:pt x="5352156" y="29271"/>
                    </a:cubicBezTo>
                    <a:lnTo>
                      <a:pt x="1116838" y="29271"/>
                    </a:lnTo>
                    <a:close/>
                  </a:path>
                </a:pathLst>
              </a:custGeom>
              <a:solidFill>
                <a:srgbClr val="EF5A99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870216" y="669099"/>
              <a:ext cx="10928445" cy="1304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79"/>
                </a:lnSpc>
              </a:pPr>
              <a:r>
                <a:rPr lang="en-US" sz="6399">
                  <a:solidFill>
                    <a:srgbClr val="000000"/>
                  </a:solidFill>
                  <a:latin typeface="Gulfs Display"/>
                  <a:ea typeface="Gulfs Display"/>
                  <a:cs typeface="Gulfs Display"/>
                  <a:sym typeface="Gulfs Display"/>
                </a:rPr>
                <a:t>Thank you, Parents!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5719599" y="1028700"/>
            <a:ext cx="6430816" cy="2019787"/>
          </a:xfrm>
          <a:custGeom>
            <a:avLst/>
            <a:gdLst/>
            <a:ahLst/>
            <a:cxnLst/>
            <a:rect l="l" t="t" r="r" b="b"/>
            <a:pathLst>
              <a:path w="6430816" h="2019787">
                <a:moveTo>
                  <a:pt x="0" y="0"/>
                </a:moveTo>
                <a:lnTo>
                  <a:pt x="6430817" y="0"/>
                </a:lnTo>
                <a:lnTo>
                  <a:pt x="6430817" y="2019787"/>
                </a:lnTo>
                <a:lnTo>
                  <a:pt x="0" y="20197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3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12591" y="0"/>
            <a:ext cx="7775409" cy="10287000"/>
            <a:chOff x="0" y="0"/>
            <a:chExt cx="204784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47844" cy="2709333"/>
            </a:xfrm>
            <a:custGeom>
              <a:avLst/>
              <a:gdLst/>
              <a:ahLst/>
              <a:cxnLst/>
              <a:rect l="l" t="t" r="r" b="b"/>
              <a:pathLst>
                <a:path w="2047844" h="2709333">
                  <a:moveTo>
                    <a:pt x="0" y="0"/>
                  </a:moveTo>
                  <a:lnTo>
                    <a:pt x="2047844" y="0"/>
                  </a:lnTo>
                  <a:lnTo>
                    <a:pt x="204784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F5A9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047844" cy="27093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0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28700" y="1247022"/>
            <a:ext cx="3349741" cy="1674871"/>
          </a:xfrm>
          <a:custGeom>
            <a:avLst/>
            <a:gdLst/>
            <a:ahLst/>
            <a:cxnLst/>
            <a:rect l="l" t="t" r="r" b="b"/>
            <a:pathLst>
              <a:path w="3349741" h="1674871">
                <a:moveTo>
                  <a:pt x="0" y="0"/>
                </a:moveTo>
                <a:lnTo>
                  <a:pt x="3349741" y="0"/>
                </a:lnTo>
                <a:lnTo>
                  <a:pt x="3349741" y="1674871"/>
                </a:lnTo>
                <a:lnTo>
                  <a:pt x="0" y="16748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019541" y="434127"/>
            <a:ext cx="9443452" cy="9162490"/>
          </a:xfrm>
          <a:custGeom>
            <a:avLst/>
            <a:gdLst/>
            <a:ahLst/>
            <a:cxnLst/>
            <a:rect l="l" t="t" r="r" b="b"/>
            <a:pathLst>
              <a:path w="9443452" h="9162490">
                <a:moveTo>
                  <a:pt x="0" y="0"/>
                </a:moveTo>
                <a:lnTo>
                  <a:pt x="9443453" y="0"/>
                </a:lnTo>
                <a:lnTo>
                  <a:pt x="9443453" y="9162490"/>
                </a:lnTo>
                <a:lnTo>
                  <a:pt x="0" y="91624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3275401"/>
            <a:ext cx="5973400" cy="2089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00"/>
              </a:lnSpc>
            </a:pPr>
            <a:r>
              <a:rPr lang="en-US" sz="8000">
                <a:solidFill>
                  <a:srgbClr val="000000"/>
                </a:solidFill>
                <a:latin typeface="Gulfs Display"/>
                <a:ea typeface="Gulfs Display"/>
                <a:cs typeface="Gulfs Display"/>
                <a:sym typeface="Gulfs Display"/>
              </a:rPr>
              <a:t>Our mission statement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3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049189"/>
            <a:chOff x="0" y="0"/>
            <a:chExt cx="4816593" cy="5397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39704"/>
            </a:xfrm>
            <a:custGeom>
              <a:avLst/>
              <a:gdLst/>
              <a:ahLst/>
              <a:cxnLst/>
              <a:rect l="l" t="t" r="r" b="b"/>
              <a:pathLst>
                <a:path w="4816592" h="539704">
                  <a:moveTo>
                    <a:pt x="0" y="0"/>
                  </a:moveTo>
                  <a:lnTo>
                    <a:pt x="4816592" y="0"/>
                  </a:lnTo>
                  <a:lnTo>
                    <a:pt x="4816592" y="539704"/>
                  </a:lnTo>
                  <a:lnTo>
                    <a:pt x="0" y="539704"/>
                  </a:lnTo>
                  <a:close/>
                </a:path>
              </a:pathLst>
            </a:custGeom>
            <a:solidFill>
              <a:srgbClr val="EF5A9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816593" cy="539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02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497868" y="733416"/>
            <a:ext cx="9292265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279"/>
              </a:lnSpc>
              <a:spcBef>
                <a:spcPct val="0"/>
              </a:spcBef>
            </a:pPr>
            <a:r>
              <a:rPr lang="en-US" sz="6899" u="none">
                <a:solidFill>
                  <a:srgbClr val="F6C32C"/>
                </a:solidFill>
                <a:latin typeface="Gulfs Display"/>
                <a:ea typeface="Gulfs Display"/>
                <a:cs typeface="Gulfs Display"/>
                <a:sym typeface="Gulfs Display"/>
              </a:rPr>
              <a:t>Meet the teachers</a:t>
            </a:r>
          </a:p>
        </p:txBody>
      </p:sp>
      <p:sp>
        <p:nvSpPr>
          <p:cNvPr id="6" name="Freeform 6"/>
          <p:cNvSpPr/>
          <p:nvPr/>
        </p:nvSpPr>
        <p:spPr>
          <a:xfrm>
            <a:off x="1028700" y="391281"/>
            <a:ext cx="3349741" cy="1674871"/>
          </a:xfrm>
          <a:custGeom>
            <a:avLst/>
            <a:gdLst/>
            <a:ahLst/>
            <a:cxnLst/>
            <a:rect l="l" t="t" r="r" b="b"/>
            <a:pathLst>
              <a:path w="3349741" h="1674871">
                <a:moveTo>
                  <a:pt x="0" y="0"/>
                </a:moveTo>
                <a:lnTo>
                  <a:pt x="3349741" y="0"/>
                </a:lnTo>
                <a:lnTo>
                  <a:pt x="3349741" y="1674870"/>
                </a:lnTo>
                <a:lnTo>
                  <a:pt x="0" y="16748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954324" y="374318"/>
            <a:ext cx="3349741" cy="1674871"/>
          </a:xfrm>
          <a:custGeom>
            <a:avLst/>
            <a:gdLst/>
            <a:ahLst/>
            <a:cxnLst/>
            <a:rect l="l" t="t" r="r" b="b"/>
            <a:pathLst>
              <a:path w="3349741" h="1674871">
                <a:moveTo>
                  <a:pt x="0" y="0"/>
                </a:moveTo>
                <a:lnTo>
                  <a:pt x="3349742" y="0"/>
                </a:lnTo>
                <a:lnTo>
                  <a:pt x="3349742" y="1674871"/>
                </a:lnTo>
                <a:lnTo>
                  <a:pt x="0" y="16748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9837" y="3238500"/>
            <a:ext cx="15714978" cy="6155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4000" dirty="0">
                <a:solidFill>
                  <a:srgbClr val="E5FEC5"/>
                </a:solidFill>
                <a:latin typeface="Garet"/>
                <a:ea typeface="Garet"/>
                <a:cs typeface="Garet"/>
                <a:sym typeface="Garet"/>
              </a:rPr>
              <a:t>Class </a:t>
            </a:r>
            <a:r>
              <a:rPr lang="en-US" sz="4000" dirty="0" smtClean="0">
                <a:solidFill>
                  <a:srgbClr val="E5FEC5"/>
                </a:solidFill>
                <a:latin typeface="Garet"/>
                <a:ea typeface="Garet"/>
                <a:cs typeface="Garet"/>
                <a:sym typeface="Garet"/>
              </a:rPr>
              <a:t>teachers: </a:t>
            </a:r>
            <a:r>
              <a:rPr lang="en-US" sz="4000" dirty="0" err="1" smtClean="0">
                <a:solidFill>
                  <a:srgbClr val="E5FEC5"/>
                </a:solidFill>
                <a:latin typeface="Garet"/>
                <a:ea typeface="Garet"/>
                <a:cs typeface="Garet"/>
                <a:sym typeface="Garet"/>
              </a:rPr>
              <a:t>Mr</a:t>
            </a:r>
            <a:r>
              <a:rPr lang="en-US" sz="4000" dirty="0" smtClean="0">
                <a:solidFill>
                  <a:srgbClr val="E5FEC5"/>
                </a:solidFill>
                <a:latin typeface="Garet"/>
                <a:ea typeface="Garet"/>
                <a:cs typeface="Garet"/>
                <a:sym typeface="Garet"/>
              </a:rPr>
              <a:t> Martin, </a:t>
            </a:r>
            <a:r>
              <a:rPr lang="en-US" sz="4000" dirty="0" err="1" smtClean="0">
                <a:solidFill>
                  <a:srgbClr val="E5FEC5"/>
                </a:solidFill>
                <a:latin typeface="Garet"/>
                <a:ea typeface="Garet"/>
                <a:cs typeface="Garet"/>
                <a:sym typeface="Garet"/>
              </a:rPr>
              <a:t>Mrs</a:t>
            </a:r>
            <a:r>
              <a:rPr lang="en-US" sz="4000" dirty="0" smtClean="0">
                <a:solidFill>
                  <a:srgbClr val="E5FEC5"/>
                </a:solidFill>
                <a:latin typeface="Garet"/>
                <a:ea typeface="Garet"/>
                <a:cs typeface="Garet"/>
                <a:sym typeface="Garet"/>
              </a:rPr>
              <a:t> Boardman, </a:t>
            </a:r>
            <a:r>
              <a:rPr lang="en-US" sz="4000" dirty="0" err="1" smtClean="0">
                <a:solidFill>
                  <a:srgbClr val="E5FEC5"/>
                </a:solidFill>
                <a:latin typeface="Garet"/>
                <a:ea typeface="Garet"/>
                <a:cs typeface="Garet"/>
                <a:sym typeface="Garet"/>
              </a:rPr>
              <a:t>Mrs</a:t>
            </a:r>
            <a:r>
              <a:rPr lang="en-US" sz="4000" dirty="0" smtClean="0">
                <a:solidFill>
                  <a:srgbClr val="E5FEC5"/>
                </a:solidFill>
                <a:latin typeface="Garet"/>
                <a:ea typeface="Garet"/>
                <a:cs typeface="Garet"/>
                <a:sym typeface="Garet"/>
              </a:rPr>
              <a:t> Berry and </a:t>
            </a:r>
            <a:r>
              <a:rPr lang="en-US" sz="4000" dirty="0" err="1" smtClean="0">
                <a:solidFill>
                  <a:srgbClr val="E5FEC5"/>
                </a:solidFill>
                <a:latin typeface="Garet"/>
                <a:ea typeface="Garet"/>
                <a:cs typeface="Garet"/>
                <a:sym typeface="Garet"/>
              </a:rPr>
              <a:t>Mrs</a:t>
            </a:r>
            <a:r>
              <a:rPr lang="en-US" sz="4000" dirty="0" smtClean="0">
                <a:solidFill>
                  <a:srgbClr val="E5FEC5"/>
                </a:solidFill>
                <a:latin typeface="Garet"/>
                <a:ea typeface="Garet"/>
                <a:cs typeface="Garet"/>
                <a:sym typeface="Garet"/>
              </a:rPr>
              <a:t> Woodward</a:t>
            </a:r>
            <a:endParaRPr lang="en-US" sz="4000" dirty="0">
              <a:solidFill>
                <a:srgbClr val="E5FEC5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/>
            <a:endParaRPr lang="en-US" sz="4000" dirty="0">
              <a:solidFill>
                <a:srgbClr val="E5FEC5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/>
            <a:r>
              <a:rPr lang="en-US" sz="4000" dirty="0">
                <a:solidFill>
                  <a:srgbClr val="E5FEC5"/>
                </a:solidFill>
                <a:latin typeface="Garet"/>
                <a:ea typeface="Garet"/>
                <a:cs typeface="Garet"/>
                <a:sym typeface="Garet"/>
              </a:rPr>
              <a:t>Teaching assistants: Miss Leighton</a:t>
            </a:r>
          </a:p>
          <a:p>
            <a:pPr algn="l"/>
            <a:r>
              <a:rPr lang="en-US" sz="4000" dirty="0">
                <a:solidFill>
                  <a:srgbClr val="E5FEC5"/>
                </a:solidFill>
                <a:latin typeface="Garet"/>
                <a:ea typeface="Garet"/>
                <a:cs typeface="Garet"/>
                <a:sym typeface="Garet"/>
              </a:rPr>
              <a:t>                                            </a:t>
            </a:r>
            <a:r>
              <a:rPr lang="en-US" sz="4000" dirty="0" err="1" smtClean="0">
                <a:solidFill>
                  <a:srgbClr val="E5FEC5"/>
                </a:solidFill>
                <a:latin typeface="Garet"/>
                <a:ea typeface="Garet"/>
                <a:cs typeface="Garet"/>
                <a:sym typeface="Garet"/>
              </a:rPr>
              <a:t>Mrs</a:t>
            </a:r>
            <a:r>
              <a:rPr lang="en-US" sz="4000" dirty="0" smtClean="0">
                <a:solidFill>
                  <a:srgbClr val="E5FEC5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4000" dirty="0">
                <a:solidFill>
                  <a:srgbClr val="E5FEC5"/>
                </a:solidFill>
                <a:latin typeface="Garet"/>
                <a:ea typeface="Garet"/>
                <a:cs typeface="Garet"/>
                <a:sym typeface="Garet"/>
              </a:rPr>
              <a:t>Dancer</a:t>
            </a:r>
          </a:p>
          <a:p>
            <a:pPr algn="l"/>
            <a:r>
              <a:rPr lang="en-US" sz="4000" dirty="0">
                <a:solidFill>
                  <a:srgbClr val="E5FEC5"/>
                </a:solidFill>
                <a:latin typeface="Garet"/>
                <a:ea typeface="Garet"/>
                <a:cs typeface="Garet"/>
                <a:sym typeface="Garet"/>
              </a:rPr>
              <a:t>                                            </a:t>
            </a:r>
            <a:r>
              <a:rPr lang="en-US" sz="4000" dirty="0" err="1" smtClean="0">
                <a:solidFill>
                  <a:srgbClr val="E5FEC5"/>
                </a:solidFill>
                <a:latin typeface="Garet"/>
                <a:ea typeface="Garet"/>
                <a:cs typeface="Garet"/>
                <a:sym typeface="Garet"/>
              </a:rPr>
              <a:t>Mrs</a:t>
            </a:r>
            <a:r>
              <a:rPr lang="en-US" sz="4000" dirty="0" smtClean="0">
                <a:solidFill>
                  <a:srgbClr val="E5FEC5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4000" dirty="0" err="1" smtClean="0">
                <a:solidFill>
                  <a:srgbClr val="E5FEC5"/>
                </a:solidFill>
                <a:latin typeface="Garet"/>
                <a:ea typeface="Garet"/>
                <a:cs typeface="Garet"/>
                <a:sym typeface="Garet"/>
              </a:rPr>
              <a:t>McEntee</a:t>
            </a:r>
            <a:endParaRPr lang="en-US" sz="4000" dirty="0" smtClean="0">
              <a:solidFill>
                <a:srgbClr val="E5FEC5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/>
            <a:r>
              <a:rPr lang="en-US" sz="4000" dirty="0" smtClean="0">
                <a:solidFill>
                  <a:srgbClr val="E5FEC5"/>
                </a:solidFill>
                <a:latin typeface="Garet"/>
                <a:ea typeface="Garet"/>
                <a:cs typeface="Garet"/>
                <a:sym typeface="Garet"/>
              </a:rPr>
              <a:t>						</a:t>
            </a:r>
            <a:r>
              <a:rPr lang="en-US" sz="4000" dirty="0" err="1" smtClean="0">
                <a:solidFill>
                  <a:srgbClr val="E5FEC5"/>
                </a:solidFill>
                <a:latin typeface="Garet"/>
                <a:ea typeface="Garet"/>
                <a:cs typeface="Garet"/>
                <a:sym typeface="Garet"/>
              </a:rPr>
              <a:t>Mrs</a:t>
            </a:r>
            <a:r>
              <a:rPr lang="en-US" sz="4000" dirty="0" smtClean="0">
                <a:solidFill>
                  <a:srgbClr val="E5FEC5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4000" dirty="0" err="1" smtClean="0">
                <a:solidFill>
                  <a:srgbClr val="E5FEC5"/>
                </a:solidFill>
                <a:latin typeface="Garet"/>
                <a:ea typeface="Garet"/>
                <a:cs typeface="Garet"/>
                <a:sym typeface="Garet"/>
              </a:rPr>
              <a:t>Lorden</a:t>
            </a:r>
            <a:endParaRPr lang="en-US" sz="4000" dirty="0" smtClean="0">
              <a:solidFill>
                <a:srgbClr val="E5FEC5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/>
            <a:r>
              <a:rPr lang="en-US" sz="4000" dirty="0" smtClean="0">
                <a:solidFill>
                  <a:srgbClr val="E5FEC5"/>
                </a:solidFill>
                <a:latin typeface="Garet"/>
                <a:ea typeface="Garet"/>
                <a:cs typeface="Garet"/>
                <a:sym typeface="Garet"/>
              </a:rPr>
              <a:t>						Miss Duffy</a:t>
            </a:r>
          </a:p>
          <a:p>
            <a:pPr algn="l"/>
            <a:r>
              <a:rPr lang="en-US" sz="4000" dirty="0" smtClean="0">
                <a:solidFill>
                  <a:srgbClr val="E5FEC5"/>
                </a:solidFill>
                <a:latin typeface="Garet"/>
                <a:ea typeface="Garet"/>
                <a:cs typeface="Garet"/>
                <a:sym typeface="Garet"/>
              </a:rPr>
              <a:t>						</a:t>
            </a:r>
            <a:r>
              <a:rPr lang="en-US" sz="4000" dirty="0" err="1" smtClean="0">
                <a:solidFill>
                  <a:srgbClr val="E5FEC5"/>
                </a:solidFill>
                <a:latin typeface="Garet"/>
                <a:ea typeface="Garet"/>
                <a:cs typeface="Garet"/>
                <a:sym typeface="Garet"/>
              </a:rPr>
              <a:t>Mrs</a:t>
            </a:r>
            <a:r>
              <a:rPr lang="en-US" sz="4000" dirty="0" smtClean="0">
                <a:solidFill>
                  <a:srgbClr val="E5FEC5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4000" dirty="0" err="1" smtClean="0">
                <a:solidFill>
                  <a:srgbClr val="E5FEC5"/>
                </a:solidFill>
                <a:latin typeface="Garet"/>
                <a:ea typeface="Garet"/>
                <a:cs typeface="Garet"/>
                <a:sym typeface="Garet"/>
              </a:rPr>
              <a:t>Livesey</a:t>
            </a:r>
            <a:endParaRPr lang="en-US" sz="4000" dirty="0" smtClean="0">
              <a:solidFill>
                <a:srgbClr val="E5FEC5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/>
            <a:r>
              <a:rPr lang="en-US" sz="4000" dirty="0" smtClean="0">
                <a:solidFill>
                  <a:srgbClr val="E5FEC5"/>
                </a:solidFill>
                <a:latin typeface="Garet"/>
                <a:ea typeface="Garet"/>
                <a:cs typeface="Garet"/>
                <a:sym typeface="Garet"/>
              </a:rPr>
              <a:t>						Miss Hill</a:t>
            </a:r>
            <a:endParaRPr lang="en-US" sz="4000" dirty="0">
              <a:solidFill>
                <a:srgbClr val="E5FEC5"/>
              </a:solidFill>
              <a:latin typeface="Garet"/>
              <a:ea typeface="Garet"/>
              <a:cs typeface="Garet"/>
              <a:sym typeface="Gare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5A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5400000">
            <a:off x="11050407" y="2704092"/>
            <a:ext cx="9486657" cy="4572000"/>
          </a:xfrm>
          <a:custGeom>
            <a:avLst/>
            <a:gdLst/>
            <a:ahLst/>
            <a:cxnLst/>
            <a:rect l="l" t="t" r="r" b="b"/>
            <a:pathLst>
              <a:path w="10858258" h="5429129">
                <a:moveTo>
                  <a:pt x="0" y="0"/>
                </a:moveTo>
                <a:lnTo>
                  <a:pt x="10858258" y="0"/>
                </a:lnTo>
                <a:lnTo>
                  <a:pt x="10858258" y="5429130"/>
                </a:lnTo>
                <a:lnTo>
                  <a:pt x="0" y="5429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-2858292" y="2758505"/>
            <a:ext cx="9791699" cy="4730116"/>
          </a:xfrm>
          <a:custGeom>
            <a:avLst/>
            <a:gdLst/>
            <a:ahLst/>
            <a:cxnLst/>
            <a:rect l="l" t="t" r="r" b="b"/>
            <a:pathLst>
              <a:path w="10858258" h="5429129">
                <a:moveTo>
                  <a:pt x="0" y="0"/>
                </a:moveTo>
                <a:lnTo>
                  <a:pt x="10858258" y="0"/>
                </a:lnTo>
                <a:lnTo>
                  <a:pt x="10858258" y="5429129"/>
                </a:lnTo>
                <a:lnTo>
                  <a:pt x="0" y="5429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358628" y="2573956"/>
            <a:ext cx="11028059" cy="5651861"/>
            <a:chOff x="0" y="0"/>
            <a:chExt cx="5139511" cy="2633990"/>
          </a:xfrm>
        </p:grpSpPr>
        <p:sp>
          <p:nvSpPr>
            <p:cNvPr id="6" name="Freeform 6"/>
            <p:cNvSpPr/>
            <p:nvPr/>
          </p:nvSpPr>
          <p:spPr>
            <a:xfrm>
              <a:off x="19050" y="22465"/>
              <a:ext cx="5101538" cy="2589059"/>
            </a:xfrm>
            <a:custGeom>
              <a:avLst/>
              <a:gdLst/>
              <a:ahLst/>
              <a:cxnLst/>
              <a:rect l="l" t="t" r="r" b="b"/>
              <a:pathLst>
                <a:path w="5101538" h="2589059">
                  <a:moveTo>
                    <a:pt x="4003623" y="2589060"/>
                  </a:moveTo>
                  <a:lnTo>
                    <a:pt x="1097788" y="2589060"/>
                  </a:lnTo>
                  <a:cubicBezTo>
                    <a:pt x="491490" y="2589060"/>
                    <a:pt x="0" y="2009453"/>
                    <a:pt x="0" y="1294455"/>
                  </a:cubicBezTo>
                  <a:cubicBezTo>
                    <a:pt x="0" y="579607"/>
                    <a:pt x="491490" y="0"/>
                    <a:pt x="1097788" y="0"/>
                  </a:cubicBezTo>
                  <a:lnTo>
                    <a:pt x="4003750" y="0"/>
                  </a:lnTo>
                  <a:cubicBezTo>
                    <a:pt x="4610048" y="0"/>
                    <a:pt x="5101538" y="579607"/>
                    <a:pt x="5101538" y="1294605"/>
                  </a:cubicBezTo>
                  <a:cubicBezTo>
                    <a:pt x="5101411" y="2009453"/>
                    <a:pt x="4609921" y="2589060"/>
                    <a:pt x="4003623" y="2589060"/>
                  </a:cubicBezTo>
                  <a:close/>
                </a:path>
              </a:pathLst>
            </a:custGeom>
            <a:solidFill>
              <a:srgbClr val="F6C32C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5139511" cy="2633990"/>
            </a:xfrm>
            <a:custGeom>
              <a:avLst/>
              <a:gdLst/>
              <a:ahLst/>
              <a:cxnLst/>
              <a:rect l="l" t="t" r="r" b="b"/>
              <a:pathLst>
                <a:path w="5139511" h="2633990">
                  <a:moveTo>
                    <a:pt x="4022673" y="2633990"/>
                  </a:moveTo>
                  <a:lnTo>
                    <a:pt x="1116838" y="2633990"/>
                  </a:lnTo>
                  <a:cubicBezTo>
                    <a:pt x="501015" y="2633990"/>
                    <a:pt x="0" y="2043151"/>
                    <a:pt x="0" y="1317070"/>
                  </a:cubicBezTo>
                  <a:cubicBezTo>
                    <a:pt x="0" y="590839"/>
                    <a:pt x="501015" y="0"/>
                    <a:pt x="1116838" y="0"/>
                  </a:cubicBezTo>
                  <a:lnTo>
                    <a:pt x="4022800" y="0"/>
                  </a:lnTo>
                  <a:cubicBezTo>
                    <a:pt x="4638496" y="0"/>
                    <a:pt x="5139511" y="590839"/>
                    <a:pt x="5139511" y="1317070"/>
                  </a:cubicBezTo>
                  <a:cubicBezTo>
                    <a:pt x="5139511" y="2043151"/>
                    <a:pt x="4638496" y="2633990"/>
                    <a:pt x="4022673" y="2633990"/>
                  </a:cubicBezTo>
                  <a:close/>
                  <a:moveTo>
                    <a:pt x="1116838" y="44931"/>
                  </a:moveTo>
                  <a:cubicBezTo>
                    <a:pt x="521970" y="44931"/>
                    <a:pt x="38100" y="615551"/>
                    <a:pt x="38100" y="1317070"/>
                  </a:cubicBezTo>
                  <a:cubicBezTo>
                    <a:pt x="38100" y="2018439"/>
                    <a:pt x="521970" y="2589209"/>
                    <a:pt x="1116838" y="2589209"/>
                  </a:cubicBezTo>
                  <a:lnTo>
                    <a:pt x="4022800" y="2589209"/>
                  </a:lnTo>
                  <a:cubicBezTo>
                    <a:pt x="4617541" y="2589209"/>
                    <a:pt x="5101538" y="2018589"/>
                    <a:pt x="5101538" y="1317070"/>
                  </a:cubicBezTo>
                  <a:cubicBezTo>
                    <a:pt x="5101411" y="615551"/>
                    <a:pt x="4617541" y="44931"/>
                    <a:pt x="4022673" y="44931"/>
                  </a:cubicBezTo>
                  <a:lnTo>
                    <a:pt x="1116838" y="44931"/>
                  </a:lnTo>
                  <a:close/>
                </a:path>
              </a:pathLst>
            </a:custGeom>
            <a:solidFill>
              <a:srgbClr val="EF5A99"/>
            </a:solidFill>
          </p:spPr>
        </p:sp>
      </p:grpSp>
      <p:sp>
        <p:nvSpPr>
          <p:cNvPr id="8" name="Freeform 8"/>
          <p:cNvSpPr/>
          <p:nvPr/>
        </p:nvSpPr>
        <p:spPr>
          <a:xfrm rot="556849">
            <a:off x="15130613" y="6827000"/>
            <a:ext cx="2999258" cy="2873834"/>
          </a:xfrm>
          <a:custGeom>
            <a:avLst/>
            <a:gdLst/>
            <a:ahLst/>
            <a:cxnLst/>
            <a:rect l="l" t="t" r="r" b="b"/>
            <a:pathLst>
              <a:path w="2999258" h="2873834">
                <a:moveTo>
                  <a:pt x="0" y="0"/>
                </a:moveTo>
                <a:lnTo>
                  <a:pt x="2999257" y="0"/>
                </a:lnTo>
                <a:lnTo>
                  <a:pt x="2999257" y="2873834"/>
                </a:lnTo>
                <a:lnTo>
                  <a:pt x="0" y="28738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111012" y="2057690"/>
            <a:ext cx="2735342" cy="1367671"/>
          </a:xfrm>
          <a:custGeom>
            <a:avLst/>
            <a:gdLst/>
            <a:ahLst/>
            <a:cxnLst/>
            <a:rect l="l" t="t" r="r" b="b"/>
            <a:pathLst>
              <a:path w="2735342" h="1367671">
                <a:moveTo>
                  <a:pt x="0" y="0"/>
                </a:moveTo>
                <a:lnTo>
                  <a:pt x="2735343" y="0"/>
                </a:lnTo>
                <a:lnTo>
                  <a:pt x="2735343" y="1367671"/>
                </a:lnTo>
                <a:lnTo>
                  <a:pt x="0" y="13676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>
            <a:off x="642588" y="7962900"/>
            <a:ext cx="2692101" cy="1346050"/>
          </a:xfrm>
          <a:custGeom>
            <a:avLst/>
            <a:gdLst/>
            <a:ahLst/>
            <a:cxnLst/>
            <a:rect l="l" t="t" r="r" b="b"/>
            <a:pathLst>
              <a:path w="2692101" h="1346050">
                <a:moveTo>
                  <a:pt x="0" y="0"/>
                </a:moveTo>
                <a:lnTo>
                  <a:pt x="2692100" y="0"/>
                </a:lnTo>
                <a:lnTo>
                  <a:pt x="2692100" y="1346050"/>
                </a:lnTo>
                <a:lnTo>
                  <a:pt x="0" y="13460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399504" y="1208788"/>
            <a:ext cx="11467262" cy="8718261"/>
          </a:xfrm>
          <a:custGeom>
            <a:avLst/>
            <a:gdLst/>
            <a:ahLst/>
            <a:cxnLst/>
            <a:rect l="l" t="t" r="r" b="b"/>
            <a:pathLst>
              <a:path w="11467262" h="8718261">
                <a:moveTo>
                  <a:pt x="0" y="0"/>
                </a:moveTo>
                <a:lnTo>
                  <a:pt x="11467262" y="0"/>
                </a:lnTo>
                <a:lnTo>
                  <a:pt x="11467262" y="8718261"/>
                </a:lnTo>
                <a:lnTo>
                  <a:pt x="0" y="87182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265174" y="47625"/>
            <a:ext cx="7709650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79"/>
              </a:lnSpc>
            </a:pPr>
            <a:r>
              <a:rPr lang="en-US" sz="6399">
                <a:solidFill>
                  <a:srgbClr val="F6C32C"/>
                </a:solidFill>
                <a:latin typeface="Gulfs Display"/>
                <a:ea typeface="Gulfs Display"/>
                <a:cs typeface="Gulfs Display"/>
                <a:sym typeface="Gulfs Display"/>
              </a:rPr>
              <a:t>Our Curriculum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3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46559" y="0"/>
            <a:ext cx="7241441" cy="10287000"/>
            <a:chOff x="0" y="0"/>
            <a:chExt cx="190721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7211" cy="2709333"/>
            </a:xfrm>
            <a:custGeom>
              <a:avLst/>
              <a:gdLst/>
              <a:ahLst/>
              <a:cxnLst/>
              <a:rect l="l" t="t" r="r" b="b"/>
              <a:pathLst>
                <a:path w="1907211" h="2709333">
                  <a:moveTo>
                    <a:pt x="0" y="0"/>
                  </a:moveTo>
                  <a:lnTo>
                    <a:pt x="1907211" y="0"/>
                  </a:lnTo>
                  <a:lnTo>
                    <a:pt x="190721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907211" cy="27093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0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963631" y="-19967"/>
            <a:ext cx="10343419" cy="10287000"/>
          </a:xfrm>
          <a:custGeom>
            <a:avLst/>
            <a:gdLst/>
            <a:ahLst/>
            <a:cxnLst/>
            <a:rect l="l" t="t" r="r" b="b"/>
            <a:pathLst>
              <a:path w="10343419" h="10287000">
                <a:moveTo>
                  <a:pt x="0" y="0"/>
                </a:moveTo>
                <a:lnTo>
                  <a:pt x="10343419" y="0"/>
                </a:lnTo>
                <a:lnTo>
                  <a:pt x="1034341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3975432"/>
            <a:ext cx="10183490" cy="6345725"/>
            <a:chOff x="0" y="0"/>
            <a:chExt cx="5139511" cy="2633990"/>
          </a:xfrm>
        </p:grpSpPr>
        <p:sp>
          <p:nvSpPr>
            <p:cNvPr id="7" name="Freeform 7"/>
            <p:cNvSpPr/>
            <p:nvPr/>
          </p:nvSpPr>
          <p:spPr>
            <a:xfrm>
              <a:off x="19050" y="22465"/>
              <a:ext cx="5101538" cy="2589059"/>
            </a:xfrm>
            <a:custGeom>
              <a:avLst/>
              <a:gdLst/>
              <a:ahLst/>
              <a:cxnLst/>
              <a:rect l="l" t="t" r="r" b="b"/>
              <a:pathLst>
                <a:path w="5101538" h="2589059">
                  <a:moveTo>
                    <a:pt x="4003623" y="2589060"/>
                  </a:moveTo>
                  <a:lnTo>
                    <a:pt x="1097788" y="2589060"/>
                  </a:lnTo>
                  <a:cubicBezTo>
                    <a:pt x="491490" y="2589060"/>
                    <a:pt x="0" y="2009453"/>
                    <a:pt x="0" y="1294455"/>
                  </a:cubicBezTo>
                  <a:cubicBezTo>
                    <a:pt x="0" y="579607"/>
                    <a:pt x="491490" y="0"/>
                    <a:pt x="1097788" y="0"/>
                  </a:cubicBezTo>
                  <a:lnTo>
                    <a:pt x="4003750" y="0"/>
                  </a:lnTo>
                  <a:cubicBezTo>
                    <a:pt x="4610048" y="0"/>
                    <a:pt x="5101538" y="579607"/>
                    <a:pt x="5101538" y="1294605"/>
                  </a:cubicBezTo>
                  <a:cubicBezTo>
                    <a:pt x="5101411" y="2009453"/>
                    <a:pt x="4609921" y="2589060"/>
                    <a:pt x="4003623" y="2589060"/>
                  </a:cubicBezTo>
                  <a:close/>
                </a:path>
              </a:pathLst>
            </a:custGeom>
            <a:solidFill>
              <a:srgbClr val="633FA6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5139511" cy="2633990"/>
            </a:xfrm>
            <a:custGeom>
              <a:avLst/>
              <a:gdLst/>
              <a:ahLst/>
              <a:cxnLst/>
              <a:rect l="l" t="t" r="r" b="b"/>
              <a:pathLst>
                <a:path w="5139511" h="2633990">
                  <a:moveTo>
                    <a:pt x="4022673" y="2633990"/>
                  </a:moveTo>
                  <a:lnTo>
                    <a:pt x="1116838" y="2633990"/>
                  </a:lnTo>
                  <a:cubicBezTo>
                    <a:pt x="501015" y="2633990"/>
                    <a:pt x="0" y="2043151"/>
                    <a:pt x="0" y="1317070"/>
                  </a:cubicBezTo>
                  <a:cubicBezTo>
                    <a:pt x="0" y="590839"/>
                    <a:pt x="501015" y="0"/>
                    <a:pt x="1116838" y="0"/>
                  </a:cubicBezTo>
                  <a:lnTo>
                    <a:pt x="4022800" y="0"/>
                  </a:lnTo>
                  <a:cubicBezTo>
                    <a:pt x="4638496" y="0"/>
                    <a:pt x="5139511" y="590839"/>
                    <a:pt x="5139511" y="1317070"/>
                  </a:cubicBezTo>
                  <a:cubicBezTo>
                    <a:pt x="5139511" y="2043151"/>
                    <a:pt x="4638496" y="2633990"/>
                    <a:pt x="4022673" y="2633990"/>
                  </a:cubicBezTo>
                  <a:close/>
                  <a:moveTo>
                    <a:pt x="1116838" y="44931"/>
                  </a:moveTo>
                  <a:cubicBezTo>
                    <a:pt x="521970" y="44931"/>
                    <a:pt x="38100" y="615551"/>
                    <a:pt x="38100" y="1317070"/>
                  </a:cubicBezTo>
                  <a:cubicBezTo>
                    <a:pt x="38100" y="2018439"/>
                    <a:pt x="521970" y="2589209"/>
                    <a:pt x="1116838" y="2589209"/>
                  </a:cubicBezTo>
                  <a:lnTo>
                    <a:pt x="4022800" y="2589209"/>
                  </a:lnTo>
                  <a:cubicBezTo>
                    <a:pt x="4617541" y="2589209"/>
                    <a:pt x="5101538" y="2018589"/>
                    <a:pt x="5101538" y="1317070"/>
                  </a:cubicBezTo>
                  <a:cubicBezTo>
                    <a:pt x="5101411" y="615551"/>
                    <a:pt x="4617541" y="44931"/>
                    <a:pt x="4022673" y="44931"/>
                  </a:cubicBezTo>
                  <a:lnTo>
                    <a:pt x="1116838" y="44931"/>
                  </a:lnTo>
                  <a:close/>
                </a:path>
              </a:pathLst>
            </a:custGeom>
            <a:solidFill>
              <a:srgbClr val="633FA6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2453620" y="185771"/>
            <a:ext cx="8953192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39"/>
              </a:lnSpc>
            </a:pPr>
            <a:r>
              <a:rPr lang="en-US" sz="6699">
                <a:solidFill>
                  <a:srgbClr val="F6C32C"/>
                </a:solidFill>
                <a:latin typeface="Gulfs Display"/>
                <a:ea typeface="Gulfs Display"/>
                <a:cs typeface="Gulfs Display"/>
                <a:sym typeface="Gulfs Display"/>
              </a:rPr>
              <a:t>Uniform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1265710"/>
            <a:ext cx="16344331" cy="8494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76"/>
              </a:lnSpc>
            </a:pPr>
            <a:r>
              <a:rPr lang="en-US" sz="4735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We would appreciate your support in ensuring the children wear their correct school uniform as outlined on the school website. </a:t>
            </a:r>
          </a:p>
          <a:p>
            <a:pPr algn="l">
              <a:lnSpc>
                <a:spcPts val="7576"/>
              </a:lnSpc>
            </a:pPr>
            <a:endParaRPr lang="en-US" sz="4735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7576"/>
              </a:lnSpc>
            </a:pPr>
            <a:r>
              <a:rPr lang="en-US" sz="4735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Please make sure that all your child’s clothes and belongings are named.</a:t>
            </a:r>
          </a:p>
          <a:p>
            <a:pPr algn="l">
              <a:lnSpc>
                <a:spcPts val="7576"/>
              </a:lnSpc>
            </a:pPr>
            <a:endParaRPr lang="en-US" sz="4735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7576"/>
              </a:lnSpc>
            </a:pPr>
            <a:r>
              <a:rPr lang="en-US" sz="4735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Please see our school policy regarding uniform and personal effects.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3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46559" y="0"/>
            <a:ext cx="7241441" cy="10287000"/>
            <a:chOff x="0" y="0"/>
            <a:chExt cx="190721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7211" cy="2709333"/>
            </a:xfrm>
            <a:custGeom>
              <a:avLst/>
              <a:gdLst/>
              <a:ahLst/>
              <a:cxnLst/>
              <a:rect l="l" t="t" r="r" b="b"/>
              <a:pathLst>
                <a:path w="1907211" h="2709333">
                  <a:moveTo>
                    <a:pt x="0" y="0"/>
                  </a:moveTo>
                  <a:lnTo>
                    <a:pt x="1907211" y="0"/>
                  </a:lnTo>
                  <a:lnTo>
                    <a:pt x="190721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907211" cy="27093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0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906481" y="0"/>
            <a:ext cx="10343419" cy="10287000"/>
          </a:xfrm>
          <a:custGeom>
            <a:avLst/>
            <a:gdLst/>
            <a:ahLst/>
            <a:cxnLst/>
            <a:rect l="l" t="t" r="r" b="b"/>
            <a:pathLst>
              <a:path w="10343419" h="10287000">
                <a:moveTo>
                  <a:pt x="0" y="0"/>
                </a:moveTo>
                <a:lnTo>
                  <a:pt x="10343419" y="0"/>
                </a:lnTo>
                <a:lnTo>
                  <a:pt x="1034341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3811404" y="208992"/>
            <a:ext cx="8953192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39"/>
              </a:lnSpc>
            </a:pPr>
            <a:r>
              <a:rPr lang="en-US" sz="6699">
                <a:solidFill>
                  <a:srgbClr val="F6C32C"/>
                </a:solidFill>
                <a:latin typeface="Gulfs Display"/>
                <a:ea typeface="Gulfs Display"/>
                <a:cs typeface="Gulfs Display"/>
                <a:sym typeface="Gulfs Display"/>
              </a:rPr>
              <a:t>PE Kit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265710"/>
            <a:ext cx="16344331" cy="8494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22362" lvl="1" indent="-511181" algn="l">
              <a:lnSpc>
                <a:spcPts val="7576"/>
              </a:lnSpc>
              <a:buFont typeface="Arial"/>
              <a:buChar char="•"/>
            </a:pPr>
            <a:r>
              <a:rPr lang="en-US" sz="4735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White t-shirt and navy-blue shorts or skort with trainers for indoor and outdoor games and athletic activities. Bare feet for gymnastics and preferable for dance (alternatively sports footwear). </a:t>
            </a:r>
          </a:p>
          <a:p>
            <a:pPr marL="1022362" lvl="1" indent="-511181" algn="l">
              <a:lnSpc>
                <a:spcPts val="7576"/>
              </a:lnSpc>
              <a:buFont typeface="Arial"/>
              <a:buChar char="•"/>
            </a:pPr>
            <a:r>
              <a:rPr lang="en-US" sz="4735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A dark (black/ purple/ navy blue) sweater and dark (black/ purple/ navy blue) tracksuit trousers can be worn when cold weather but none of the above with large logos.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3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9144000" cy="10287000"/>
            <a:chOff x="0" y="0"/>
            <a:chExt cx="240829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709333"/>
            </a:xfrm>
            <a:custGeom>
              <a:avLst/>
              <a:gdLst/>
              <a:ahLst/>
              <a:cxnLst/>
              <a:rect l="l" t="t" r="r" b="b"/>
              <a:pathLst>
                <a:path w="2408296" h="2709333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F5A9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408296" cy="27093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0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4107668"/>
            <a:ext cx="2468862" cy="4832291"/>
          </a:xfrm>
          <a:custGeom>
            <a:avLst/>
            <a:gdLst/>
            <a:ahLst/>
            <a:cxnLst/>
            <a:rect l="l" t="t" r="r" b="b"/>
            <a:pathLst>
              <a:path w="2468862" h="4832291">
                <a:moveTo>
                  <a:pt x="0" y="0"/>
                </a:moveTo>
                <a:lnTo>
                  <a:pt x="2468862" y="0"/>
                </a:lnTo>
                <a:lnTo>
                  <a:pt x="2468862" y="4832291"/>
                </a:lnTo>
                <a:lnTo>
                  <a:pt x="0" y="48322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2831199" y="5143500"/>
            <a:ext cx="2023536" cy="4637271"/>
          </a:xfrm>
          <a:custGeom>
            <a:avLst/>
            <a:gdLst/>
            <a:ahLst/>
            <a:cxnLst/>
            <a:rect l="l" t="t" r="r" b="b"/>
            <a:pathLst>
              <a:path w="2023536" h="4637271">
                <a:moveTo>
                  <a:pt x="2023537" y="0"/>
                </a:moveTo>
                <a:lnTo>
                  <a:pt x="0" y="0"/>
                </a:lnTo>
                <a:lnTo>
                  <a:pt x="0" y="4637271"/>
                </a:lnTo>
                <a:lnTo>
                  <a:pt x="2023537" y="4637271"/>
                </a:lnTo>
                <a:lnTo>
                  <a:pt x="202353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206311" y="1401075"/>
            <a:ext cx="1126007" cy="563004"/>
          </a:xfrm>
          <a:custGeom>
            <a:avLst/>
            <a:gdLst/>
            <a:ahLst/>
            <a:cxnLst/>
            <a:rect l="l" t="t" r="r" b="b"/>
            <a:pathLst>
              <a:path w="1126007" h="563004">
                <a:moveTo>
                  <a:pt x="0" y="0"/>
                </a:moveTo>
                <a:lnTo>
                  <a:pt x="1126007" y="0"/>
                </a:lnTo>
                <a:lnTo>
                  <a:pt x="1126007" y="563004"/>
                </a:lnTo>
                <a:lnTo>
                  <a:pt x="0" y="5630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234431" y="433315"/>
            <a:ext cx="5462644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79"/>
              </a:lnSpc>
            </a:pPr>
            <a:r>
              <a:rPr lang="en-US" sz="6399">
                <a:solidFill>
                  <a:srgbClr val="F6C32C"/>
                </a:solidFill>
                <a:latin typeface="Gulfs Display"/>
                <a:ea typeface="Gulfs Display"/>
                <a:cs typeface="Gulfs Display"/>
                <a:sym typeface="Gulfs Display"/>
              </a:rPr>
              <a:t>Homework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54736" y="2144152"/>
            <a:ext cx="13114183" cy="7636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22362" lvl="1" indent="-511181" algn="l">
              <a:lnSpc>
                <a:spcPts val="7576"/>
              </a:lnSpc>
              <a:buFont typeface="Arial"/>
              <a:buChar char="•"/>
            </a:pPr>
            <a:r>
              <a:rPr lang="en-US" sz="4735">
                <a:solidFill>
                  <a:srgbClr val="E5FEC5"/>
                </a:solidFill>
                <a:latin typeface="Garet"/>
                <a:ea typeface="Garet"/>
                <a:cs typeface="Garet"/>
                <a:sym typeface="Garet"/>
              </a:rPr>
              <a:t>Spellings</a:t>
            </a:r>
          </a:p>
          <a:p>
            <a:pPr marL="1022362" lvl="1" indent="-511181" algn="l">
              <a:lnSpc>
                <a:spcPts val="7576"/>
              </a:lnSpc>
              <a:buFont typeface="Arial"/>
              <a:buChar char="•"/>
            </a:pPr>
            <a:r>
              <a:rPr lang="en-US" sz="4735">
                <a:solidFill>
                  <a:srgbClr val="E5FEC5"/>
                </a:solidFill>
                <a:latin typeface="Garet"/>
                <a:ea typeface="Garet"/>
                <a:cs typeface="Garet"/>
                <a:sym typeface="Garet"/>
              </a:rPr>
              <a:t>Grammar</a:t>
            </a:r>
          </a:p>
          <a:p>
            <a:pPr marL="1022362" lvl="1" indent="-511181" algn="l">
              <a:lnSpc>
                <a:spcPts val="7576"/>
              </a:lnSpc>
              <a:buFont typeface="Arial"/>
              <a:buChar char="•"/>
            </a:pPr>
            <a:r>
              <a:rPr lang="en-US" sz="4735">
                <a:solidFill>
                  <a:srgbClr val="E5FEC5"/>
                </a:solidFill>
                <a:latin typeface="Garet"/>
                <a:ea typeface="Garet"/>
                <a:cs typeface="Garet"/>
                <a:sym typeface="Garet"/>
              </a:rPr>
              <a:t>Arithmetic</a:t>
            </a:r>
          </a:p>
          <a:p>
            <a:pPr marL="1022362" lvl="1" indent="-511181" algn="l">
              <a:lnSpc>
                <a:spcPts val="7576"/>
              </a:lnSpc>
              <a:buFont typeface="Arial"/>
              <a:buChar char="•"/>
            </a:pPr>
            <a:r>
              <a:rPr lang="en-US" sz="4735">
                <a:solidFill>
                  <a:srgbClr val="E5FEC5"/>
                </a:solidFill>
                <a:latin typeface="Garet"/>
                <a:ea typeface="Garet"/>
                <a:cs typeface="Garet"/>
                <a:sym typeface="Garet"/>
              </a:rPr>
              <a:t>Home reader (read with an adult at least four times per week)</a:t>
            </a:r>
          </a:p>
          <a:p>
            <a:pPr marL="1022362" lvl="1" indent="-511181" algn="l">
              <a:lnSpc>
                <a:spcPts val="7576"/>
              </a:lnSpc>
              <a:buFont typeface="Arial"/>
              <a:buChar char="•"/>
            </a:pPr>
            <a:r>
              <a:rPr lang="en-US" sz="4735">
                <a:solidFill>
                  <a:srgbClr val="E5FEC5"/>
                </a:solidFill>
                <a:latin typeface="Garet"/>
                <a:ea typeface="Garet"/>
                <a:cs typeface="Garet"/>
                <a:sym typeface="Garet"/>
              </a:rPr>
              <a:t>At least 15 minutes on both TTRS and Mathletics</a:t>
            </a:r>
          </a:p>
          <a:p>
            <a:pPr algn="l">
              <a:lnSpc>
                <a:spcPts val="7576"/>
              </a:lnSpc>
            </a:pPr>
            <a:endParaRPr lang="en-US" sz="4735">
              <a:solidFill>
                <a:srgbClr val="E5FEC5"/>
              </a:solidFill>
              <a:latin typeface="Garet"/>
              <a:ea typeface="Garet"/>
              <a:cs typeface="Garet"/>
              <a:sym typeface="Gare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5A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08038" y="-130781"/>
            <a:ext cx="20574000" cy="10287000"/>
          </a:xfrm>
          <a:custGeom>
            <a:avLst/>
            <a:gdLst/>
            <a:ahLst/>
            <a:cxnLst/>
            <a:rect l="l" t="t" r="r" b="b"/>
            <a:pathLst>
              <a:path w="20574000" h="10287000">
                <a:moveTo>
                  <a:pt x="0" y="0"/>
                </a:moveTo>
                <a:lnTo>
                  <a:pt x="20574000" y="0"/>
                </a:lnTo>
                <a:lnTo>
                  <a:pt x="20574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64400" y="158294"/>
            <a:ext cx="7210818" cy="9875387"/>
          </a:xfrm>
          <a:custGeom>
            <a:avLst/>
            <a:gdLst/>
            <a:ahLst/>
            <a:cxnLst/>
            <a:rect l="l" t="t" r="r" b="b"/>
            <a:pathLst>
              <a:path w="7210818" h="9875387">
                <a:moveTo>
                  <a:pt x="0" y="0"/>
                </a:moveTo>
                <a:lnTo>
                  <a:pt x="7210818" y="0"/>
                </a:lnTo>
                <a:lnTo>
                  <a:pt x="7210818" y="9875388"/>
                </a:lnTo>
                <a:lnTo>
                  <a:pt x="0" y="98753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234431" y="433315"/>
            <a:ext cx="5462644" cy="3895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79"/>
              </a:lnSpc>
            </a:pPr>
            <a:r>
              <a:rPr lang="en-US" sz="6399">
                <a:solidFill>
                  <a:srgbClr val="F6C32C"/>
                </a:solidFill>
                <a:latin typeface="Gulfs Display"/>
                <a:ea typeface="Gulfs Display"/>
                <a:cs typeface="Gulfs Display"/>
                <a:sym typeface="Gulfs Display"/>
              </a:rPr>
              <a:t>Class Assemblies and Masses - Autumn Term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5A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08038" y="-130781"/>
            <a:ext cx="20574000" cy="10287000"/>
          </a:xfrm>
          <a:custGeom>
            <a:avLst/>
            <a:gdLst/>
            <a:ahLst/>
            <a:cxnLst/>
            <a:rect l="l" t="t" r="r" b="b"/>
            <a:pathLst>
              <a:path w="20574000" h="10287000">
                <a:moveTo>
                  <a:pt x="0" y="0"/>
                </a:moveTo>
                <a:lnTo>
                  <a:pt x="20574000" y="0"/>
                </a:lnTo>
                <a:lnTo>
                  <a:pt x="20574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34431" y="433315"/>
            <a:ext cx="5462644" cy="1952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79"/>
              </a:lnSpc>
            </a:pPr>
            <a:r>
              <a:rPr lang="en-US" sz="6399">
                <a:solidFill>
                  <a:srgbClr val="F6C32C"/>
                </a:solidFill>
                <a:latin typeface="Gulfs Display"/>
                <a:ea typeface="Gulfs Display"/>
                <a:cs typeface="Gulfs Display"/>
                <a:sym typeface="Gulfs Display"/>
              </a:rPr>
              <a:t>Important Dates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03345" y="2519600"/>
            <a:ext cx="13114183" cy="7636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22362" lvl="1" indent="-511181" algn="l">
              <a:lnSpc>
                <a:spcPts val="7576"/>
              </a:lnSpc>
              <a:buFont typeface="Arial"/>
              <a:buChar char="•"/>
            </a:pPr>
            <a:r>
              <a:rPr lang="en-US" sz="4735">
                <a:solidFill>
                  <a:srgbClr val="E5FEC5"/>
                </a:solidFill>
                <a:latin typeface="Garet"/>
                <a:ea typeface="Garet"/>
                <a:cs typeface="Garet"/>
                <a:sym typeface="Garet"/>
              </a:rPr>
              <a:t>Parents’ Evening - Tuesday 30th October</a:t>
            </a:r>
          </a:p>
          <a:p>
            <a:pPr marL="1022362" lvl="1" indent="-511181" algn="l">
              <a:lnSpc>
                <a:spcPts val="7576"/>
              </a:lnSpc>
              <a:buFont typeface="Arial"/>
              <a:buChar char="•"/>
            </a:pPr>
            <a:r>
              <a:rPr lang="en-US" sz="4735">
                <a:solidFill>
                  <a:srgbClr val="E5FEC5"/>
                </a:solidFill>
                <a:latin typeface="Garet"/>
                <a:ea typeface="Garet"/>
                <a:cs typeface="Garet"/>
                <a:sym typeface="Garet"/>
              </a:rPr>
              <a:t>Harvest Festival - Thursday 10th October</a:t>
            </a:r>
          </a:p>
          <a:p>
            <a:pPr marL="1022362" lvl="1" indent="-511181" algn="l">
              <a:lnSpc>
                <a:spcPts val="7576"/>
              </a:lnSpc>
              <a:buFont typeface="Arial"/>
              <a:buChar char="•"/>
            </a:pPr>
            <a:r>
              <a:rPr lang="en-US" sz="4735">
                <a:solidFill>
                  <a:srgbClr val="E5FEC5"/>
                </a:solidFill>
                <a:latin typeface="Garet"/>
                <a:ea typeface="Garet"/>
                <a:cs typeface="Garet"/>
                <a:sym typeface="Garet"/>
              </a:rPr>
              <a:t>Year 5/6 Carol Service - Tuesday 17th December at 6pm</a:t>
            </a:r>
          </a:p>
          <a:p>
            <a:pPr marL="1022362" lvl="1" indent="-511181" algn="l">
              <a:lnSpc>
                <a:spcPts val="7576"/>
              </a:lnSpc>
              <a:buFont typeface="Arial"/>
              <a:buChar char="•"/>
            </a:pPr>
            <a:r>
              <a:rPr lang="en-US" sz="4735">
                <a:solidFill>
                  <a:srgbClr val="E5FEC5"/>
                </a:solidFill>
                <a:latin typeface="Garet"/>
                <a:ea typeface="Garet"/>
                <a:cs typeface="Garet"/>
                <a:sym typeface="Garet"/>
              </a:rPr>
              <a:t>Year 6 SATs - 12th to 15th May 2025</a:t>
            </a:r>
          </a:p>
          <a:p>
            <a:pPr algn="l">
              <a:lnSpc>
                <a:spcPts val="7576"/>
              </a:lnSpc>
            </a:pPr>
            <a:endParaRPr lang="en-US" sz="4735">
              <a:solidFill>
                <a:srgbClr val="E5FEC5"/>
              </a:solidFill>
              <a:latin typeface="Garet"/>
              <a:ea typeface="Garet"/>
              <a:cs typeface="Garet"/>
              <a:sym typeface="Gare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262</Words>
  <Application>Microsoft Office PowerPoint</Application>
  <PresentationFormat>Custom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Garet Bold</vt:lpstr>
      <vt:lpstr>Garet</vt:lpstr>
      <vt:lpstr>Gulfs Display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and Yellow Simple Parent Orientation Presentation</dc:title>
  <dc:creator>T. Martin</dc:creator>
  <cp:lastModifiedBy>Tony Martin</cp:lastModifiedBy>
  <cp:revision>3</cp:revision>
  <dcterms:created xsi:type="dcterms:W3CDTF">2006-08-16T00:00:00Z</dcterms:created>
  <dcterms:modified xsi:type="dcterms:W3CDTF">2024-09-18T21:37:25Z</dcterms:modified>
  <dc:identifier>DAGP5qEeQaY</dc:identifier>
</cp:coreProperties>
</file>