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2" r:id="rId9"/>
    <p:sldId id="261" r:id="rId10"/>
  </p:sldIdLst>
  <p:sldSz cx="10058400" cy="7772400"/>
  <p:notesSz cx="6797675" cy="9926638"/>
  <p:embeddedFontLst>
    <p:embeddedFont>
      <p:font typeface="Josefin Sans Bold" panose="020B0604020202020204" charset="0"/>
      <p:regular r:id="rId11"/>
    </p:embeddedFont>
    <p:embeddedFont>
      <p:font typeface="Lumios Marker"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6" d="100"/>
          <a:sy n="96" d="100"/>
        </p:scale>
        <p:origin x="17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3.svg"/><Relationship Id="rId10" Type="http://schemas.openxmlformats.org/officeDocument/2006/relationships/hyperlink" Target="http://www.st-anthonys.lancs.sch.uk/ENGLISH/" TargetMode="External"/><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sv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3" Type="http://schemas.openxmlformats.org/officeDocument/2006/relationships/image" Target="../media/image19.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FC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906" r="99396">
                        <a14:foregroundMark x1="31722" y1="87731" x2="28701" y2="90509"/>
                        <a14:backgroundMark x1="73112" y1="41204" x2="73414" y2="39120"/>
                      </a14:backgroundRemoval>
                    </a14:imgEffect>
                  </a14:imgLayer>
                </a14:imgProps>
              </a:ext>
              <a:ext uri="{28A0092B-C50C-407E-A947-70E740481C1C}">
                <a14:useLocalDpi xmlns:a14="http://schemas.microsoft.com/office/drawing/2010/main" val="0"/>
              </a:ext>
            </a:extLst>
          </a:blip>
          <a:stretch>
            <a:fillRect/>
          </a:stretch>
        </p:blipFill>
        <p:spPr>
          <a:xfrm>
            <a:off x="5979869" y="3150049"/>
            <a:ext cx="3401778" cy="443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373315" y="-183230"/>
            <a:ext cx="1844702" cy="1761691"/>
          </a:xfrm>
          <a:prstGeom prst="rect">
            <a:avLst/>
          </a:prstGeom>
        </p:spPr>
      </p:pic>
      <p:sp>
        <p:nvSpPr>
          <p:cNvPr id="5" name="AutoShape 5"/>
          <p:cNvSpPr/>
          <p:nvPr/>
        </p:nvSpPr>
        <p:spPr>
          <a:xfrm>
            <a:off x="5392210" y="2369782"/>
            <a:ext cx="4238167" cy="0"/>
          </a:xfrm>
          <a:prstGeom prst="line">
            <a:avLst/>
          </a:prstGeom>
          <a:ln w="28575" cap="rnd">
            <a:solidFill>
              <a:srgbClr val="583B23"/>
            </a:solidFill>
            <a:prstDash val="solid"/>
            <a:headEnd type="none" w="sm" len="sm"/>
            <a:tailEnd type="none" w="sm" len="sm"/>
          </a:ln>
        </p:spPr>
      </p:sp>
      <p:pic>
        <p:nvPicPr>
          <p:cNvPr id="6" name="Picture 6"/>
          <p:cNvPicPr>
            <a:picLocks noChangeAspect="1"/>
          </p:cNvPicPr>
          <p:nvPr/>
        </p:nvPicPr>
        <p:blipFill>
          <a:blip r:embed="rId6">
            <a:extLst>
              <a:ext uri="{BEBA8EAE-BF5A-486C-A8C5-ECC9F3942E4B}">
                <a14:imgProps xmlns:a14="http://schemas.microsoft.com/office/drawing/2010/main">
                  <a14:imgLayer r:embed="rId7">
                    <a14:imgEffect>
                      <a14:backgroundRemoval t="0" b="100000" l="0" r="99115"/>
                    </a14:imgEffect>
                  </a14:imgLayer>
                </a14:imgProps>
              </a:ext>
              <a:ext uri="{28A0092B-C50C-407E-A947-70E740481C1C}">
                <a14:useLocalDpi xmlns:a14="http://schemas.microsoft.com/office/drawing/2010/main" val="0"/>
              </a:ext>
            </a:extLst>
          </a:blip>
          <a:stretch>
            <a:fillRect/>
          </a:stretch>
        </p:blipFill>
        <p:spPr>
          <a:xfrm>
            <a:off x="1221500" y="28955"/>
            <a:ext cx="2396099" cy="2553012"/>
          </a:xfrm>
          <a:prstGeom prst="rect">
            <a:avLst/>
          </a:prstGeom>
        </p:spPr>
      </p:pic>
      <p:sp>
        <p:nvSpPr>
          <p:cNvPr id="7" name="AutoShape 7"/>
          <p:cNvSpPr/>
          <p:nvPr/>
        </p:nvSpPr>
        <p:spPr>
          <a:xfrm>
            <a:off x="1043587" y="3169138"/>
            <a:ext cx="2796975" cy="0"/>
          </a:xfrm>
          <a:prstGeom prst="line">
            <a:avLst/>
          </a:prstGeom>
          <a:ln w="28575" cap="rnd">
            <a:solidFill>
              <a:srgbClr val="583B23"/>
            </a:solidFill>
            <a:prstDash val="solid"/>
            <a:headEnd type="none" w="sm" len="sm"/>
            <a:tailEnd type="none" w="sm" len="sm"/>
          </a:ln>
        </p:spPr>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10139">
            <a:off x="1891564" y="3858641"/>
            <a:ext cx="1215321" cy="3108960"/>
          </a:xfrm>
          <a:prstGeom prst="rect">
            <a:avLst/>
          </a:prstGeom>
        </p:spPr>
      </p:pic>
      <p:sp>
        <p:nvSpPr>
          <p:cNvPr id="9" name="TextBox 9"/>
          <p:cNvSpPr txBox="1"/>
          <p:nvPr/>
        </p:nvSpPr>
        <p:spPr>
          <a:xfrm>
            <a:off x="5029200" y="1007599"/>
            <a:ext cx="5029200" cy="1282402"/>
          </a:xfrm>
          <a:prstGeom prst="rect">
            <a:avLst/>
          </a:prstGeom>
        </p:spPr>
        <p:txBody>
          <a:bodyPr wrap="square" lIns="0" tIns="0" rIns="0" bIns="0" rtlCol="0" anchor="t">
            <a:spAutoFit/>
          </a:bodyPr>
          <a:lstStyle/>
          <a:p>
            <a:pPr algn="ctr">
              <a:lnSpc>
                <a:spcPts val="5040"/>
              </a:lnSpc>
            </a:pPr>
            <a:r>
              <a:rPr lang="en-US" sz="3200" dirty="0" smtClean="0">
                <a:solidFill>
                  <a:srgbClr val="583B23"/>
                </a:solidFill>
                <a:latin typeface="Letter-join Plus 40" panose="02000505000000020003" pitchFamily="50" charset="0"/>
              </a:rPr>
              <a:t>LISTENING TO OUR CHILDREN READ</a:t>
            </a:r>
            <a:endParaRPr lang="en-US" sz="3200" dirty="0">
              <a:solidFill>
                <a:srgbClr val="583B23"/>
              </a:solidFill>
              <a:latin typeface="Letter-join Plus 40" panose="02000505000000020003" pitchFamily="50" charset="0"/>
            </a:endParaRPr>
          </a:p>
        </p:txBody>
      </p:sp>
      <p:sp>
        <p:nvSpPr>
          <p:cNvPr id="10" name="TextBox 10"/>
          <p:cNvSpPr txBox="1"/>
          <p:nvPr/>
        </p:nvSpPr>
        <p:spPr>
          <a:xfrm>
            <a:off x="5308036" y="2642016"/>
            <a:ext cx="4406517" cy="37592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umios Marker"/>
              </a:rPr>
              <a:t>“Talk at the heart of our curriculum"</a:t>
            </a:r>
            <a:endParaRPr lang="en-US" sz="2799" dirty="0">
              <a:solidFill>
                <a:srgbClr val="583B23"/>
              </a:solidFill>
              <a:latin typeface="Lumios Marker"/>
            </a:endParaRPr>
          </a:p>
        </p:txBody>
      </p:sp>
      <p:sp>
        <p:nvSpPr>
          <p:cNvPr id="12" name="TextBox 12"/>
          <p:cNvSpPr txBox="1"/>
          <p:nvPr/>
        </p:nvSpPr>
        <p:spPr>
          <a:xfrm>
            <a:off x="349477" y="2706431"/>
            <a:ext cx="4413795" cy="338243"/>
          </a:xfrm>
          <a:prstGeom prst="rect">
            <a:avLst/>
          </a:prstGeom>
        </p:spPr>
        <p:txBody>
          <a:bodyPr lIns="0" tIns="0" rIns="0" bIns="0" rtlCol="0" anchor="t">
            <a:spAutoFit/>
          </a:bodyPr>
          <a:lstStyle/>
          <a:p>
            <a:pPr algn="ctr">
              <a:lnSpc>
                <a:spcPts val="2400"/>
              </a:lnSpc>
            </a:pPr>
            <a:r>
              <a:rPr lang="en-US" sz="2400" dirty="0">
                <a:solidFill>
                  <a:srgbClr val="583B23"/>
                </a:solidFill>
                <a:latin typeface="Josefin Sans Bold"/>
              </a:rPr>
              <a:t>ABOUT US</a:t>
            </a:r>
          </a:p>
        </p:txBody>
      </p:sp>
      <p:sp>
        <p:nvSpPr>
          <p:cNvPr id="13" name="TextBox 13"/>
          <p:cNvSpPr txBox="1"/>
          <p:nvPr/>
        </p:nvSpPr>
        <p:spPr>
          <a:xfrm>
            <a:off x="349477" y="6592570"/>
            <a:ext cx="4413795" cy="1128514"/>
          </a:xfrm>
          <a:prstGeom prst="rect">
            <a:avLst/>
          </a:prstGeom>
        </p:spPr>
        <p:txBody>
          <a:bodyPr lIns="0" tIns="0" rIns="0" bIns="0" rtlCol="0" anchor="t">
            <a:spAutoFit/>
          </a:bodyPr>
          <a:lstStyle/>
          <a:p>
            <a:pPr>
              <a:lnSpc>
                <a:spcPts val="2239"/>
              </a:lnSpc>
            </a:pPr>
            <a:r>
              <a:rPr lang="en-US" sz="1599" dirty="0" smtClean="0">
                <a:solidFill>
                  <a:srgbClr val="583B23"/>
                </a:solidFill>
                <a:latin typeface="Letter-join Plus 40" panose="02000505000000020003" pitchFamily="50" charset="0"/>
              </a:rPr>
              <a:t>PHONE : 01772 726621</a:t>
            </a:r>
          </a:p>
          <a:p>
            <a:pPr>
              <a:lnSpc>
                <a:spcPts val="2239"/>
              </a:lnSpc>
            </a:pPr>
            <a:r>
              <a:rPr lang="en-US" sz="1599" dirty="0" smtClean="0">
                <a:solidFill>
                  <a:srgbClr val="583B23"/>
                </a:solidFill>
                <a:latin typeface="Letter-join Plus 40" panose="02000505000000020003" pitchFamily="50" charset="0"/>
              </a:rPr>
              <a:t>EMAIL </a:t>
            </a:r>
            <a:r>
              <a:rPr lang="en-US" sz="1599" dirty="0">
                <a:solidFill>
                  <a:srgbClr val="583B23"/>
                </a:solidFill>
                <a:latin typeface="Letter-join Plus 40" panose="02000505000000020003" pitchFamily="50" charset="0"/>
              </a:rPr>
              <a:t>: </a:t>
            </a:r>
            <a:r>
              <a:rPr lang="en-US" sz="1599" dirty="0" smtClean="0">
                <a:solidFill>
                  <a:srgbClr val="583B23"/>
                </a:solidFill>
                <a:latin typeface="Letter-join Plus 40" panose="02000505000000020003" pitchFamily="50" charset="0"/>
              </a:rPr>
              <a:t>E.CLARKE@ST-ANTHONYS.LANCS.SCH.UK</a:t>
            </a:r>
          </a:p>
          <a:p>
            <a:pPr>
              <a:lnSpc>
                <a:spcPts val="2239"/>
              </a:lnSpc>
            </a:pPr>
            <a:r>
              <a:rPr lang="en-US" sz="1599" dirty="0" smtClean="0">
                <a:solidFill>
                  <a:srgbClr val="583B23"/>
                </a:solidFill>
                <a:latin typeface="Letter-join Plus 40" panose="02000505000000020003" pitchFamily="50" charset="0"/>
              </a:rPr>
              <a:t>WEBSITE : </a:t>
            </a:r>
            <a:r>
              <a:rPr lang="en-US" sz="1599" dirty="0" smtClean="0">
                <a:solidFill>
                  <a:srgbClr val="583B23"/>
                </a:solidFill>
                <a:latin typeface="Letter-join Plus 40" panose="02000505000000020003" pitchFamily="50" charset="0"/>
                <a:hlinkClick r:id="rId10"/>
              </a:rPr>
              <a:t>HTTP://WWW.ST-ANTHONYS.LANCS.SCH.UK/ENGLISH/</a:t>
            </a:r>
            <a:r>
              <a:rPr lang="en-US" sz="1599" dirty="0" smtClean="0">
                <a:solidFill>
                  <a:srgbClr val="583B23"/>
                </a:solidFill>
                <a:latin typeface="Letter-join Plus 40" panose="02000505000000020003" pitchFamily="50" charset="0"/>
              </a:rPr>
              <a:t> </a:t>
            </a:r>
          </a:p>
        </p:txBody>
      </p:sp>
      <p:sp>
        <p:nvSpPr>
          <p:cNvPr id="14" name="TextBox 14"/>
          <p:cNvSpPr txBox="1"/>
          <p:nvPr/>
        </p:nvSpPr>
        <p:spPr>
          <a:xfrm>
            <a:off x="349477" y="6265306"/>
            <a:ext cx="3638858" cy="302048"/>
          </a:xfrm>
          <a:prstGeom prst="rect">
            <a:avLst/>
          </a:prstGeom>
        </p:spPr>
        <p:txBody>
          <a:bodyPr lIns="0" tIns="0" rIns="0" bIns="0" rtlCol="0" anchor="t">
            <a:spAutoFit/>
          </a:bodyPr>
          <a:lstStyle/>
          <a:p>
            <a:pPr>
              <a:lnSpc>
                <a:spcPts val="2340"/>
              </a:lnSpc>
            </a:pPr>
            <a:r>
              <a:rPr lang="en-US" sz="1800">
                <a:solidFill>
                  <a:srgbClr val="583B23"/>
                </a:solidFill>
                <a:latin typeface="Josefin Sans Bold"/>
              </a:rPr>
              <a:t>CONTACT :</a:t>
            </a:r>
          </a:p>
        </p:txBody>
      </p:sp>
      <p:sp>
        <p:nvSpPr>
          <p:cNvPr id="15" name="TextBox 15"/>
          <p:cNvSpPr txBox="1"/>
          <p:nvPr/>
        </p:nvSpPr>
        <p:spPr>
          <a:xfrm>
            <a:off x="349477" y="3500129"/>
            <a:ext cx="4413795" cy="1230465"/>
          </a:xfrm>
          <a:prstGeom prst="rect">
            <a:avLst/>
          </a:prstGeom>
        </p:spPr>
        <p:txBody>
          <a:bodyPr lIns="0" tIns="0" rIns="0" bIns="0" rtlCol="0" anchor="t">
            <a:spAutoFit/>
          </a:bodyPr>
          <a:lstStyle/>
          <a:p>
            <a:pPr algn="ctr"/>
            <a:r>
              <a:rPr lang="en-US" sz="1599" dirty="0" smtClean="0">
                <a:solidFill>
                  <a:srgbClr val="583B23"/>
                </a:solidFill>
                <a:latin typeface="Letter-join Plus 40" panose="02000505000000020003" pitchFamily="50" charset="0"/>
              </a:rPr>
              <a:t>HEAD TEACHER – MRS R BALLARD</a:t>
            </a:r>
          </a:p>
          <a:p>
            <a:pPr algn="ctr"/>
            <a:r>
              <a:rPr lang="en-US" sz="1599" dirty="0" smtClean="0">
                <a:solidFill>
                  <a:srgbClr val="583B23"/>
                </a:solidFill>
                <a:latin typeface="Letter-join Plus 40" panose="02000505000000020003" pitchFamily="50" charset="0"/>
              </a:rPr>
              <a:t>DEPUTY TEACHER – MRS V BERRY</a:t>
            </a:r>
          </a:p>
          <a:p>
            <a:pPr algn="ctr"/>
            <a:r>
              <a:rPr lang="en-US" sz="1599" dirty="0" smtClean="0">
                <a:solidFill>
                  <a:srgbClr val="583B23"/>
                </a:solidFill>
                <a:latin typeface="Letter-join Plus 40" panose="02000505000000020003" pitchFamily="50" charset="0"/>
              </a:rPr>
              <a:t>ENGLISH LEADER – MISS E CLARKE</a:t>
            </a:r>
          </a:p>
          <a:p>
            <a:pPr algn="ctr"/>
            <a:r>
              <a:rPr lang="en-US" sz="1599" dirty="0" smtClean="0">
                <a:solidFill>
                  <a:srgbClr val="583B23"/>
                </a:solidFill>
                <a:latin typeface="Letter-join Plus 40" panose="02000505000000020003" pitchFamily="50" charset="0"/>
              </a:rPr>
              <a:t>PHONICS LEADER (KS1) – MISS S FORBES</a:t>
            </a:r>
          </a:p>
          <a:p>
            <a:pPr algn="ctr"/>
            <a:r>
              <a:rPr lang="en-US" sz="1599" dirty="0" smtClean="0">
                <a:solidFill>
                  <a:srgbClr val="583B23"/>
                </a:solidFill>
                <a:latin typeface="Letter-join Plus 40" panose="02000505000000020003" pitchFamily="50" charset="0"/>
              </a:rPr>
              <a:t>PHONICS LEADER (KS2) – MRS S ESHBORN</a:t>
            </a:r>
            <a:endParaRPr lang="en-US" sz="1599" dirty="0">
              <a:solidFill>
                <a:srgbClr val="583B23"/>
              </a:solidFill>
              <a:latin typeface="Letter-join Plus 40" panose="02000505000000020003" pitchFamily="50" charset="0"/>
            </a:endParaRPr>
          </a:p>
        </p:txBody>
      </p:sp>
      <p:pic>
        <p:nvPicPr>
          <p:cNvPr id="17" name="Picture 16" descr="badge 4"/>
          <p:cNvPicPr/>
          <p:nvPr/>
        </p:nvPicPr>
        <p:blipFill rotWithShape="1">
          <a:blip r:embed="rId11" cstate="print">
            <a:extLst>
              <a:ext uri="{BEBA8EAE-BF5A-486C-A8C5-ECC9F3942E4B}">
                <a14:imgProps xmlns:a14="http://schemas.microsoft.com/office/drawing/2010/main">
                  <a14:imgLayer r:embed="rId12">
                    <a14:imgEffect>
                      <a14:backgroundRemoval t="0" b="100000" l="1639" r="99180"/>
                    </a14:imgEffect>
                  </a14:imgLayer>
                </a14:imgProps>
              </a:ext>
              <a:ext uri="{28A0092B-C50C-407E-A947-70E740481C1C}">
                <a14:useLocalDpi xmlns:a14="http://schemas.microsoft.com/office/drawing/2010/main" val="0"/>
              </a:ext>
            </a:extLst>
          </a:blip>
          <a:srcRect r="1379"/>
          <a:stretch/>
        </p:blipFill>
        <p:spPr bwMode="auto">
          <a:xfrm>
            <a:off x="7141344" y="138305"/>
            <a:ext cx="739897" cy="737181"/>
          </a:xfrm>
          <a:prstGeom prst="rect">
            <a:avLst/>
          </a:prstGeom>
          <a:noFill/>
          <a:ex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3600" y="4906650"/>
            <a:ext cx="851486" cy="851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FCE"/>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5876" y="391815"/>
            <a:ext cx="2691520" cy="1635099"/>
          </a:xfrm>
          <a:prstGeom prst="rect">
            <a:avLst/>
          </a:prstGeom>
        </p:spPr>
      </p:pic>
      <p:sp>
        <p:nvSpPr>
          <p:cNvPr id="5" name="TextBox 5"/>
          <p:cNvSpPr txBox="1"/>
          <p:nvPr/>
        </p:nvSpPr>
        <p:spPr>
          <a:xfrm>
            <a:off x="1280536" y="655366"/>
            <a:ext cx="2362200" cy="1107996"/>
          </a:xfrm>
          <a:prstGeom prst="rect">
            <a:avLst/>
          </a:prstGeom>
        </p:spPr>
        <p:txBody>
          <a:bodyPr wrap="square" lIns="0" tIns="0" rIns="0" bIns="0" rtlCol="0" anchor="t">
            <a:spAutoFit/>
          </a:bodyPr>
          <a:lstStyle/>
          <a:p>
            <a:pPr algn="ctr"/>
            <a:r>
              <a:rPr lang="en-GB" sz="2400" dirty="0" smtClean="0">
                <a:solidFill>
                  <a:srgbClr val="583B23"/>
                </a:solidFill>
                <a:latin typeface="Letter-join Plus 40" panose="02000505000000020003" pitchFamily="50" charset="0"/>
              </a:rPr>
              <a:t>LISTENING TO OUR CHILDREN READ</a:t>
            </a:r>
            <a:endParaRPr lang="en-US" sz="2400" dirty="0">
              <a:solidFill>
                <a:srgbClr val="583B23"/>
              </a:solidFill>
              <a:latin typeface="Letter-join Plus 40" panose="02000505000000020003" pitchFamily="50" charset="0"/>
            </a:endParaRPr>
          </a:p>
        </p:txBody>
      </p:sp>
      <p:sp>
        <p:nvSpPr>
          <p:cNvPr id="7" name="TextBox 7"/>
          <p:cNvSpPr txBox="1"/>
          <p:nvPr/>
        </p:nvSpPr>
        <p:spPr>
          <a:xfrm>
            <a:off x="410058" y="2236330"/>
            <a:ext cx="4108411" cy="2707023"/>
          </a:xfrm>
          <a:prstGeom prst="rect">
            <a:avLst/>
          </a:prstGeom>
        </p:spPr>
        <p:txBody>
          <a:bodyPr lIns="0" tIns="0" rIns="0" bIns="0" rtlCol="0" anchor="t">
            <a:spAutoFit/>
          </a:bodyPr>
          <a:lstStyle/>
          <a:p>
            <a:pPr algn="ctr"/>
            <a:r>
              <a:rPr lang="en-GB" sz="1599" dirty="0">
                <a:solidFill>
                  <a:srgbClr val="583B23"/>
                </a:solidFill>
                <a:latin typeface="Letter-join Plus 40" panose="02000505000000020003" pitchFamily="50" charset="0"/>
              </a:rPr>
              <a:t>When you hear a child read, please concentrate on one skill. Other things may be covered but your assessment of that reading session and the comments you make in the child’s reading record and in the class reading record must be in line with your focus. When writing in the reading records it is good practice, although not essential, to title it with the skill covered (decoding; expression/intonation; comprehension) followed by your comment. Let’s try and move away from ‘read confidently’ ‘lovely reading’ </a:t>
            </a:r>
            <a:r>
              <a:rPr lang="en-GB" sz="1599" dirty="0" err="1">
                <a:solidFill>
                  <a:srgbClr val="583B23"/>
                </a:solidFill>
                <a:latin typeface="Letter-join Plus 40" panose="02000505000000020003" pitchFamily="50" charset="0"/>
              </a:rPr>
              <a:t>etc</a:t>
            </a:r>
            <a:r>
              <a:rPr lang="en-GB" sz="1599" dirty="0">
                <a:solidFill>
                  <a:srgbClr val="583B23"/>
                </a:solidFill>
                <a:latin typeface="Letter-join Plus 40" panose="02000505000000020003" pitchFamily="50" charset="0"/>
              </a:rPr>
              <a:t> – we are all guilty of it!</a:t>
            </a:r>
            <a:endParaRPr lang="en-US" sz="1599" dirty="0">
              <a:solidFill>
                <a:srgbClr val="583B23"/>
              </a:solidFill>
              <a:latin typeface="Letter-join Plus 40" panose="02000505000000020003" pitchFamily="50" charset="0"/>
            </a:endParaRPr>
          </a:p>
        </p:txBody>
      </p:sp>
      <p:sp>
        <p:nvSpPr>
          <p:cNvPr id="12" name="TextBox 7"/>
          <p:cNvSpPr txBox="1"/>
          <p:nvPr/>
        </p:nvSpPr>
        <p:spPr>
          <a:xfrm>
            <a:off x="407430" y="5113750"/>
            <a:ext cx="4108411" cy="2460930"/>
          </a:xfrm>
          <a:prstGeom prst="rect">
            <a:avLst/>
          </a:prstGeom>
        </p:spPr>
        <p:txBody>
          <a:bodyPr lIns="0" tIns="0" rIns="0" bIns="0" rtlCol="0" anchor="t">
            <a:spAutoFit/>
          </a:bodyPr>
          <a:lstStyle/>
          <a:p>
            <a:pPr algn="ctr"/>
            <a:r>
              <a:rPr lang="en-GB" sz="1599" dirty="0">
                <a:solidFill>
                  <a:srgbClr val="583B23"/>
                </a:solidFill>
                <a:latin typeface="Letter-join Plus 40" panose="02000505000000020003" pitchFamily="50" charset="0"/>
              </a:rPr>
              <a:t>When you hear a child read, you are not just ‘listening to the child read’ you are actually teaching them their own next steps. Please try to be aware of the level of the child that you are listening to and ask them questions / demonstrate skills that are appropriate to that child’s level of reading as much as possible.</a:t>
            </a:r>
          </a:p>
          <a:p>
            <a:pPr algn="ctr"/>
            <a:endParaRPr lang="en-GB" sz="1599" dirty="0">
              <a:solidFill>
                <a:srgbClr val="583B23"/>
              </a:solidFill>
              <a:latin typeface="Letter-join Plus 40" panose="02000505000000020003" pitchFamily="50" charset="0"/>
            </a:endParaRPr>
          </a:p>
          <a:p>
            <a:pPr algn="ctr"/>
            <a:r>
              <a:rPr lang="en-GB" sz="1599" dirty="0">
                <a:solidFill>
                  <a:srgbClr val="583B23"/>
                </a:solidFill>
                <a:latin typeface="Letter-join Plus 40" panose="02000505000000020003" pitchFamily="50" charset="0"/>
              </a:rPr>
              <a:t>I have put together this document to aid you when listening to children read.</a:t>
            </a:r>
          </a:p>
        </p:txBody>
      </p:sp>
      <p:pic>
        <p:nvPicPr>
          <p:cNvPr id="11" name="Picture 10"/>
          <p:cNvPicPr/>
          <p:nvPr/>
        </p:nvPicPr>
        <p:blipFill rotWithShape="1">
          <a:blip r:embed="rId6"/>
          <a:srcRect r="47990"/>
          <a:stretch/>
        </p:blipFill>
        <p:spPr>
          <a:xfrm>
            <a:off x="5638800" y="304800"/>
            <a:ext cx="4114800" cy="3581400"/>
          </a:xfrm>
          <a:prstGeom prst="rect">
            <a:avLst/>
          </a:prstGeom>
        </p:spPr>
      </p:pic>
      <p:pic>
        <p:nvPicPr>
          <p:cNvPr id="16" name="Picture 15"/>
          <p:cNvPicPr/>
          <p:nvPr/>
        </p:nvPicPr>
        <p:blipFill rotWithShape="1">
          <a:blip r:embed="rId7"/>
          <a:srcRect r="47990"/>
          <a:stretch/>
        </p:blipFill>
        <p:spPr>
          <a:xfrm>
            <a:off x="5638800" y="3886200"/>
            <a:ext cx="4114800"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FCE"/>
        </a:solidFill>
        <a:effectLst/>
      </p:bgPr>
    </p:bg>
    <p:spTree>
      <p:nvGrpSpPr>
        <p:cNvPr id="1" name=""/>
        <p:cNvGrpSpPr/>
        <p:nvPr/>
      </p:nvGrpSpPr>
      <p:grpSpPr>
        <a:xfrm>
          <a:off x="0" y="0"/>
          <a:ext cx="0" cy="0"/>
          <a:chOff x="0" y="0"/>
          <a:chExt cx="0" cy="0"/>
        </a:xfrm>
      </p:grpSpPr>
      <p:sp>
        <p:nvSpPr>
          <p:cNvPr id="8" name="TextBox 8"/>
          <p:cNvSpPr txBox="1"/>
          <p:nvPr/>
        </p:nvSpPr>
        <p:spPr>
          <a:xfrm>
            <a:off x="5611842" y="532130"/>
            <a:ext cx="4130551" cy="38227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etter-join Plus 40" panose="02000505000000020003" pitchFamily="50" charset="0"/>
              </a:rPr>
              <a:t>SKILL FOCUS</a:t>
            </a:r>
            <a:endParaRPr lang="en-US" sz="2799" dirty="0">
              <a:solidFill>
                <a:srgbClr val="583B23"/>
              </a:solidFill>
              <a:latin typeface="Letter-join Plus 40" panose="02000505000000020003" pitchFamily="50" charset="0"/>
            </a:endParaRPr>
          </a:p>
        </p:txBody>
      </p:sp>
      <p:sp>
        <p:nvSpPr>
          <p:cNvPr id="9" name="AutoShape 9"/>
          <p:cNvSpPr/>
          <p:nvPr/>
        </p:nvSpPr>
        <p:spPr>
          <a:xfrm>
            <a:off x="6144328" y="914400"/>
            <a:ext cx="3065577" cy="0"/>
          </a:xfrm>
          <a:prstGeom prst="line">
            <a:avLst/>
          </a:prstGeom>
          <a:ln w="28575" cap="rnd">
            <a:solidFill>
              <a:srgbClr val="583B23"/>
            </a:solidFill>
            <a:prstDash val="solid"/>
            <a:headEnd type="none" w="sm" len="sm"/>
            <a:tailEnd type="none" w="sm" len="sm"/>
          </a:ln>
        </p:spPr>
      </p:sp>
      <p:sp>
        <p:nvSpPr>
          <p:cNvPr id="13" name="TextBox 8"/>
          <p:cNvSpPr txBox="1"/>
          <p:nvPr/>
        </p:nvSpPr>
        <p:spPr>
          <a:xfrm>
            <a:off x="5611842" y="1018229"/>
            <a:ext cx="4130551" cy="38227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etter-join Plus 40" panose="02000505000000020003" pitchFamily="50" charset="0"/>
              </a:rPr>
              <a:t>COMPREHENSION </a:t>
            </a:r>
            <a:endParaRPr lang="en-US" sz="2799" dirty="0">
              <a:solidFill>
                <a:srgbClr val="583B23"/>
              </a:solidFill>
              <a:latin typeface="Letter-join Plus 40" panose="02000505000000020003" pitchFamily="50" charset="0"/>
            </a:endParaRPr>
          </a:p>
        </p:txBody>
      </p:sp>
      <p:sp>
        <p:nvSpPr>
          <p:cNvPr id="14" name="Rectangle 13"/>
          <p:cNvSpPr/>
          <p:nvPr/>
        </p:nvSpPr>
        <p:spPr>
          <a:xfrm>
            <a:off x="5611842" y="1504327"/>
            <a:ext cx="4130551" cy="923330"/>
          </a:xfrm>
          <a:prstGeom prst="rect">
            <a:avLst/>
          </a:prstGeom>
        </p:spPr>
        <p:txBody>
          <a:bodyPr wrap="square">
            <a:spAutoFit/>
          </a:bodyPr>
          <a:lstStyle/>
          <a:p>
            <a:pPr algn="ctr"/>
            <a:r>
              <a:rPr lang="en-GB" dirty="0">
                <a:solidFill>
                  <a:srgbClr val="FF0000"/>
                </a:solidFill>
                <a:latin typeface="Letter-join Plus 40" panose="02000505000000020003" pitchFamily="50" charset="0"/>
                <a:ea typeface="Calibri" panose="020F0502020204030204" pitchFamily="34" charset="0"/>
                <a:cs typeface="Times New Roman" panose="02020603050405020304" pitchFamily="18" charset="0"/>
              </a:rPr>
              <a:t>Children who can read words and the flow of reading is good. Pick a comprehension focus to advance comprehension skills.</a:t>
            </a:r>
            <a:endParaRPr lang="en-GB" dirty="0"/>
          </a:p>
        </p:txBody>
      </p:sp>
      <p:sp>
        <p:nvSpPr>
          <p:cNvPr id="15" name="Rectangle 14"/>
          <p:cNvSpPr/>
          <p:nvPr/>
        </p:nvSpPr>
        <p:spPr>
          <a:xfrm>
            <a:off x="5029200" y="2346146"/>
            <a:ext cx="5029200" cy="5426870"/>
          </a:xfrm>
          <a:prstGeom prst="rect">
            <a:avLst/>
          </a:prstGeom>
        </p:spPr>
        <p:txBody>
          <a:bodyPr>
            <a:spAutoFit/>
          </a:bodyPr>
          <a:lstStyle/>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TEACHING SEQUENCE</a:t>
            </a: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1. Introduce </a:t>
            </a:r>
            <a:r>
              <a:rPr lang="en-GB" dirty="0">
                <a:latin typeface="Letter-join Plus 40" panose="02000505000000020003" pitchFamily="50" charset="0"/>
                <a:ea typeface="Calibri" panose="020F0502020204030204" pitchFamily="34" charset="0"/>
                <a:cs typeface="Times New Roman" panose="02020603050405020304" pitchFamily="18" charset="0"/>
              </a:rPr>
              <a:t>book to child – tell them how much of the book they will read during this session.</a:t>
            </a: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2. Share </a:t>
            </a:r>
            <a:r>
              <a:rPr lang="en-GB" dirty="0">
                <a:latin typeface="Letter-join Plus 40" panose="02000505000000020003" pitchFamily="50" charset="0"/>
                <a:ea typeface="Calibri" panose="020F0502020204030204" pitchFamily="34" charset="0"/>
                <a:cs typeface="Times New Roman" panose="02020603050405020304" pitchFamily="18" charset="0"/>
              </a:rPr>
              <a:t>the learning intention with the child (focus this on one part of the comprehension (</a:t>
            </a:r>
            <a:r>
              <a:rPr lang="en-GB" dirty="0" smtClean="0">
                <a:latin typeface="Letter-join Plus 40" panose="02000505000000020003" pitchFamily="50" charset="0"/>
                <a:ea typeface="Calibri" panose="020F0502020204030204" pitchFamily="34" charset="0"/>
                <a:cs typeface="Times New Roman" panose="02020603050405020304" pitchFamily="18" charset="0"/>
              </a:rPr>
              <a:t>VIPERS)</a:t>
            </a:r>
            <a:endParaRPr lang="en-GB" dirty="0">
              <a:latin typeface="Letter-join Plus 40" panose="02000505000000020003" pitchFamily="50" charset="0"/>
              <a:ea typeface="Calibri" panose="020F0502020204030204" pitchFamily="34" charset="0"/>
              <a:cs typeface="Times New Roman" panose="02020603050405020304" pitchFamily="18" charset="0"/>
            </a:endParaRP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3. Spot </a:t>
            </a:r>
            <a:r>
              <a:rPr lang="en-GB" dirty="0">
                <a:latin typeface="Letter-join Plus 40" panose="02000505000000020003" pitchFamily="50" charset="0"/>
                <a:ea typeface="Calibri" panose="020F0502020204030204" pitchFamily="34" charset="0"/>
                <a:cs typeface="Times New Roman" panose="02020603050405020304" pitchFamily="18" charset="0"/>
              </a:rPr>
              <a:t>out any words that the child may struggle with.</a:t>
            </a: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4. Child </a:t>
            </a:r>
            <a:r>
              <a:rPr lang="en-GB" dirty="0">
                <a:latin typeface="Letter-join Plus 40" panose="02000505000000020003" pitchFamily="50" charset="0"/>
                <a:ea typeface="Calibri" panose="020F0502020204030204" pitchFamily="34" charset="0"/>
                <a:cs typeface="Times New Roman" panose="02020603050405020304" pitchFamily="18" charset="0"/>
              </a:rPr>
              <a:t>to begin reading – use a mixture of adult reading and child reading (adult to read to the child to aid the comprehension)</a:t>
            </a: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5. Stop </a:t>
            </a:r>
            <a:r>
              <a:rPr lang="en-GB" dirty="0">
                <a:latin typeface="Letter-join Plus 40" panose="02000505000000020003" pitchFamily="50" charset="0"/>
                <a:ea typeface="Calibri" panose="020F0502020204030204" pitchFamily="34" charset="0"/>
                <a:cs typeface="Times New Roman" panose="02020603050405020304" pitchFamily="18" charset="0"/>
              </a:rPr>
              <a:t>the child at different points and use questioning to check understanding. Have conversations related to the skill focus – discussion of inference etc.</a:t>
            </a: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6. Finish </a:t>
            </a:r>
            <a:r>
              <a:rPr lang="en-GB" dirty="0">
                <a:latin typeface="Letter-join Plus 40" panose="02000505000000020003" pitchFamily="50" charset="0"/>
                <a:ea typeface="Calibri" panose="020F0502020204030204" pitchFamily="34" charset="0"/>
                <a:cs typeface="Times New Roman" panose="02020603050405020304" pitchFamily="18" charset="0"/>
              </a:rPr>
              <a:t>with a discussion about what you have read together and congratulate child</a:t>
            </a:r>
            <a:r>
              <a:rPr lang="en-GB" dirty="0" smtClean="0">
                <a:latin typeface="Letter-join Plus 40" panose="02000505000000020003" pitchFamily="50" charset="0"/>
                <a:ea typeface="Calibri" panose="020F0502020204030204" pitchFamily="34" charset="0"/>
                <a:cs typeface="Times New Roman" panose="02020603050405020304" pitchFamily="18" charset="0"/>
              </a:rPr>
              <a:t>.</a:t>
            </a:r>
          </a:p>
          <a:p>
            <a:pPr lvl="0" algn="ctr">
              <a:lnSpc>
                <a:spcPct val="107000"/>
              </a:lnSpc>
              <a:spcAft>
                <a:spcPts val="0"/>
              </a:spcAft>
            </a:pPr>
            <a:endParaRPr lang="en-GB" dirty="0">
              <a:latin typeface="Letter-join Plus 40" panose="02000505000000020003" pitchFamily="50" charset="0"/>
              <a:ea typeface="Calibri" panose="020F0502020204030204" pitchFamily="34" charset="0"/>
              <a:cs typeface="Times New Roman" panose="02020603050405020304" pitchFamily="18" charset="0"/>
            </a:endParaRP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Write </a:t>
            </a:r>
            <a:r>
              <a:rPr lang="en-GB" dirty="0">
                <a:latin typeface="Letter-join Plus 40" panose="02000505000000020003" pitchFamily="50" charset="0"/>
                <a:ea typeface="Calibri" panose="020F0502020204030204" pitchFamily="34" charset="0"/>
                <a:cs typeface="Times New Roman" panose="02020603050405020304" pitchFamily="18" charset="0"/>
              </a:rPr>
              <a:t>comment relating to skill focus in reading record and class record.</a:t>
            </a:r>
          </a:p>
          <a:p>
            <a:pPr lvl="0" algn="ctr">
              <a:lnSpc>
                <a:spcPct val="107000"/>
              </a:lnSpc>
              <a:spcAft>
                <a:spcPts val="0"/>
              </a:spcAft>
            </a:pPr>
            <a:endParaRPr lang="en-GB" dirty="0" smtClean="0">
              <a:latin typeface="Letter-join Plus 40" panose="02000505000000020003" pitchFamily="50" charset="0"/>
              <a:ea typeface="Calibri" panose="020F0502020204030204" pitchFamily="34" charset="0"/>
              <a:cs typeface="Times New Roman" panose="02020603050405020304" pitchFamily="18" charset="0"/>
            </a:endParaRPr>
          </a:p>
        </p:txBody>
      </p:sp>
      <p:pic>
        <p:nvPicPr>
          <p:cNvPr id="12" name="Picture 11"/>
          <p:cNvPicPr/>
          <p:nvPr/>
        </p:nvPicPr>
        <p:blipFill rotWithShape="1">
          <a:blip r:embed="rId2"/>
          <a:srcRect r="48323"/>
          <a:stretch/>
        </p:blipFill>
        <p:spPr>
          <a:xfrm>
            <a:off x="304801" y="304800"/>
            <a:ext cx="4571998" cy="3581400"/>
          </a:xfrm>
          <a:prstGeom prst="rect">
            <a:avLst/>
          </a:prstGeom>
        </p:spPr>
      </p:pic>
      <p:pic>
        <p:nvPicPr>
          <p:cNvPr id="20" name="Picture 19"/>
          <p:cNvPicPr/>
          <p:nvPr/>
        </p:nvPicPr>
        <p:blipFill rotWithShape="1">
          <a:blip r:embed="rId3"/>
          <a:srcRect r="48013"/>
          <a:stretch/>
        </p:blipFill>
        <p:spPr>
          <a:xfrm>
            <a:off x="304800" y="3886200"/>
            <a:ext cx="4571999" cy="3505200"/>
          </a:xfrm>
          <a:prstGeom prst="rect">
            <a:avLst/>
          </a:prstGeom>
        </p:spPr>
      </p:pic>
    </p:spTree>
    <p:extLst>
      <p:ext uri="{BB962C8B-B14F-4D97-AF65-F5344CB8AC3E}">
        <p14:creationId xmlns:p14="http://schemas.microsoft.com/office/powerpoint/2010/main" val="326565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FC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73315" y="-183230"/>
            <a:ext cx="1844702" cy="176169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10139">
            <a:off x="1528832" y="5150016"/>
            <a:ext cx="1215321" cy="4925346"/>
          </a:xfrm>
          <a:prstGeom prst="rect">
            <a:avLst/>
          </a:prstGeom>
        </p:spPr>
      </p:pic>
      <p:sp>
        <p:nvSpPr>
          <p:cNvPr id="9" name="TextBox 8"/>
          <p:cNvSpPr txBox="1"/>
          <p:nvPr/>
        </p:nvSpPr>
        <p:spPr>
          <a:xfrm>
            <a:off x="582642" y="532130"/>
            <a:ext cx="4130551" cy="38227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etter-join Plus 40" panose="02000505000000020003" pitchFamily="50" charset="0"/>
              </a:rPr>
              <a:t>SKILL FOCUS</a:t>
            </a:r>
            <a:endParaRPr lang="en-US" sz="2799" dirty="0">
              <a:solidFill>
                <a:srgbClr val="583B23"/>
              </a:solidFill>
              <a:latin typeface="Letter-join Plus 40" panose="02000505000000020003" pitchFamily="50" charset="0"/>
            </a:endParaRPr>
          </a:p>
        </p:txBody>
      </p:sp>
      <p:sp>
        <p:nvSpPr>
          <p:cNvPr id="10" name="AutoShape 9"/>
          <p:cNvSpPr/>
          <p:nvPr/>
        </p:nvSpPr>
        <p:spPr>
          <a:xfrm>
            <a:off x="1115128" y="914400"/>
            <a:ext cx="3065577" cy="0"/>
          </a:xfrm>
          <a:prstGeom prst="line">
            <a:avLst/>
          </a:prstGeom>
          <a:ln w="28575" cap="rnd">
            <a:solidFill>
              <a:srgbClr val="583B23"/>
            </a:solidFill>
            <a:prstDash val="solid"/>
            <a:headEnd type="none" w="sm" len="sm"/>
            <a:tailEnd type="none" w="sm" len="sm"/>
          </a:ln>
        </p:spPr>
      </p:sp>
      <p:sp>
        <p:nvSpPr>
          <p:cNvPr id="11" name="TextBox 8"/>
          <p:cNvSpPr txBox="1"/>
          <p:nvPr/>
        </p:nvSpPr>
        <p:spPr>
          <a:xfrm>
            <a:off x="582642" y="1018229"/>
            <a:ext cx="4130551" cy="38227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etter-join Plus 40" panose="02000505000000020003" pitchFamily="50" charset="0"/>
              </a:rPr>
              <a:t>EXPRESSION </a:t>
            </a:r>
            <a:endParaRPr lang="en-US" sz="2799" dirty="0">
              <a:solidFill>
                <a:srgbClr val="583B23"/>
              </a:solidFill>
              <a:latin typeface="Letter-join Plus 40" panose="02000505000000020003" pitchFamily="50" charset="0"/>
            </a:endParaRPr>
          </a:p>
        </p:txBody>
      </p:sp>
      <p:sp>
        <p:nvSpPr>
          <p:cNvPr id="12" name="Rectangle 11"/>
          <p:cNvSpPr/>
          <p:nvPr/>
        </p:nvSpPr>
        <p:spPr>
          <a:xfrm>
            <a:off x="582642" y="1589999"/>
            <a:ext cx="4130551" cy="646331"/>
          </a:xfrm>
          <a:prstGeom prst="rect">
            <a:avLst/>
          </a:prstGeom>
        </p:spPr>
        <p:txBody>
          <a:bodyPr wrap="square">
            <a:spAutoFit/>
          </a:bodyPr>
          <a:lstStyle/>
          <a:p>
            <a:pPr algn="ctr"/>
            <a:r>
              <a:rPr lang="en-GB" dirty="0">
                <a:solidFill>
                  <a:srgbClr val="FF0000"/>
                </a:solidFill>
                <a:latin typeface="Letter-join Plus 40" panose="02000505000000020003" pitchFamily="50" charset="0"/>
                <a:ea typeface="Calibri" panose="020F0502020204030204" pitchFamily="34" charset="0"/>
                <a:cs typeface="Times New Roman" panose="02020603050405020304" pitchFamily="18" charset="0"/>
              </a:rPr>
              <a:t>Children who can read words but the tone and speed is lacking to create flow.</a:t>
            </a:r>
            <a:endParaRPr lang="en-GB" dirty="0"/>
          </a:p>
        </p:txBody>
      </p:sp>
      <p:sp>
        <p:nvSpPr>
          <p:cNvPr id="13" name="Rectangle 12"/>
          <p:cNvSpPr/>
          <p:nvPr/>
        </p:nvSpPr>
        <p:spPr>
          <a:xfrm>
            <a:off x="0" y="2346146"/>
            <a:ext cx="5029200" cy="5130507"/>
          </a:xfrm>
          <a:prstGeom prst="rect">
            <a:avLst/>
          </a:prstGeom>
        </p:spPr>
        <p:txBody>
          <a:bodyPr>
            <a:spAutoFit/>
          </a:bodyPr>
          <a:lstStyle/>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TEACHING SEQUENCE</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Introduce </a:t>
            </a:r>
            <a:r>
              <a:rPr lang="en-GB" dirty="0">
                <a:latin typeface="Letter-join Plus 40" panose="02000505000000020003" pitchFamily="50" charset="0"/>
                <a:ea typeface="Calibri" panose="020F0502020204030204" pitchFamily="34" charset="0"/>
                <a:cs typeface="Times New Roman" panose="02020603050405020304" pitchFamily="18" charset="0"/>
              </a:rPr>
              <a:t>book to child – tell them how much of the book they will read during this session.</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Share </a:t>
            </a:r>
            <a:r>
              <a:rPr lang="en-GB" dirty="0">
                <a:latin typeface="Letter-join Plus 40" panose="02000505000000020003" pitchFamily="50" charset="0"/>
                <a:ea typeface="Calibri" panose="020F0502020204030204" pitchFamily="34" charset="0"/>
                <a:cs typeface="Times New Roman" panose="02020603050405020304" pitchFamily="18" charset="0"/>
              </a:rPr>
              <a:t>the learning intention with the </a:t>
            </a:r>
            <a:r>
              <a:rPr lang="en-GB" dirty="0" smtClean="0">
                <a:latin typeface="Letter-join Plus 40" panose="02000505000000020003" pitchFamily="50" charset="0"/>
                <a:ea typeface="Calibri" panose="020F0502020204030204" pitchFamily="34" charset="0"/>
                <a:cs typeface="Times New Roman" panose="02020603050405020304" pitchFamily="18" charset="0"/>
              </a:rPr>
              <a:t>child.</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Spot out any words that the child may struggle with.</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Demonstrate </a:t>
            </a:r>
            <a:r>
              <a:rPr lang="en-GB" dirty="0">
                <a:latin typeface="Letter-join Plus 40" panose="02000505000000020003" pitchFamily="50" charset="0"/>
                <a:ea typeface="Calibri" panose="020F0502020204030204" pitchFamily="34" charset="0"/>
                <a:cs typeface="Times New Roman" panose="02020603050405020304" pitchFamily="18" charset="0"/>
              </a:rPr>
              <a:t>to child how they will show expression/intonation (this could be spotting out the punctuation, looking for the speech </a:t>
            </a:r>
            <a:r>
              <a:rPr lang="en-GB" dirty="0" err="1">
                <a:latin typeface="Letter-join Plus 40" panose="02000505000000020003" pitchFamily="50" charset="0"/>
                <a:ea typeface="Calibri" panose="020F0502020204030204" pitchFamily="34" charset="0"/>
                <a:cs typeface="Times New Roman" panose="02020603050405020304" pitchFamily="18" charset="0"/>
              </a:rPr>
              <a:t>etc</a:t>
            </a:r>
            <a:r>
              <a:rPr lang="en-GB" dirty="0">
                <a:latin typeface="Letter-join Plus 40" panose="02000505000000020003" pitchFamily="50" charset="0"/>
                <a:ea typeface="Calibri" panose="020F0502020204030204" pitchFamily="34" charset="0"/>
                <a:cs typeface="Times New Roman" panose="02020603050405020304" pitchFamily="18" charset="0"/>
              </a:rPr>
              <a:t>) – Adult to model how to do this.</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Child </a:t>
            </a:r>
            <a:r>
              <a:rPr lang="en-GB" dirty="0">
                <a:latin typeface="Letter-join Plus 40" panose="02000505000000020003" pitchFamily="50" charset="0"/>
                <a:ea typeface="Calibri" panose="020F0502020204030204" pitchFamily="34" charset="0"/>
                <a:cs typeface="Times New Roman" panose="02020603050405020304" pitchFamily="18" charset="0"/>
              </a:rPr>
              <a:t>to begin reading – use a mixture of adult reading and child reading (adult to model using expression/changing voice </a:t>
            </a:r>
            <a:r>
              <a:rPr lang="en-GB" dirty="0" err="1">
                <a:latin typeface="Letter-join Plus 40" panose="02000505000000020003" pitchFamily="50" charset="0"/>
                <a:ea typeface="Calibri" panose="020F0502020204030204" pitchFamily="34" charset="0"/>
                <a:cs typeface="Times New Roman" panose="02020603050405020304" pitchFamily="18" charset="0"/>
              </a:rPr>
              <a:t>etc</a:t>
            </a:r>
            <a:r>
              <a:rPr lang="en-GB" dirty="0">
                <a:latin typeface="Letter-join Plus 40" panose="02000505000000020003" pitchFamily="50" charset="0"/>
                <a:ea typeface="Calibri" panose="020F0502020204030204" pitchFamily="34" charset="0"/>
                <a:cs typeface="Times New Roman" panose="02020603050405020304" pitchFamily="18" charset="0"/>
              </a:rPr>
              <a:t>)</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Finish </a:t>
            </a:r>
            <a:r>
              <a:rPr lang="en-GB" dirty="0">
                <a:latin typeface="Letter-join Plus 40" panose="02000505000000020003" pitchFamily="50" charset="0"/>
                <a:ea typeface="Calibri" panose="020F0502020204030204" pitchFamily="34" charset="0"/>
                <a:cs typeface="Times New Roman" panose="02020603050405020304" pitchFamily="18" charset="0"/>
              </a:rPr>
              <a:t>with a discussion about what you have read together and congratulate child.</a:t>
            </a:r>
          </a:p>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Write </a:t>
            </a:r>
            <a:r>
              <a:rPr lang="en-GB" dirty="0">
                <a:latin typeface="Letter-join Plus 40" panose="02000505000000020003" pitchFamily="50" charset="0"/>
                <a:ea typeface="Calibri" panose="020F0502020204030204" pitchFamily="34" charset="0"/>
                <a:cs typeface="Times New Roman" panose="02020603050405020304" pitchFamily="18" charset="0"/>
              </a:rPr>
              <a:t>comment relating to skill focus in reading record and class record.</a:t>
            </a:r>
          </a:p>
        </p:txBody>
      </p:sp>
      <p:pic>
        <p:nvPicPr>
          <p:cNvPr id="14" name="Picture 13"/>
          <p:cNvPicPr/>
          <p:nvPr/>
        </p:nvPicPr>
        <p:blipFill rotWithShape="1">
          <a:blip r:embed="rId10"/>
          <a:srcRect r="48005"/>
          <a:stretch/>
        </p:blipFill>
        <p:spPr>
          <a:xfrm>
            <a:off x="5562600" y="228600"/>
            <a:ext cx="4267200" cy="3962400"/>
          </a:xfrm>
          <a:prstGeom prst="rect">
            <a:avLst/>
          </a:prstGeom>
        </p:spPr>
      </p:pic>
      <p:pic>
        <p:nvPicPr>
          <p:cNvPr id="15" name="Picture 14"/>
          <p:cNvPicPr/>
          <p:nvPr/>
        </p:nvPicPr>
        <p:blipFill rotWithShape="1">
          <a:blip r:embed="rId11"/>
          <a:srcRect r="48005"/>
          <a:stretch/>
        </p:blipFill>
        <p:spPr>
          <a:xfrm>
            <a:off x="5562600" y="4191000"/>
            <a:ext cx="4267200" cy="3524250"/>
          </a:xfrm>
          <a:prstGeom prst="rect">
            <a:avLst/>
          </a:prstGeom>
        </p:spPr>
      </p:pic>
    </p:spTree>
    <p:extLst>
      <p:ext uri="{BB962C8B-B14F-4D97-AF65-F5344CB8AC3E}">
        <p14:creationId xmlns:p14="http://schemas.microsoft.com/office/powerpoint/2010/main" val="269505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FCE"/>
        </a:solidFill>
        <a:effectLst/>
      </p:bgPr>
    </p:bg>
    <p:spTree>
      <p:nvGrpSpPr>
        <p:cNvPr id="1" name=""/>
        <p:cNvGrpSpPr/>
        <p:nvPr/>
      </p:nvGrpSpPr>
      <p:grpSpPr>
        <a:xfrm>
          <a:off x="0" y="0"/>
          <a:ext cx="0" cy="0"/>
          <a:chOff x="0" y="0"/>
          <a:chExt cx="0" cy="0"/>
        </a:xfrm>
      </p:grpSpPr>
      <p:sp>
        <p:nvSpPr>
          <p:cNvPr id="8" name="TextBox 8"/>
          <p:cNvSpPr txBox="1"/>
          <p:nvPr/>
        </p:nvSpPr>
        <p:spPr>
          <a:xfrm>
            <a:off x="5611842" y="532130"/>
            <a:ext cx="4130551" cy="38227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etter-join Plus 40" panose="02000505000000020003" pitchFamily="50" charset="0"/>
              </a:rPr>
              <a:t>SKILL FOCUS</a:t>
            </a:r>
            <a:endParaRPr lang="en-US" sz="2799" dirty="0">
              <a:solidFill>
                <a:srgbClr val="583B23"/>
              </a:solidFill>
              <a:latin typeface="Letter-join Plus 40" panose="02000505000000020003" pitchFamily="50" charset="0"/>
            </a:endParaRPr>
          </a:p>
        </p:txBody>
      </p:sp>
      <p:sp>
        <p:nvSpPr>
          <p:cNvPr id="9" name="AutoShape 9"/>
          <p:cNvSpPr/>
          <p:nvPr/>
        </p:nvSpPr>
        <p:spPr>
          <a:xfrm>
            <a:off x="6144328" y="914400"/>
            <a:ext cx="3065577" cy="0"/>
          </a:xfrm>
          <a:prstGeom prst="line">
            <a:avLst/>
          </a:prstGeom>
          <a:ln w="28575" cap="rnd">
            <a:solidFill>
              <a:srgbClr val="583B23"/>
            </a:solidFill>
            <a:prstDash val="solid"/>
            <a:headEnd type="none" w="sm" len="sm"/>
            <a:tailEnd type="none" w="sm" len="sm"/>
          </a:ln>
        </p:spPr>
      </p:sp>
      <p:sp>
        <p:nvSpPr>
          <p:cNvPr id="13" name="TextBox 8"/>
          <p:cNvSpPr txBox="1"/>
          <p:nvPr/>
        </p:nvSpPr>
        <p:spPr>
          <a:xfrm>
            <a:off x="5611842" y="1018229"/>
            <a:ext cx="4130551" cy="382270"/>
          </a:xfrm>
          <a:prstGeom prst="rect">
            <a:avLst/>
          </a:prstGeom>
        </p:spPr>
        <p:txBody>
          <a:bodyPr lIns="0" tIns="0" rIns="0" bIns="0" rtlCol="0" anchor="t">
            <a:spAutoFit/>
          </a:bodyPr>
          <a:lstStyle/>
          <a:p>
            <a:pPr algn="ctr">
              <a:lnSpc>
                <a:spcPts val="2799"/>
              </a:lnSpc>
            </a:pPr>
            <a:r>
              <a:rPr lang="en-US" sz="2799" dirty="0" smtClean="0">
                <a:solidFill>
                  <a:srgbClr val="583B23"/>
                </a:solidFill>
                <a:latin typeface="Letter-join Plus 40" panose="02000505000000020003" pitchFamily="50" charset="0"/>
              </a:rPr>
              <a:t>DECODING </a:t>
            </a:r>
            <a:endParaRPr lang="en-US" sz="2799" dirty="0">
              <a:solidFill>
                <a:srgbClr val="583B23"/>
              </a:solidFill>
              <a:latin typeface="Letter-join Plus 40" panose="02000505000000020003" pitchFamily="50" charset="0"/>
            </a:endParaRPr>
          </a:p>
        </p:txBody>
      </p:sp>
      <p:sp>
        <p:nvSpPr>
          <p:cNvPr id="14" name="Rectangle 13"/>
          <p:cNvSpPr/>
          <p:nvPr/>
        </p:nvSpPr>
        <p:spPr>
          <a:xfrm>
            <a:off x="5611842" y="1589999"/>
            <a:ext cx="4130551" cy="646331"/>
          </a:xfrm>
          <a:prstGeom prst="rect">
            <a:avLst/>
          </a:prstGeom>
        </p:spPr>
        <p:txBody>
          <a:bodyPr wrap="square">
            <a:spAutoFit/>
          </a:bodyPr>
          <a:lstStyle/>
          <a:p>
            <a:pPr algn="ctr"/>
            <a:r>
              <a:rPr lang="en-GB" dirty="0">
                <a:solidFill>
                  <a:srgbClr val="FF0000"/>
                </a:solidFill>
                <a:latin typeface="Letter-join Plus 40" panose="02000505000000020003" pitchFamily="50" charset="0"/>
                <a:ea typeface="Calibri" panose="020F0502020204030204" pitchFamily="34" charset="0"/>
                <a:cs typeface="Times New Roman" panose="02020603050405020304" pitchFamily="18" charset="0"/>
              </a:rPr>
              <a:t>Children who are still learning to ‘sound out words’ – mostly EYFS and KS1 children.</a:t>
            </a:r>
            <a:endParaRPr lang="en-GB" dirty="0"/>
          </a:p>
        </p:txBody>
      </p:sp>
      <p:sp>
        <p:nvSpPr>
          <p:cNvPr id="15" name="Rectangle 14"/>
          <p:cNvSpPr/>
          <p:nvPr/>
        </p:nvSpPr>
        <p:spPr>
          <a:xfrm>
            <a:off x="5029200" y="2346146"/>
            <a:ext cx="5029200" cy="5194371"/>
          </a:xfrm>
          <a:prstGeom prst="rect">
            <a:avLst/>
          </a:prstGeom>
        </p:spPr>
        <p:txBody>
          <a:bodyPr>
            <a:spAutoFit/>
          </a:bodyPr>
          <a:lstStyle/>
          <a:p>
            <a:pPr lvl="0" algn="ctr">
              <a:lnSpc>
                <a:spcPct val="107000"/>
              </a:lnSpc>
              <a:spcAft>
                <a:spcPts val="0"/>
              </a:spcAft>
            </a:pPr>
            <a:r>
              <a:rPr lang="en-GB" dirty="0" smtClean="0">
                <a:latin typeface="Letter-join Plus 40" panose="02000505000000020003" pitchFamily="50" charset="0"/>
                <a:ea typeface="Calibri" panose="020F0502020204030204" pitchFamily="34" charset="0"/>
                <a:cs typeface="Times New Roman" panose="02020603050405020304" pitchFamily="18" charset="0"/>
              </a:rPr>
              <a:t>TEACHING SEQUENCE</a:t>
            </a:r>
          </a:p>
          <a:p>
            <a:pPr marL="342900" lvl="0" indent="-342900" algn="ctr">
              <a:lnSpc>
                <a:spcPct val="107000"/>
              </a:lnSpc>
              <a:spcAft>
                <a:spcPts val="0"/>
              </a:spcAft>
              <a:buFont typeface="+mj-lt"/>
              <a:buAutoNum type="arabicPeriod"/>
            </a:pPr>
            <a:r>
              <a:rPr lang="en-GB" dirty="0" smtClean="0">
                <a:latin typeface="Letter-join Plus 40" panose="02000505000000020003" pitchFamily="50" charset="0"/>
                <a:ea typeface="Calibri" panose="020F0502020204030204" pitchFamily="34" charset="0"/>
                <a:cs typeface="Times New Roman" panose="02020603050405020304" pitchFamily="18" charset="0"/>
              </a:rPr>
              <a:t>Introduce </a:t>
            </a:r>
            <a:r>
              <a:rPr lang="en-GB" dirty="0">
                <a:latin typeface="Letter-join Plus 40" panose="02000505000000020003" pitchFamily="50" charset="0"/>
                <a:ea typeface="Calibri" panose="020F0502020204030204" pitchFamily="34" charset="0"/>
                <a:cs typeface="Times New Roman" panose="02020603050405020304" pitchFamily="18" charset="0"/>
              </a:rPr>
              <a:t>book to child – tell them how much of the book they will read during this session.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en-GB" dirty="0">
                <a:latin typeface="Letter-join Plus 40" panose="02000505000000020003" pitchFamily="50" charset="0"/>
                <a:ea typeface="Calibri" panose="020F0502020204030204" pitchFamily="34" charset="0"/>
                <a:cs typeface="Times New Roman" panose="02020603050405020304" pitchFamily="18" charset="0"/>
              </a:rPr>
              <a:t>Look inside front cover (if using a phonic bug book) and point out the sounds evident in this book / high frequency words. If not using a phonic book, spot out any tricky words/sounds within the text they will be reading.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en-GB" dirty="0">
                <a:latin typeface="Letter-join Plus 40" panose="02000505000000020003" pitchFamily="50" charset="0"/>
                <a:ea typeface="Calibri" panose="020F0502020204030204" pitchFamily="34" charset="0"/>
                <a:cs typeface="Times New Roman" panose="02020603050405020304" pitchFamily="18" charset="0"/>
              </a:rPr>
              <a:t>Spot out any words that the child may struggle with.</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mj-lt"/>
              <a:buAutoNum type="arabicPeriod"/>
            </a:pPr>
            <a:r>
              <a:rPr lang="en-GB" dirty="0">
                <a:latin typeface="Letter-join Plus 40" panose="02000505000000020003" pitchFamily="50" charset="0"/>
                <a:ea typeface="Calibri" panose="020F0502020204030204" pitchFamily="34" charset="0"/>
                <a:cs typeface="Times New Roman" panose="02020603050405020304" pitchFamily="18" charset="0"/>
              </a:rPr>
              <a:t>Child to begin reading – use a mixture of adult reading and child reading (adult to model sounding out word then whole sentence reading)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mj-lt"/>
              <a:buAutoNum type="arabicPeriod"/>
            </a:pPr>
            <a:r>
              <a:rPr lang="en-GB" dirty="0">
                <a:latin typeface="Letter-join Plus 40" panose="02000505000000020003" pitchFamily="50" charset="0"/>
                <a:ea typeface="Calibri" panose="020F0502020204030204" pitchFamily="34" charset="0"/>
                <a:cs typeface="Times New Roman" panose="02020603050405020304" pitchFamily="18" charset="0"/>
              </a:rPr>
              <a:t>Finish with a discussion about what you have read together.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latin typeface="Letter-join Plus 40" panose="02000505000000020003" pitchFamily="50" charset="0"/>
                <a:ea typeface="Calibri" panose="020F0502020204030204" pitchFamily="34" charset="0"/>
                <a:cs typeface="Times New Roman" panose="02020603050405020304" pitchFamily="18" charset="0"/>
              </a:rPr>
              <a:t>Write comment relating to skill focus in reading record and class record.</a:t>
            </a:r>
            <a:endParaRPr lang="en-GB" dirty="0"/>
          </a:p>
        </p:txBody>
      </p:sp>
      <p:pic>
        <p:nvPicPr>
          <p:cNvPr id="11" name="Picture 10"/>
          <p:cNvPicPr/>
          <p:nvPr/>
        </p:nvPicPr>
        <p:blipFill rotWithShape="1">
          <a:blip r:embed="rId2"/>
          <a:srcRect r="46985"/>
          <a:stretch/>
        </p:blipFill>
        <p:spPr>
          <a:xfrm>
            <a:off x="304800" y="228600"/>
            <a:ext cx="4724400" cy="3962400"/>
          </a:xfrm>
          <a:prstGeom prst="rect">
            <a:avLst/>
          </a:prstGeom>
        </p:spPr>
      </p:pic>
      <p:pic>
        <p:nvPicPr>
          <p:cNvPr id="16" name="Picture 15"/>
          <p:cNvPicPr/>
          <p:nvPr/>
        </p:nvPicPr>
        <p:blipFill rotWithShape="1">
          <a:blip r:embed="rId3"/>
          <a:srcRect r="46981"/>
          <a:stretch/>
        </p:blipFill>
        <p:spPr>
          <a:xfrm>
            <a:off x="323850" y="4210050"/>
            <a:ext cx="4705350" cy="3505200"/>
          </a:xfrm>
          <a:prstGeom prst="rect">
            <a:avLst/>
          </a:prstGeom>
        </p:spPr>
      </p:pic>
    </p:spTree>
    <p:extLst>
      <p:ext uri="{BB962C8B-B14F-4D97-AF65-F5344CB8AC3E}">
        <p14:creationId xmlns:p14="http://schemas.microsoft.com/office/powerpoint/2010/main" val="207631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FC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73315" y="-183230"/>
            <a:ext cx="1844702" cy="176169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810139">
            <a:off x="1528832" y="5150016"/>
            <a:ext cx="1215321" cy="4925346"/>
          </a:xfrm>
          <a:prstGeom prst="rect">
            <a:avLst/>
          </a:prstGeom>
        </p:spPr>
      </p:pic>
      <p:pic>
        <p:nvPicPr>
          <p:cNvPr id="9" name="Picture 8"/>
          <p:cNvPicPr/>
          <p:nvPr/>
        </p:nvPicPr>
        <p:blipFill rotWithShape="1">
          <a:blip r:embed="rId10"/>
          <a:srcRect r="47985"/>
          <a:stretch/>
        </p:blipFill>
        <p:spPr>
          <a:xfrm>
            <a:off x="5497971" y="152400"/>
            <a:ext cx="4010025" cy="4191000"/>
          </a:xfrm>
          <a:prstGeom prst="rect">
            <a:avLst/>
          </a:prstGeom>
        </p:spPr>
      </p:pic>
      <p:pic>
        <p:nvPicPr>
          <p:cNvPr id="10" name="Picture 9"/>
          <p:cNvPicPr/>
          <p:nvPr/>
        </p:nvPicPr>
        <p:blipFill rotWithShape="1">
          <a:blip r:embed="rId11"/>
          <a:srcRect r="46977"/>
          <a:stretch/>
        </p:blipFill>
        <p:spPr>
          <a:xfrm>
            <a:off x="5497970" y="4383713"/>
            <a:ext cx="4010025" cy="2162175"/>
          </a:xfrm>
          <a:prstGeom prst="rect">
            <a:avLst/>
          </a:prstGeom>
        </p:spPr>
      </p:pic>
      <p:pic>
        <p:nvPicPr>
          <p:cNvPr id="15" name="Picture 14"/>
          <p:cNvPicPr/>
          <p:nvPr/>
        </p:nvPicPr>
        <p:blipFill rotWithShape="1">
          <a:blip r:embed="rId12"/>
          <a:srcRect r="47012" b="6372"/>
          <a:stretch/>
        </p:blipFill>
        <p:spPr>
          <a:xfrm>
            <a:off x="656378" y="152401"/>
            <a:ext cx="3880414" cy="3581400"/>
          </a:xfrm>
          <a:prstGeom prst="rect">
            <a:avLst/>
          </a:prstGeom>
        </p:spPr>
      </p:pic>
      <p:pic>
        <p:nvPicPr>
          <p:cNvPr id="16" name="Picture 15"/>
          <p:cNvPicPr/>
          <p:nvPr/>
        </p:nvPicPr>
        <p:blipFill rotWithShape="1">
          <a:blip r:embed="rId13"/>
          <a:srcRect r="46851" b="4500"/>
          <a:stretch/>
        </p:blipFill>
        <p:spPr>
          <a:xfrm>
            <a:off x="656378" y="3916989"/>
            <a:ext cx="3880414" cy="3131512"/>
          </a:xfrm>
          <a:prstGeom prst="rect">
            <a:avLst/>
          </a:prstGeom>
        </p:spPr>
      </p:pic>
    </p:spTree>
    <p:extLst>
      <p:ext uri="{BB962C8B-B14F-4D97-AF65-F5344CB8AC3E}">
        <p14:creationId xmlns:p14="http://schemas.microsoft.com/office/powerpoint/2010/main" val="1234939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3289E0EA65114280E63F29707E862B" ma:contentTypeVersion="14" ma:contentTypeDescription="Create a new document." ma:contentTypeScope="" ma:versionID="c46354198ef5d24e776e55f336856ad5">
  <xsd:schema xmlns:xsd="http://www.w3.org/2001/XMLSchema" xmlns:xs="http://www.w3.org/2001/XMLSchema" xmlns:p="http://schemas.microsoft.com/office/2006/metadata/properties" xmlns:ns3="e2faa3b5-4432-4ba6-9f97-e451285fccf4" xmlns:ns4="86ad5585-2d3f-4d3e-aabb-62d116e1b3fe" targetNamespace="http://schemas.microsoft.com/office/2006/metadata/properties" ma:root="true" ma:fieldsID="f219f3efa9e462d32efdbdfc632e641c" ns3:_="" ns4:_="">
    <xsd:import namespace="e2faa3b5-4432-4ba6-9f97-e451285fccf4"/>
    <xsd:import namespace="86ad5585-2d3f-4d3e-aabb-62d116e1b3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faa3b5-4432-4ba6-9f97-e451285fc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ad5585-2d3f-4d3e-aabb-62d116e1b3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2C5B86-E662-47DB-9A02-32A985694DD6}">
  <ds:schemaRefs>
    <ds:schemaRef ds:uri="http://schemas.openxmlformats.org/package/2006/metadata/core-properties"/>
    <ds:schemaRef ds:uri="http://purl.org/dc/terms/"/>
    <ds:schemaRef ds:uri="e2faa3b5-4432-4ba6-9f97-e451285fccf4"/>
    <ds:schemaRef ds:uri="86ad5585-2d3f-4d3e-aabb-62d116e1b3f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0A7294B-338E-44A2-A27D-71CA6637A445}">
  <ds:schemaRefs>
    <ds:schemaRef ds:uri="http://schemas.microsoft.com/sharepoint/v3/contenttype/forms"/>
  </ds:schemaRefs>
</ds:datastoreItem>
</file>

<file path=customXml/itemProps3.xml><?xml version="1.0" encoding="utf-8"?>
<ds:datastoreItem xmlns:ds="http://schemas.openxmlformats.org/officeDocument/2006/customXml" ds:itemID="{3ED60896-CAE2-4BBB-B29D-571AF4E5D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faa3b5-4432-4ba6-9f97-e451285fccf4"/>
    <ds:schemaRef ds:uri="86ad5585-2d3f-4d3e-aabb-62d116e1b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462</TotalTime>
  <Words>715</Words>
  <Application>Microsoft Office PowerPoint</Application>
  <PresentationFormat>Custom</PresentationFormat>
  <Paragraphs>50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Josefin Sans Bold</vt:lpstr>
      <vt:lpstr>Times New Roman</vt:lpstr>
      <vt:lpstr>Lumios Marker</vt:lpstr>
      <vt:lpstr>Letter-join Plus 40</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Education Bifold Brochure</dc:title>
  <dc:creator>Emily Clarke</dc:creator>
  <cp:lastModifiedBy>Emily Clarke</cp:lastModifiedBy>
  <cp:revision>8</cp:revision>
  <cp:lastPrinted>2022-11-16T16:41:52Z</cp:lastPrinted>
  <dcterms:created xsi:type="dcterms:W3CDTF">2006-08-16T00:00:00Z</dcterms:created>
  <dcterms:modified xsi:type="dcterms:W3CDTF">2022-11-16T16:48:32Z</dcterms:modified>
  <dc:identifier>DAFSDQjQ_Q0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0x0101002B3289E0EA65114280E63F29707E862B</vt:lpwstr>
  </property>
</Properties>
</file>