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9720263" cy="176403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000000"/>
          </p15:clr>
        </p15:guide>
        <p15:guide id="2" pos="3061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KZZgej55zQ+anY41ygdfCSiekZ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5" d="100"/>
          <a:sy n="25" d="100"/>
        </p:scale>
        <p:origin x="2412" y="12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0296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/>
            </a:lvl1pPr>
            <a:lvl2pPr lvl="1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/>
            </a:lvl2pPr>
            <a:lvl3pPr lvl="2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/>
            </a:lvl3pPr>
            <a:lvl4pPr lvl="3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4pPr>
            <a:lvl5pPr lvl="4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5pPr>
            <a:lvl6pPr lvl="5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6pPr>
            <a:lvl7pPr lvl="6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7pPr>
            <a:lvl8pPr lvl="7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8pPr>
            <a:lvl9pPr lvl="8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-736172" y="6100353"/>
            <a:ext cx="11192608" cy="8383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529361" y="7365886"/>
            <a:ext cx="14949338" cy="209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3723254" y="5330706"/>
            <a:ext cx="14949338" cy="616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2126"/>
              <a:buNone/>
              <a:defRPr sz="212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913"/>
              <a:buNone/>
              <a:defRPr sz="1912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920883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9535" y="6443610"/>
            <a:ext cx="4112126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920884" y="4324325"/>
            <a:ext cx="4132378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920884" y="6443610"/>
            <a:ext cx="4132378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4627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Char char="•"/>
              <a:defRPr sz="3402"/>
            </a:lvl1pPr>
            <a:lvl2pPr marL="914400" lvl="1" indent="-417576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Char char="•"/>
              <a:defRPr sz="2976"/>
            </a:lvl2pPr>
            <a:lvl3pPr marL="1371600" lvl="2" indent="-390588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Char char="•"/>
              <a:defRPr sz="2551"/>
            </a:lvl3pPr>
            <a:lvl4pPr marL="1828800" lvl="3" indent="-363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4pPr>
            <a:lvl5pPr marL="2286000" lvl="4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5pPr>
            <a:lvl6pPr marL="2743200" lvl="5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6pPr>
            <a:lvl7pPr marL="3200400" lvl="6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7pPr>
            <a:lvl8pPr marL="3657600" lvl="7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8pPr>
            <a:lvl9pPr marL="4114800" lvl="8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Font typeface="Arial"/>
              <a:buNone/>
              <a:defRPr sz="340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None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None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77"/>
              <a:buFont typeface="Calibri"/>
              <a:buNone/>
              <a:defRPr sz="46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7576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058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Char char="•"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3600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Char char="•"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-20168" y="0"/>
            <a:ext cx="9740431" cy="17640301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 cap="flat" cmpd="sng">
            <a:solidFill>
              <a:srgbClr val="7F6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250192" y="330083"/>
            <a:ext cx="9262020" cy="17076622"/>
          </a:xfrm>
          <a:prstGeom prst="rect">
            <a:avLst/>
          </a:prstGeom>
          <a:solidFill>
            <a:schemeClr val="lt1"/>
          </a:solidFill>
          <a:ln w="41275" cap="flat" cmpd="sng">
            <a:solidFill>
              <a:srgbClr val="7F6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 rot="-5400000">
            <a:off x="806149" y="13661088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 flipH="1">
            <a:off x="2176052" y="15509656"/>
            <a:ext cx="6361500" cy="6096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 rot="5400000" flipH="1">
            <a:off x="6559880" y="11508202"/>
            <a:ext cx="2794216" cy="2158932"/>
          </a:xfrm>
          <a:prstGeom prst="blockArc">
            <a:avLst>
              <a:gd name="adj1" fmla="val 10800005"/>
              <a:gd name="adj2" fmla="val 1572"/>
              <a:gd name="adj3" fmla="val 27649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2196505" y="13362933"/>
            <a:ext cx="5841999" cy="62184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2061432" y="11186099"/>
            <a:ext cx="5921549" cy="609673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 rot="-5400000">
            <a:off x="691843" y="9285777"/>
            <a:ext cx="2844580" cy="2229301"/>
          </a:xfrm>
          <a:prstGeom prst="blockArc">
            <a:avLst>
              <a:gd name="adj1" fmla="val 10726998"/>
              <a:gd name="adj2" fmla="val 263439"/>
              <a:gd name="adj3" fmla="val 28511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 rot="5400000" flipH="1">
            <a:off x="6443757" y="7091948"/>
            <a:ext cx="2818443" cy="22879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2038457" y="9006235"/>
            <a:ext cx="5909338" cy="652772"/>
          </a:xfrm>
          <a:custGeom>
            <a:avLst/>
            <a:gdLst/>
            <a:ahLst/>
            <a:cxnLst/>
            <a:rect l="l" t="t" r="r" b="b"/>
            <a:pathLst>
              <a:path w="5909338" h="652772" extrusionOk="0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2166550" y="6826682"/>
            <a:ext cx="5784553" cy="61399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/>
          <p:nvPr/>
        </p:nvSpPr>
        <p:spPr>
          <a:xfrm rot="-5400000">
            <a:off x="786894" y="4955427"/>
            <a:ext cx="2762938" cy="2226984"/>
          </a:xfrm>
          <a:prstGeom prst="blockArc">
            <a:avLst>
              <a:gd name="adj1" fmla="val 10793486"/>
              <a:gd name="adj2" fmla="val 21585766"/>
              <a:gd name="adj3" fmla="val 2686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"/>
          <p:cNvSpPr/>
          <p:nvPr/>
        </p:nvSpPr>
        <p:spPr>
          <a:xfrm rot="5568875" flipH="1">
            <a:off x="6494981" y="2787392"/>
            <a:ext cx="2840609" cy="2200872"/>
          </a:xfrm>
          <a:prstGeom prst="blockArc">
            <a:avLst>
              <a:gd name="adj1" fmla="val 10760718"/>
              <a:gd name="adj2" fmla="val 519598"/>
              <a:gd name="adj3" fmla="val 26262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2142952" y="4687450"/>
            <a:ext cx="5895551" cy="60924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1374527" y="8507616"/>
            <a:ext cx="1214980" cy="1304869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1569906" y="8680586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55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13</a:t>
            </a:r>
            <a:r>
              <a:rPr lang="en-GB" sz="30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13</a:t>
            </a:r>
            <a:endParaRPr sz="3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1813893" y="2470240"/>
            <a:ext cx="6023138" cy="58006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endParaRPr lang="en-GB" sz="216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7844387" y="2222203"/>
            <a:ext cx="1214980" cy="1304869"/>
          </a:xfrm>
          <a:prstGeom prst="ellipse">
            <a:avLst/>
          </a:prstGeom>
          <a:solidFill>
            <a:srgbClr val="990000"/>
          </a:solidFill>
          <a:ln w="12700" cap="flat" cmpd="sng">
            <a:solidFill>
              <a:srgbClr val="7F6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"/>
          <p:cNvSpPr txBox="1"/>
          <p:nvPr/>
        </p:nvSpPr>
        <p:spPr>
          <a:xfrm>
            <a:off x="1528516" y="8819627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endParaRPr dirty="0"/>
          </a:p>
        </p:txBody>
      </p:sp>
      <p:sp>
        <p:nvSpPr>
          <p:cNvPr id="123" name="Google Shape;123;p1"/>
          <p:cNvSpPr/>
          <p:nvPr/>
        </p:nvSpPr>
        <p:spPr>
          <a:xfrm>
            <a:off x="7848842" y="15132325"/>
            <a:ext cx="1214980" cy="1304869"/>
          </a:xfrm>
          <a:prstGeom prst="ellipse">
            <a:avLst/>
          </a:prstGeom>
          <a:solidFill>
            <a:srgbClr val="99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1"/>
          <p:cNvSpPr/>
          <p:nvPr/>
        </p:nvSpPr>
        <p:spPr>
          <a:xfrm>
            <a:off x="8063305" y="15362806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1"/>
          <p:cNvSpPr txBox="1"/>
          <p:nvPr/>
        </p:nvSpPr>
        <p:spPr>
          <a:xfrm>
            <a:off x="-187905" y="17365380"/>
            <a:ext cx="10164418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GB" dirty="0">
                <a:solidFill>
                  <a:schemeClr val="bg1"/>
                </a:solidFill>
              </a:rPr>
              <a:t>“Whoever controls the media, controls the </a:t>
            </a:r>
            <a:r>
              <a:rPr lang="en-GB" dirty="0" smtClean="0">
                <a:solidFill>
                  <a:schemeClr val="bg1"/>
                </a:solidFill>
              </a:rPr>
              <a:t>mind’ – Jim Morrison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44" name="Google Shape;144;p1"/>
          <p:cNvSpPr/>
          <p:nvPr/>
        </p:nvSpPr>
        <p:spPr>
          <a:xfrm>
            <a:off x="851171" y="1185275"/>
            <a:ext cx="7054121" cy="70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GB" sz="1000" dirty="0" smtClean="0"/>
          </a:p>
          <a:p>
            <a:r>
              <a:rPr lang="en-GB" b="1" u="sng" dirty="0" smtClean="0"/>
              <a:t>KS5 Media Studies</a:t>
            </a:r>
          </a:p>
          <a:p>
            <a:r>
              <a:rPr lang="en-GB" b="1" dirty="0" smtClean="0"/>
              <a:t>Intent: Skills and knowledge developed will include:</a:t>
            </a:r>
          </a:p>
          <a:p>
            <a:r>
              <a:rPr lang="en-GB" dirty="0" smtClean="0"/>
              <a:t>The </a:t>
            </a:r>
            <a:r>
              <a:rPr lang="en-GB" dirty="0"/>
              <a:t>theoretical framework of media</a:t>
            </a:r>
          </a:p>
          <a:p>
            <a:r>
              <a:rPr lang="en-GB" dirty="0"/>
              <a:t>Contexts of media and their influence on media products and </a:t>
            </a:r>
            <a:r>
              <a:rPr lang="en-GB" dirty="0" smtClean="0"/>
              <a:t>processes</a:t>
            </a:r>
            <a:endParaRPr lang="en-GB" dirty="0"/>
          </a:p>
          <a:p>
            <a:r>
              <a:rPr lang="en-GB" dirty="0" smtClean="0"/>
              <a:t> Making </a:t>
            </a:r>
            <a:r>
              <a:rPr lang="en-GB" dirty="0"/>
              <a:t>judgements and </a:t>
            </a:r>
            <a:r>
              <a:rPr lang="en-GB" dirty="0" smtClean="0"/>
              <a:t>drawing </a:t>
            </a:r>
            <a:r>
              <a:rPr lang="en-GB" dirty="0"/>
              <a:t>conclusions</a:t>
            </a:r>
          </a:p>
          <a:p>
            <a:r>
              <a:rPr lang="en-GB" dirty="0" smtClean="0"/>
              <a:t>Creating </a:t>
            </a:r>
            <a:r>
              <a:rPr lang="en-GB" dirty="0"/>
              <a:t>media products for an intended audience, by applying knowledge and understanding of the theoretical framework of media to communicate meaning.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dirty="0"/>
          </a:p>
        </p:txBody>
      </p:sp>
      <p:sp>
        <p:nvSpPr>
          <p:cNvPr id="145" name="Google Shape;145;p1"/>
          <p:cNvSpPr txBox="1"/>
          <p:nvPr/>
        </p:nvSpPr>
        <p:spPr>
          <a:xfrm>
            <a:off x="8038218" y="15338116"/>
            <a:ext cx="885367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1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12</a:t>
            </a:r>
          </a:p>
        </p:txBody>
      </p:sp>
      <p:sp>
        <p:nvSpPr>
          <p:cNvPr id="146" name="Google Shape;146;p1"/>
          <p:cNvSpPr txBox="1"/>
          <p:nvPr/>
        </p:nvSpPr>
        <p:spPr>
          <a:xfrm>
            <a:off x="8035795" y="15180995"/>
            <a:ext cx="841074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YEAR</a:t>
            </a:r>
            <a:endParaRPr dirty="0"/>
          </a:p>
        </p:txBody>
      </p:sp>
      <p:pic>
        <p:nvPicPr>
          <p:cNvPr id="164" name="Google Shape;164;p1"/>
          <p:cNvPicPr preferRelativeResize="0"/>
          <p:nvPr/>
        </p:nvPicPr>
        <p:blipFill rotWithShape="1">
          <a:blip r:embed="rId3">
            <a:alphaModFix/>
          </a:blip>
          <a:srcRect r="5163" b="21573"/>
          <a:stretch/>
        </p:blipFill>
        <p:spPr>
          <a:xfrm>
            <a:off x="321974" y="2397539"/>
            <a:ext cx="1069406" cy="1287772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1"/>
          <p:cNvSpPr/>
          <p:nvPr/>
        </p:nvSpPr>
        <p:spPr>
          <a:xfrm rot="-5400000">
            <a:off x="1021637" y="2415646"/>
            <a:ext cx="938427" cy="735967"/>
          </a:xfrm>
          <a:prstGeom prst="triangle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5" name="Google Shape;245;p1" descr="Graduation cap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0510" y="1898178"/>
            <a:ext cx="667649" cy="6676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St. Anthony's Girls' Catholic Academ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3305" y="661463"/>
            <a:ext cx="1136255" cy="12757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0" name="Picture 2" descr="St. Anthony's Girls' Catholic Academ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630" y="16819741"/>
            <a:ext cx="266993" cy="299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2" name="Google Shape;104;p1"/>
          <p:cNvSpPr/>
          <p:nvPr/>
        </p:nvSpPr>
        <p:spPr>
          <a:xfrm>
            <a:off x="8031339" y="2429899"/>
            <a:ext cx="841075" cy="903301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21;p1"/>
          <p:cNvSpPr txBox="1"/>
          <p:nvPr/>
        </p:nvSpPr>
        <p:spPr>
          <a:xfrm>
            <a:off x="7969722" y="2625441"/>
            <a:ext cx="99662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Final Exam Preparation</a:t>
            </a:r>
            <a:endParaRPr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1887263" y="13991878"/>
            <a:ext cx="2201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Representations: ethnicity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917907" y="14774987"/>
            <a:ext cx="184840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Language: narratives and semiotics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418763" y="10617151"/>
            <a:ext cx="30557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4298158" y="3887828"/>
            <a:ext cx="32745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4835376" y="28738324"/>
            <a:ext cx="1051861" cy="426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426059" y="25280874"/>
            <a:ext cx="818049" cy="601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028" name="Picture 4" descr="Clipart of FM Radio Audio Player Vector or Color Illustration Stock Vector  - Illustration of antenna, stylish: 16015854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3899" y="14364400"/>
            <a:ext cx="812775" cy="67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4321723" y="20390000"/>
            <a:ext cx="1291741" cy="5916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030" name="Picture 6" descr="Tv television clipart free clipart images - Cliparting.com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693" y="11828854"/>
            <a:ext cx="977805" cy="732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404706" y="7465362"/>
            <a:ext cx="1290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Paper One Revision 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6620016" y="14957996"/>
            <a:ext cx="1881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Introduction to ‘reading’ media.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6686326" y="16322984"/>
            <a:ext cx="14239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Skills, key concepts and contexts</a:t>
            </a:r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3495358" y="16230047"/>
            <a:ext cx="1605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Introduction to music videos, key contexts, and CSPs.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015872" y="14798741"/>
            <a:ext cx="20671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Representations: gender and sexuality</a:t>
            </a:r>
            <a:endParaRPr lang="en-GB" dirty="0"/>
          </a:p>
        </p:txBody>
      </p:sp>
      <p:sp>
        <p:nvSpPr>
          <p:cNvPr id="29" name="TextBox 28"/>
          <p:cNvSpPr txBox="1"/>
          <p:nvPr/>
        </p:nvSpPr>
        <p:spPr>
          <a:xfrm>
            <a:off x="6104920" y="14191896"/>
            <a:ext cx="180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Audience: Media effects</a:t>
            </a:r>
            <a:endParaRPr lang="en-GB" dirty="0"/>
          </a:p>
        </p:txBody>
      </p:sp>
      <p:sp>
        <p:nvSpPr>
          <p:cNvPr id="225" name="TextBox 224"/>
          <p:cNvSpPr txBox="1"/>
          <p:nvPr/>
        </p:nvSpPr>
        <p:spPr>
          <a:xfrm>
            <a:off x="6798827" y="11984102"/>
            <a:ext cx="1350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Study of radio CSPs.</a:t>
            </a:r>
            <a:endParaRPr lang="en-GB" dirty="0"/>
          </a:p>
        </p:txBody>
      </p:sp>
      <p:sp>
        <p:nvSpPr>
          <p:cNvPr id="226" name="TextBox 225"/>
          <p:cNvSpPr txBox="1"/>
          <p:nvPr/>
        </p:nvSpPr>
        <p:spPr>
          <a:xfrm>
            <a:off x="8182449" y="10341457"/>
            <a:ext cx="13416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Audiences: Reception and response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5672017" y="11910899"/>
            <a:ext cx="12154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Study of newspaper CSPs.</a:t>
            </a:r>
            <a:endParaRPr lang="en-GB" dirty="0"/>
          </a:p>
        </p:txBody>
      </p:sp>
      <p:sp>
        <p:nvSpPr>
          <p:cNvPr id="228" name="TextBox 227"/>
          <p:cNvSpPr txBox="1"/>
          <p:nvPr/>
        </p:nvSpPr>
        <p:spPr>
          <a:xfrm>
            <a:off x="6248288" y="10440976"/>
            <a:ext cx="13975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Industry: Cultural industries</a:t>
            </a:r>
            <a:endParaRPr lang="en-GB" dirty="0"/>
          </a:p>
        </p:txBody>
      </p:sp>
      <p:sp>
        <p:nvSpPr>
          <p:cNvPr id="229" name="TextBox 228"/>
          <p:cNvSpPr txBox="1"/>
          <p:nvPr/>
        </p:nvSpPr>
        <p:spPr>
          <a:xfrm>
            <a:off x="4031555" y="11984102"/>
            <a:ext cx="11858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Film CSP and key contexts.</a:t>
            </a:r>
            <a:endParaRPr lang="en-GB" dirty="0"/>
          </a:p>
        </p:txBody>
      </p:sp>
      <p:sp>
        <p:nvSpPr>
          <p:cNvPr id="230" name="TextBox 229"/>
          <p:cNvSpPr txBox="1"/>
          <p:nvPr/>
        </p:nvSpPr>
        <p:spPr>
          <a:xfrm>
            <a:off x="4220046" y="10801369"/>
            <a:ext cx="19865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Film Industry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2932286" y="10666159"/>
            <a:ext cx="1445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Exam Techniques</a:t>
            </a:r>
            <a:endParaRPr lang="en-GB" dirty="0"/>
          </a:p>
        </p:txBody>
      </p:sp>
      <p:sp>
        <p:nvSpPr>
          <p:cNvPr id="233" name="TextBox 232"/>
          <p:cNvSpPr txBox="1"/>
          <p:nvPr/>
        </p:nvSpPr>
        <p:spPr>
          <a:xfrm>
            <a:off x="321974" y="8629969"/>
            <a:ext cx="12475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Introduction to gaming CSPs and contexts.</a:t>
            </a:r>
            <a:endParaRPr lang="en-GB" dirty="0"/>
          </a:p>
        </p:txBody>
      </p:sp>
      <p:sp>
        <p:nvSpPr>
          <p:cNvPr id="234" name="TextBox 233"/>
          <p:cNvSpPr txBox="1"/>
          <p:nvPr/>
        </p:nvSpPr>
        <p:spPr>
          <a:xfrm>
            <a:off x="1890006" y="9763739"/>
            <a:ext cx="1740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Gaming: industry and development</a:t>
            </a:r>
            <a:endParaRPr lang="en-GB" dirty="0"/>
          </a:p>
        </p:txBody>
      </p:sp>
      <p:sp>
        <p:nvSpPr>
          <p:cNvPr id="236" name="TextBox 235"/>
          <p:cNvSpPr txBox="1"/>
          <p:nvPr/>
        </p:nvSpPr>
        <p:spPr>
          <a:xfrm>
            <a:off x="2434099" y="8003616"/>
            <a:ext cx="15374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NEA: development of cross-media production</a:t>
            </a:r>
            <a:endParaRPr lang="en-GB" dirty="0"/>
          </a:p>
        </p:txBody>
      </p:sp>
      <p:sp>
        <p:nvSpPr>
          <p:cNvPr id="243" name="TextBox 242"/>
          <p:cNvSpPr txBox="1"/>
          <p:nvPr/>
        </p:nvSpPr>
        <p:spPr>
          <a:xfrm>
            <a:off x="6947047" y="7749561"/>
            <a:ext cx="1316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Decline of Print Media</a:t>
            </a:r>
            <a:endParaRPr lang="en-GB" dirty="0"/>
          </a:p>
        </p:txBody>
      </p:sp>
      <p:sp>
        <p:nvSpPr>
          <p:cNvPr id="244" name="TextBox 243"/>
          <p:cNvSpPr txBox="1"/>
          <p:nvPr/>
        </p:nvSpPr>
        <p:spPr>
          <a:xfrm>
            <a:off x="6249249" y="5868839"/>
            <a:ext cx="19211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Exam Skills: Evaluation and Analysis</a:t>
            </a:r>
            <a:endParaRPr lang="en-GB" dirty="0"/>
          </a:p>
        </p:txBody>
      </p:sp>
      <p:sp>
        <p:nvSpPr>
          <p:cNvPr id="246" name="TextBox 245"/>
          <p:cNvSpPr txBox="1"/>
          <p:nvPr/>
        </p:nvSpPr>
        <p:spPr>
          <a:xfrm>
            <a:off x="5296550" y="7553067"/>
            <a:ext cx="15041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Revision</a:t>
            </a:r>
            <a:endParaRPr lang="en-GB" dirty="0"/>
          </a:p>
        </p:txBody>
      </p:sp>
      <p:sp>
        <p:nvSpPr>
          <p:cNvPr id="247" name="TextBox 246"/>
          <p:cNvSpPr txBox="1"/>
          <p:nvPr/>
        </p:nvSpPr>
        <p:spPr>
          <a:xfrm>
            <a:off x="4245736" y="6126441"/>
            <a:ext cx="13182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Consolidation of theoretical framework.</a:t>
            </a:r>
            <a:endParaRPr lang="en-GB" dirty="0"/>
          </a:p>
          <a:p>
            <a:endParaRPr lang="en-GB" dirty="0"/>
          </a:p>
        </p:txBody>
      </p:sp>
      <p:sp>
        <p:nvSpPr>
          <p:cNvPr id="248" name="TextBox 247"/>
          <p:cNvSpPr txBox="1"/>
          <p:nvPr/>
        </p:nvSpPr>
        <p:spPr>
          <a:xfrm>
            <a:off x="1950456" y="6198794"/>
            <a:ext cx="22694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Consolidation of music videos and advertising.</a:t>
            </a:r>
            <a:endParaRPr lang="en-GB" dirty="0"/>
          </a:p>
          <a:p>
            <a:endParaRPr lang="en-GB" dirty="0"/>
          </a:p>
        </p:txBody>
      </p:sp>
      <p:sp>
        <p:nvSpPr>
          <p:cNvPr id="249" name="TextBox 248"/>
          <p:cNvSpPr txBox="1"/>
          <p:nvPr/>
        </p:nvSpPr>
        <p:spPr>
          <a:xfrm>
            <a:off x="1632058" y="7519136"/>
            <a:ext cx="1343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Paper One Revision</a:t>
            </a:r>
            <a:endParaRPr lang="en-GB" dirty="0"/>
          </a:p>
        </p:txBody>
      </p:sp>
      <p:sp>
        <p:nvSpPr>
          <p:cNvPr id="250" name="TextBox 249"/>
          <p:cNvSpPr txBox="1"/>
          <p:nvPr/>
        </p:nvSpPr>
        <p:spPr>
          <a:xfrm>
            <a:off x="348875" y="4730447"/>
            <a:ext cx="9641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Paper One</a:t>
            </a:r>
          </a:p>
          <a:p>
            <a:r>
              <a:rPr lang="en-GB" dirty="0" smtClean="0"/>
              <a:t>Revision</a:t>
            </a:r>
            <a:endParaRPr lang="en-GB" dirty="0"/>
          </a:p>
        </p:txBody>
      </p:sp>
      <p:sp>
        <p:nvSpPr>
          <p:cNvPr id="251" name="TextBox 250"/>
          <p:cNvSpPr txBox="1"/>
          <p:nvPr/>
        </p:nvSpPr>
        <p:spPr>
          <a:xfrm>
            <a:off x="2114132" y="5310350"/>
            <a:ext cx="16230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Consolidation of newspapers, film, and radio.</a:t>
            </a:r>
            <a:endParaRPr lang="en-GB" dirty="0"/>
          </a:p>
        </p:txBody>
      </p:sp>
      <p:sp>
        <p:nvSpPr>
          <p:cNvPr id="252" name="TextBox 251"/>
          <p:cNvSpPr txBox="1"/>
          <p:nvPr/>
        </p:nvSpPr>
        <p:spPr>
          <a:xfrm>
            <a:off x="2465790" y="4287639"/>
            <a:ext cx="15844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Paper 2 Revision</a:t>
            </a:r>
            <a:endParaRPr lang="en-GB" dirty="0"/>
          </a:p>
        </p:txBody>
      </p:sp>
      <p:sp>
        <p:nvSpPr>
          <p:cNvPr id="253" name="TextBox 252"/>
          <p:cNvSpPr txBox="1"/>
          <p:nvPr/>
        </p:nvSpPr>
        <p:spPr>
          <a:xfrm>
            <a:off x="4142273" y="5446119"/>
            <a:ext cx="1890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Theory Revision</a:t>
            </a:r>
            <a:endParaRPr lang="en-GB" dirty="0"/>
          </a:p>
        </p:txBody>
      </p:sp>
      <p:sp>
        <p:nvSpPr>
          <p:cNvPr id="254" name="TextBox 253"/>
          <p:cNvSpPr txBox="1"/>
          <p:nvPr/>
        </p:nvSpPr>
        <p:spPr>
          <a:xfrm>
            <a:off x="4703002" y="3017062"/>
            <a:ext cx="21763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Studies Exam Revision and Consolidation</a:t>
            </a:r>
            <a:endParaRPr lang="en-GB" dirty="0"/>
          </a:p>
        </p:txBody>
      </p:sp>
      <p:sp>
        <p:nvSpPr>
          <p:cNvPr id="255" name="TextBox 254"/>
          <p:cNvSpPr txBox="1"/>
          <p:nvPr/>
        </p:nvSpPr>
        <p:spPr>
          <a:xfrm>
            <a:off x="6545564" y="3562649"/>
            <a:ext cx="23563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Studies Exam Revision and Consolidation.</a:t>
            </a:r>
            <a:endParaRPr lang="en-GB" dirty="0"/>
          </a:p>
        </p:txBody>
      </p:sp>
      <p:pic>
        <p:nvPicPr>
          <p:cNvPr id="258" name="Picture 4" descr="91 Newspaper For Word Clip Art Illustrations &amp; Clip Art - iStock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2742" y="3179006"/>
            <a:ext cx="1477204" cy="809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1" name="Straight Connector 260"/>
          <p:cNvCxnSpPr/>
          <p:nvPr/>
        </p:nvCxnSpPr>
        <p:spPr>
          <a:xfrm>
            <a:off x="6877522" y="15483134"/>
            <a:ext cx="0" cy="78297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>
            <a:off x="5826369" y="13322189"/>
            <a:ext cx="799462" cy="99509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>
            <a:off x="1374527" y="13397490"/>
            <a:ext cx="1045611" cy="68083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flipH="1">
            <a:off x="960854" y="14578496"/>
            <a:ext cx="922577" cy="48479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/>
          <p:nvPr/>
        </p:nvCxnSpPr>
        <p:spPr>
          <a:xfrm flipH="1">
            <a:off x="2252598" y="15279107"/>
            <a:ext cx="158383" cy="85624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>
            <a:off x="4059867" y="15427685"/>
            <a:ext cx="0" cy="78297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5906547" y="15483134"/>
            <a:ext cx="0" cy="78297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>
            <a:off x="3552103" y="4591281"/>
            <a:ext cx="1310379" cy="89141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3189847" y="8663988"/>
            <a:ext cx="753683" cy="109550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>
            <a:endCxn id="234" idx="1"/>
          </p:cNvCxnSpPr>
          <p:nvPr/>
        </p:nvCxnSpPr>
        <p:spPr>
          <a:xfrm>
            <a:off x="1122867" y="9385912"/>
            <a:ext cx="767139" cy="74715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/>
          <p:nvPr/>
        </p:nvCxnSpPr>
        <p:spPr>
          <a:xfrm>
            <a:off x="1258712" y="4934291"/>
            <a:ext cx="786732" cy="54840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/>
          <p:nvPr/>
        </p:nvCxnSpPr>
        <p:spPr>
          <a:xfrm>
            <a:off x="7776109" y="8835898"/>
            <a:ext cx="394320" cy="57370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/>
          <p:nvPr/>
        </p:nvCxnSpPr>
        <p:spPr>
          <a:xfrm>
            <a:off x="6203202" y="8816388"/>
            <a:ext cx="95174" cy="86443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/>
          <p:nvPr/>
        </p:nvCxnSpPr>
        <p:spPr>
          <a:xfrm>
            <a:off x="4810150" y="9041539"/>
            <a:ext cx="240050" cy="78517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>
            <a:off x="4266980" y="6854206"/>
            <a:ext cx="361322" cy="7494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endCxn id="244" idx="2"/>
          </p:cNvCxnSpPr>
          <p:nvPr/>
        </p:nvCxnSpPr>
        <p:spPr>
          <a:xfrm flipV="1">
            <a:off x="6418020" y="6606987"/>
            <a:ext cx="458421" cy="102571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V="1">
            <a:off x="7905292" y="7194869"/>
            <a:ext cx="1079843" cy="728417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H="1">
            <a:off x="2189249" y="6681355"/>
            <a:ext cx="361322" cy="74943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flipH="1">
            <a:off x="3409438" y="11141412"/>
            <a:ext cx="158383" cy="85624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flipH="1">
            <a:off x="4930175" y="11207667"/>
            <a:ext cx="158383" cy="85624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flipH="1">
            <a:off x="6474328" y="11189064"/>
            <a:ext cx="158383" cy="85624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flipH="1">
            <a:off x="7844387" y="11286694"/>
            <a:ext cx="521167" cy="612445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flipH="1" flipV="1">
            <a:off x="7870344" y="13355831"/>
            <a:ext cx="514829" cy="59101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3807561" y="13204800"/>
            <a:ext cx="799462" cy="995092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1608181" y="16235849"/>
            <a:ext cx="1605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Introduction to advertising, key contexts, and CSPs.</a:t>
            </a:r>
            <a:endParaRPr lang="en-GB" dirty="0"/>
          </a:p>
        </p:txBody>
      </p:sp>
      <p:sp>
        <p:nvSpPr>
          <p:cNvPr id="132" name="TextBox 131"/>
          <p:cNvSpPr txBox="1"/>
          <p:nvPr/>
        </p:nvSpPr>
        <p:spPr>
          <a:xfrm>
            <a:off x="4893896" y="12687847"/>
            <a:ext cx="19628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Introduction to radio, key contexts, and CSPs.</a:t>
            </a:r>
            <a:endParaRPr lang="en-GB" dirty="0"/>
          </a:p>
        </p:txBody>
      </p:sp>
      <p:sp>
        <p:nvSpPr>
          <p:cNvPr id="133" name="TextBox 132"/>
          <p:cNvSpPr txBox="1"/>
          <p:nvPr/>
        </p:nvSpPr>
        <p:spPr>
          <a:xfrm>
            <a:off x="5584409" y="14982384"/>
            <a:ext cx="11117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Analysis</a:t>
            </a:r>
            <a:endParaRPr lang="en-GB" dirty="0"/>
          </a:p>
        </p:txBody>
      </p:sp>
      <p:sp>
        <p:nvSpPr>
          <p:cNvPr id="134" name="TextBox 133"/>
          <p:cNvSpPr txBox="1"/>
          <p:nvPr/>
        </p:nvSpPr>
        <p:spPr>
          <a:xfrm>
            <a:off x="5186440" y="16265264"/>
            <a:ext cx="16055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Introduction to a range of unseen media products.</a:t>
            </a:r>
            <a:endParaRPr lang="en-GB" dirty="0"/>
          </a:p>
        </p:txBody>
      </p:sp>
      <p:sp>
        <p:nvSpPr>
          <p:cNvPr id="138" name="TextBox 137"/>
          <p:cNvSpPr txBox="1"/>
          <p:nvPr/>
        </p:nvSpPr>
        <p:spPr>
          <a:xfrm>
            <a:off x="1784466" y="14413535"/>
            <a:ext cx="37731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Language: genre and postmodernism.</a:t>
            </a:r>
            <a:endParaRPr lang="en-GB" dirty="0"/>
          </a:p>
        </p:txBody>
      </p:sp>
      <p:sp>
        <p:nvSpPr>
          <p:cNvPr id="140" name="TextBox 139"/>
          <p:cNvSpPr txBox="1"/>
          <p:nvPr/>
        </p:nvSpPr>
        <p:spPr>
          <a:xfrm>
            <a:off x="179839" y="14868476"/>
            <a:ext cx="94939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Study of music videos, key contexts, and CSPs.</a:t>
            </a:r>
            <a:endParaRPr lang="en-GB" dirty="0"/>
          </a:p>
        </p:txBody>
      </p:sp>
      <p:sp>
        <p:nvSpPr>
          <p:cNvPr id="141" name="TextBox 140"/>
          <p:cNvSpPr txBox="1"/>
          <p:nvPr/>
        </p:nvSpPr>
        <p:spPr>
          <a:xfrm>
            <a:off x="251527" y="12879706"/>
            <a:ext cx="1605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Study of advertising, key contexts, and CSPs.</a:t>
            </a:r>
            <a:endParaRPr lang="en-GB" dirty="0"/>
          </a:p>
        </p:txBody>
      </p:sp>
      <p:sp>
        <p:nvSpPr>
          <p:cNvPr id="155" name="TextBox 154"/>
          <p:cNvSpPr txBox="1"/>
          <p:nvPr/>
        </p:nvSpPr>
        <p:spPr>
          <a:xfrm>
            <a:off x="2905938" y="12636605"/>
            <a:ext cx="129935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Consolidation of Paper 1, Section A.</a:t>
            </a:r>
            <a:endParaRPr lang="en-GB" dirty="0"/>
          </a:p>
        </p:txBody>
      </p:sp>
      <p:sp>
        <p:nvSpPr>
          <p:cNvPr id="157" name="TextBox 156"/>
          <p:cNvSpPr txBox="1"/>
          <p:nvPr/>
        </p:nvSpPr>
        <p:spPr>
          <a:xfrm>
            <a:off x="4005311" y="14107781"/>
            <a:ext cx="22732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Exam Techniques</a:t>
            </a:r>
            <a:endParaRPr lang="en-GB" dirty="0"/>
          </a:p>
        </p:txBody>
      </p:sp>
      <p:sp>
        <p:nvSpPr>
          <p:cNvPr id="158" name="TextBox 157"/>
          <p:cNvSpPr txBox="1"/>
          <p:nvPr/>
        </p:nvSpPr>
        <p:spPr>
          <a:xfrm>
            <a:off x="7986365" y="13905595"/>
            <a:ext cx="18065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Industries: Power and control</a:t>
            </a:r>
            <a:endParaRPr lang="en-GB" dirty="0"/>
          </a:p>
        </p:txBody>
      </p:sp>
      <p:sp>
        <p:nvSpPr>
          <p:cNvPr id="159" name="TextBox 158"/>
          <p:cNvSpPr txBox="1"/>
          <p:nvPr/>
        </p:nvSpPr>
        <p:spPr>
          <a:xfrm>
            <a:off x="6563945" y="12623747"/>
            <a:ext cx="19628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Introduction to newspaper, key contexts, and CSPs.</a:t>
            </a:r>
            <a:endParaRPr lang="en-GB" dirty="0"/>
          </a:p>
        </p:txBody>
      </p:sp>
      <p:sp>
        <p:nvSpPr>
          <p:cNvPr id="160" name="TextBox 159"/>
          <p:cNvSpPr txBox="1"/>
          <p:nvPr/>
        </p:nvSpPr>
        <p:spPr>
          <a:xfrm>
            <a:off x="2612926" y="11947798"/>
            <a:ext cx="144594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Consolidation of Paper 1, Section B.</a:t>
            </a:r>
            <a:endParaRPr lang="en-GB" dirty="0"/>
          </a:p>
        </p:txBody>
      </p:sp>
      <p:cxnSp>
        <p:nvCxnSpPr>
          <p:cNvPr id="161" name="Straight Connector 160"/>
          <p:cNvCxnSpPr/>
          <p:nvPr/>
        </p:nvCxnSpPr>
        <p:spPr>
          <a:xfrm flipH="1">
            <a:off x="2124922" y="11032611"/>
            <a:ext cx="158383" cy="856243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1500338" y="11938518"/>
            <a:ext cx="150736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Media NEA Planning and production</a:t>
            </a:r>
            <a:endParaRPr lang="en-GB" dirty="0"/>
          </a:p>
        </p:txBody>
      </p:sp>
      <p:sp>
        <p:nvSpPr>
          <p:cNvPr id="163" name="TextBox 162"/>
          <p:cNvSpPr txBox="1"/>
          <p:nvPr/>
        </p:nvSpPr>
        <p:spPr>
          <a:xfrm>
            <a:off x="2078792" y="10711155"/>
            <a:ext cx="15073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NEA</a:t>
            </a:r>
            <a:endParaRPr lang="en-GB" dirty="0"/>
          </a:p>
        </p:txBody>
      </p:sp>
      <p:cxnSp>
        <p:nvCxnSpPr>
          <p:cNvPr id="166" name="Straight Connector 165"/>
          <p:cNvCxnSpPr/>
          <p:nvPr/>
        </p:nvCxnSpPr>
        <p:spPr>
          <a:xfrm flipH="1">
            <a:off x="774652" y="10498564"/>
            <a:ext cx="935190" cy="359598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1652078" y="10308371"/>
            <a:ext cx="281643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TV: industry and development</a:t>
            </a:r>
            <a:endParaRPr lang="en-GB" dirty="0"/>
          </a:p>
        </p:txBody>
      </p:sp>
      <p:sp>
        <p:nvSpPr>
          <p:cNvPr id="168" name="TextBox 167"/>
          <p:cNvSpPr txBox="1"/>
          <p:nvPr/>
        </p:nvSpPr>
        <p:spPr>
          <a:xfrm>
            <a:off x="169906" y="10800521"/>
            <a:ext cx="11460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</a:t>
            </a:r>
            <a:r>
              <a:rPr lang="en-GB" dirty="0" smtClean="0">
                <a:solidFill>
                  <a:schemeClr val="bg1"/>
                </a:solidFill>
              </a:rPr>
              <a:t>n</a:t>
            </a:r>
            <a:r>
              <a:rPr lang="en-GB" dirty="0" smtClean="0"/>
              <a:t> to TV CSPs and contexts.</a:t>
            </a:r>
            <a:endParaRPr lang="en-GB" dirty="0"/>
          </a:p>
        </p:txBody>
      </p:sp>
      <p:sp>
        <p:nvSpPr>
          <p:cNvPr id="169" name="TextBox 168"/>
          <p:cNvSpPr txBox="1"/>
          <p:nvPr/>
        </p:nvSpPr>
        <p:spPr>
          <a:xfrm>
            <a:off x="3508736" y="9732254"/>
            <a:ext cx="150736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NEA</a:t>
            </a:r>
            <a:endParaRPr lang="en-GB" dirty="0"/>
          </a:p>
        </p:txBody>
      </p:sp>
      <p:sp>
        <p:nvSpPr>
          <p:cNvPr id="170" name="TextBox 169"/>
          <p:cNvSpPr txBox="1"/>
          <p:nvPr/>
        </p:nvSpPr>
        <p:spPr>
          <a:xfrm>
            <a:off x="3979618" y="9785523"/>
            <a:ext cx="2053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Online media: industry and development</a:t>
            </a:r>
            <a:endParaRPr lang="en-GB" dirty="0"/>
          </a:p>
        </p:txBody>
      </p:sp>
      <p:sp>
        <p:nvSpPr>
          <p:cNvPr id="171" name="TextBox 170"/>
          <p:cNvSpPr txBox="1"/>
          <p:nvPr/>
        </p:nvSpPr>
        <p:spPr>
          <a:xfrm>
            <a:off x="4245736" y="8010688"/>
            <a:ext cx="12475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Introduction to OSP CSPs and contexts.</a:t>
            </a:r>
            <a:endParaRPr lang="en-GB" dirty="0"/>
          </a:p>
        </p:txBody>
      </p:sp>
      <p:sp>
        <p:nvSpPr>
          <p:cNvPr id="172" name="TextBox 171"/>
          <p:cNvSpPr txBox="1"/>
          <p:nvPr/>
        </p:nvSpPr>
        <p:spPr>
          <a:xfrm>
            <a:off x="5903501" y="9734502"/>
            <a:ext cx="2053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Magazines: industry and development</a:t>
            </a:r>
            <a:endParaRPr lang="en-GB" dirty="0"/>
          </a:p>
        </p:txBody>
      </p:sp>
      <p:sp>
        <p:nvSpPr>
          <p:cNvPr id="173" name="TextBox 172"/>
          <p:cNvSpPr txBox="1"/>
          <p:nvPr/>
        </p:nvSpPr>
        <p:spPr>
          <a:xfrm>
            <a:off x="5691046" y="8105648"/>
            <a:ext cx="12475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Introduction to Magazine CSPs and contexts.</a:t>
            </a:r>
            <a:endParaRPr lang="en-GB" dirty="0"/>
          </a:p>
        </p:txBody>
      </p:sp>
      <p:sp>
        <p:nvSpPr>
          <p:cNvPr id="174" name="TextBox 173"/>
          <p:cNvSpPr txBox="1"/>
          <p:nvPr/>
        </p:nvSpPr>
        <p:spPr>
          <a:xfrm>
            <a:off x="7673736" y="9630808"/>
            <a:ext cx="20530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Online media: digital convergence</a:t>
            </a:r>
            <a:endParaRPr lang="en-GB" dirty="0"/>
          </a:p>
        </p:txBody>
      </p:sp>
      <p:sp>
        <p:nvSpPr>
          <p:cNvPr id="175" name="TextBox 174"/>
          <p:cNvSpPr txBox="1"/>
          <p:nvPr/>
        </p:nvSpPr>
        <p:spPr>
          <a:xfrm>
            <a:off x="7024886" y="8409812"/>
            <a:ext cx="1316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Rise of social media.</a:t>
            </a:r>
            <a:endParaRPr lang="en-GB" dirty="0"/>
          </a:p>
        </p:txBody>
      </p:sp>
      <p:sp>
        <p:nvSpPr>
          <p:cNvPr id="176" name="TextBox 175"/>
          <p:cNvSpPr txBox="1"/>
          <p:nvPr/>
        </p:nvSpPr>
        <p:spPr>
          <a:xfrm>
            <a:off x="8360666" y="6623582"/>
            <a:ext cx="1268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Digital convergence</a:t>
            </a:r>
            <a:endParaRPr lang="en-GB" dirty="0"/>
          </a:p>
        </p:txBody>
      </p:sp>
      <p:cxnSp>
        <p:nvCxnSpPr>
          <p:cNvPr id="177" name="Straight Connector 176"/>
          <p:cNvCxnSpPr/>
          <p:nvPr/>
        </p:nvCxnSpPr>
        <p:spPr>
          <a:xfrm>
            <a:off x="5243140" y="4512081"/>
            <a:ext cx="1310379" cy="891419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8" name="TextBox 177"/>
          <p:cNvSpPr txBox="1"/>
          <p:nvPr/>
        </p:nvSpPr>
        <p:spPr>
          <a:xfrm>
            <a:off x="4782168" y="4222173"/>
            <a:ext cx="15844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Paper 2 Revision</a:t>
            </a:r>
            <a:endParaRPr lang="en-GB" dirty="0"/>
          </a:p>
        </p:txBody>
      </p:sp>
      <p:sp>
        <p:nvSpPr>
          <p:cNvPr id="179" name="TextBox 178"/>
          <p:cNvSpPr txBox="1"/>
          <p:nvPr/>
        </p:nvSpPr>
        <p:spPr>
          <a:xfrm>
            <a:off x="6521533" y="5288773"/>
            <a:ext cx="29261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Consolidation of TV, Gaming, Online, and Magazines.</a:t>
            </a:r>
            <a:endParaRPr lang="en-GB" dirty="0"/>
          </a:p>
        </p:txBody>
      </p:sp>
      <p:cxnSp>
        <p:nvCxnSpPr>
          <p:cNvPr id="180" name="Straight Connector 179"/>
          <p:cNvCxnSpPr/>
          <p:nvPr/>
        </p:nvCxnSpPr>
        <p:spPr>
          <a:xfrm flipV="1">
            <a:off x="8077376" y="3363004"/>
            <a:ext cx="824307" cy="59758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flipV="1">
            <a:off x="5241852" y="2500355"/>
            <a:ext cx="824307" cy="597586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6" name="Picture 2" descr="Gaming console clipart. Free download transparent .PNG | Creazilla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28" y="6847388"/>
            <a:ext cx="980653" cy="1025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36187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986D8D0E9055489F3F606CADDBE6C6" ma:contentTypeVersion="6" ma:contentTypeDescription="Create a new document." ma:contentTypeScope="" ma:versionID="12b49ed2ab39e335df229727b0f40656">
  <xsd:schema xmlns:xsd="http://www.w3.org/2001/XMLSchema" xmlns:xs="http://www.w3.org/2001/XMLSchema" xmlns:p="http://schemas.microsoft.com/office/2006/metadata/properties" xmlns:ns2="57745f2c-a952-4af7-9987-c3e85bdfda3c" xmlns:ns3="526ca24e-2c90-434e-acc2-9034543a0a88" targetNamespace="http://schemas.microsoft.com/office/2006/metadata/properties" ma:root="true" ma:fieldsID="9b877e8c699f1c6da5a5985cabf68435" ns2:_="" ns3:_="">
    <xsd:import namespace="57745f2c-a952-4af7-9987-c3e85bdfda3c"/>
    <xsd:import namespace="526ca24e-2c90-434e-acc2-9034543a0a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745f2c-a952-4af7-9987-c3e85bdfda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6ca24e-2c90-434e-acc2-9034543a0a8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E2E94B0-6F25-4887-BD06-9FD89DF0AA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745f2c-a952-4af7-9987-c3e85bdfda3c"/>
    <ds:schemaRef ds:uri="526ca24e-2c90-434e-acc2-9034543a0a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596124-838F-456A-BB7A-D5667B1F4A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B4862FC-2631-433F-A95B-C5E1366F4450}">
  <ds:schemaRefs>
    <ds:schemaRef ds:uri="http://schemas.microsoft.com/office/2006/documentManagement/types"/>
    <ds:schemaRef ds:uri="http://schemas.microsoft.com/office/2006/metadata/properties"/>
    <ds:schemaRef ds:uri="57745f2c-a952-4af7-9987-c3e85bdfda3c"/>
    <ds:schemaRef ds:uri="http://purl.org/dc/elements/1.1/"/>
    <ds:schemaRef ds:uri="526ca24e-2c90-434e-acc2-9034543a0a88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401</Words>
  <Application>Microsoft Office PowerPoint</Application>
  <PresentationFormat>Custom</PresentationFormat>
  <Paragraphs>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Sam Ward</cp:lastModifiedBy>
  <cp:revision>96</cp:revision>
  <dcterms:created xsi:type="dcterms:W3CDTF">2018-02-08T08:28:53Z</dcterms:created>
  <dcterms:modified xsi:type="dcterms:W3CDTF">2022-07-05T18:54:59Z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0x010100BD986D8D0E9055489F3F606CADDBE6C6</vt:lpwstr>
  </property>
</Properties>
</file>