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546" r:id="rId6"/>
    <p:sldId id="551" r:id="rId7"/>
    <p:sldId id="547" r:id="rId8"/>
    <p:sldId id="545" r:id="rId9"/>
    <p:sldId id="55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2281F9-4EDF-4B1E-B514-A9CFDF6728DA}">
          <p14:sldIdLst>
            <p14:sldId id="256"/>
            <p14:sldId id="546"/>
            <p14:sldId id="551"/>
            <p14:sldId id="547"/>
            <p14:sldId id="545"/>
            <p14:sldId id="552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F3ED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55E33-E4E5-4067-A3A4-183AF9B186FE}" v="124" dt="2026-02-08T20:24:40.981"/>
    <p1510:client id="{ACB18D3B-9E26-37ED-03A3-D9EC45FFCE11}" v="39" dt="2026-02-08T20:06:56.460"/>
    <p1510:client id="{84AE68AA-D62C-169D-427B-F27D7A2E7E8D}" v="185" dt="2026-02-08T19:42:18.473"/>
    <p1510:client id="{A1B1FBD5-17D0-437D-87FC-84630AB956A0}" v="223" dt="2026-02-08T20:18:21.453"/>
    <p1510:client id="{FB177C9A-03CF-D99E-1180-4E45C53479A9}" v="141" dt="2026-02-08T20:40:50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456B1-3D26-426E-BCB9-D8002B171106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A9552-596C-4C5E-9F06-916182F53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4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gbr01.safelinks.protection.outlook.com/?url=https%3A%2F%2Fwww.gentoogroup.com%2Fabout-us%2Femployability-at-gentoo%2F&amp;data=05%7C02%7Cdebra.bowman%40sunderlandcollege.ac.uk%7C15f80995fb8744bf618108de657cb27f%7C8ff1d7b19d274ca2bd294b5b316a8fd9%7C0%7C0%7C639059783702120438%7CUnknown%7CTWFpbGZsb3d8eyJFbXB0eU1hcGkiOnRydWUsIlYiOiIwLjAuMDAwMCIsIlAiOiJXaW4zMiIsIkFOIjoiTWFpbCIsIldUIjoyfQ%3D%3D%7C0%7C%7C%7C&amp;sdata=XuoxUgvM2wFo3HYvSnXwh6jpShshI8cHX%2FIrfTLq3ZI%3D&amp;reserved=0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2DF89DA0-7642-B8C0-DEDE-EA98C29A4FB6}"/>
              </a:ext>
            </a:extLst>
          </p:cNvPr>
          <p:cNvSpPr txBox="1"/>
          <p:nvPr/>
        </p:nvSpPr>
        <p:spPr>
          <a:xfrm>
            <a:off x="2043603" y="2321327"/>
            <a:ext cx="8104794" cy="193899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>
                <a:solidFill>
                  <a:schemeClr val="bg1"/>
                </a:solidFill>
                <a:latin typeface="Arial"/>
                <a:cs typeface="Calibri"/>
              </a:rPr>
              <a:t>Sunderland College Professional Services 14-16 Academy 2026/27 Intake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DF7CC-DB3C-30DF-4B6D-7AD4E72E8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5CD7E8-3C10-DE05-F714-AFC74E00B6B1}"/>
              </a:ext>
            </a:extLst>
          </p:cNvPr>
          <p:cNvSpPr txBox="1"/>
          <p:nvPr/>
        </p:nvSpPr>
        <p:spPr>
          <a:xfrm>
            <a:off x="0" y="6171301"/>
            <a:ext cx="8296275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baseline="0">
                <a:latin typeface="Aptos"/>
              </a:rPr>
              <a:t>This isn’t an easier option, it’s a smarter one if you learn best by doing.</a:t>
            </a:r>
            <a:r>
              <a:rPr sz="2000">
                <a:latin typeface="Aptos"/>
                <a:ea typeface="Aptos"/>
                <a:cs typeface="Aptos"/>
              </a:rPr>
              <a:t>​</a:t>
            </a:r>
            <a:endParaRPr lang="en-GB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7D14F3-CF9E-30BD-3B0B-95BA92B3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56" y="2"/>
            <a:ext cx="7842024" cy="1325563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latin typeface="Aptos" panose="020B0004020202020204" pitchFamily="34" charset="0"/>
              </a:rPr>
              <a:t>Top Performing</a:t>
            </a:r>
            <a:endParaRPr lang="en-US" b="1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0AAE3E-83EF-70BC-E28C-D89EECE3937C}"/>
              </a:ext>
            </a:extLst>
          </p:cNvPr>
          <p:cNvGrpSpPr/>
          <p:nvPr/>
        </p:nvGrpSpPr>
        <p:grpSpPr>
          <a:xfrm>
            <a:off x="0" y="2"/>
            <a:ext cx="12192000" cy="1485901"/>
            <a:chOff x="0" y="0"/>
            <a:chExt cx="12192000" cy="1485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D26666-8270-58D6-FD52-A3B1B0B5F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65967" cy="14859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89FF63B-6616-EEF3-EA19-A6EF71915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7535" y="17463"/>
              <a:ext cx="1494465" cy="1460500"/>
            </a:xfrm>
            <a:prstGeom prst="rect">
              <a:avLst/>
            </a:prstGeom>
          </p:spPr>
        </p:pic>
      </p:grpSp>
      <p:pic>
        <p:nvPicPr>
          <p:cNvPr id="21" name="Picture 20" descr="A room with tables and chairs&#10;&#10;AI-generated content may be incorrect.">
            <a:extLst>
              <a:ext uri="{FF2B5EF4-FFF2-40B4-BE49-F238E27FC236}">
                <a16:creationId xmlns:a16="http://schemas.microsoft.com/office/drawing/2014/main" id="{A7CA35DC-30AB-93D5-1E4D-772287C027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2000"/>
          </a:blip>
          <a:srcRect t="10225" b="-347"/>
          <a:stretch>
            <a:fillRect/>
          </a:stretch>
        </p:blipFill>
        <p:spPr>
          <a:xfrm>
            <a:off x="1" y="1893882"/>
            <a:ext cx="12192000" cy="40639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07CCBF6-EA00-3D29-09EB-600E8A210E98}"/>
              </a:ext>
            </a:extLst>
          </p:cNvPr>
          <p:cNvSpPr txBox="1">
            <a:spLocks/>
          </p:cNvSpPr>
          <p:nvPr/>
        </p:nvSpPr>
        <p:spPr>
          <a:xfrm>
            <a:off x="331256" y="152402"/>
            <a:ext cx="10478857" cy="1335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FF"/>
                </a:solidFill>
                <a:latin typeface="Aptos"/>
              </a:rPr>
              <a:t>Professional  Services  14-16 Academy</a:t>
            </a:r>
            <a:endParaRPr lang="en-US" b="1"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8290F-EE5C-01BA-8D1D-C36D79EB8F31}"/>
              </a:ext>
            </a:extLst>
          </p:cNvPr>
          <p:cNvSpPr txBox="1"/>
          <p:nvPr/>
        </p:nvSpPr>
        <p:spPr>
          <a:xfrm>
            <a:off x="0" y="1857138"/>
            <a:ext cx="11658600" cy="646331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A chance to step out of the classroom one day a week, work with real employers, gain hands-on experience, and build skills that give you a head start on your future.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9B76BB-0C9A-8F8C-BC81-93450E8366CF}"/>
              </a:ext>
            </a:extLst>
          </p:cNvPr>
          <p:cNvSpPr txBox="1"/>
          <p:nvPr/>
        </p:nvSpPr>
        <p:spPr>
          <a:xfrm>
            <a:off x="180975" y="1323975"/>
            <a:ext cx="3762375" cy="4404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FFFFF"/>
                </a:solidFill>
              </a:rPr>
              <a:t>Learn • Experience • Lead</a:t>
            </a:r>
          </a:p>
        </p:txBody>
      </p:sp>
      <p:pic>
        <p:nvPicPr>
          <p:cNvPr id="16" name="Picture 15" descr="A screenshot of a computer">
            <a:extLst>
              <a:ext uri="{FF2B5EF4-FFF2-40B4-BE49-F238E27FC236}">
                <a16:creationId xmlns:a16="http://schemas.microsoft.com/office/drawing/2014/main" id="{4E2A10F3-199A-5132-B91E-AECB4603AD2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52" t="22152" r="8210" b="28140"/>
          <a:stretch>
            <a:fillRect/>
          </a:stretch>
        </p:blipFill>
        <p:spPr>
          <a:xfrm>
            <a:off x="7873738" y="275808"/>
            <a:ext cx="2727331" cy="925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BC1CE-0D87-6965-8060-53F173983FDC}"/>
              </a:ext>
            </a:extLst>
          </p:cNvPr>
          <p:cNvSpPr txBox="1"/>
          <p:nvPr/>
        </p:nvSpPr>
        <p:spPr>
          <a:xfrm>
            <a:off x="0" y="5044586"/>
            <a:ext cx="7372965" cy="646331"/>
          </a:xfrm>
          <a:prstGeom prst="rect">
            <a:avLst/>
          </a:prstGeom>
          <a:solidFill>
            <a:srgbClr val="F4F3ED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4 days at school</a:t>
            </a:r>
            <a:r>
              <a:rPr lang="en-US"/>
              <a:t> – GCSE subjects (English, </a:t>
            </a:r>
            <a:r>
              <a:rPr lang="en-US" err="1"/>
              <a:t>maths</a:t>
            </a:r>
            <a:r>
              <a:rPr lang="en-US"/>
              <a:t>, science,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</a:t>
            </a:r>
            <a:r>
              <a:rPr lang="en-US" b="1"/>
              <a:t>1 day at college</a:t>
            </a:r>
            <a:r>
              <a:rPr lang="en-US"/>
              <a:t> – practical, professional learning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43698C-9270-4568-05D1-616BE8689178}"/>
              </a:ext>
            </a:extLst>
          </p:cNvPr>
          <p:cNvSpPr txBox="1"/>
          <p:nvPr/>
        </p:nvSpPr>
        <p:spPr>
          <a:xfrm>
            <a:off x="0" y="2809876"/>
            <a:ext cx="435915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/>
              <a:t>Your journey</a:t>
            </a:r>
            <a:endParaRPr lang="en-US"/>
          </a:p>
          <a:p>
            <a:pPr marL="228600" indent="-228600">
              <a:buFont typeface=""/>
              <a:buChar char="•"/>
            </a:pPr>
            <a:r>
              <a:rPr lang="en-US"/>
              <a:t>Choose a </a:t>
            </a:r>
            <a:r>
              <a:rPr lang="en-US" b="1"/>
              <a:t>career pathway</a:t>
            </a:r>
          </a:p>
          <a:p>
            <a:pPr marL="228600" indent="-228600">
              <a:buFont typeface=""/>
              <a:buChar char="•"/>
            </a:pPr>
            <a:r>
              <a:rPr lang="en-US"/>
              <a:t>Work with a real employer linked to that pathway</a:t>
            </a:r>
          </a:p>
          <a:p>
            <a:pPr marL="228600" indent="-228600">
              <a:buFont typeface=""/>
              <a:buChar char="•"/>
            </a:pPr>
            <a:r>
              <a:rPr lang="en-US"/>
              <a:t>Progress to </a:t>
            </a:r>
            <a:r>
              <a:rPr lang="en-US" b="1"/>
              <a:t>college, sixth form, T Levels or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5488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C93CD-79AA-669C-2367-8EC42E3BA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0BD5-2598-BE60-CCBA-8FBB694A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56" y="2"/>
            <a:ext cx="7842024" cy="1325563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latin typeface="Aptos" panose="020B0004020202020204" pitchFamily="34" charset="0"/>
              </a:rPr>
              <a:t>Top Performing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019124-5BB4-EE62-D27A-4417001BD841}"/>
              </a:ext>
            </a:extLst>
          </p:cNvPr>
          <p:cNvSpPr txBox="1"/>
          <p:nvPr/>
        </p:nvSpPr>
        <p:spPr>
          <a:xfrm>
            <a:off x="264795" y="63018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sunderlandcollege.ac.uk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1763D-9661-466C-7B2F-9FB41AC4FD0E}"/>
              </a:ext>
            </a:extLst>
          </p:cNvPr>
          <p:cNvGrpSpPr/>
          <p:nvPr/>
        </p:nvGrpSpPr>
        <p:grpSpPr>
          <a:xfrm>
            <a:off x="0" y="2"/>
            <a:ext cx="12192000" cy="1485901"/>
            <a:chOff x="0" y="0"/>
            <a:chExt cx="12192000" cy="1485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ED026C-D7D7-4041-DEEB-19B0CF2F1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65967" cy="14859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F251CD-69D6-D8A6-F1D3-0DDE5EF3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7535" y="17463"/>
              <a:ext cx="1494465" cy="1460500"/>
            </a:xfrm>
            <a:prstGeom prst="rect">
              <a:avLst/>
            </a:prstGeom>
          </p:spPr>
        </p:pic>
      </p:grpSp>
      <p:pic>
        <p:nvPicPr>
          <p:cNvPr id="18" name="Picture 17" descr="City Campus - Sunderland College">
            <a:extLst>
              <a:ext uri="{FF2B5EF4-FFF2-40B4-BE49-F238E27FC236}">
                <a16:creationId xmlns:a16="http://schemas.microsoft.com/office/drawing/2014/main" id="{A86A3861-6595-8381-3D2A-E3AB0F37D91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rcRect t="11519" r="-183" b="11206"/>
          <a:stretch>
            <a:fillRect/>
          </a:stretch>
        </p:blipFill>
        <p:spPr>
          <a:xfrm>
            <a:off x="1060767" y="1485617"/>
            <a:ext cx="10462472" cy="53709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719E0E0-FDFC-735C-78CD-52921E57E18D}"/>
              </a:ext>
            </a:extLst>
          </p:cNvPr>
          <p:cNvSpPr txBox="1">
            <a:spLocks/>
          </p:cNvSpPr>
          <p:nvPr/>
        </p:nvSpPr>
        <p:spPr>
          <a:xfrm>
            <a:off x="331256" y="152402"/>
            <a:ext cx="9288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FF"/>
                </a:solidFill>
                <a:latin typeface="Aptos"/>
              </a:rPr>
              <a:t>Professional  Services  14-16 Academy </a:t>
            </a:r>
            <a:endParaRPr lang="en-US">
              <a:latin typeface="Apto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2474F-3C3B-D1F1-E6CD-ABBD4E2D1706}"/>
              </a:ext>
            </a:extLst>
          </p:cNvPr>
          <p:cNvSpPr txBox="1"/>
          <p:nvPr/>
        </p:nvSpPr>
        <p:spPr>
          <a:xfrm>
            <a:off x="6096000" y="1448971"/>
            <a:ext cx="6096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1800" b="1" baseline="0">
                <a:latin typeface="Aptos"/>
                <a:ea typeface="Segoe UI"/>
                <a:cs typeface="Segoe UI"/>
              </a:rPr>
              <a:t>Professional &amp; Work Skills</a:t>
            </a:r>
            <a:r>
              <a:rPr lang="en-US" sz="1800">
                <a:latin typeface="Aptos"/>
                <a:ea typeface="Segoe UI"/>
                <a:cs typeface="Segoe UI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Confident communication with adults and customers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Teamwork and collaboration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Time management and meeting deadlines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Professional </a:t>
            </a:r>
            <a:r>
              <a:rPr lang="en-US" sz="1800" baseline="0" err="1">
                <a:latin typeface="Aptos"/>
                <a:ea typeface="Arial"/>
                <a:cs typeface="Arial"/>
              </a:rPr>
              <a:t>behaviour</a:t>
            </a:r>
            <a:r>
              <a:rPr lang="en-US" sz="1800" baseline="0">
                <a:latin typeface="Aptos"/>
                <a:ea typeface="Arial"/>
                <a:cs typeface="Arial"/>
              </a:rPr>
              <a:t> and responsibility</a:t>
            </a:r>
          </a:p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58580-CD55-AFBE-B5E7-893B24F6679C}"/>
              </a:ext>
            </a:extLst>
          </p:cNvPr>
          <p:cNvSpPr txBox="1"/>
          <p:nvPr/>
        </p:nvSpPr>
        <p:spPr>
          <a:xfrm>
            <a:off x="-1552" y="4409325"/>
            <a:ext cx="5400675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1800" b="1" baseline="0">
                <a:latin typeface="Aptos"/>
                <a:ea typeface="Segoe UI"/>
                <a:cs typeface="Segoe UI"/>
              </a:rPr>
              <a:t>Business &amp; Enterprise Skills</a:t>
            </a:r>
            <a:r>
              <a:rPr lang="en-US" sz="1800">
                <a:latin typeface="Aptos"/>
                <a:ea typeface="Segoe UI"/>
                <a:cs typeface="Segoe UI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Understanding how </a:t>
            </a:r>
            <a:r>
              <a:rPr lang="en-US" sz="1800" baseline="0" err="1">
                <a:latin typeface="Aptos"/>
                <a:ea typeface="Arial"/>
                <a:cs typeface="Arial"/>
              </a:rPr>
              <a:t>organisations</a:t>
            </a:r>
            <a:r>
              <a:rPr lang="en-US" sz="1800" baseline="0">
                <a:latin typeface="Aptos"/>
                <a:ea typeface="Arial"/>
                <a:cs typeface="Arial"/>
              </a:rPr>
              <a:t> work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Planning ideas and making decisions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Problem-solving in real situations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Basic finance and budgeting awareness</a:t>
            </a:r>
          </a:p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7E8546-7042-0294-FAC4-03A60F88BB34}"/>
              </a:ext>
            </a:extLst>
          </p:cNvPr>
          <p:cNvSpPr txBox="1"/>
          <p:nvPr/>
        </p:nvSpPr>
        <p:spPr>
          <a:xfrm>
            <a:off x="6096000" y="4426106"/>
            <a:ext cx="6096000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1800" b="1" baseline="0">
                <a:latin typeface="Aptos"/>
                <a:ea typeface="Segoe UI"/>
                <a:cs typeface="Segoe UI"/>
              </a:rPr>
              <a:t>Personal Skills for Life</a:t>
            </a:r>
            <a:r>
              <a:rPr lang="en-US" sz="1800">
                <a:latin typeface="Aptos"/>
                <a:ea typeface="Segoe UI"/>
                <a:cs typeface="Segoe UI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Confidence and independence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Presentation and speaking skills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 err="1">
                <a:latin typeface="Aptos"/>
                <a:ea typeface="Arial"/>
                <a:cs typeface="Arial"/>
              </a:rPr>
              <a:t>Organisation</a:t>
            </a:r>
            <a:r>
              <a:rPr lang="en-US" sz="1800" baseline="0">
                <a:latin typeface="Aptos"/>
                <a:ea typeface="Arial"/>
                <a:cs typeface="Arial"/>
              </a:rPr>
              <a:t> and self-management</a:t>
            </a:r>
            <a:r>
              <a:rPr lang="en-US" sz="1800">
                <a:latin typeface="Aptos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US" sz="1800" baseline="0">
                <a:latin typeface="Aptos"/>
                <a:ea typeface="Arial"/>
                <a:cs typeface="Arial"/>
              </a:rPr>
              <a:t>Resilience and learning from feedback</a:t>
            </a:r>
          </a:p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78E42-94C6-5D4B-6FC0-B8B891ECA18D}"/>
              </a:ext>
            </a:extLst>
          </p:cNvPr>
          <p:cNvSpPr txBox="1"/>
          <p:nvPr/>
        </p:nvSpPr>
        <p:spPr>
          <a:xfrm>
            <a:off x="0" y="6316051"/>
            <a:ext cx="10944225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D0D0D"/>
                </a:solidFill>
                <a:latin typeface="Aptos"/>
                <a:ea typeface="ui-sans-serif"/>
                <a:cs typeface="ui-sans-serif"/>
              </a:rPr>
              <a:t>These are the skills employers, colleges and apprenticeship providers look for, whatever you do next.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491155-657D-A35D-F4E2-3E62D8925847}"/>
              </a:ext>
            </a:extLst>
          </p:cNvPr>
          <p:cNvSpPr txBox="1"/>
          <p:nvPr/>
        </p:nvSpPr>
        <p:spPr>
          <a:xfrm>
            <a:off x="180975" y="1323975"/>
            <a:ext cx="3762375" cy="4404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FFFFF"/>
                </a:solidFill>
              </a:rPr>
              <a:t>Learn • Experience • Lead</a:t>
            </a:r>
          </a:p>
        </p:txBody>
      </p:sp>
      <p:pic>
        <p:nvPicPr>
          <p:cNvPr id="20" name="Picture 1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6B48FBE-4EA7-6EEA-5306-D2AA71C3F6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852" t="22152" r="8210" b="28140"/>
          <a:stretch>
            <a:fillRect/>
          </a:stretch>
        </p:blipFill>
        <p:spPr>
          <a:xfrm>
            <a:off x="7873738" y="275808"/>
            <a:ext cx="2727331" cy="925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5DFB93-783E-2A42-ED33-BD5DE40DDE9B}"/>
              </a:ext>
            </a:extLst>
          </p:cNvPr>
          <p:cNvSpPr txBox="1"/>
          <p:nvPr/>
        </p:nvSpPr>
        <p:spPr>
          <a:xfrm>
            <a:off x="-1551" y="2149393"/>
            <a:ext cx="5400675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en-GB" b="1"/>
              <a:t>How does this count for GCSEs?</a:t>
            </a:r>
          </a:p>
          <a:p>
            <a:pPr>
              <a:buNone/>
            </a:pPr>
            <a:endParaRPr lang="en-GB" b="1"/>
          </a:p>
          <a:p>
            <a:pPr>
              <a:buNone/>
            </a:pPr>
            <a:r>
              <a:rPr lang="en-GB"/>
              <a:t>Both qualifications </a:t>
            </a:r>
            <a:r>
              <a:rPr lang="en-GB" b="1"/>
              <a:t>count towards Progress 8</a:t>
            </a:r>
            <a:r>
              <a:rPr lang="en-GB"/>
              <a:t>, giving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1GCSE-equivalent grade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/>
              <a:t>1Progress 8 option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59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36288-1026-2DEC-6718-42511E0E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0762-1547-E3B6-9985-D53BE00C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56" y="2"/>
            <a:ext cx="7842024" cy="1325563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latin typeface="Aptos" panose="020B0004020202020204" pitchFamily="34" charset="0"/>
              </a:rPr>
              <a:t>Top Performing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D6844-A33A-E6F6-4CAB-1A3027C89120}"/>
              </a:ext>
            </a:extLst>
          </p:cNvPr>
          <p:cNvSpPr txBox="1"/>
          <p:nvPr/>
        </p:nvSpPr>
        <p:spPr>
          <a:xfrm>
            <a:off x="264795" y="63018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sunderlandcollege.ac.uk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DEDE8E-FFEB-A042-A1AE-6D8ECED4163A}"/>
              </a:ext>
            </a:extLst>
          </p:cNvPr>
          <p:cNvGrpSpPr/>
          <p:nvPr/>
        </p:nvGrpSpPr>
        <p:grpSpPr>
          <a:xfrm>
            <a:off x="0" y="2"/>
            <a:ext cx="12192000" cy="1485901"/>
            <a:chOff x="0" y="0"/>
            <a:chExt cx="12192000" cy="1485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7DABD7-F98A-D9CD-2C32-A09A875AD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65967" cy="14859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C62DA1-7D7A-7C3A-45B9-77DE7EE8F1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7535" y="17463"/>
              <a:ext cx="1494465" cy="146050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891E231-8A65-64CA-2405-D0F01DDE3113}"/>
              </a:ext>
            </a:extLst>
          </p:cNvPr>
          <p:cNvSpPr txBox="1">
            <a:spLocks/>
          </p:cNvSpPr>
          <p:nvPr/>
        </p:nvSpPr>
        <p:spPr>
          <a:xfrm>
            <a:off x="331256" y="152402"/>
            <a:ext cx="9288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FF"/>
                </a:solidFill>
                <a:latin typeface="Aptos"/>
              </a:rPr>
              <a:t>Hays Travel Careers</a:t>
            </a:r>
            <a:endParaRPr lang="en-US" b="1">
              <a:latin typeface="Apto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62287-29C9-6AA3-E34B-F7B1EA905781}"/>
              </a:ext>
            </a:extLst>
          </p:cNvPr>
          <p:cNvSpPr txBox="1"/>
          <p:nvPr/>
        </p:nvSpPr>
        <p:spPr>
          <a:xfrm>
            <a:off x="7442548" y="6299548"/>
            <a:ext cx="40813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https://www.facebook.com/HaysTravel</a:t>
            </a:r>
          </a:p>
          <a:p>
            <a:pPr algn="ctr"/>
            <a:endParaRPr lang="en-GB"/>
          </a:p>
        </p:txBody>
      </p:sp>
      <p:pic>
        <p:nvPicPr>
          <p:cNvPr id="11" name="Picture 10" descr="A person holding a drink">
            <a:extLst>
              <a:ext uri="{FF2B5EF4-FFF2-40B4-BE49-F238E27FC236}">
                <a16:creationId xmlns:a16="http://schemas.microsoft.com/office/drawing/2014/main" id="{CF1ED1C1-EE27-A2C4-7AB2-6D6D1DDD9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051" y="1701451"/>
            <a:ext cx="4889050" cy="2995809"/>
          </a:xfrm>
          <a:prstGeom prst="rect">
            <a:avLst/>
          </a:prstGeom>
        </p:spPr>
      </p:pic>
      <p:pic>
        <p:nvPicPr>
          <p:cNvPr id="13" name="Picture 12" descr="A screenshot of a website">
            <a:extLst>
              <a:ext uri="{FF2B5EF4-FFF2-40B4-BE49-F238E27FC236}">
                <a16:creationId xmlns:a16="http://schemas.microsoft.com/office/drawing/2014/main" id="{49ABDE2E-B54C-5A5D-79D6-FD96CDD3E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" y="2033783"/>
            <a:ext cx="6533628" cy="4126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F4B822-00B1-2CEC-78AD-6449E4F9E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8138" y="4832045"/>
            <a:ext cx="4964873" cy="13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50ED4-A0A3-1AD5-563F-99EF11BE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63A43-21EA-AF6B-2EEC-50D26E2D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56" y="2"/>
            <a:ext cx="7842024" cy="1325563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latin typeface="Aptos" panose="020B0004020202020204" pitchFamily="34" charset="0"/>
              </a:rPr>
              <a:t>Top Performing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DB8D64-42F8-4245-5366-FF4ED5EE4147}"/>
              </a:ext>
            </a:extLst>
          </p:cNvPr>
          <p:cNvSpPr txBox="1"/>
          <p:nvPr/>
        </p:nvSpPr>
        <p:spPr>
          <a:xfrm>
            <a:off x="264795" y="63018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sunderlandcollege.ac.uk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7EE8E9-8429-79B6-0D60-CA03E2D28A3E}"/>
              </a:ext>
            </a:extLst>
          </p:cNvPr>
          <p:cNvGrpSpPr/>
          <p:nvPr/>
        </p:nvGrpSpPr>
        <p:grpSpPr>
          <a:xfrm>
            <a:off x="0" y="2"/>
            <a:ext cx="12192000" cy="1485901"/>
            <a:chOff x="0" y="0"/>
            <a:chExt cx="12192000" cy="1485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E662A63-8DB2-C33B-ECEB-E2246D94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65967" cy="14859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470E841-81AE-4CBA-9A68-01961D1FE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7535" y="17463"/>
              <a:ext cx="1494465" cy="146050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C032DFDA-1735-2B46-B2B4-D0BD6EC19044}"/>
              </a:ext>
            </a:extLst>
          </p:cNvPr>
          <p:cNvSpPr txBox="1">
            <a:spLocks/>
          </p:cNvSpPr>
          <p:nvPr/>
        </p:nvSpPr>
        <p:spPr>
          <a:xfrm>
            <a:off x="331256" y="152402"/>
            <a:ext cx="9288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FF"/>
                </a:solidFill>
                <a:latin typeface="Aptos"/>
              </a:rPr>
              <a:t>Gentoo Careers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B574E-EFD5-441C-DC05-2B100583BF1C}"/>
              </a:ext>
            </a:extLst>
          </p:cNvPr>
          <p:cNvSpPr txBox="1"/>
          <p:nvPr/>
        </p:nvSpPr>
        <p:spPr>
          <a:xfrm>
            <a:off x="333375" y="1323975"/>
            <a:ext cx="6029325" cy="430887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Communities • Business • People • Careers</a:t>
            </a:r>
            <a:endParaRPr lang="en-US" b="1">
              <a:ea typeface="+mn-lt"/>
              <a:cs typeface="+mn-lt"/>
            </a:endParaRPr>
          </a:p>
        </p:txBody>
      </p:sp>
      <p:pic>
        <p:nvPicPr>
          <p:cNvPr id="6" name="Picture 5" descr="A brochure of a person smiling&#10;&#10;AI-generated content may be incorrect.">
            <a:extLst>
              <a:ext uri="{FF2B5EF4-FFF2-40B4-BE49-F238E27FC236}">
                <a16:creationId xmlns:a16="http://schemas.microsoft.com/office/drawing/2014/main" id="{AD7CCEDD-3CD4-7223-A1F9-F7F48B348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958" y="2592496"/>
            <a:ext cx="5849277" cy="40671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342419-F910-B7A4-8685-FCFD166F03E4}"/>
              </a:ext>
            </a:extLst>
          </p:cNvPr>
          <p:cNvSpPr txBox="1"/>
          <p:nvPr/>
        </p:nvSpPr>
        <p:spPr>
          <a:xfrm>
            <a:off x="5676900" y="2047875"/>
            <a:ext cx="70675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Arial"/>
                <a:cs typeface="Arial"/>
                <a:hlinkClick r:id="rId5" tooltip="Original URL: https://www.gentoogroup.com/about-us/employability-at-gentoo/. Click or tap if you trust this link."/>
              </a:rPr>
              <a:t>https://www.gentoogroup.com/about-us/employability-at-gentoo/</a:t>
            </a:r>
            <a:endParaRPr lang="en-US"/>
          </a:p>
          <a:p>
            <a:pPr algn="ctr"/>
            <a:endParaRPr lang="en-GB"/>
          </a:p>
        </p:txBody>
      </p:sp>
      <p:pic>
        <p:nvPicPr>
          <p:cNvPr id="13" name="Picture 12" descr="A person sitting at a table&#10;&#10;AI-generated content may be incorrect.">
            <a:extLst>
              <a:ext uri="{FF2B5EF4-FFF2-40B4-BE49-F238E27FC236}">
                <a16:creationId xmlns:a16="http://schemas.microsoft.com/office/drawing/2014/main" id="{3CCB83A7-E754-494C-64AF-FDD1D18DA5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9748" r="-168" b="89"/>
          <a:stretch>
            <a:fillRect/>
          </a:stretch>
        </p:blipFill>
        <p:spPr>
          <a:xfrm>
            <a:off x="1414516" y="1987855"/>
            <a:ext cx="2859691" cy="40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0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607DC-6513-AC07-D499-FCB117DBD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8233-13E0-7AB6-A999-EF60D6AF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56" y="2"/>
            <a:ext cx="7842024" cy="1325563"/>
          </a:xfrm>
        </p:spPr>
        <p:txBody>
          <a:bodyPr/>
          <a:lstStyle/>
          <a:p>
            <a:r>
              <a:rPr lang="en-US" sz="3200" b="1">
                <a:solidFill>
                  <a:srgbClr val="FFFFFF"/>
                </a:solidFill>
                <a:latin typeface="Aptos" panose="020B0004020202020204" pitchFamily="34" charset="0"/>
              </a:rPr>
              <a:t>Top Performing</a:t>
            </a:r>
            <a:endParaRPr lang="en-US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42728-061F-4109-CDA3-349E0F8DF72E}"/>
              </a:ext>
            </a:extLst>
          </p:cNvPr>
          <p:cNvSpPr txBox="1"/>
          <p:nvPr/>
        </p:nvSpPr>
        <p:spPr>
          <a:xfrm>
            <a:off x="264795" y="63018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sunderlandcollege.ac.uk</a:t>
            </a:r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5A9CFD-87F3-4D38-F0E3-46ADD30EF754}"/>
              </a:ext>
            </a:extLst>
          </p:cNvPr>
          <p:cNvGrpSpPr/>
          <p:nvPr/>
        </p:nvGrpSpPr>
        <p:grpSpPr>
          <a:xfrm>
            <a:off x="0" y="2"/>
            <a:ext cx="12192000" cy="1485901"/>
            <a:chOff x="0" y="0"/>
            <a:chExt cx="12192000" cy="14859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E83913-1623-5F0C-84A6-18C29614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65967" cy="14859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2E460B-E2B6-5733-ECE0-DD156D4E2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97535" y="17463"/>
              <a:ext cx="1494465" cy="146050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FC331CE3-C7D9-40D3-644C-1BD450A562EA}"/>
              </a:ext>
            </a:extLst>
          </p:cNvPr>
          <p:cNvSpPr txBox="1">
            <a:spLocks/>
          </p:cNvSpPr>
          <p:nvPr/>
        </p:nvSpPr>
        <p:spPr>
          <a:xfrm>
            <a:off x="331256" y="152402"/>
            <a:ext cx="92882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FFFFFF"/>
                </a:solidFill>
                <a:latin typeface="Aptos"/>
              </a:rPr>
              <a:t>Gentoo Careers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0CFC7D-14C5-E5E9-EBE0-1929511D2DB0}"/>
              </a:ext>
            </a:extLst>
          </p:cNvPr>
          <p:cNvSpPr txBox="1"/>
          <p:nvPr/>
        </p:nvSpPr>
        <p:spPr>
          <a:xfrm>
            <a:off x="333375" y="1323975"/>
            <a:ext cx="6029325" cy="430887"/>
          </a:xfrm>
          <a:prstGeom prst="rect">
            <a:avLst/>
          </a:prstGeom>
          <a:solidFill>
            <a:srgbClr val="ED7D3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FFFFFF"/>
                </a:solidFill>
                <a:ea typeface="+mn-lt"/>
                <a:cs typeface="+mn-lt"/>
              </a:rPr>
              <a:t>Communities • Business • People • Careers</a:t>
            </a:r>
            <a:endParaRPr lang="en-US" b="1">
              <a:ea typeface="+mn-lt"/>
              <a:cs typeface="+mn-lt"/>
            </a:endParaRPr>
          </a:p>
        </p:txBody>
      </p:sp>
      <p:pic>
        <p:nvPicPr>
          <p:cNvPr id="3" name="Picture 2" descr="A group of men wearing orange vests walking on a sidewalk&#10;&#10;AI-generated content may be incorrect.">
            <a:extLst>
              <a:ext uri="{FF2B5EF4-FFF2-40B4-BE49-F238E27FC236}">
                <a16:creationId xmlns:a16="http://schemas.microsoft.com/office/drawing/2014/main" id="{A8D1BC63-6A14-7003-5A4B-F1B0CF7ED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" y="1981200"/>
            <a:ext cx="5542867" cy="3876675"/>
          </a:xfrm>
          <a:prstGeom prst="rect">
            <a:avLst/>
          </a:prstGeom>
        </p:spPr>
      </p:pic>
      <p:pic>
        <p:nvPicPr>
          <p:cNvPr id="9" name="Picture 8" descr="A page of a brochure with text and images of people&#10;&#10;AI-generated content may be incorrect.">
            <a:extLst>
              <a:ext uri="{FF2B5EF4-FFF2-40B4-BE49-F238E27FC236}">
                <a16:creationId xmlns:a16="http://schemas.microsoft.com/office/drawing/2014/main" id="{DA807051-A858-99DC-3B7E-FD5B49FC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961" y="2638425"/>
            <a:ext cx="5940477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6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3DB93F1-B9C3-4BF7-5B2C-8DA4DF870C79}"/>
              </a:ext>
            </a:extLst>
          </p:cNvPr>
          <p:cNvSpPr txBox="1"/>
          <p:nvPr/>
        </p:nvSpPr>
        <p:spPr>
          <a:xfrm>
            <a:off x="2523013" y="3161073"/>
            <a:ext cx="7146794" cy="52322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Arial"/>
                <a:cs typeface="Calibri"/>
              </a:rPr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2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FDEC21AA29B94E8466BE3FC3EBE3E5" ma:contentTypeVersion="3" ma:contentTypeDescription="Create a new document." ma:contentTypeScope="" ma:versionID="b8ff50d11ea487376bc39f9522c1ef0d">
  <xsd:schema xmlns:xsd="http://www.w3.org/2001/XMLSchema" xmlns:xs="http://www.w3.org/2001/XMLSchema" xmlns:p="http://schemas.microsoft.com/office/2006/metadata/properties" xmlns:ns2="b84d560c-e774-40e0-b38a-c9260332bdd7" targetNamespace="http://schemas.microsoft.com/office/2006/metadata/properties" ma:root="true" ma:fieldsID="72f5fc1c6f4d2b6ec06fb3382728b4a8" ns2:_="">
    <xsd:import namespace="b84d560c-e774-40e0-b38a-c9260332bd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d560c-e774-40e0-b38a-c9260332bd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CDE4D-36C8-416C-B134-6966F537E6D5}">
  <ds:schemaRefs>
    <ds:schemaRef ds:uri="http://purl.org/dc/elements/1.1/"/>
    <ds:schemaRef ds:uri="b84d560c-e774-40e0-b38a-c9260332bdd7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9C2E68-4FA8-4BF3-B894-AD314FA9635B}">
  <ds:schemaRefs>
    <ds:schemaRef ds:uri="b84d560c-e774-40e0-b38a-c9260332bd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EE4E6A7-37CE-4BED-B257-8292962A6D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ff1d7b1-9d27-4ca2-bd29-4b5b316a8fd9}" enabled="0" method="" siteId="{8ff1d7b1-9d27-4ca2-bd29-4b5b316a8fd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335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Segoe UI</vt:lpstr>
      <vt:lpstr>ui-sans-serif</vt:lpstr>
      <vt:lpstr>office theme</vt:lpstr>
      <vt:lpstr>PowerPoint Presentation</vt:lpstr>
      <vt:lpstr>Top Performing</vt:lpstr>
      <vt:lpstr>Top Performing</vt:lpstr>
      <vt:lpstr>Top Performing</vt:lpstr>
      <vt:lpstr>Top Performing</vt:lpstr>
      <vt:lpstr>Top Performing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Bowman</dc:creator>
  <cp:lastModifiedBy>Michael McDonagh</cp:lastModifiedBy>
  <cp:revision>1</cp:revision>
  <dcterms:created xsi:type="dcterms:W3CDTF">2024-08-21T13:45:14Z</dcterms:created>
  <dcterms:modified xsi:type="dcterms:W3CDTF">2026-02-10T08:49:19Z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0x0101008AFDEC21AA29B94E8466BE3FC3EBE3E5</vt:lpwstr>
  </property>
  <property fmtid="{D5CDD505-2E9C-101B-9397-08002B2CF9AE}" pid="3" name="MediaServiceImageTags">
    <vt:lpwstr/>
  </property>
</Properties>
</file>