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10E74-BAB6-96E7-AB3C-50428AE31A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66D031-E2F0-FE25-EEC6-34808D6D06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83530F-9912-57FE-9456-7CD1FADB5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2A00-1FD7-46BB-A990-CBB86F45818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F0D52-3CB2-EE01-0837-C8A2997B8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197BB2-6CCF-A138-4D17-6EF194199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B9AE-9260-4657-911F-40D9BC208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451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89D1E-581C-9977-6578-ECF6E19C3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16ECD0-D2CE-3C60-B11E-602DE2C56F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186E0-33D3-6867-B30D-FD12FB8F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2A00-1FD7-46BB-A990-CBB86F45818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7ADB26-FE54-BE0E-963B-DD293D048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B9DF4-B18B-2CAF-B2FA-E9DA2B499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B9AE-9260-4657-911F-40D9BC208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874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82DA0C-C381-F242-29B2-9E6980EE9E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BD0AB4-E7B7-9919-E9B8-2E71414DA6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B58C1-C5AE-09AA-A120-FB06D4EFB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2A00-1FD7-46BB-A990-CBB86F45818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764B0-39FF-4B87-39BC-F486A09B7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61EAF-CB87-5714-6F65-413B391C6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B9AE-9260-4657-911F-40D9BC208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18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AF580-E961-5F7E-A379-393913A1F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68273-5665-F386-AEC0-82C29D883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18443-C3BA-AD71-A925-A9CA5945C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2A00-1FD7-46BB-A990-CBB86F45818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77A10-A714-AD12-5E68-E01B88053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4993D-B623-BA41-5B13-34CF0A851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B9AE-9260-4657-911F-40D9BC208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118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5D0D2-C2AB-5DE0-4553-F820A5C30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F0414-39DC-56C3-CB35-D9701B463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E40D2D-32FB-54C0-1D62-E61740325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2A00-1FD7-46BB-A990-CBB86F45818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F536E-D8CA-0699-2AA3-EE256300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12C9C-223E-C5C6-2AED-48337FBEC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B9AE-9260-4657-911F-40D9BC208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358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70110-9A5D-2EA7-AFED-37413CB20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590CC-31AB-E8C0-AEEE-8DFD7DD8CC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46E055-B3D0-F3AA-C42B-70CDE91E6D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912A9E-3E2C-6B0C-F990-2D41DA06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2A00-1FD7-46BB-A990-CBB86F45818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B1CF9D-FD2F-3BD5-610C-C28A8391F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5041B6-9565-AA43-30D1-263FA0544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B9AE-9260-4657-911F-40D9BC208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17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FEBEF-8D20-C670-FC8B-45E4EF16C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1E14FC-3A0E-82F0-38CF-252369E95A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A024AE-E358-5A99-5507-47CF8E5D10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566688-1BE3-BDFA-4FDF-58354A2683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3F057E-8C49-9700-F6B6-7246E75B32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5E63EB-0B76-33E0-F07B-C22311894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2A00-1FD7-46BB-A990-CBB86F45818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FAAA12-F223-C2A5-1750-285EDAB7F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8277A0-5453-B2FF-4D00-D139DFDB8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B9AE-9260-4657-911F-40D9BC208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106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9FC0B-626A-FC6C-1645-562D5B99B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305F9-4943-AC35-BEE1-D1C57CCD2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2A00-1FD7-46BB-A990-CBB86F45818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B2A6FA-8FD7-AABD-4199-5ECA08B6F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D5E1BD-8C3E-1F5C-2131-255471B42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B9AE-9260-4657-911F-40D9BC208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370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847CB9-C7B1-F899-CF35-E7ACF16CA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2A00-1FD7-46BB-A990-CBB86F45818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B0FC4C-ED84-3872-0017-814502CD6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23149F-0E7F-255E-E86D-C4C2996F6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B9AE-9260-4657-911F-40D9BC208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512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F3215-A4A5-F9EE-34B2-7C672232F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E31F9-7D54-4487-14B9-7864BE038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F89F35-9806-96EC-97DC-C06F68BBEB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3BD27E-61C1-4F16-84DD-EE498B935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2A00-1FD7-46BB-A990-CBB86F45818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CB14A4-8846-B8A6-728C-4CF46F619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954FD1-A2B2-81C7-66BE-D49F4A393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B9AE-9260-4657-911F-40D9BC208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251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18A07-3C61-DE0F-A06D-9DCFA945C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BC98DC-AEF1-C7E5-7399-79F9C033C1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0DF10D-D324-E698-AA68-0CA7287F76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7FC1DE-2343-84EC-315B-0F43F0D3D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2A00-1FD7-46BB-A990-CBB86F45818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43B5A-E79A-F03D-A87D-8A2600DF2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9C1E69-D521-02C7-2504-196A875C0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1B9AE-9260-4657-911F-40D9BC208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501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B36953-D1FF-8460-B97B-81B8F9A27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3A46D-1105-6805-740B-67BA14CCA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0572D2-532B-E48E-A747-804FFFF3B4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762A00-1FD7-46BB-A990-CBB86F458181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01AC7-C982-6AC2-4866-44E2F53D62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24B56-A737-B052-3609-16BD1F272C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91B9AE-9260-4657-911F-40D9BC208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740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sciencelessons.co.uk/gcse-biology-paper-1/biology-paper-1-required-practicals/" TargetMode="External"/><Relationship Id="rId2" Type="http://schemas.openxmlformats.org/officeDocument/2006/relationships/hyperlink" Target="https://www.physicsandmathstutor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D4127-2650-4645-1114-2F1F5E3A5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720" y="201168"/>
            <a:ext cx="10515600" cy="1325563"/>
          </a:xfrm>
        </p:spPr>
        <p:txBody>
          <a:bodyPr/>
          <a:lstStyle/>
          <a:p>
            <a:r>
              <a:rPr lang="en-GB" u="sng" dirty="0"/>
              <a:t>Science Pathways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1CCA2-D49E-6056-FFB1-305210AB5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496" y="1408176"/>
            <a:ext cx="10814304" cy="5248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At the end of year 9 we make a </a:t>
            </a:r>
            <a:r>
              <a:rPr lang="en-GB" b="1" dirty="0"/>
              <a:t>preliminary decision </a:t>
            </a:r>
            <a:r>
              <a:rPr lang="en-GB" dirty="0"/>
              <a:t>as to the best course for your daughter to follow regarding GCSE Science.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Most students will study </a:t>
            </a:r>
            <a:r>
              <a:rPr lang="en-GB" b="1" dirty="0"/>
              <a:t>Combined Science </a:t>
            </a:r>
            <a:r>
              <a:rPr lang="en-GB" dirty="0"/>
              <a:t>at either </a:t>
            </a:r>
            <a:r>
              <a:rPr lang="en-GB" b="1" dirty="0"/>
              <a:t>Higher</a:t>
            </a:r>
            <a:r>
              <a:rPr lang="en-GB" dirty="0"/>
              <a:t> or </a:t>
            </a:r>
            <a:r>
              <a:rPr lang="en-GB" b="1" dirty="0"/>
              <a:t>Foundation</a:t>
            </a:r>
            <a:r>
              <a:rPr lang="en-GB" dirty="0"/>
              <a:t> tier.  This will lead to two GCSEs in combined science. 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One class of students will be preliminary selected to study </a:t>
            </a:r>
            <a:r>
              <a:rPr lang="en-GB" b="1" dirty="0"/>
              <a:t>Triple Science</a:t>
            </a:r>
            <a:r>
              <a:rPr lang="en-GB" dirty="0"/>
              <a:t>, This will lead to 3 GCSEs (Biology, Chemistry and Physics).  Although these students will have an extra lesson of science a fortnight, the pace of lessons and extra content students are required to learn makes this a challenging option, designed to stretch and challenge very able students.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2982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6EEF4-2442-AFD7-4101-C71D43648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352" y="985964"/>
            <a:ext cx="10515600" cy="48860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Achieving grades 6 and above in </a:t>
            </a:r>
            <a:r>
              <a:rPr lang="en-GB" b="1" dirty="0"/>
              <a:t>combined science or triple science </a:t>
            </a:r>
            <a:r>
              <a:rPr lang="en-GB" dirty="0"/>
              <a:t>(and maths) allows students to progress to </a:t>
            </a:r>
            <a:r>
              <a:rPr lang="en-GB" b="1" dirty="0"/>
              <a:t>A-level science subjects</a:t>
            </a:r>
            <a:r>
              <a:rPr lang="en-GB" dirty="0"/>
              <a:t>. 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Universities will not discriminate on the number of science GCSE a student has, but they will discriminate on the quality of the grades achieved.  Combined science provides a sound foundation for A-level science subjects.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We also have two </a:t>
            </a:r>
            <a:r>
              <a:rPr lang="en-GB" b="1" dirty="0"/>
              <a:t>BTEC options </a:t>
            </a:r>
            <a:r>
              <a:rPr lang="en-GB" dirty="0"/>
              <a:t>in the science department, </a:t>
            </a:r>
            <a:r>
              <a:rPr lang="en-GB" b="1" dirty="0"/>
              <a:t>Health and Social Care and Applied Science</a:t>
            </a:r>
            <a:r>
              <a:rPr lang="en-GB" dirty="0"/>
              <a:t>, students who achieve grades 5 in Science and Maths can progress to these options, opening the doors to wide range of degree/ post-18 options. 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7471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11AF8-CCEA-55F4-8975-07EA41F8B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576707"/>
          </a:xfrm>
        </p:spPr>
        <p:txBody>
          <a:bodyPr>
            <a:normAutofit fontScale="90000"/>
          </a:bodyPr>
          <a:lstStyle/>
          <a:p>
            <a:r>
              <a:rPr lang="en-GB" dirty="0"/>
              <a:t>How do we make these decisions?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ED54C-1A5A-EAAF-B327-CFBADBAA0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464" y="941831"/>
            <a:ext cx="11265408" cy="5779643"/>
          </a:xfrm>
        </p:spPr>
        <p:txBody>
          <a:bodyPr>
            <a:normAutofit fontScale="62500" lnSpcReduction="20000"/>
          </a:bodyPr>
          <a:lstStyle/>
          <a:p>
            <a:r>
              <a:rPr lang="en-GB" dirty="0"/>
              <a:t>We have moved away from basing this decision on an end of year 9 exam.  We now make a </a:t>
            </a:r>
            <a:r>
              <a:rPr lang="en-GB" b="1" dirty="0"/>
              <a:t>holistic decision </a:t>
            </a:r>
            <a:r>
              <a:rPr lang="en-GB" dirty="0"/>
              <a:t>based on all the available evidence we have.  This includes:</a:t>
            </a:r>
          </a:p>
          <a:p>
            <a:endParaRPr lang="en-GB" dirty="0"/>
          </a:p>
          <a:p>
            <a:pPr lvl="1"/>
            <a:r>
              <a:rPr lang="en-GB" dirty="0"/>
              <a:t>Prior data (KS2 Stats scores), </a:t>
            </a:r>
          </a:p>
          <a:p>
            <a:pPr lvl="1"/>
            <a:r>
              <a:rPr lang="en-GB" dirty="0"/>
              <a:t>Attainment in formative and summative assessments over year 9,</a:t>
            </a:r>
          </a:p>
          <a:p>
            <a:pPr lvl="1"/>
            <a:r>
              <a:rPr lang="en-GB" dirty="0"/>
              <a:t>Engagement with </a:t>
            </a:r>
            <a:r>
              <a:rPr lang="en-GB" dirty="0" err="1"/>
              <a:t>educake</a:t>
            </a:r>
            <a:r>
              <a:rPr lang="en-GB" dirty="0"/>
              <a:t> homework, </a:t>
            </a:r>
          </a:p>
          <a:p>
            <a:pPr lvl="1"/>
            <a:r>
              <a:rPr lang="en-GB" dirty="0"/>
              <a:t>Performance in lessons. </a:t>
            </a:r>
          </a:p>
          <a:p>
            <a:pPr lvl="1"/>
            <a:endParaRPr lang="en-GB" dirty="0"/>
          </a:p>
          <a:p>
            <a:r>
              <a:rPr lang="en-GB" dirty="0"/>
              <a:t>Towards the end of Year 9, your daughter science teachers will be asked to consider everything and recommend a pathway, you will be emailed to say if your daughter is studying combined science or triple science.  </a:t>
            </a:r>
          </a:p>
          <a:p>
            <a:endParaRPr lang="en-GB" dirty="0"/>
          </a:p>
          <a:p>
            <a:r>
              <a:rPr lang="en-GB" dirty="0"/>
              <a:t>Year 10 classes</a:t>
            </a:r>
          </a:p>
          <a:p>
            <a:pPr marL="914400" lvl="2" indent="0">
              <a:buNone/>
            </a:pPr>
            <a:endParaRPr lang="en-GB" dirty="0"/>
          </a:p>
          <a:p>
            <a:pPr marL="914400" lvl="2" indent="0">
              <a:buNone/>
            </a:pPr>
            <a:r>
              <a:rPr lang="en-GB" dirty="0"/>
              <a:t>10U1: Start of studying separate, some students may decide to change to combined higher tier as the course proceeds.  </a:t>
            </a:r>
          </a:p>
          <a:p>
            <a:pPr marL="914400" lvl="2" indent="0">
              <a:buNone/>
            </a:pPr>
            <a:endParaRPr lang="en-GB" dirty="0"/>
          </a:p>
          <a:p>
            <a:pPr marL="914400" lvl="2" indent="0">
              <a:buNone/>
            </a:pPr>
            <a:r>
              <a:rPr lang="en-GB" dirty="0"/>
              <a:t>10U2,3,4,5: Start of studying higher tier.  At the end of year 10 we may reset slightly and likely 11U5 will study foundation.</a:t>
            </a:r>
          </a:p>
          <a:p>
            <a:pPr marL="914400" lvl="2" indent="0">
              <a:buNone/>
            </a:pPr>
            <a:endParaRPr lang="en-GB" dirty="0"/>
          </a:p>
          <a:p>
            <a:pPr marL="914400" lvl="2" indent="0">
              <a:buNone/>
            </a:pPr>
            <a:r>
              <a:rPr lang="en-GB" dirty="0"/>
              <a:t>10 V1,2,3 and 4: Focus on foundation science. </a:t>
            </a:r>
          </a:p>
          <a:p>
            <a:endParaRPr lang="en-GB" dirty="0"/>
          </a:p>
          <a:p>
            <a:r>
              <a:rPr lang="en-GB" dirty="0"/>
              <a:t>Decision are reviewed at key times, mainly after the Y10 end of year exams and Y11 mocks. </a:t>
            </a:r>
          </a:p>
          <a:p>
            <a:endParaRPr lang="en-GB" dirty="0"/>
          </a:p>
          <a:p>
            <a:r>
              <a:rPr lang="en-GB" dirty="0"/>
              <a:t>The aim of all decision is to ensure students receive the highest possible science grades they can,  giving them the most options and best chance of success in the future. 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1834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54E06-C5B1-D738-C1F0-A4440921D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184" y="421640"/>
            <a:ext cx="10515600" cy="55460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Thank you for your support with your daughters Science Education. We follow the </a:t>
            </a:r>
            <a:r>
              <a:rPr lang="en-GB" sz="2000" b="1" dirty="0"/>
              <a:t>AQA Trilogy Specification </a:t>
            </a:r>
            <a:r>
              <a:rPr lang="en-GB" sz="2000" dirty="0"/>
              <a:t>in year 9. </a:t>
            </a:r>
          </a:p>
          <a:p>
            <a:pPr marL="0" indent="0">
              <a:buNone/>
            </a:pPr>
            <a:r>
              <a:rPr lang="en-GB" sz="2000" b="1" dirty="0"/>
              <a:t>Topics covered in Year 9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9DD2F9F-BFC5-85FE-4E57-EC4644E7D7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441215"/>
              </p:ext>
            </p:extLst>
          </p:nvPr>
        </p:nvGraphicFramePr>
        <p:xfrm>
          <a:off x="1124712" y="2167128"/>
          <a:ext cx="9781032" cy="3912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7265">
                  <a:extLst>
                    <a:ext uri="{9D8B030D-6E8A-4147-A177-3AD203B41FA5}">
                      <a16:colId xmlns:a16="http://schemas.microsoft.com/office/drawing/2014/main" val="1490462064"/>
                    </a:ext>
                  </a:extLst>
                </a:gridCol>
                <a:gridCol w="2708857">
                  <a:extLst>
                    <a:ext uri="{9D8B030D-6E8A-4147-A177-3AD203B41FA5}">
                      <a16:colId xmlns:a16="http://schemas.microsoft.com/office/drawing/2014/main" val="2544766258"/>
                    </a:ext>
                  </a:extLst>
                </a:gridCol>
                <a:gridCol w="2786008">
                  <a:extLst>
                    <a:ext uri="{9D8B030D-6E8A-4147-A177-3AD203B41FA5}">
                      <a16:colId xmlns:a16="http://schemas.microsoft.com/office/drawing/2014/main" val="3781464043"/>
                    </a:ext>
                  </a:extLst>
                </a:gridCol>
                <a:gridCol w="3128902">
                  <a:extLst>
                    <a:ext uri="{9D8B030D-6E8A-4147-A177-3AD203B41FA5}">
                      <a16:colId xmlns:a16="http://schemas.microsoft.com/office/drawing/2014/main" val="1530478806"/>
                    </a:ext>
                  </a:extLst>
                </a:gridCol>
              </a:tblGrid>
              <a:tr h="955999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Term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Term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Term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379926"/>
                  </a:ext>
                </a:extLst>
              </a:tr>
              <a:tr h="1026380">
                <a:tc>
                  <a:txBody>
                    <a:bodyPr/>
                    <a:lstStyle/>
                    <a:p>
                      <a:r>
                        <a:rPr lang="en-GB" sz="1600" dirty="0"/>
                        <a:t>Biology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Cell Structure </a:t>
                      </a:r>
                    </a:p>
                    <a:p>
                      <a:r>
                        <a:rPr lang="en-GB" sz="1600" dirty="0"/>
                        <a:t>Cell Division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Transport in and out of Cells</a:t>
                      </a:r>
                    </a:p>
                    <a:p>
                      <a:r>
                        <a:rPr lang="en-GB" sz="1600" dirty="0"/>
                        <a:t>Enzymes and Digestion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Digestion</a:t>
                      </a:r>
                    </a:p>
                    <a:p>
                      <a:r>
                        <a:rPr lang="en-GB" sz="1600" dirty="0"/>
                        <a:t>Heart and Circulation</a:t>
                      </a:r>
                    </a:p>
                    <a:p>
                      <a:r>
                        <a:rPr lang="en-GB" sz="1600" dirty="0"/>
                        <a:t>Breathing System</a:t>
                      </a:r>
                    </a:p>
                    <a:p>
                      <a:r>
                        <a:rPr lang="en-GB" sz="1600" dirty="0"/>
                        <a:t>Health and Lifestyle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370160"/>
                  </a:ext>
                </a:extLst>
              </a:tr>
              <a:tr h="557178">
                <a:tc>
                  <a:txBody>
                    <a:bodyPr/>
                    <a:lstStyle/>
                    <a:p>
                      <a:r>
                        <a:rPr lang="en-GB" sz="1600" dirty="0"/>
                        <a:t>Chemistry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Atomic Structure, Elements Mixtures and Compounds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Periodic 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Bonding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847343"/>
                  </a:ext>
                </a:extLst>
              </a:tr>
              <a:tr h="1260982"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Changes of state and the particle model  </a:t>
                      </a:r>
                    </a:p>
                    <a:p>
                      <a:r>
                        <a:rPr lang="en-GB" sz="1600" dirty="0"/>
                        <a:t>Internal energy and energy transfers  </a:t>
                      </a:r>
                    </a:p>
                    <a:p>
                      <a:r>
                        <a:rPr lang="en-GB" sz="1600" dirty="0"/>
                        <a:t>Particle motion in gases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Energy stores and systems  </a:t>
                      </a:r>
                    </a:p>
                    <a:p>
                      <a:r>
                        <a:rPr lang="en-GB" sz="1600" dirty="0"/>
                        <a:t>Changes in energy </a:t>
                      </a:r>
                    </a:p>
                    <a:p>
                      <a:r>
                        <a:rPr lang="en-GB" sz="1600" dirty="0"/>
                        <a:t>Energy changes in systems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GB" sz="16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Transfer of thermal energy </a:t>
                      </a:r>
                    </a:p>
                    <a:p>
                      <a:pPr algn="l" rtl="0" fontAlgn="base">
                        <a:lnSpc>
                          <a:spcPts val="135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GB" sz="16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Efficiency </a:t>
                      </a:r>
                    </a:p>
                    <a:p>
                      <a:pPr algn="l" rtl="0" fontAlgn="base">
                        <a:lnSpc>
                          <a:spcPts val="135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GB" sz="16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and global energy resources </a:t>
                      </a:r>
                    </a:p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1578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4300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D801D-DEE2-859C-90C4-C27D2AFF4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Useful websites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702BB-858D-A332-E1B7-BE4D088E7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err="1"/>
              <a:t>Educake</a:t>
            </a:r>
            <a:r>
              <a:rPr lang="en-GB" dirty="0"/>
              <a:t> (revision quizzes)</a:t>
            </a:r>
          </a:p>
          <a:p>
            <a:pPr lvl="0"/>
            <a:r>
              <a:rPr lang="en-GB" u="sng" dirty="0">
                <a:hlinkClick r:id="rId2"/>
              </a:rPr>
              <a:t>Physics &amp; Maths Tutor</a:t>
            </a:r>
            <a:r>
              <a:rPr lang="en-GB" dirty="0"/>
              <a:t>.  Great for exam questions and papers (has all the science subjects)</a:t>
            </a:r>
          </a:p>
          <a:p>
            <a:pPr lvl="0"/>
            <a:r>
              <a:rPr lang="en-GB" u="sng" dirty="0" err="1">
                <a:hlinkClick r:id="rId3"/>
              </a:rPr>
              <a:t>freesciencelessons</a:t>
            </a:r>
            <a:r>
              <a:rPr lang="en-GB" dirty="0"/>
              <a:t>   Great for revision videos and has sections on all the required practical’s   </a:t>
            </a:r>
          </a:p>
          <a:p>
            <a:pPr lvl="0"/>
            <a:r>
              <a:rPr lang="en-GB" dirty="0" err="1"/>
              <a:t>Malmesbury</a:t>
            </a:r>
            <a:r>
              <a:rPr lang="en-GB" dirty="0"/>
              <a:t> education: Has a collection of you tube videos that show the required </a:t>
            </a:r>
            <a:r>
              <a:rPr lang="en-GB" dirty="0" err="1"/>
              <a:t>practicals</a:t>
            </a:r>
            <a:r>
              <a:rPr lang="en-GB" dirty="0"/>
              <a:t> being carried out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7255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601</Words>
  <Application>Microsoft Office PowerPoint</Application>
  <PresentationFormat>Widescreen</PresentationFormat>
  <Paragraphs>66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 Theme</vt:lpstr>
      <vt:lpstr>Science Pathways </vt:lpstr>
      <vt:lpstr>PowerPoint Presentation</vt:lpstr>
      <vt:lpstr>How do we make these decisions?</vt:lpstr>
      <vt:lpstr>PowerPoint Presentation</vt:lpstr>
      <vt:lpstr>Useful websites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Gillian Emery</dc:creator>
  <cp:lastModifiedBy>Gillian Emery</cp:lastModifiedBy>
  <cp:revision>4</cp:revision>
  <dcterms:created xsi:type="dcterms:W3CDTF">2026-02-09T08:34:57Z</dcterms:created>
  <dcterms:modified xsi:type="dcterms:W3CDTF">2026-02-09T10:22:55Z</dcterms:modified>
</cp:coreProperties>
</file>