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256" r:id="rId5"/>
    <p:sldId id="360" r:id="rId6"/>
    <p:sldId id="361" r:id="rId7"/>
    <p:sldId id="257" r:id="rId8"/>
    <p:sldId id="260" r:id="rId9"/>
    <p:sldId id="258" r:id="rId10"/>
    <p:sldId id="259" r:id="rId11"/>
    <p:sldId id="261" r:id="rId12"/>
    <p:sldId id="362" r:id="rId13"/>
    <p:sldId id="366" r:id="rId14"/>
    <p:sldId id="363" r:id="rId15"/>
    <p:sldId id="365" r:id="rId16"/>
    <p:sldId id="373" r:id="rId17"/>
    <p:sldId id="393" r:id="rId18"/>
    <p:sldId id="389" r:id="rId19"/>
    <p:sldId id="394" r:id="rId20"/>
    <p:sldId id="396" r:id="rId21"/>
    <p:sldId id="395" r:id="rId22"/>
    <p:sldId id="264" r:id="rId23"/>
    <p:sldId id="372" r:id="rId24"/>
    <p:sldId id="376" r:id="rId25"/>
    <p:sldId id="374" r:id="rId26"/>
    <p:sldId id="371" r:id="rId27"/>
    <p:sldId id="265" r:id="rId28"/>
    <p:sldId id="379" r:id="rId29"/>
    <p:sldId id="380" r:id="rId30"/>
    <p:sldId id="392" r:id="rId31"/>
    <p:sldId id="397" r:id="rId32"/>
    <p:sldId id="381" r:id="rId33"/>
    <p:sldId id="375" r:id="rId34"/>
    <p:sldId id="354" r:id="rId35"/>
    <p:sldId id="377" r:id="rId36"/>
    <p:sldId id="378" r:id="rId37"/>
    <p:sldId id="356" r:id="rId38"/>
    <p:sldId id="398" r:id="rId39"/>
    <p:sldId id="399" r:id="rId40"/>
    <p:sldId id="357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D65-14CE-4B91-92B9-1C80592F29B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706-2227-4DA6-9D3F-4481FAAE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3C0D-6175-459E-8FC2-2A05CA89439B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294"/>
            <a:ext cx="6297714" cy="6486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9371" y="371294"/>
            <a:ext cx="4194629" cy="20048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GB" sz="4800" b="1" dirty="0">
                <a:solidFill>
                  <a:srgbClr val="008000"/>
                </a:solidFill>
              </a:rPr>
              <a:t>Year 9 Options</a:t>
            </a:r>
          </a:p>
          <a:p>
            <a:pPr>
              <a:lnSpc>
                <a:spcPct val="70000"/>
              </a:lnSpc>
            </a:pPr>
            <a:r>
              <a:rPr lang="en-GB" sz="4000" b="1" dirty="0">
                <a:solidFill>
                  <a:srgbClr val="0070C0"/>
                </a:solidFill>
              </a:rPr>
              <a:t>Information Students</a:t>
            </a:r>
          </a:p>
          <a:p>
            <a:pPr>
              <a:lnSpc>
                <a:spcPct val="70000"/>
              </a:lnSpc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    </a:t>
            </a:r>
            <a:r>
              <a:rPr lang="en-GB" sz="2400" b="1" dirty="0">
                <a:solidFill>
                  <a:srgbClr val="FF0000"/>
                </a:solidFill>
              </a:rPr>
              <a:t>Mr M McDonagh</a:t>
            </a:r>
            <a:endParaRPr lang="en-GB" sz="2400" b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028" name="Picture 4" descr="HQ Welcome PNG Transparent Welcome.PNG Images. | Plu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97" y="3994723"/>
            <a:ext cx="5103143" cy="14215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900">
        <p:fade/>
      </p:transition>
    </mc:Choice>
    <mc:Fallback xmlns="">
      <p:transition spd="med" advTm="179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One: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Broad</a:t>
            </a:r>
          </a:p>
        </p:txBody>
      </p:sp>
      <p:pic>
        <p:nvPicPr>
          <p:cNvPr id="2050" name="Picture 2" descr="https://st-anthonys-academy.com/wp-content/uploads/2022/07/St-Anthonys-June-2021-085-600x400.jpg">
            <a:extLst>
              <a:ext uri="{FF2B5EF4-FFF2-40B4-BE49-F238E27FC236}">
                <a16:creationId xmlns:a16="http://schemas.microsoft.com/office/drawing/2014/main" id="{7F8A1255-5155-431D-994D-7B058919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34005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5">
        <p:fade/>
      </p:transition>
    </mc:Choice>
    <mc:Fallback xmlns="">
      <p:transition spd="med" advTm="332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One: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Broad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5" y="2005111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24074" y="838205"/>
            <a:ext cx="4659285" cy="641212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1521637"/>
            <a:ext cx="4659285" cy="718224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Spanish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2294769"/>
            <a:ext cx="4659285" cy="4364903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humanity (History/Geography)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language (French)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Technical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Performing Arts (Dance)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56849" y="942516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6848" y="1614153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4235" y="5727407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3" name="Rounded Rectangle 36">
            <a:extLst>
              <a:ext uri="{FF2B5EF4-FFF2-40B4-BE49-F238E27FC236}">
                <a16:creationId xmlns:a16="http://schemas.microsoft.com/office/drawing/2014/main" id="{55240EF6-EB07-401A-9F4B-3A4B66C8B4B9}"/>
              </a:ext>
            </a:extLst>
          </p:cNvPr>
          <p:cNvSpPr/>
          <p:nvPr/>
        </p:nvSpPr>
        <p:spPr>
          <a:xfrm>
            <a:off x="1054304" y="3829563"/>
            <a:ext cx="316209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*If your child would like to study a different language to the language they have studied in years 7-9 please ask them to see Mrs Robertson (Head of MFL). 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7616" y="5616338"/>
            <a:ext cx="3356456" cy="914259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 (excluding languages and humanities)unless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NB: Auditions maybe required for Dance 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818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823">
        <p:fade/>
      </p:transition>
    </mc:Choice>
    <mc:Fallback xmlns="">
      <p:transition spd="med" advTm="14582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one: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Broad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9665" y="1611337"/>
            <a:ext cx="76643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is this route suitable for?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a range of data and feedback from subject teachers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identify which students are suitable for the Broad route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St Anthony’s all students who have this aptitude will be placed onto this route</a:t>
            </a:r>
          </a:p>
        </p:txBody>
      </p:sp>
    </p:spTree>
    <p:extLst>
      <p:ext uri="{BB962C8B-B14F-4D97-AF65-F5344CB8AC3E}">
        <p14:creationId xmlns:p14="http://schemas.microsoft.com/office/powerpoint/2010/main" val="19589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07">
        <p:fade/>
      </p:transition>
    </mc:Choice>
    <mc:Fallback xmlns="">
      <p:transition spd="med" advTm="2350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816"/>
            <a:ext cx="1363073" cy="32621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Two: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Humanities</a:t>
            </a:r>
          </a:p>
        </p:txBody>
      </p:sp>
      <p:pic>
        <p:nvPicPr>
          <p:cNvPr id="3074" name="Picture 2" descr="https://st-anthonys-academy.com/wp-content/uploads/2022/07/St-Anthonys-June-2021-068-600x400.jpg">
            <a:extLst>
              <a:ext uri="{FF2B5EF4-FFF2-40B4-BE49-F238E27FC236}">
                <a16:creationId xmlns:a16="http://schemas.microsoft.com/office/drawing/2014/main" id="{F47ABA34-6BCE-41F0-A117-3B169F9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82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6">
        <p:fade/>
      </p:transition>
    </mc:Choice>
    <mc:Fallback xmlns="">
      <p:transition spd="med" advTm="330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Two: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Humanities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4" y="2048015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17054" y="1632496"/>
            <a:ext cx="4659285" cy="641212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2319140"/>
            <a:ext cx="4659285" cy="989060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3349432"/>
            <a:ext cx="4659285" cy="3310240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humanity (History/Geography)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language (French)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Performing Arts (Dance)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6180" y="1622792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2460" y="2680611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6180" y="4419777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7616" y="5851088"/>
            <a:ext cx="3356456" cy="803190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 (excluding languages and humanities)unless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NB: Auditions maybe required for Dance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285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1012">
        <p:fade/>
      </p:transition>
    </mc:Choice>
    <mc:Fallback xmlns="">
      <p:transition spd="med" advTm="14101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Three: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Open</a:t>
            </a:r>
          </a:p>
        </p:txBody>
      </p:sp>
      <p:pic>
        <p:nvPicPr>
          <p:cNvPr id="4098" name="Picture 2" descr="https://st-anthonys-academy.com/wp-content/uploads/2022/07/St-Anthonys-June-2021-153-600x400.jpg">
            <a:extLst>
              <a:ext uri="{FF2B5EF4-FFF2-40B4-BE49-F238E27FC236}">
                <a16:creationId xmlns:a16="http://schemas.microsoft.com/office/drawing/2014/main" id="{EA13133B-7936-481A-B734-57FAFC6B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1209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3">
        <p:fade/>
      </p:transition>
    </mc:Choice>
    <mc:Fallback xmlns="">
      <p:transition spd="med" advTm="4253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Three: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Open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4" y="2048015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17054" y="1632496"/>
            <a:ext cx="4659285" cy="462143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Photography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2174388"/>
            <a:ext cx="4659285" cy="989060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Technical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3222544"/>
            <a:ext cx="4659285" cy="3310240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Performing Arts (Dance)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sz="11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6180" y="1564675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2460" y="2680611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6180" y="3442564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0598" y="5684574"/>
            <a:ext cx="3356456" cy="803190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 (excluding languages and humanities)unless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NB: Auditions maybe required for Dance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308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329">
        <p:fade/>
      </p:transition>
    </mc:Choice>
    <mc:Fallback xmlns="">
      <p:transition spd="med" advTm="9432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Four: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Study Plus</a:t>
            </a:r>
          </a:p>
        </p:txBody>
      </p:sp>
      <p:pic>
        <p:nvPicPr>
          <p:cNvPr id="1026" name="Picture 2" descr="https://www.st-anthonys-academy.com/images/251709_St.Anthony-s_Girls_Catholic_Academy_116.jpg">
            <a:extLst>
              <a:ext uri="{FF2B5EF4-FFF2-40B4-BE49-F238E27FC236}">
                <a16:creationId xmlns:a16="http://schemas.microsoft.com/office/drawing/2014/main" id="{F3873186-1ACC-451C-BF64-2C6AD7A09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1" r="973"/>
          <a:stretch/>
        </p:blipFill>
        <p:spPr bwMode="auto">
          <a:xfrm>
            <a:off x="1930400" y="1929563"/>
            <a:ext cx="65659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5">
        <p:fade/>
      </p:transition>
    </mc:Choice>
    <mc:Fallback xmlns="">
      <p:transition spd="med" advTm="332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Four: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Study Plus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4" y="2048015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17054" y="1632496"/>
            <a:ext cx="4659285" cy="462143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Plus English &amp; Maths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2174388"/>
            <a:ext cx="4659285" cy="989060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Technical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3222544"/>
            <a:ext cx="4659285" cy="3310240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Performing Arts (Dance)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sz="11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6180" y="1564675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2460" y="2680611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6180" y="3442564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0598" y="5684574"/>
            <a:ext cx="3356456" cy="803190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 (excluding languages and humanities)unless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</a:rPr>
              <a:t>NB: Auditions maybe required for Dance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874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329">
        <p:fade/>
      </p:transition>
    </mc:Choice>
    <mc:Fallback xmlns="">
      <p:transition spd="med" advTm="9432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Directing our students along the best path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It is essential that students embark on a path that not only allows them to reach their potential, but also offers them the opportunity to progress their learning post-16.</a:t>
            </a:r>
          </a:p>
        </p:txBody>
      </p:sp>
      <p:pic>
        <p:nvPicPr>
          <p:cNvPr id="5122" name="Picture 2" descr="“We are helped to expand our talents – music is so much fun at St. Anthony’s.”">
            <a:extLst>
              <a:ext uri="{FF2B5EF4-FFF2-40B4-BE49-F238E27FC236}">
                <a16:creationId xmlns:a16="http://schemas.microsoft.com/office/drawing/2014/main" id="{055271D6-BB40-4743-84BE-A06BDE46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049218"/>
            <a:ext cx="3708400" cy="24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83">
        <p:fade/>
      </p:transition>
    </mc:Choice>
    <mc:Fallback xmlns="">
      <p:transition spd="med" advTm="2708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929025"/>
            <a:ext cx="2229161" cy="131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83" y="318226"/>
            <a:ext cx="9144000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St. Anthony’s Mercy Ethos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4685" y="3429000"/>
            <a:ext cx="72155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“To provide all students with the opportunity to reach their potential and prepare them for post-16 education, employment or training.”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95BC8-6B46-4412-8D55-04F509EA12B1}"/>
              </a:ext>
            </a:extLst>
          </p:cNvPr>
          <p:cNvSpPr/>
          <p:nvPr/>
        </p:nvSpPr>
        <p:spPr>
          <a:xfrm>
            <a:off x="1938968" y="10882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Christ-</a:t>
            </a:r>
            <a:r>
              <a:rPr lang="en-US" sz="2400" b="1" dirty="0" err="1">
                <a:solidFill>
                  <a:srgbClr val="008000"/>
                </a:solidFill>
              </a:rPr>
              <a:t>centred</a:t>
            </a:r>
            <a:endParaRPr lang="en-US" sz="2400" b="1" dirty="0">
              <a:solidFill>
                <a:srgbClr val="008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Faith enlightened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Build communities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Show concern for the poor, especially women and girls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8000"/>
                </a:solidFill>
              </a:rPr>
              <a:t>Pursue excellence</a:t>
            </a:r>
          </a:p>
        </p:txBody>
      </p:sp>
    </p:spTree>
    <p:extLst>
      <p:ext uri="{BB962C8B-B14F-4D97-AF65-F5344CB8AC3E}">
        <p14:creationId xmlns:p14="http://schemas.microsoft.com/office/powerpoint/2010/main" val="31273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75">
        <p:fade/>
      </p:transition>
    </mc:Choice>
    <mc:Fallback xmlns="">
      <p:transition spd="med" advTm="28675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Directing our students along the best path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To this end, through careful assessment and evaluation, we will steer the students towards a path that fulfils this aim.  We use a range of data to support us in making this decision: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1610" y="3749456"/>
            <a:ext cx="6502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in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 attainment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KS3 cycle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in core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judgement of teaching staff</a:t>
            </a:r>
          </a:p>
        </p:txBody>
      </p:sp>
    </p:spTree>
    <p:extLst>
      <p:ext uri="{BB962C8B-B14F-4D97-AF65-F5344CB8AC3E}">
        <p14:creationId xmlns:p14="http://schemas.microsoft.com/office/powerpoint/2010/main" val="35578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67">
        <p:fade/>
      </p:transition>
    </mc:Choice>
    <mc:Fallback xmlns="">
      <p:transition spd="med" advTm="34567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When will I know which route I will follow?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2254620"/>
            <a:ext cx="8681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We plan to let students know which path they will be asked to follow by an email communication to parents on Monday 16</a:t>
            </a:r>
            <a:r>
              <a:rPr lang="en-US" sz="3200" baseline="30000" dirty="0"/>
              <a:t>th</a:t>
            </a:r>
            <a:r>
              <a:rPr lang="en-US" sz="3200" dirty="0"/>
              <a:t> February 2026</a:t>
            </a:r>
          </a:p>
        </p:txBody>
      </p:sp>
    </p:spTree>
    <p:extLst>
      <p:ext uri="{BB962C8B-B14F-4D97-AF65-F5344CB8AC3E}">
        <p14:creationId xmlns:p14="http://schemas.microsoft.com/office/powerpoint/2010/main" val="39285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53">
        <p:fade/>
      </p:transition>
    </mc:Choice>
    <mc:Fallback xmlns="">
      <p:transition spd="med" advTm="30153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247" y="264785"/>
            <a:ext cx="7920753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Aspiration for all students at St. Anthony’s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9665" y="1810003"/>
            <a:ext cx="7664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minimum of 5 grades at or above grade 5 or equivalent including English &amp; Mathematics (46% achieved this in 2025)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minimum of 5 grades at or above grade 4 or equivalent including English &amp; Mathematics (71% achieved this in 2025)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 6 or better in subjects that students wish to study at Post-16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Merit or better in vocational subjects that students wish to study at Post-16</a:t>
            </a:r>
          </a:p>
        </p:txBody>
      </p:sp>
    </p:spTree>
    <p:extLst>
      <p:ext uri="{BB962C8B-B14F-4D97-AF65-F5344CB8AC3E}">
        <p14:creationId xmlns:p14="http://schemas.microsoft.com/office/powerpoint/2010/main" val="9338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351">
        <p:fade/>
      </p:transition>
    </mc:Choice>
    <mc:Fallback xmlns="">
      <p:transition spd="med" advTm="85351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Choosing your options -</a:t>
            </a:r>
          </a:p>
          <a:p>
            <a:pPr>
              <a:lnSpc>
                <a:spcPct val="70000"/>
              </a:lnSpc>
            </a:pPr>
            <a:r>
              <a:rPr lang="en-GB" sz="5400" b="1" i="1" u="sng" dirty="0">
                <a:solidFill>
                  <a:srgbClr val="008000"/>
                </a:solidFill>
              </a:rPr>
              <a:t>do choose</a:t>
            </a:r>
            <a:r>
              <a:rPr lang="en-GB" sz="5400" b="1" dirty="0">
                <a:solidFill>
                  <a:srgbClr val="008000"/>
                </a:solidFill>
              </a:rPr>
              <a:t> courses if…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fit your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think you will enjoy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go well with your other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link to a career aspiration that you have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Will support you to continue studying post-16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Will help you meet entry requirement for 			courses post-16</a:t>
            </a:r>
          </a:p>
        </p:txBody>
      </p:sp>
    </p:spTree>
    <p:extLst>
      <p:ext uri="{BB962C8B-B14F-4D97-AF65-F5344CB8AC3E}">
        <p14:creationId xmlns:p14="http://schemas.microsoft.com/office/powerpoint/2010/main" val="14413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121">
        <p:fade/>
      </p:transition>
    </mc:Choice>
    <mc:Fallback xmlns="">
      <p:transition spd="med" advTm="119121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247" y="264785"/>
            <a:ext cx="839030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Choosing your options -</a:t>
            </a:r>
          </a:p>
          <a:p>
            <a:pPr>
              <a:lnSpc>
                <a:spcPct val="70000"/>
              </a:lnSpc>
            </a:pPr>
            <a:r>
              <a:rPr lang="en-GB" sz="5400" b="1" i="1" u="sng" dirty="0">
                <a:solidFill>
                  <a:srgbClr val="008000"/>
                </a:solidFill>
              </a:rPr>
              <a:t>do not choose</a:t>
            </a:r>
            <a:r>
              <a:rPr lang="en-GB" sz="5400" b="1" dirty="0">
                <a:solidFill>
                  <a:srgbClr val="008000"/>
                </a:solidFill>
              </a:rPr>
              <a:t> courses if…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9665" y="1810003"/>
            <a:ext cx="76643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It’s just because your friends are choosing the same 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think it will be easier than another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like the teacher that you have now</a:t>
            </a:r>
          </a:p>
        </p:txBody>
      </p:sp>
    </p:spTree>
    <p:extLst>
      <p:ext uri="{BB962C8B-B14F-4D97-AF65-F5344CB8AC3E}">
        <p14:creationId xmlns:p14="http://schemas.microsoft.com/office/powerpoint/2010/main" val="9350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604">
        <p:fade/>
      </p:transition>
    </mc:Choice>
    <mc:Fallback xmlns="">
      <p:transition spd="med" advTm="10360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961" y="301437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Completing the On-line Options Form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Broad Route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CDED3-7A52-4C6E-9ABD-186B7DE334B9}"/>
              </a:ext>
            </a:extLst>
          </p:cNvPr>
          <p:cNvSpPr txBox="1"/>
          <p:nvPr/>
        </p:nvSpPr>
        <p:spPr>
          <a:xfrm>
            <a:off x="2374084" y="2394778"/>
            <a:ext cx="5939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Block A 		Geography or History</a:t>
            </a:r>
          </a:p>
          <a:p>
            <a:endParaRPr lang="en-GB" dirty="0"/>
          </a:p>
          <a:p>
            <a:r>
              <a:rPr lang="en-GB" dirty="0"/>
              <a:t>Block B 		Spanish (possible to switch to French)</a:t>
            </a:r>
          </a:p>
          <a:p>
            <a:endParaRPr lang="en-GB" dirty="0"/>
          </a:p>
          <a:p>
            <a:r>
              <a:rPr lang="en-GB" dirty="0"/>
              <a:t>Block C		You will be asked to make 2 choices for 		the one available subject. </a:t>
            </a:r>
          </a:p>
          <a:p>
            <a:endParaRPr lang="en-GB" dirty="0"/>
          </a:p>
          <a:p>
            <a:r>
              <a:rPr lang="en-GB" dirty="0"/>
              <a:t>The two choices will be 1</a:t>
            </a:r>
            <a:r>
              <a:rPr lang="en-GB" baseline="30000" dirty="0"/>
              <a:t>st</a:t>
            </a:r>
            <a:r>
              <a:rPr lang="en-GB" dirty="0"/>
              <a:t> and 2</a:t>
            </a:r>
            <a:r>
              <a:rPr lang="en-GB" baseline="30000" dirty="0"/>
              <a:t>nd</a:t>
            </a:r>
            <a:r>
              <a:rPr lang="en-GB" dirty="0"/>
              <a:t> preference. We will always endeavour to give students their 1</a:t>
            </a:r>
            <a:r>
              <a:rPr lang="en-GB" baseline="30000" dirty="0"/>
              <a:t>st</a:t>
            </a:r>
            <a:r>
              <a:rPr lang="en-GB" dirty="0"/>
              <a:t> choice, but it cannot be guaranteed. When this is not possible we will speak to the student and parents/carer. </a:t>
            </a:r>
          </a:p>
        </p:txBody>
      </p:sp>
    </p:spTree>
    <p:extLst>
      <p:ext uri="{BB962C8B-B14F-4D97-AF65-F5344CB8AC3E}">
        <p14:creationId xmlns:p14="http://schemas.microsoft.com/office/powerpoint/2010/main" val="2330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881">
        <p:fade/>
      </p:transition>
    </mc:Choice>
    <mc:Fallback xmlns="">
      <p:transition spd="med" advTm="87881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-75884" y="4592139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961" y="301437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Completing the On-line Options Form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Humanities Route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CDED3-7A52-4C6E-9ABD-186B7DE334B9}"/>
              </a:ext>
            </a:extLst>
          </p:cNvPr>
          <p:cNvSpPr txBox="1"/>
          <p:nvPr/>
        </p:nvSpPr>
        <p:spPr>
          <a:xfrm>
            <a:off x="2189526" y="2610233"/>
            <a:ext cx="5939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Block A 		Geography or History</a:t>
            </a:r>
          </a:p>
          <a:p>
            <a:endParaRPr lang="en-GB" dirty="0"/>
          </a:p>
          <a:p>
            <a:pPr lvl="0"/>
            <a:r>
              <a:rPr lang="en-GB" dirty="0"/>
              <a:t>Block B 		Three Dimensional Design</a:t>
            </a:r>
          </a:p>
          <a:p>
            <a:r>
              <a:rPr lang="en-GB" dirty="0"/>
              <a:t>		or</a:t>
            </a:r>
          </a:p>
          <a:p>
            <a:r>
              <a:rPr lang="en-GB" dirty="0"/>
              <a:t>		Textile Design</a:t>
            </a:r>
          </a:p>
          <a:p>
            <a:r>
              <a:rPr lang="en-GB" dirty="0"/>
              <a:t>		or</a:t>
            </a:r>
          </a:p>
          <a:p>
            <a:r>
              <a:rPr lang="en-GB" dirty="0"/>
              <a:t>		Hospitality &amp; Catering Technical Award</a:t>
            </a:r>
          </a:p>
          <a:p>
            <a:endParaRPr lang="en-GB" dirty="0"/>
          </a:p>
          <a:p>
            <a:r>
              <a:rPr lang="en-GB" dirty="0"/>
              <a:t>Block C		You will be asked to make 2 choices for 		the one available subject. </a:t>
            </a:r>
          </a:p>
          <a:p>
            <a:endParaRPr lang="en-GB" dirty="0"/>
          </a:p>
          <a:p>
            <a:r>
              <a:rPr lang="en-GB" dirty="0"/>
              <a:t>The three choices will be 1</a:t>
            </a:r>
            <a:r>
              <a:rPr lang="en-GB" baseline="30000" dirty="0"/>
              <a:t>st</a:t>
            </a:r>
            <a:r>
              <a:rPr lang="en-GB" dirty="0"/>
              <a:t> and 2</a:t>
            </a:r>
            <a:r>
              <a:rPr lang="en-GB" baseline="30000" dirty="0"/>
              <a:t>nd</a:t>
            </a:r>
            <a:r>
              <a:rPr lang="en-GB" dirty="0"/>
              <a:t> preference. We will always endeavour to give students their 1</a:t>
            </a:r>
            <a:r>
              <a:rPr lang="en-GB" baseline="30000" dirty="0"/>
              <a:t>st</a:t>
            </a:r>
            <a:r>
              <a:rPr lang="en-GB" dirty="0"/>
              <a:t> choice, but it cannot be guaranteed. When this is not possible we will speak to the student and parents/carer</a:t>
            </a:r>
          </a:p>
        </p:txBody>
      </p:sp>
    </p:spTree>
    <p:extLst>
      <p:ext uri="{BB962C8B-B14F-4D97-AF65-F5344CB8AC3E}">
        <p14:creationId xmlns:p14="http://schemas.microsoft.com/office/powerpoint/2010/main" val="34821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04">
        <p:fade/>
      </p:transition>
    </mc:Choice>
    <mc:Fallback xmlns="">
      <p:transition spd="med" advTm="19304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961" y="301437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Completing the On-line Options Form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Open Route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CDED3-7A52-4C6E-9ABD-186B7DE334B9}"/>
              </a:ext>
            </a:extLst>
          </p:cNvPr>
          <p:cNvSpPr txBox="1"/>
          <p:nvPr/>
        </p:nvSpPr>
        <p:spPr>
          <a:xfrm>
            <a:off x="2641610" y="2339564"/>
            <a:ext cx="5939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Block A 		Photography</a:t>
            </a:r>
          </a:p>
          <a:p>
            <a:endParaRPr lang="en-GB" dirty="0"/>
          </a:p>
          <a:p>
            <a:pPr lvl="0"/>
            <a:r>
              <a:rPr lang="en-GB" dirty="0"/>
              <a:t>Block B 		Three Dimensional Design</a:t>
            </a:r>
          </a:p>
          <a:p>
            <a:r>
              <a:rPr lang="en-GB" dirty="0"/>
              <a:t>		or</a:t>
            </a:r>
          </a:p>
          <a:p>
            <a:r>
              <a:rPr lang="en-GB" dirty="0"/>
              <a:t>		Textile Design</a:t>
            </a:r>
          </a:p>
          <a:p>
            <a:r>
              <a:rPr lang="en-GB" dirty="0"/>
              <a:t>		or</a:t>
            </a:r>
          </a:p>
          <a:p>
            <a:r>
              <a:rPr lang="en-GB" dirty="0"/>
              <a:t>		Hospitality &amp; Catering Technical Award</a:t>
            </a:r>
          </a:p>
          <a:p>
            <a:endParaRPr lang="en-GB" dirty="0"/>
          </a:p>
          <a:p>
            <a:r>
              <a:rPr lang="en-GB" dirty="0"/>
              <a:t>Block C		You will be asked to make 2 choices for 		the one available subject. </a:t>
            </a:r>
          </a:p>
          <a:p>
            <a:endParaRPr lang="en-GB" dirty="0"/>
          </a:p>
          <a:p>
            <a:r>
              <a:rPr lang="en-GB" dirty="0"/>
              <a:t>The three choices will be 1</a:t>
            </a:r>
            <a:r>
              <a:rPr lang="en-GB" baseline="30000" dirty="0"/>
              <a:t>st</a:t>
            </a:r>
            <a:r>
              <a:rPr lang="en-GB" dirty="0"/>
              <a:t> and 2</a:t>
            </a:r>
            <a:r>
              <a:rPr lang="en-GB" baseline="30000" dirty="0"/>
              <a:t>nd</a:t>
            </a:r>
            <a:r>
              <a:rPr lang="en-GB" dirty="0"/>
              <a:t> preference. We will always endeavour to give students their 1</a:t>
            </a:r>
            <a:r>
              <a:rPr lang="en-GB" baseline="30000" dirty="0"/>
              <a:t>st</a:t>
            </a:r>
            <a:r>
              <a:rPr lang="en-GB" dirty="0"/>
              <a:t> choice, but it cannot be guaranteed. When this is not possible we will speak to the student and parents/carer</a:t>
            </a:r>
          </a:p>
        </p:txBody>
      </p:sp>
    </p:spTree>
    <p:extLst>
      <p:ext uri="{BB962C8B-B14F-4D97-AF65-F5344CB8AC3E}">
        <p14:creationId xmlns:p14="http://schemas.microsoft.com/office/powerpoint/2010/main" val="20665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55">
        <p:fade/>
      </p:transition>
    </mc:Choice>
    <mc:Fallback xmlns="">
      <p:transition spd="med" advTm="18955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961" y="301437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Completing the On-line Options Form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Study Plus Route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CDED3-7A52-4C6E-9ABD-186B7DE334B9}"/>
              </a:ext>
            </a:extLst>
          </p:cNvPr>
          <p:cNvSpPr txBox="1"/>
          <p:nvPr/>
        </p:nvSpPr>
        <p:spPr>
          <a:xfrm>
            <a:off x="2641610" y="2350291"/>
            <a:ext cx="5939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Block A 		Study Plus Maths &amp; English</a:t>
            </a:r>
          </a:p>
          <a:p>
            <a:endParaRPr lang="en-GB" dirty="0"/>
          </a:p>
          <a:p>
            <a:pPr lvl="0"/>
            <a:r>
              <a:rPr lang="en-GB" dirty="0"/>
              <a:t>Block B 		Three Dimensional Design</a:t>
            </a:r>
          </a:p>
          <a:p>
            <a:r>
              <a:rPr lang="en-GB" dirty="0"/>
              <a:t>		or</a:t>
            </a:r>
          </a:p>
          <a:p>
            <a:r>
              <a:rPr lang="en-GB" dirty="0"/>
              <a:t>		Textile Design</a:t>
            </a:r>
          </a:p>
          <a:p>
            <a:r>
              <a:rPr lang="en-GB" dirty="0"/>
              <a:t>		or</a:t>
            </a:r>
          </a:p>
          <a:p>
            <a:r>
              <a:rPr lang="en-GB" dirty="0"/>
              <a:t>		Hospitality &amp; Catering Technical Award</a:t>
            </a:r>
          </a:p>
          <a:p>
            <a:endParaRPr lang="en-GB" dirty="0"/>
          </a:p>
          <a:p>
            <a:r>
              <a:rPr lang="en-GB" dirty="0"/>
              <a:t>Block C		You will be asked to make 2 choices for 		the one available subject. </a:t>
            </a:r>
          </a:p>
          <a:p>
            <a:endParaRPr lang="en-GB" dirty="0"/>
          </a:p>
          <a:p>
            <a:r>
              <a:rPr lang="en-GB" dirty="0"/>
              <a:t>The three choices will be 1</a:t>
            </a:r>
            <a:r>
              <a:rPr lang="en-GB" baseline="30000" dirty="0"/>
              <a:t>st</a:t>
            </a:r>
            <a:r>
              <a:rPr lang="en-GB" dirty="0"/>
              <a:t> and 2</a:t>
            </a:r>
            <a:r>
              <a:rPr lang="en-GB" baseline="30000" dirty="0"/>
              <a:t>nd</a:t>
            </a:r>
            <a:r>
              <a:rPr lang="en-GB" dirty="0"/>
              <a:t> preference. We will always endeavour to give students their 1</a:t>
            </a:r>
            <a:r>
              <a:rPr lang="en-GB" baseline="30000" dirty="0"/>
              <a:t>st</a:t>
            </a:r>
            <a:r>
              <a:rPr lang="en-GB" dirty="0"/>
              <a:t> choice, but it cannot be guaranteed. When this is not possible we will speak to the student and parents/carer</a:t>
            </a:r>
          </a:p>
        </p:txBody>
      </p:sp>
    </p:spTree>
    <p:extLst>
      <p:ext uri="{BB962C8B-B14F-4D97-AF65-F5344CB8AC3E}">
        <p14:creationId xmlns:p14="http://schemas.microsoft.com/office/powerpoint/2010/main" val="21500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55">
        <p:fade/>
      </p:transition>
    </mc:Choice>
    <mc:Fallback xmlns="">
      <p:transition spd="med" advTm="18955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951470" y="615174"/>
            <a:ext cx="8192530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Viability of Courses</a:t>
            </a:r>
          </a:p>
          <a:p>
            <a:pPr algn="ctr">
              <a:lnSpc>
                <a:spcPct val="70000"/>
              </a:lnSpc>
            </a:pPr>
            <a:endParaRPr lang="en-GB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9578F-5557-46EF-81B6-8245DF9B445D}"/>
              </a:ext>
            </a:extLst>
          </p:cNvPr>
          <p:cNvSpPr txBox="1"/>
          <p:nvPr/>
        </p:nvSpPr>
        <p:spPr>
          <a:xfrm>
            <a:off x="1367405" y="1378460"/>
            <a:ext cx="6988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Sometimes, for whatever reason courses may not recruit enough students to make it educationally viable to run.</a:t>
            </a:r>
          </a:p>
          <a:p>
            <a:endParaRPr lang="en-GB" dirty="0"/>
          </a:p>
          <a:p>
            <a:r>
              <a:rPr lang="en-GB" dirty="0"/>
              <a:t>In these cases we may choose to withdraw the offer of a course.</a:t>
            </a:r>
          </a:p>
          <a:p>
            <a:endParaRPr lang="en-GB" dirty="0"/>
          </a:p>
          <a:p>
            <a:r>
              <a:rPr lang="en-GB" dirty="0"/>
              <a:t>Equally we may not be able to offer classes in a subject area due to a staffing change. </a:t>
            </a:r>
          </a:p>
          <a:p>
            <a:endParaRPr lang="en-GB" dirty="0"/>
          </a:p>
          <a:p>
            <a:r>
              <a:rPr lang="en-GB" dirty="0"/>
              <a:t>In these circumstances parent/carers and the student will be informed and will be allowed to re-choose their option choices.</a:t>
            </a:r>
          </a:p>
        </p:txBody>
      </p:sp>
    </p:spTree>
    <p:extLst>
      <p:ext uri="{BB962C8B-B14F-4D97-AF65-F5344CB8AC3E}">
        <p14:creationId xmlns:p14="http://schemas.microsoft.com/office/powerpoint/2010/main" val="37924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526">
        <p:fade/>
      </p:transition>
    </mc:Choice>
    <mc:Fallback xmlns="">
      <p:transition spd="med" advTm="625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657" y="318226"/>
            <a:ext cx="8246225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8883" y="1029639"/>
            <a:ext cx="75051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KS4 looks like at St. Anthony’s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Importance of options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core subjects &amp; types of qualification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options routes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Choosing options – dos and don’ts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Moving forward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295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143">
        <p:fade/>
      </p:transition>
    </mc:Choice>
    <mc:Fallback xmlns="">
      <p:transition spd="med" advTm="39143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Options: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2" y="1173466"/>
            <a:ext cx="7288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Your option route will be communicated via email on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Monday 16</a:t>
            </a:r>
            <a:r>
              <a:rPr lang="en-US" sz="2400" u="sng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 February 2026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Options booklets, containing all course information, will be distributed to students on </a:t>
            </a:r>
            <a:r>
              <a:rPr lang="en-US" sz="2400" u="sng" dirty="0"/>
              <a:t>Tuesday 17</a:t>
            </a:r>
            <a:r>
              <a:rPr lang="en-US" sz="2400" u="sng" baseline="30000" dirty="0"/>
              <a:t>th</a:t>
            </a:r>
            <a:r>
              <a:rPr lang="en-US" sz="2400" u="sng" dirty="0"/>
              <a:t> February 2026 </a:t>
            </a:r>
            <a:r>
              <a:rPr lang="en-US" sz="2400" dirty="0"/>
              <a:t>and can be found online from then.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Options forms – link will be sent via email to both parents and student on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Friday 20</a:t>
            </a:r>
            <a:r>
              <a:rPr lang="en-US" sz="2400" u="sng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 February 2026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– a different link for each route.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Options forms must be submitted via Google form by 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Friday 20</a:t>
            </a:r>
            <a:r>
              <a:rPr lang="en-US" sz="2400" u="sng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March 2026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If you have any queries regarding options please contact Mr. McDonagh. </a:t>
            </a:r>
          </a:p>
        </p:txBody>
      </p:sp>
    </p:spTree>
    <p:extLst>
      <p:ext uri="{BB962C8B-B14F-4D97-AF65-F5344CB8AC3E}">
        <p14:creationId xmlns:p14="http://schemas.microsoft.com/office/powerpoint/2010/main" val="5423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262">
        <p:fade/>
      </p:transition>
    </mc:Choice>
    <mc:Fallback xmlns="">
      <p:transition spd="med" advTm="67262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Options: next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0796" y="961984"/>
            <a:ext cx="7288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Read the options booklet for your allocated pathway.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Have in-depth discussions about the subjects that you might like to choose with your parent/</a:t>
            </a:r>
            <a:r>
              <a:rPr lang="en-US" sz="3200" dirty="0" err="1"/>
              <a:t>carers</a:t>
            </a:r>
            <a:r>
              <a:rPr lang="en-US" sz="3200" dirty="0"/>
              <a:t> and teachers, using the information provided in the options booklet and on the academy website to help.</a:t>
            </a:r>
          </a:p>
        </p:txBody>
      </p:sp>
    </p:spTree>
    <p:extLst>
      <p:ext uri="{BB962C8B-B14F-4D97-AF65-F5344CB8AC3E}">
        <p14:creationId xmlns:p14="http://schemas.microsoft.com/office/powerpoint/2010/main" val="20398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82">
        <p:fade/>
      </p:transition>
    </mc:Choice>
    <mc:Fallback xmlns="">
      <p:transition spd="med" advTm="36182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Options: next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4729" y="1232917"/>
            <a:ext cx="7288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Research the different courses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Students should listen carefully at the assembly when new subjects present information about their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 are unsure about new courses please contact the subject leads to discuss one to one what the subject entails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Think about what might be needed for post-16 study.</a:t>
            </a:r>
          </a:p>
        </p:txBody>
      </p:sp>
    </p:spTree>
    <p:extLst>
      <p:ext uri="{BB962C8B-B14F-4D97-AF65-F5344CB8AC3E}">
        <p14:creationId xmlns:p14="http://schemas.microsoft.com/office/powerpoint/2010/main" val="25451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652">
        <p:fade/>
      </p:transition>
    </mc:Choice>
    <mc:Fallback xmlns="">
      <p:transition spd="med" advTm="50652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247" y="264785"/>
            <a:ext cx="8390309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Get your decisions correct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9665" y="1810003"/>
            <a:ext cx="76643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Once we begin the timetabling of classes after Easter we cannot change option choices unless there is an special circumstance.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cannot change subjects in September when the new year.</a:t>
            </a:r>
          </a:p>
        </p:txBody>
      </p:sp>
    </p:spTree>
    <p:extLst>
      <p:ext uri="{BB962C8B-B14F-4D97-AF65-F5344CB8AC3E}">
        <p14:creationId xmlns:p14="http://schemas.microsoft.com/office/powerpoint/2010/main" val="9495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788">
        <p:fade/>
      </p:transition>
    </mc:Choice>
    <mc:Fallback xmlns="">
      <p:transition spd="med" advTm="61788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245309" y="5380790"/>
            <a:ext cx="1231899" cy="1722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Options: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key dates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4291" y="1582340"/>
            <a:ext cx="7649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Options booklets – distributed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Tuesday 17</a:t>
            </a:r>
            <a:r>
              <a:rPr lang="en-US" sz="2400" u="sng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 February 2026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Your child’s options route will be communicated via email on </a:t>
            </a:r>
            <a:r>
              <a:rPr lang="en-US" sz="2400" u="sng" dirty="0"/>
              <a:t>Monday 16</a:t>
            </a:r>
            <a:r>
              <a:rPr lang="en-US" sz="2400" u="sng" baseline="30000" dirty="0"/>
              <a:t>th</a:t>
            </a:r>
            <a:r>
              <a:rPr lang="en-US" sz="2400" u="sng" dirty="0"/>
              <a:t> February 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Options forms – link will be sent via email to both parents and student on 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Friday 20</a:t>
            </a:r>
            <a:r>
              <a:rPr lang="en-US" sz="2400" u="sng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February 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Options forms must be submitted via Google form by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Friday 20</a:t>
            </a:r>
            <a:r>
              <a:rPr lang="en-US" sz="2400" u="sng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 March 2026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Confirmation of options will follow via letter. Letters will be sent in June/July. </a:t>
            </a:r>
          </a:p>
        </p:txBody>
      </p:sp>
    </p:spTree>
    <p:extLst>
      <p:ext uri="{BB962C8B-B14F-4D97-AF65-F5344CB8AC3E}">
        <p14:creationId xmlns:p14="http://schemas.microsoft.com/office/powerpoint/2010/main" val="28301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041">
        <p:fade/>
      </p:transition>
    </mc:Choice>
    <mc:Fallback xmlns="">
      <p:transition spd="med" advTm="64041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70BADD-44A2-4CD5-B3DE-79BBA2FCC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83"/>
            <a:ext cx="9144000" cy="448036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278BBB-478E-4617-BB50-D5EFCD1EFB6B}"/>
              </a:ext>
            </a:extLst>
          </p:cNvPr>
          <p:cNvCxnSpPr/>
          <p:nvPr/>
        </p:nvCxnSpPr>
        <p:spPr>
          <a:xfrm flipV="1">
            <a:off x="5774267" y="728133"/>
            <a:ext cx="575733" cy="7535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DA41A0-2DAC-4F73-BB96-F7EDCA383340}"/>
              </a:ext>
            </a:extLst>
          </p:cNvPr>
          <p:cNvSpPr txBox="1"/>
          <p:nvPr/>
        </p:nvSpPr>
        <p:spPr>
          <a:xfrm>
            <a:off x="4949361" y="1481667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Curriculum</a:t>
            </a:r>
          </a:p>
        </p:txBody>
      </p:sp>
    </p:spTree>
    <p:extLst>
      <p:ext uri="{BB962C8B-B14F-4D97-AF65-F5344CB8AC3E}">
        <p14:creationId xmlns:p14="http://schemas.microsoft.com/office/powerpoint/2010/main" val="101237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FB9BFF-8C59-41D8-8C7D-54A24643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" y="401153"/>
            <a:ext cx="6952458" cy="5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951470" y="1563130"/>
            <a:ext cx="8192530" cy="257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endParaRPr lang="en-GB" sz="5400" b="1" dirty="0">
              <a:solidFill>
                <a:srgbClr val="008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God Bless and Safe Journey </a:t>
            </a:r>
          </a:p>
          <a:p>
            <a:pPr algn="ctr">
              <a:lnSpc>
                <a:spcPct val="70000"/>
              </a:lnSpc>
            </a:pPr>
            <a:endParaRPr lang="en-GB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have any individual questions,</a:t>
            </a:r>
            <a:b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don’t hesitate to ask.</a:t>
            </a:r>
          </a:p>
        </p:txBody>
      </p:sp>
    </p:spTree>
    <p:extLst>
      <p:ext uri="{BB962C8B-B14F-4D97-AF65-F5344CB8AC3E}">
        <p14:creationId xmlns:p14="http://schemas.microsoft.com/office/powerpoint/2010/main" val="28159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81">
        <p:fade/>
      </p:transition>
    </mc:Choice>
    <mc:Fallback xmlns="">
      <p:transition spd="med" advTm="998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Key Stage 4 at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St. Anthony’s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2157" y="3299350"/>
            <a:ext cx="3025726" cy="1529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CC0066"/>
                </a:solidFill>
              </a:rPr>
              <a:t>Options: GCSE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54353" y="3299350"/>
            <a:ext cx="3025726" cy="1529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CC0066"/>
                </a:solidFill>
              </a:rPr>
              <a:t>Options: Vocational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58145" y="1625940"/>
            <a:ext cx="3025726" cy="1529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CC0066"/>
                </a:solidFill>
              </a:rPr>
              <a:t>Core Subjects</a:t>
            </a:r>
          </a:p>
        </p:txBody>
      </p:sp>
    </p:spTree>
    <p:extLst>
      <p:ext uri="{BB962C8B-B14F-4D97-AF65-F5344CB8AC3E}">
        <p14:creationId xmlns:p14="http://schemas.microsoft.com/office/powerpoint/2010/main" val="5869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582">
        <p:fade/>
      </p:transition>
    </mc:Choice>
    <mc:Fallback xmlns="">
      <p:transition spd="med" advTm="1958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Options –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why do they matter?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0037" y="1587649"/>
            <a:ext cx="7813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ensure that students are equipped with the qualifications to move on and be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open doors to as many further/higher education and employment opportunities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ensure that we build a range of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transferrable skills by studying a variety of 	   subjects</a:t>
            </a:r>
          </a:p>
        </p:txBody>
      </p:sp>
    </p:spTree>
    <p:extLst>
      <p:ext uri="{BB962C8B-B14F-4D97-AF65-F5344CB8AC3E}">
        <p14:creationId xmlns:p14="http://schemas.microsoft.com/office/powerpoint/2010/main" val="33979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52">
        <p:fade/>
      </p:transition>
    </mc:Choice>
    <mc:Fallback xmlns="">
      <p:transition spd="med" advTm="4945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657" y="318226"/>
            <a:ext cx="8246225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Core Subjects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8883" y="1029639"/>
            <a:ext cx="7099069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Mathematics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English Language &amp; Literature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Religious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GCSE Combined/Separate Science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Core PE (not examined)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PHSE (not examined)</a:t>
            </a:r>
          </a:p>
        </p:txBody>
      </p:sp>
    </p:spTree>
    <p:extLst>
      <p:ext uri="{BB962C8B-B14F-4D97-AF65-F5344CB8AC3E}">
        <p14:creationId xmlns:p14="http://schemas.microsoft.com/office/powerpoint/2010/main" val="7255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57">
        <p:fade/>
      </p:transition>
    </mc:Choice>
    <mc:Fallback xmlns="">
      <p:transition spd="med" advTm="4055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784"/>
            <a:ext cx="1695687" cy="40582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921"/>
          <a:stretch/>
        </p:blipFill>
        <p:spPr>
          <a:xfrm>
            <a:off x="6914839" y="0"/>
            <a:ext cx="2229161" cy="1313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GCSE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Courses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5076" y="1582769"/>
            <a:ext cx="72889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Graded 9-1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is usually terminal in the form of examination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a coursework component in a minority of subjects, which is usually completed under controlled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 large bulks of knowledge to be recalled and understood</a:t>
            </a:r>
          </a:p>
        </p:txBody>
      </p:sp>
    </p:spTree>
    <p:extLst>
      <p:ext uri="{BB962C8B-B14F-4D97-AF65-F5344CB8AC3E}">
        <p14:creationId xmlns:p14="http://schemas.microsoft.com/office/powerpoint/2010/main" val="38791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130">
        <p:fade/>
      </p:transition>
    </mc:Choice>
    <mc:Fallback xmlns="">
      <p:transition spd="med" advTm="5413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Vocational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Courses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Graded using a vocational system (Distinction*, Distinction, Merit, Pass); one vocational grade at Level 2 is equivalent to a GCSE grades 9-4, a Level 1 is equivalent to a GCSE grades 3-1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is usually a combination of portfolio work and terminal examination papers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Often work-related, and are valued by further education institutions and colleges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562">
        <p:fade/>
      </p:transition>
    </mc:Choice>
    <mc:Fallback xmlns="">
      <p:transition spd="med" advTm="6956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1894911F-0D87-477F-A31F-EC337E9DB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808158" y="-1800398"/>
            <a:ext cx="1479665" cy="687877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796908" y="-300021"/>
            <a:ext cx="1479665" cy="687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71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Curriculum Routes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9726" y="1151467"/>
            <a:ext cx="3025726" cy="108967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Broad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832167" y="1184664"/>
            <a:ext cx="1479665" cy="68787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9726" y="2528036"/>
            <a:ext cx="3025726" cy="1213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Humanities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437E191C-6E1E-4503-A9E5-DE739A843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832167" y="2655616"/>
            <a:ext cx="1479665" cy="68787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47567" y="846667"/>
            <a:ext cx="1611337" cy="5895033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Y9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90773" y="1151467"/>
            <a:ext cx="2755913" cy="55902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A-Levels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Further Education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Apprenticeships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Employment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8CA4439A-7C13-4F85-8D12-AAD7BE2BC506}"/>
              </a:ext>
            </a:extLst>
          </p:cNvPr>
          <p:cNvSpPr/>
          <p:nvPr/>
        </p:nvSpPr>
        <p:spPr>
          <a:xfrm>
            <a:off x="2009726" y="3984017"/>
            <a:ext cx="3025726" cy="129022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4356F635-2E06-43E5-AC2E-27AD23096B0F}"/>
              </a:ext>
            </a:extLst>
          </p:cNvPr>
          <p:cNvSpPr/>
          <p:nvPr/>
        </p:nvSpPr>
        <p:spPr>
          <a:xfrm>
            <a:off x="1985963" y="5407679"/>
            <a:ext cx="3025726" cy="129022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Study Plus</a:t>
            </a:r>
          </a:p>
        </p:txBody>
      </p:sp>
    </p:spTree>
    <p:extLst>
      <p:ext uri="{BB962C8B-B14F-4D97-AF65-F5344CB8AC3E}">
        <p14:creationId xmlns:p14="http://schemas.microsoft.com/office/powerpoint/2010/main" val="13097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76">
        <p:fade/>
      </p:transition>
    </mc:Choice>
    <mc:Fallback xmlns="">
      <p:transition spd="med" advTm="21076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DE316853DB46B432DE29CE6758E8" ma:contentTypeVersion="8" ma:contentTypeDescription="Create a new document." ma:contentTypeScope="" ma:versionID="f0b0be22d4d9f143ecac2533c605c0c9">
  <xsd:schema xmlns:xsd="http://www.w3.org/2001/XMLSchema" xmlns:xs="http://www.w3.org/2001/XMLSchema" xmlns:p="http://schemas.microsoft.com/office/2006/metadata/properties" xmlns:ns2="bdf2ecc4-cfab-4e16-bfff-992656beeed2" xmlns:ns3="88428144-4daf-4158-9871-3b581e2f198f" targetNamespace="http://schemas.microsoft.com/office/2006/metadata/properties" ma:root="true" ma:fieldsID="c60243c93ee47d2a08e8c8ae54bbcb7d" ns2:_="" ns3:_="">
    <xsd:import namespace="bdf2ecc4-cfab-4e16-bfff-992656beeed2"/>
    <xsd:import namespace="88428144-4daf-4158-9871-3b581e2f1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ecc4-cfab-4e16-bfff-992656be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8144-4daf-4158-9871-3b581e2f1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B58FAA-6264-42E2-8379-C06445116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36D811-DDD6-46AD-9FAF-F4335B161BBD}">
  <ds:schemaRefs>
    <ds:schemaRef ds:uri="http://schemas.microsoft.com/office/2006/metadata/properties"/>
    <ds:schemaRef ds:uri="http://purl.org/dc/terms/"/>
    <ds:schemaRef ds:uri="bdf2ecc4-cfab-4e16-bfff-992656beeed2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88428144-4daf-4158-9871-3b581e2f198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3CBB6E-0F1E-4110-88EC-E2CC55B9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ecc4-cfab-4e16-bfff-992656beeed2"/>
    <ds:schemaRef ds:uri="88428144-4daf-4158-9871-3b581e2f1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2298</TotalTime>
  <Words>1981</Words>
  <Application>Microsoft Office PowerPoint</Application>
  <PresentationFormat>On-screen Show (4:3)</PresentationFormat>
  <Paragraphs>294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Hulse</dc:creator>
  <cp:lastModifiedBy>Michael McDonagh</cp:lastModifiedBy>
  <cp:revision>140</cp:revision>
  <cp:lastPrinted>2022-03-22T16:24:41Z</cp:lastPrinted>
  <dcterms:created xsi:type="dcterms:W3CDTF">2019-03-28T17:43:27Z</dcterms:created>
  <dcterms:modified xsi:type="dcterms:W3CDTF">2026-02-04T15:29:45Z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0x010100982EDE316853DB46B432DE29CE6758E8</vt:lpwstr>
  </property>
  <property fmtid="{D5CDD505-2E9C-101B-9397-08002B2CF9AE}" pid="3" name="Order">
    <vt:r8>148800</vt:r8>
  </property>
</Properties>
</file>