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80" r:id="rId9"/>
    <p:sldId id="283" r:id="rId10"/>
    <p:sldId id="281" r:id="rId11"/>
    <p:sldId id="28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jMpChaI/UQ32BLbtqSVaaymVEG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6851a86c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6851a86c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24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Google Shape;13;p24"/>
            <p:cNvSpPr/>
            <p:nvPr/>
          </p:nvSpPr>
          <p:spPr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l" t="t" r="r" b="b"/>
              <a:pathLst>
                <a:path w="2038" h="1169" extrusionOk="0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4"/>
            <p:cNvSpPr/>
            <p:nvPr/>
          </p:nvSpPr>
          <p:spPr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l" t="t" r="r" b="b"/>
              <a:pathLst>
                <a:path w="1549" h="1017" extrusionOk="0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4"/>
            <p:cNvSpPr/>
            <p:nvPr/>
          </p:nvSpPr>
          <p:spPr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l" t="t" r="r" b="b"/>
              <a:pathLst>
                <a:path w="1688" h="1066" extrusionOk="0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4"/>
            <p:cNvSpPr/>
            <p:nvPr/>
          </p:nvSpPr>
          <p:spPr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l" t="t" r="r" b="b"/>
              <a:pathLst>
                <a:path w="2171" h="1326" extrusionOk="0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4"/>
            <p:cNvSpPr/>
            <p:nvPr/>
          </p:nvSpPr>
          <p:spPr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l" t="t" r="r" b="b"/>
              <a:pathLst>
                <a:path w="106" h="143" extrusionOk="0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4"/>
            <p:cNvSpPr/>
            <p:nvPr/>
          </p:nvSpPr>
          <p:spPr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l" t="t" r="r" b="b"/>
              <a:pathLst>
                <a:path w="2330" h="1452" extrusionOk="0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4"/>
            <p:cNvSpPr/>
            <p:nvPr/>
          </p:nvSpPr>
          <p:spPr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l" t="t" r="r" b="b"/>
              <a:pathLst>
                <a:path w="1216" h="1436" extrusionOk="0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4"/>
            <p:cNvSpPr/>
            <p:nvPr/>
          </p:nvSpPr>
          <p:spPr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l" t="t" r="r" b="b"/>
              <a:pathLst>
                <a:path w="222" h="129" extrusionOk="0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4"/>
            <p:cNvSpPr/>
            <p:nvPr/>
          </p:nvSpPr>
          <p:spPr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l" t="t" r="r" b="b"/>
              <a:pathLst>
                <a:path w="1174" h="1440" extrusionOk="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4"/>
            <p:cNvSpPr/>
            <p:nvPr/>
          </p:nvSpPr>
          <p:spPr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l" t="t" r="r" b="b"/>
              <a:pathLst>
                <a:path w="125" h="74" extrusionOk="0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4"/>
            <p:cNvSpPr/>
            <p:nvPr/>
          </p:nvSpPr>
          <p:spPr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l" t="t" r="r" b="b"/>
              <a:pathLst>
                <a:path w="1155" h="1440" extrusionOk="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4"/>
            <p:cNvSpPr/>
            <p:nvPr/>
          </p:nvSpPr>
          <p:spPr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l" t="t" r="r" b="b"/>
              <a:pathLst>
                <a:path w="75" h="45" extrusionOk="0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4"/>
            <p:cNvSpPr/>
            <p:nvPr/>
          </p:nvSpPr>
          <p:spPr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l" t="t" r="r" b="b"/>
              <a:pathLst>
                <a:path w="1160" h="1441" extrusionOk="0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4"/>
            <p:cNvSpPr/>
            <p:nvPr/>
          </p:nvSpPr>
          <p:spPr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l" t="t" r="r" b="b"/>
              <a:pathLst>
                <a:path w="1137" h="1440" extrusionOk="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4"/>
            <p:cNvSpPr/>
            <p:nvPr/>
          </p:nvSpPr>
          <p:spPr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l" t="t" r="r" b="b"/>
              <a:pathLst>
                <a:path w="1058" h="1439" extrusionOk="0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4"/>
            <p:cNvSpPr/>
            <p:nvPr/>
          </p:nvSpPr>
          <p:spPr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l" t="t" r="r" b="b"/>
              <a:pathLst>
                <a:path w="718" h="575" extrusionOk="0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4"/>
            <p:cNvSpPr/>
            <p:nvPr/>
          </p:nvSpPr>
          <p:spPr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l" t="t" r="r" b="b"/>
              <a:pathLst>
                <a:path w="620" h="536" extrusionOk="0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4"/>
            <p:cNvSpPr/>
            <p:nvPr/>
          </p:nvSpPr>
          <p:spPr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l" t="t" r="r" b="b"/>
              <a:pathLst>
                <a:path w="455" h="285" extrusionOk="0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4"/>
            <p:cNvSpPr/>
            <p:nvPr/>
          </p:nvSpPr>
          <p:spPr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l" t="t" r="r" b="b"/>
              <a:pathLst>
                <a:path w="188" h="112" extrusionOk="0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4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3" name="Google Shape;33;p24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4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4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24"/>
          <p:cNvSpPr txBox="1"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5400"/>
              <a:buFont typeface="Calibri"/>
              <a:buNone/>
              <a:defRPr sz="5400"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  <a:defRPr sz="1800" b="0">
                <a:solidFill>
                  <a:srgbClr val="FFFEF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3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304" name="Google Shape;304;p34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4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4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" name="Google Shape;325;p34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326" name="Google Shape;326;p3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4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34"/>
          <p:cNvSpPr txBox="1">
            <a:spLocks noGrp="1"/>
          </p:cNvSpPr>
          <p:nvPr>
            <p:ph type="title"/>
          </p:nvPr>
        </p:nvSpPr>
        <p:spPr>
          <a:xfrm rot="5400000">
            <a:off x="8329814" y="1827549"/>
            <a:ext cx="2456442" cy="3501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34"/>
          <p:cNvSpPr txBox="1">
            <a:spLocks noGrp="1"/>
          </p:cNvSpPr>
          <p:nvPr>
            <p:ph type="body" idx="1"/>
          </p:nvPr>
        </p:nvSpPr>
        <p:spPr>
          <a:xfrm rot="5400000">
            <a:off x="1308407" y="292785"/>
            <a:ext cx="5257303" cy="626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331" name="Google Shape;331;p34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34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34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25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3" name="Google Shape;43;p25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5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5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5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5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5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5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5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5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5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5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5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5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5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5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5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5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5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5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5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5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25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5" name="Google Shape;65;p25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5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5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25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2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0" name="Google Shape;110;p28"/>
            <p:cNvSpPr/>
            <p:nvPr/>
          </p:nvSpPr>
          <p:spPr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l" t="t" r="r" b="b"/>
              <a:pathLst>
                <a:path w="2038" h="1169" extrusionOk="0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8"/>
            <p:cNvSpPr/>
            <p:nvPr/>
          </p:nvSpPr>
          <p:spPr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l" t="t" r="r" b="b"/>
              <a:pathLst>
                <a:path w="1549" h="1017" extrusionOk="0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8"/>
            <p:cNvSpPr/>
            <p:nvPr/>
          </p:nvSpPr>
          <p:spPr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l" t="t" r="r" b="b"/>
              <a:pathLst>
                <a:path w="1688" h="1066" extrusionOk="0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8"/>
            <p:cNvSpPr/>
            <p:nvPr/>
          </p:nvSpPr>
          <p:spPr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l" t="t" r="r" b="b"/>
              <a:pathLst>
                <a:path w="2171" h="1326" extrusionOk="0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8"/>
            <p:cNvSpPr/>
            <p:nvPr/>
          </p:nvSpPr>
          <p:spPr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l" t="t" r="r" b="b"/>
              <a:pathLst>
                <a:path w="106" h="143" extrusionOk="0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8"/>
            <p:cNvSpPr/>
            <p:nvPr/>
          </p:nvSpPr>
          <p:spPr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l" t="t" r="r" b="b"/>
              <a:pathLst>
                <a:path w="2330" h="1452" extrusionOk="0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8"/>
            <p:cNvSpPr/>
            <p:nvPr/>
          </p:nvSpPr>
          <p:spPr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l" t="t" r="r" b="b"/>
              <a:pathLst>
                <a:path w="1216" h="1436" extrusionOk="0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8"/>
            <p:cNvSpPr/>
            <p:nvPr/>
          </p:nvSpPr>
          <p:spPr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l" t="t" r="r" b="b"/>
              <a:pathLst>
                <a:path w="222" h="129" extrusionOk="0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8"/>
            <p:cNvSpPr/>
            <p:nvPr/>
          </p:nvSpPr>
          <p:spPr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l" t="t" r="r" b="b"/>
              <a:pathLst>
                <a:path w="1174" h="1440" extrusionOk="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8"/>
            <p:cNvSpPr/>
            <p:nvPr/>
          </p:nvSpPr>
          <p:spPr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l" t="t" r="r" b="b"/>
              <a:pathLst>
                <a:path w="125" h="74" extrusionOk="0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8"/>
            <p:cNvSpPr/>
            <p:nvPr/>
          </p:nvSpPr>
          <p:spPr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l" t="t" r="r" b="b"/>
              <a:pathLst>
                <a:path w="1155" h="1440" extrusionOk="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8"/>
            <p:cNvSpPr/>
            <p:nvPr/>
          </p:nvSpPr>
          <p:spPr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l" t="t" r="r" b="b"/>
              <a:pathLst>
                <a:path w="75" h="45" extrusionOk="0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8"/>
            <p:cNvSpPr/>
            <p:nvPr/>
          </p:nvSpPr>
          <p:spPr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l" t="t" r="r" b="b"/>
              <a:pathLst>
                <a:path w="1160" h="1441" extrusionOk="0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8"/>
            <p:cNvSpPr/>
            <p:nvPr/>
          </p:nvSpPr>
          <p:spPr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l" t="t" r="r" b="b"/>
              <a:pathLst>
                <a:path w="1137" h="1440" extrusionOk="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8"/>
            <p:cNvSpPr/>
            <p:nvPr/>
          </p:nvSpPr>
          <p:spPr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l" t="t" r="r" b="b"/>
              <a:pathLst>
                <a:path w="1058" h="1439" extrusionOk="0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8"/>
            <p:cNvSpPr/>
            <p:nvPr/>
          </p:nvSpPr>
          <p:spPr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l" t="t" r="r" b="b"/>
              <a:pathLst>
                <a:path w="718" h="575" extrusionOk="0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8"/>
            <p:cNvSpPr/>
            <p:nvPr/>
          </p:nvSpPr>
          <p:spPr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l" t="t" r="r" b="b"/>
              <a:pathLst>
                <a:path w="620" h="536" extrusionOk="0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8"/>
            <p:cNvSpPr/>
            <p:nvPr/>
          </p:nvSpPr>
          <p:spPr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l" t="t" r="r" b="b"/>
              <a:pathLst>
                <a:path w="455" h="285" extrusionOk="0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8"/>
            <p:cNvSpPr/>
            <p:nvPr/>
          </p:nvSpPr>
          <p:spPr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l" t="t" r="r" b="b"/>
              <a:pathLst>
                <a:path w="188" h="112" extrusionOk="0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2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130" name="Google Shape;130;p2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8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8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400"/>
              <a:buFont typeface="Calibri"/>
              <a:buNone/>
              <a:defRPr sz="4400"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FFFEF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2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0" name="Google Shape;140;p29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9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9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9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9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9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9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9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9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9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9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9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9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9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9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9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9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9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9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9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29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162" name="Google Shape;162;p2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9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29"/>
          <p:cNvSpPr txBox="1"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5120878" y="803187"/>
            <a:ext cx="6269591" cy="238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2"/>
          </p:nvPr>
        </p:nvSpPr>
        <p:spPr>
          <a:xfrm>
            <a:off x="5118447" y="3672162"/>
            <a:ext cx="6272022" cy="238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168" name="Google Shape;168;p29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30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73" name="Google Shape;173;p30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0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0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3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195" name="Google Shape;195;p30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30"/>
          <p:cNvSpPr txBox="1"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2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body" idx="2"/>
          </p:nvPr>
        </p:nvSpPr>
        <p:spPr>
          <a:xfrm>
            <a:off x="5125305" y="1488985"/>
            <a:ext cx="6264350" cy="16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3"/>
          </p:nvPr>
        </p:nvSpPr>
        <p:spPr>
          <a:xfrm>
            <a:off x="5118653" y="3665887"/>
            <a:ext cx="6264414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2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body" idx="4"/>
          </p:nvPr>
        </p:nvSpPr>
        <p:spPr>
          <a:xfrm>
            <a:off x="5118447" y="4351687"/>
            <a:ext cx="6265588" cy="170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31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8" name="Google Shape;208;p31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1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1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1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1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1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1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1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1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1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1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1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1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1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1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1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1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1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1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1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3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0" name="Google Shape;230;p3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1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1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32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39" name="Google Shape;239;p32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2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2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2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2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2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2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2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2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2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2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32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61" name="Google Shape;261;p3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32"/>
          <p:cNvSpPr txBox="1"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200"/>
              <a:buFont typeface="Calibri"/>
              <a:buNone/>
              <a:defRPr sz="3200"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32"/>
          <p:cNvSpPr txBox="1">
            <a:spLocks noGrp="1"/>
          </p:cNvSpPr>
          <p:nvPr>
            <p:ph type="body" idx="1"/>
          </p:nvPr>
        </p:nvSpPr>
        <p:spPr>
          <a:xfrm>
            <a:off x="5109983" y="802809"/>
            <a:ext cx="6275035" cy="524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66" name="Google Shape;266;p32"/>
          <p:cNvSpPr txBox="1">
            <a:spLocks noGrp="1"/>
          </p:cNvSpPr>
          <p:nvPr>
            <p:ph type="body" idx="2"/>
          </p:nvPr>
        </p:nvSpPr>
        <p:spPr>
          <a:xfrm>
            <a:off x="888631" y="3580186"/>
            <a:ext cx="3501197" cy="122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FFFEF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9pPr>
          </a:lstStyle>
          <a:p>
            <a:endParaRPr/>
          </a:p>
        </p:txBody>
      </p:sp>
      <p:sp>
        <p:nvSpPr>
          <p:cNvPr id="267" name="Google Shape;267;p32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2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2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oogle Shape;271;p3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72" name="Google Shape;272;p33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3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3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3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3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3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3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3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3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3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3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3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3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3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94" name="Google Shape;294;p33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3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7" name="Google Shape;297;p33"/>
          <p:cNvSpPr txBox="1"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33"/>
          <p:cNvSpPr txBox="1">
            <a:spLocks noGrp="1"/>
          </p:cNvSpPr>
          <p:nvPr>
            <p:ph type="body" idx="1"/>
          </p:nvPr>
        </p:nvSpPr>
        <p:spPr>
          <a:xfrm rot="5400000">
            <a:off x="5618955" y="285747"/>
            <a:ext cx="5257090" cy="627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99" name="Google Shape;299;p33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33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33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>
            <a:lvl1pPr marR="0"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43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8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4036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2638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241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"/>
          <p:cNvSpPr txBox="1">
            <a:spLocks noGrp="1"/>
          </p:cNvSpPr>
          <p:nvPr>
            <p:ph type="ctrTitle"/>
          </p:nvPr>
        </p:nvSpPr>
        <p:spPr>
          <a:xfrm>
            <a:off x="1759237" y="1971001"/>
            <a:ext cx="8679915" cy="174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rm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5400"/>
              <a:buFont typeface="Calibri"/>
              <a:buNone/>
            </a:pPr>
            <a:r>
              <a:rPr lang="en-GB"/>
              <a:t>Welcome to</a:t>
            </a:r>
            <a:br>
              <a:rPr lang="en-GB"/>
            </a:br>
            <a:r>
              <a:rPr lang="en-GB"/>
              <a:t>St.Augustine’s</a:t>
            </a:r>
            <a:endParaRPr/>
          </a:p>
        </p:txBody>
      </p:sp>
      <p:sp>
        <p:nvSpPr>
          <p:cNvPr id="339" name="Google Shape;339;p1"/>
          <p:cNvSpPr txBox="1"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 fontScale="92500" lnSpcReduction="2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GB" sz="2800"/>
              <a:t>Parent &amp; Guardian meeting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10000"/>
              <a:buNone/>
            </a:pPr>
            <a:endParaRPr sz="2800"/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10000"/>
              <a:buNone/>
            </a:pPr>
            <a:r>
              <a:rPr lang="en-GB" sz="2800"/>
              <a:t>Mrs C. Thompson</a:t>
            </a:r>
            <a:endParaRPr/>
          </a:p>
        </p:txBody>
      </p:sp>
      <p:pic>
        <p:nvPicPr>
          <p:cNvPr id="340" name="Google Shape;34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1958"/>
            <a:ext cx="4562475" cy="46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1975B-322B-0E21-5AF4-F756443C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619EB-AC81-30B7-10CD-C5EFB11E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Mrs. Bennett</a:t>
            </a:r>
            <a:br>
              <a:rPr lang="en-GB" dirty="0"/>
            </a:br>
            <a:r>
              <a:rPr lang="en-GB" sz="2400" dirty="0"/>
              <a:t>SENDCo &amp; Inclusion Lead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28F30-4897-29CE-3813-C56086DAD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500" dirty="0"/>
              <a:t>📋 </a:t>
            </a:r>
            <a:r>
              <a:rPr lang="en-GB" sz="1500" b="1" dirty="0"/>
              <a:t>Medication Protocol </a:t>
            </a:r>
            <a:r>
              <a:rPr lang="en-GB" sz="1500" dirty="0"/>
              <a:t>📋</a:t>
            </a:r>
            <a:endParaRPr lang="en-GB" sz="1500" b="1" dirty="0"/>
          </a:p>
          <a:p>
            <a:r>
              <a:rPr lang="en-GB" sz="1500" dirty="0"/>
              <a:t>If a child requires </a:t>
            </a:r>
            <a:r>
              <a:rPr lang="en-GB" sz="1500" b="1" dirty="0"/>
              <a:t>medication 3 times a day</a:t>
            </a:r>
            <a:r>
              <a:rPr lang="en-GB" sz="1500" dirty="0"/>
              <a:t>, we ask that it is given </a:t>
            </a:r>
            <a:r>
              <a:rPr lang="en-GB" sz="1500" b="1" dirty="0"/>
              <a:t>at home</a:t>
            </a:r>
            <a:r>
              <a:rPr lang="en-GB" sz="1500" dirty="0"/>
              <a:t> where possible (before school, after school, and at bedtime).</a:t>
            </a:r>
          </a:p>
          <a:p>
            <a:r>
              <a:rPr lang="en-GB" sz="1500" dirty="0"/>
              <a:t>If medication is needed </a:t>
            </a:r>
            <a:r>
              <a:rPr lang="en-GB" sz="1500" b="1" dirty="0"/>
              <a:t>4 times a day</a:t>
            </a:r>
            <a:r>
              <a:rPr lang="en-GB" sz="1500" dirty="0"/>
              <a:t>, or it </a:t>
            </a:r>
            <a:r>
              <a:rPr lang="en-GB" sz="1500" b="1" dirty="0"/>
              <a:t>specifically states it must be taken with food, at lunch or just before food</a:t>
            </a:r>
            <a:r>
              <a:rPr lang="en-GB" sz="1500" dirty="0"/>
              <a:t>, school can administer it — </a:t>
            </a:r>
            <a:r>
              <a:rPr lang="en-GB" sz="1500" b="1" dirty="0"/>
              <a:t>but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A </a:t>
            </a:r>
            <a:r>
              <a:rPr lang="en-GB" sz="1500" b="1" dirty="0"/>
              <a:t>medication consent form</a:t>
            </a:r>
            <a:r>
              <a:rPr lang="en-GB" sz="1500" dirty="0"/>
              <a:t> must be completed at the school office.</a:t>
            </a:r>
          </a:p>
          <a:p>
            <a:pPr lvl="1"/>
            <a:r>
              <a:rPr lang="en-GB" sz="1500" b="1" dirty="0"/>
              <a:t>Only trained staff</a:t>
            </a:r>
            <a:r>
              <a:rPr lang="en-GB" sz="1500" dirty="0"/>
              <a:t> are allowed to administer medication.</a:t>
            </a:r>
          </a:p>
          <a:p>
            <a:pPr marL="0" indent="0" algn="ctr">
              <a:buNone/>
            </a:pPr>
            <a:endParaRPr lang="en-GB" sz="1500" dirty="0"/>
          </a:p>
          <a:p>
            <a:pPr marL="0" indent="0" algn="ctr">
              <a:buNone/>
            </a:pPr>
            <a:r>
              <a:rPr lang="en-GB" sz="1500" dirty="0"/>
              <a:t>🚫 </a:t>
            </a:r>
            <a:r>
              <a:rPr lang="en-GB" sz="1500" b="1" dirty="0"/>
              <a:t>Very important:</a:t>
            </a:r>
            <a:r>
              <a:rPr lang="en-GB" sz="1500" dirty="0"/>
              <a:t> 🚫</a:t>
            </a:r>
          </a:p>
          <a:p>
            <a:r>
              <a:rPr lang="en-GB" sz="1500" b="1" dirty="0"/>
              <a:t>Medication must NOT</a:t>
            </a:r>
            <a:r>
              <a:rPr lang="en-GB" sz="1500" dirty="0"/>
              <a:t> be placed in children's bags or handed to them to carry.</a:t>
            </a:r>
          </a:p>
          <a:p>
            <a:r>
              <a:rPr lang="en-GB" sz="1500" b="1" dirty="0"/>
              <a:t>Parents MUST bring medication to the school office</a:t>
            </a:r>
            <a:r>
              <a:rPr lang="en-GB" sz="1500" dirty="0"/>
              <a:t> and hand it to a staff member directly.</a:t>
            </a:r>
          </a:p>
        </p:txBody>
      </p:sp>
    </p:spTree>
    <p:extLst>
      <p:ext uri="{BB962C8B-B14F-4D97-AF65-F5344CB8AC3E}">
        <p14:creationId xmlns:p14="http://schemas.microsoft.com/office/powerpoint/2010/main" val="68926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DEAF3-0163-62ED-F93E-B4DD3B41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81FA6-FDC9-A4B4-0CD3-46CCE33D4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Mrs. Bennett</a:t>
            </a:r>
            <a:br>
              <a:rPr lang="en-GB" dirty="0"/>
            </a:br>
            <a:r>
              <a:rPr lang="en-GB" sz="2400" dirty="0"/>
              <a:t>SENDCo &amp; Inclusion Lead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7F2E8-8231-0DEF-7F71-CDA467C32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500" b="1" dirty="0"/>
              <a:t>🤔 What If I'm Worried About My Child? 🤔</a:t>
            </a:r>
          </a:p>
          <a:p>
            <a:pPr marL="0" indent="0">
              <a:buNone/>
            </a:pPr>
            <a:r>
              <a:rPr lang="en-GB" sz="1500" dirty="0"/>
              <a:t>It’s completely normal to have questions or concerns as your child starts school.</a:t>
            </a:r>
            <a:br>
              <a:rPr lang="en-GB" sz="1500" dirty="0"/>
            </a:br>
            <a:r>
              <a:rPr lang="en-GB" sz="1500" dirty="0"/>
              <a:t>If you think your child may have </a:t>
            </a:r>
            <a:r>
              <a:rPr lang="en-GB" sz="1500" b="1" dirty="0"/>
              <a:t>Special Educational Needs</a:t>
            </a:r>
            <a:r>
              <a:rPr lang="en-GB" sz="1500" dirty="0"/>
              <a:t>, here’s what to do:</a:t>
            </a:r>
          </a:p>
          <a:p>
            <a:r>
              <a:rPr lang="en-GB" sz="1500" dirty="0"/>
              <a:t>👩‍🏫 </a:t>
            </a:r>
            <a:r>
              <a:rPr lang="en-GB" sz="1500" b="1" dirty="0"/>
              <a:t>Speak to your child’s class teacher first.</a:t>
            </a:r>
            <a:r>
              <a:rPr lang="en-GB" sz="1500" dirty="0"/>
              <a:t> They know your child best in the classroom.</a:t>
            </a:r>
          </a:p>
          <a:p>
            <a:r>
              <a:rPr lang="en-GB" sz="1500" dirty="0"/>
              <a:t>🚪 We have an </a:t>
            </a:r>
            <a:r>
              <a:rPr lang="en-GB" sz="1500" b="1" dirty="0"/>
              <a:t>open door policy</a:t>
            </a:r>
            <a:r>
              <a:rPr lang="en-GB" sz="1500" dirty="0"/>
              <a:t> – your concerns will always be listened to.</a:t>
            </a:r>
          </a:p>
          <a:p>
            <a:r>
              <a:rPr lang="en-GB" sz="1500" dirty="0"/>
              <a:t>📱 You can </a:t>
            </a:r>
            <a:r>
              <a:rPr lang="en-GB" sz="1500" b="1" dirty="0"/>
              <a:t>send a Dojo message</a:t>
            </a:r>
            <a:r>
              <a:rPr lang="en-GB" sz="1500" dirty="0"/>
              <a:t> directly to me (the SENDCo)</a:t>
            </a:r>
          </a:p>
          <a:p>
            <a:r>
              <a:rPr lang="en-GB" sz="1500" dirty="0"/>
              <a:t>☎️ Or </a:t>
            </a:r>
            <a:r>
              <a:rPr lang="en-GB" sz="1500" b="1" dirty="0"/>
              <a:t>telephone the school office</a:t>
            </a:r>
            <a:r>
              <a:rPr lang="en-GB" sz="1500" dirty="0"/>
              <a:t> to book an appointment for a chat.</a:t>
            </a:r>
          </a:p>
          <a:p>
            <a:pPr marL="0" indent="0">
              <a:buNone/>
            </a:pPr>
            <a:r>
              <a:rPr lang="en-GB" sz="1500" i="1" dirty="0"/>
              <a:t>We’re here to work together and support your child every step of the way.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369312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"/>
          <p:cNvSpPr txBox="1"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400"/>
              <a:buFont typeface="Calibri"/>
              <a:buNone/>
            </a:pPr>
            <a:r>
              <a:rPr lang="en-GB"/>
              <a:t>About the E.Y.F.S</a:t>
            </a:r>
            <a:br>
              <a:rPr lang="en-GB"/>
            </a:br>
            <a:endParaRPr/>
          </a:p>
        </p:txBody>
      </p:sp>
      <p:sp>
        <p:nvSpPr>
          <p:cNvPr id="419" name="Google Shape;419;p10"/>
          <p:cNvSpPr txBox="1"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GB"/>
              <a:t>THE CURRICULUM FOR THEIR 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/>
              <a:t>FIRST YEAR AT SCHOOL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"/>
          <p:cNvSpPr txBox="1"/>
          <p:nvPr/>
        </p:nvSpPr>
        <p:spPr>
          <a:xfrm>
            <a:off x="640080" y="679269"/>
            <a:ext cx="10998926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PRIME AREAS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Communication &amp; Language [Listening, Attention &amp; Understanding / Speaking]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Personal, Social &amp; Emotional Development [Self-Regulation / Managing Self / Building Relationships]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Physical Development [Gross Motor / Fine Motor]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SPECIFIC AREAS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Literacy [</a:t>
            </a:r>
            <a:r>
              <a:rPr lang="en-GB" sz="1800">
                <a:solidFill>
                  <a:srgbClr val="FF0000"/>
                </a:solidFill>
                <a:latin typeface="Rockwell"/>
                <a:ea typeface="Rockwell"/>
                <a:cs typeface="Rockwell"/>
                <a:sym typeface="Rockwell"/>
              </a:rPr>
              <a:t>Comprehension </a:t>
            </a: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/ Word Reading / Writing]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Maths [Number / </a:t>
            </a:r>
            <a:r>
              <a:rPr lang="en-GB" sz="1800">
                <a:solidFill>
                  <a:srgbClr val="FF0000"/>
                </a:solidFill>
                <a:latin typeface="Rockwell"/>
                <a:ea typeface="Rockwell"/>
                <a:cs typeface="Rockwell"/>
                <a:sym typeface="Rockwell"/>
              </a:rPr>
              <a:t>Number Patterns</a:t>
            </a: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Understanding the World [</a:t>
            </a:r>
            <a:r>
              <a:rPr lang="en-GB" sz="1800">
                <a:solidFill>
                  <a:srgbClr val="FF0000"/>
                </a:solidFill>
                <a:latin typeface="Rockwell"/>
                <a:ea typeface="Rockwell"/>
                <a:cs typeface="Rockwell"/>
                <a:sym typeface="Rockwell"/>
              </a:rPr>
              <a:t>Past &amp; Present </a:t>
            </a: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/ People, Culture &amp; Communities / Natural World]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Expressive Arts &amp; Design [Creating with Materials / Being Imaginative &amp; Expressive]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4722" y="208026"/>
            <a:ext cx="9782556" cy="644194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3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Phonics</a:t>
            </a:r>
            <a:endParaRPr/>
          </a:p>
        </p:txBody>
      </p:sp>
      <p:sp>
        <p:nvSpPr>
          <p:cNvPr id="435" name="Google Shape;435;p13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Phonics = letters we use for reading and writing and the sounds they make.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Phase 2 = single letters (in order of popular use: s-a-t)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Phase 3 = introduces digraphs &amp; trigraphs – 2 letter and 3 letter sounds (i.e. ‘ee’ ‘</a:t>
            </a:r>
            <a:r>
              <a:rPr lang="en-GB" dirty="0" err="1"/>
              <a:t>igh</a:t>
            </a:r>
            <a:r>
              <a:rPr lang="en-GB" dirty="0"/>
              <a:t>’)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Phonics lessons daily – a new sound per day, then a language session putting those sounds together.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All taught Phase 2 in Autumn Term.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Most move onto Phase 3 in January.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Phonics can be taught to Phase 4 or 5, depending on the group.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 dirty="0"/>
              <a:t>Confident at Phase 3 / 4 is the goal for reception children by the end of the year.</a:t>
            </a:r>
            <a:endParaRPr dirty="0"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3406" y="466725"/>
            <a:ext cx="10006148" cy="592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337" y="0"/>
            <a:ext cx="1028046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6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Reading</a:t>
            </a:r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Please get a book bag with the school logo on.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From the end of week 3 children will get a reading book relevant to the phonemes they have learned. This is changed weekly.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Keep reading book in their book bags as we will do extra reading whenever possible with your child.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Read &amp; ask questions about anything you read – signs, adverts, recipes etc.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7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Phonics Bug</a:t>
            </a:r>
            <a:endParaRPr/>
          </a:p>
        </p:txBody>
      </p:sp>
      <p:pic>
        <p:nvPicPr>
          <p:cNvPr id="457" name="Google Shape;457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222655" y="411390"/>
            <a:ext cx="2624661" cy="2593068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7"/>
          <p:cNvSpPr txBox="1"/>
          <p:nvPr/>
        </p:nvSpPr>
        <p:spPr>
          <a:xfrm>
            <a:off x="5172891" y="3461657"/>
            <a:ext cx="629629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Phonics Bug is the programme used in school to teach phonics to all children in reception, year 1 and year 2.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Children get their own Phonics Bug account name and password, to access phonics games and books.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Video on the school website to show you how a child’s account works.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"/>
          <p:cNvSpPr txBox="1">
            <a:spLocks noGrp="1"/>
          </p:cNvSpPr>
          <p:nvPr>
            <p:ph type="title"/>
          </p:nvPr>
        </p:nvSpPr>
        <p:spPr>
          <a:xfrm>
            <a:off x="940883" y="1918851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 fontScale="90000"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ct val="100000"/>
              <a:buFont typeface="Calibri"/>
              <a:buNone/>
            </a:pPr>
            <a:r>
              <a:rPr lang="en-GB"/>
              <a:t>Being prepared</a:t>
            </a:r>
            <a:br>
              <a:rPr lang="en-GB"/>
            </a:br>
            <a:br>
              <a:rPr lang="en-GB"/>
            </a:br>
            <a:r>
              <a:rPr lang="en-GB"/>
              <a:t>(message on Class Dojo if you need anymore information)</a:t>
            </a:r>
            <a:endParaRPr/>
          </a:p>
        </p:txBody>
      </p:sp>
      <p:sp>
        <p:nvSpPr>
          <p:cNvPr id="346" name="Google Shape;346;p2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228600" lvl="0" indent="-2191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Videos – school website (Class Pages – Blossom - Parents / Reception Class Starters 2025). See classroom, ready for school etc.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Letters from the school office with dates etc.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Uniform – Grey trousers/skirt/shorts, white polo shirt, red &amp; white summer dress, red jumper with school logo, black school shoes.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P.E. Kit– come in kit: red t-shirt, black shorts or joggers, black trainers or pumps. Wear with school jumper/cardigan.</a:t>
            </a:r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No hair colouring or excessive hair decorations.</a:t>
            </a:r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Earrings – studs only, must be taken out for P.E. If not been in long enough to take out they need to be covered with plasters on PE days.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Wellies – kept in school (optional).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Coat – own pegs – can they put their coat on &amp; do it up?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Book Bag – bring every day – 1:1 reading changes/letters.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Own water bottles allowed – water only please - named.</a:t>
            </a:r>
            <a:endParaRPr dirty="0"/>
          </a:p>
          <a:p>
            <a:pPr marL="228600" lvl="0" indent="-2191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 dirty="0"/>
              <a:t>Please name EVERYTHING! (Jumpers often get mixed up if not named).</a:t>
            </a:r>
            <a:endParaRPr dirty="0"/>
          </a:p>
          <a:p>
            <a:pPr marL="228600" lvl="0" indent="-11229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8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Numbots</a:t>
            </a:r>
            <a:endParaRPr/>
          </a:p>
        </p:txBody>
      </p:sp>
      <p:sp>
        <p:nvSpPr>
          <p:cNvPr id="464" name="Google Shape;464;p18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Home maths development app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Personal log in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Maths curriculum that spans the whole of the infants (first 3 years of school)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Would expect reception children to get to Brass or Copper by the end of the year.</a:t>
            </a: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</p:txBody>
      </p:sp>
      <p:pic>
        <p:nvPicPr>
          <p:cNvPr id="465" name="Google Shape;46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1525" y="3886574"/>
            <a:ext cx="2667372" cy="155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9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Seesaw</a:t>
            </a:r>
            <a:endParaRPr/>
          </a:p>
        </p:txBody>
      </p:sp>
      <p:sp>
        <p:nvSpPr>
          <p:cNvPr id="471" name="Google Shape;471;p19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Seesaw app.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Staff will put pictures and videos of your child’s work on there.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You can upload your own photos and videos which we can then link to your child’s journal.</a:t>
            </a: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</p:txBody>
      </p:sp>
      <p:pic>
        <p:nvPicPr>
          <p:cNvPr id="472" name="Google Shape;47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6617" y="3806102"/>
            <a:ext cx="3086531" cy="2000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478" name="Google Shape;478;p20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79" name="Google Shape;479;p20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0" name="Google Shape;480;p20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1" name="Google Shape;481;p20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2" name="Google Shape;482;p20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3" name="Google Shape;483;p20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4" name="Google Shape;484;p20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5" name="Google Shape;485;p20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6" name="Google Shape;486;p20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4" name="Google Shape;494;p20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dk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5" name="Google Shape;495;p20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6" name="Google Shape;496;p20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dk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</p:grpSp>
      <p:grpSp>
        <p:nvGrpSpPr>
          <p:cNvPr id="500" name="Google Shape;500;p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501" name="Google Shape;501;p20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502" name="Google Shape;502;p20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</p:grpSp>
      <p:sp>
        <p:nvSpPr>
          <p:cNvPr id="504" name="Google Shape;504;p20"/>
          <p:cNvSpPr txBox="1"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Class Dojo</a:t>
            </a:r>
            <a:endParaRPr/>
          </a:p>
        </p:txBody>
      </p:sp>
      <p:sp>
        <p:nvSpPr>
          <p:cNvPr id="505" name="Google Shape;505;p20"/>
          <p:cNvSpPr txBox="1">
            <a:spLocks noGrp="1"/>
          </p:cNvSpPr>
          <p:nvPr>
            <p:ph type="body" idx="1"/>
          </p:nvPr>
        </p:nvSpPr>
        <p:spPr>
          <a:xfrm>
            <a:off x="5118447" y="797595"/>
            <a:ext cx="6281873" cy="2113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9999"/>
              <a:buChar char="▪"/>
            </a:pPr>
            <a:r>
              <a:rPr lang="en-GB"/>
              <a:t>Main app needed to stay in touch.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/>
              <a:t>Class and school posts will be put on here.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/>
              <a:t>Can send messages to teacher 1:1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/>
              <a:t>Translates into 130 languages – both ways.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9999"/>
              <a:buChar char="▪"/>
            </a:pPr>
            <a:r>
              <a:rPr lang="en-GB"/>
              <a:t>Your child’s class dojo is active from the day of the teacher/parent meeting, so you can ask any questions before school starts.</a:t>
            </a:r>
            <a:endParaRPr/>
          </a:p>
        </p:txBody>
      </p:sp>
      <p:pic>
        <p:nvPicPr>
          <p:cNvPr id="506" name="Google Shape;506;p20"/>
          <p:cNvPicPr preferRelativeResize="0"/>
          <p:nvPr/>
        </p:nvPicPr>
        <p:blipFill rotWithShape="1">
          <a:blip r:embed="rId3">
            <a:alphaModFix/>
          </a:blip>
          <a:srcRect t="2764" r="-1" b="1824"/>
          <a:stretch/>
        </p:blipFill>
        <p:spPr>
          <a:xfrm>
            <a:off x="5115908" y="3100159"/>
            <a:ext cx="6274561" cy="2957451"/>
          </a:xfrm>
          <a:prstGeom prst="rect">
            <a:avLst/>
          </a:pr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6851a86cf6_0_0"/>
          <p:cNvSpPr txBox="1">
            <a:spLocks noGrp="1"/>
          </p:cNvSpPr>
          <p:nvPr>
            <p:ph type="title"/>
          </p:nvPr>
        </p:nvSpPr>
        <p:spPr>
          <a:xfrm>
            <a:off x="1675777" y="2349925"/>
            <a:ext cx="2240400" cy="2456400"/>
          </a:xfrm>
          <a:prstGeom prst="rect">
            <a:avLst/>
          </a:prstGeom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Before Starting School</a:t>
            </a:r>
            <a:endParaRPr/>
          </a:p>
        </p:txBody>
      </p:sp>
      <p:sp>
        <p:nvSpPr>
          <p:cNvPr id="512" name="Google Shape;512;g36851a86cf6_0_0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2000" cy="524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b="1" u="sng" dirty="0"/>
              <a:t>Transition Days - </a:t>
            </a:r>
            <a:endParaRPr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b="1" i="1" dirty="0"/>
              <a:t>Children at St. Augustine’s - parents do not stay for session.</a:t>
            </a:r>
            <a:endParaRPr b="1" i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Monday 14th &amp; Tuesday 15th July : 9:30am - 11am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Little Achievers / Little Wonders / Oxford Gems / No Nursery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Thursday 17th &amp; Friday 18th July : 9:30am - 11am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Carey Baptist / Little Sparkles / Stoneygate / Shining Stars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b="1" u="sng" dirty="0"/>
              <a:t>1:1 Parent/Guardian meetings –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To do paperwork &amp; have chance to talk 1:1 to answer any questions. These are replacing home visits. Please sign up.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1"/>
          <p:cNvSpPr txBox="1">
            <a:spLocks noGrp="1"/>
          </p:cNvSpPr>
          <p:nvPr>
            <p:ph type="title"/>
          </p:nvPr>
        </p:nvSpPr>
        <p:spPr>
          <a:xfrm>
            <a:off x="3172700" y="1180725"/>
            <a:ext cx="57636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960"/>
              <a:buFont typeface="Calibri"/>
              <a:buNone/>
            </a:pPr>
            <a:r>
              <a:rPr lang="en-GB" sz="2860"/>
              <a:t>Keep Communication Open</a:t>
            </a:r>
            <a:br>
              <a:rPr lang="en-GB" sz="2860"/>
            </a:br>
            <a:endParaRPr sz="2860"/>
          </a:p>
        </p:txBody>
      </p:sp>
      <p:sp>
        <p:nvSpPr>
          <p:cNvPr id="518" name="Google Shape;518;p21"/>
          <p:cNvSpPr txBox="1">
            <a:spLocks noGrp="1"/>
          </p:cNvSpPr>
          <p:nvPr>
            <p:ph type="body" idx="1"/>
          </p:nvPr>
        </p:nvSpPr>
        <p:spPr>
          <a:xfrm>
            <a:off x="3344215" y="2083364"/>
            <a:ext cx="5490223" cy="324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/>
          <a:p>
            <a:pPr marL="285750" lvl="0" indent="-28575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Font typeface="Arial"/>
              <a:buChar char="•"/>
            </a:pPr>
            <a:r>
              <a:rPr lang="en-GB"/>
              <a:t>School working with parents &amp; guardians.</a:t>
            </a:r>
            <a:endParaRPr/>
          </a:p>
          <a:p>
            <a:pPr marL="285750" lvl="0" indent="-1600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Font typeface="Arial"/>
              <a:buNone/>
            </a:pPr>
            <a:endParaRPr/>
          </a:p>
          <a:p>
            <a:pPr marL="285750" lvl="0" indent="-28575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Font typeface="Arial"/>
              <a:buChar char="•"/>
            </a:pPr>
            <a:r>
              <a:rPr lang="en-GB"/>
              <a:t>“Show me the child at 7 and I’ll show you the adult” [Aristotle]</a:t>
            </a:r>
            <a:endParaRPr/>
          </a:p>
          <a:p>
            <a:pPr marL="285750" lvl="0" indent="-1600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Font typeface="Arial"/>
              <a:buNone/>
            </a:pPr>
            <a:endParaRPr/>
          </a:p>
          <a:p>
            <a:pPr marL="285750" lvl="0" indent="-28575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Font typeface="Arial"/>
              <a:buChar char="•"/>
            </a:pPr>
            <a:r>
              <a:rPr lang="en-GB"/>
              <a:t>The importance of the Infant School Years, for the knock on effect for their whole educational journey. </a:t>
            </a:r>
            <a:endParaRPr/>
          </a:p>
          <a:p>
            <a:pPr marL="285750" lvl="0" indent="-16002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2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Summary</a:t>
            </a:r>
            <a:endParaRPr/>
          </a:p>
        </p:txBody>
      </p:sp>
      <p:sp>
        <p:nvSpPr>
          <p:cNvPr id="524" name="Google Shape;524;p22"/>
          <p:cNvSpPr txBox="1">
            <a:spLocks noGrp="1"/>
          </p:cNvSpPr>
          <p:nvPr>
            <p:ph type="body" idx="1"/>
          </p:nvPr>
        </p:nvSpPr>
        <p:spPr>
          <a:xfrm>
            <a:off x="5118450" y="226300"/>
            <a:ext cx="6282000" cy="6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School starts Monday 1st September.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Monday &amp; Tuesday = till 11:30am / Wednesday &amp; Thursday till 1pm / From Friday = full days.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Name everything!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Stay in touch via dojo.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Parent/Teacher communication is key to children achieving high.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Read – anything, whenever you can.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Ask your child questions about anything.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Attendance – new phoneme everyday.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Make the adventure of starting school exciting.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 fontScale="90000"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Snacks &amp; Lunch</a:t>
            </a:r>
            <a:br>
              <a:rPr lang="en-GB"/>
            </a:br>
            <a:br>
              <a:rPr lang="en-GB"/>
            </a:br>
            <a:r>
              <a:rPr lang="en-GB"/>
              <a:t>(how it works)</a:t>
            </a:r>
            <a:endParaRPr/>
          </a:p>
        </p:txBody>
      </p:sp>
      <p:sp>
        <p:nvSpPr>
          <p:cNvPr id="361" name="Google Shape;361;p4"/>
          <p:cNvSpPr txBox="1">
            <a:spLocks noGrp="1"/>
          </p:cNvSpPr>
          <p:nvPr>
            <p:ph type="body" idx="1"/>
          </p:nvPr>
        </p:nvSpPr>
        <p:spPr>
          <a:xfrm>
            <a:off x="5118447" y="548640"/>
            <a:ext cx="6281873" cy="603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Various fruit (water/milk) are available in class from 9:30am-11am. Children can help themselves and are taught the hygiene/snack routine in school.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Infant school meals are free (from when they start school till the end of year 2)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Blossom Lunch = 11:45 – 12:15 / Outdoor Play 12:15 – 1:15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The school office will post the following week’s menu, on the school class dojo page, every Friday.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Message me your child’s order (i.e. options 2,3,3,4,1)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You may decide on packed lunch some days               (i.e. 2,3,PL,4,1)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Lunch includes a drink and dessert (not listed on the school menu).</a:t>
            </a: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The Morning Lessons</a:t>
            </a:r>
            <a:endParaRPr/>
          </a:p>
        </p:txBody>
      </p:sp>
      <p:sp>
        <p:nvSpPr>
          <p:cNvPr id="367" name="Google Shape;367;p5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FIRST WEEK = baselines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From week 2 =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9-9:30am = Phonics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9:30 –11:30am = literacy, maths, &amp; provision.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/>
              <a:t>When the children have been taught all of Phase 2 phonics (by the end of October) they will be assessed and put into 3 different groups – these will be their groups for future phonics, writing, and maths lessons.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Literacy &amp; Maths Groups in Reception</a:t>
            </a:r>
            <a:endParaRPr/>
          </a:p>
        </p:txBody>
      </p:sp>
      <p:sp>
        <p:nvSpPr>
          <p:cNvPr id="373" name="Google Shape;373;p6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RED GROUP / YELLOW GROUP / GREEN GROUP</a:t>
            </a:r>
            <a:endParaRPr/>
          </a:p>
          <a:p>
            <a:pPr marL="228600" lvl="0" indent="-10287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Children can change between the groups throughout the year as they are assessed informally every half term and formally at the end of every term.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Afternoon classes</a:t>
            </a:r>
            <a:endParaRPr/>
          </a:p>
        </p:txBody>
      </p:sp>
      <p:sp>
        <p:nvSpPr>
          <p:cNvPr id="379" name="Google Shape;379;p7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All children will be in Blossom in the afternoons for the Autumn Term to access the EYFS further curriculum.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Understanding the World – Science, Geography, History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RE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Expressive Arts &amp; Design - Art or DT, Music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</a:pPr>
            <a:r>
              <a:rPr lang="en-GB"/>
              <a:t>Physical Development - PE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</a:pPr>
            <a:r>
              <a:rPr lang="en-GB"/>
              <a:t>School Classes</a:t>
            </a:r>
            <a:endParaRPr/>
          </a:p>
        </p:txBody>
      </p:sp>
      <p:sp>
        <p:nvSpPr>
          <p:cNvPr id="385" name="Google Shape;385;p8"/>
          <p:cNvSpPr txBox="1">
            <a:spLocks noGrp="1"/>
          </p:cNvSpPr>
          <p:nvPr>
            <p:ph type="body" idx="1"/>
          </p:nvPr>
        </p:nvSpPr>
        <p:spPr>
          <a:xfrm>
            <a:off x="5133703" y="248194"/>
            <a:ext cx="6266617" cy="6453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INFANTS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Blossom = reception class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Willow = year 1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Sycamore = year 1 / year 2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Beech = year 2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JUNIORS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Year 3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Year 4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Year 5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Year 5-6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rPr lang="en-GB" dirty="0"/>
              <a:t>Year 6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AAFD-783F-987F-D189-55D7B3571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01E8C-78B0-5F7C-F8DB-8C2A5787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Mrs. Bennett</a:t>
            </a:r>
            <a:br>
              <a:rPr lang="en-GB" dirty="0"/>
            </a:br>
            <a:r>
              <a:rPr lang="en-GB" sz="2400" dirty="0"/>
              <a:t>SENDCo &amp; Inclusion Lead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AB544-DA0D-5D59-5355-404EA2FD9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65777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b="1" dirty="0"/>
              <a:t> </a:t>
            </a:r>
            <a:r>
              <a:rPr lang="en-GB" dirty="0"/>
              <a:t>🌟 </a:t>
            </a:r>
            <a:r>
              <a:rPr lang="en-GB" b="1" dirty="0"/>
              <a:t>What is a SENDCo?</a:t>
            </a:r>
            <a:r>
              <a:rPr lang="en-GB" dirty="0"/>
              <a:t> 🌟</a:t>
            </a:r>
          </a:p>
          <a:p>
            <a:pPr marL="0" indent="0" algn="ctr">
              <a:buNone/>
            </a:pPr>
            <a:r>
              <a:rPr lang="en-GB" b="1" dirty="0"/>
              <a:t>(Special Educational Needs and Disabilities Coordinator)</a:t>
            </a:r>
            <a:endParaRPr lang="en-GB" dirty="0"/>
          </a:p>
          <a:p>
            <a:r>
              <a:rPr lang="en-GB" dirty="0"/>
              <a:t>🧩 </a:t>
            </a:r>
            <a:r>
              <a:rPr lang="en-GB" b="1" dirty="0"/>
              <a:t>The SENDCo is here to help ALL children thrive.</a:t>
            </a:r>
            <a:br>
              <a:rPr lang="en-GB" dirty="0"/>
            </a:br>
            <a:r>
              <a:rPr lang="en-GB" dirty="0"/>
              <a:t>They make sure children with additional needs get the right support.</a:t>
            </a:r>
          </a:p>
          <a:p>
            <a:endParaRPr lang="en-GB" dirty="0"/>
          </a:p>
          <a:p>
            <a:pPr marL="0" indent="0" algn="ctr">
              <a:buNone/>
            </a:pPr>
            <a:r>
              <a:rPr lang="en-GB" b="1" dirty="0"/>
              <a:t>What the SENDCo Does:</a:t>
            </a:r>
          </a:p>
          <a:p>
            <a:r>
              <a:rPr lang="en-GB" dirty="0"/>
              <a:t>✅ Identifies children who may need extra help</a:t>
            </a:r>
          </a:p>
          <a:p>
            <a:r>
              <a:rPr lang="en-GB" dirty="0"/>
              <a:t>🗣 Works closely with teachers, support staff, and families</a:t>
            </a:r>
          </a:p>
          <a:p>
            <a:r>
              <a:rPr lang="en-GB" dirty="0"/>
              <a:t>📚 Puts support plans in place to help children make progress</a:t>
            </a:r>
          </a:p>
          <a:p>
            <a:r>
              <a:rPr lang="en-GB" dirty="0"/>
              <a:t>🤝 Works with outside professionals (e.g. speech therapists, educational psychologists)</a:t>
            </a:r>
          </a:p>
          <a:p>
            <a:r>
              <a:rPr lang="en-GB" dirty="0"/>
              <a:t>📝 Helps with referrals for extra services or assessments (like EHCPs)</a:t>
            </a:r>
          </a:p>
          <a:p>
            <a:r>
              <a:rPr lang="en-GB" dirty="0"/>
              <a:t>💬 Available to meet with parents to listen and offer guidance</a:t>
            </a:r>
          </a:p>
          <a:p>
            <a:r>
              <a:rPr lang="en-GB" dirty="0"/>
              <a:t>🌟 Also supports children who are gifted and talented – working with teachers and support staff to ensure they are challenged and stretched in their learning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30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FEF67-00D8-7F79-82F6-E0B4606F5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2927-E473-53A3-0468-4F72BA4A1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Mrs. Bennett</a:t>
            </a:r>
            <a:br>
              <a:rPr lang="en-GB" dirty="0"/>
            </a:br>
            <a:r>
              <a:rPr lang="en-GB" sz="2400" dirty="0"/>
              <a:t>SENDCo &amp; Inclusion Lead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2ADE9-934C-7A1F-5E85-B6599C49B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500" dirty="0"/>
              <a:t>💊 </a:t>
            </a:r>
            <a:r>
              <a:rPr lang="en-GB" sz="1500" b="1" dirty="0"/>
              <a:t>Medical Needs &amp; Care Plans </a:t>
            </a:r>
            <a:r>
              <a:rPr lang="en-GB" sz="1500" dirty="0"/>
              <a:t>💊</a:t>
            </a:r>
            <a:endParaRPr lang="en-GB" sz="1500" b="1" dirty="0"/>
          </a:p>
          <a:p>
            <a:pPr marL="0" indent="0">
              <a:buNone/>
            </a:pPr>
            <a:r>
              <a:rPr lang="en-GB" sz="1500" dirty="0"/>
              <a:t>We want every child to be safe, comfortable, and cared for.</a:t>
            </a:r>
          </a:p>
          <a:p>
            <a:r>
              <a:rPr lang="en-GB" sz="1500" dirty="0"/>
              <a:t>🩺 The SENDCo helps coordinate support for children with medical conditions</a:t>
            </a:r>
          </a:p>
          <a:p>
            <a:r>
              <a:rPr lang="en-GB" sz="1500" dirty="0"/>
              <a:t>🧾 Works with families to create </a:t>
            </a:r>
            <a:r>
              <a:rPr lang="en-GB" sz="1500" b="1" dirty="0"/>
              <a:t>Individual Healthcare Plans (IHPs)</a:t>
            </a:r>
            <a:endParaRPr lang="en-GB" sz="1500" dirty="0"/>
          </a:p>
          <a:p>
            <a:r>
              <a:rPr lang="en-GB" sz="1500" dirty="0"/>
              <a:t>💉 Supports staff with training for specific medical needs (e.g. asthma, allergies, epilepsy)</a:t>
            </a:r>
          </a:p>
          <a:p>
            <a:r>
              <a:rPr lang="en-GB" sz="1500" dirty="0"/>
              <a:t>📦 Ensures medication is stored safely and administered as needed</a:t>
            </a:r>
          </a:p>
          <a:p>
            <a:r>
              <a:rPr lang="en-GB" sz="1500" dirty="0"/>
              <a:t>🤝 Liaises with school nursing team and health professionals</a:t>
            </a:r>
          </a:p>
          <a:p>
            <a:r>
              <a:rPr lang="en-GB" sz="1500" b="1" dirty="0"/>
              <a:t>Please inform us of any medical needs during induction – we're here to help!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4398620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rgbClr val="000000"/>
      </a:dk1>
      <a:lt1>
        <a:srgbClr val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1771</Words>
  <Application>Microsoft Office PowerPoint</Application>
  <PresentationFormat>Widescreen</PresentationFormat>
  <Paragraphs>185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Noto Sans Symbols</vt:lpstr>
      <vt:lpstr>Rockwell</vt:lpstr>
      <vt:lpstr>Atlas</vt:lpstr>
      <vt:lpstr>Welcome to St.Augustine’s</vt:lpstr>
      <vt:lpstr>Being prepared  (message on Class Dojo if you need anymore information)</vt:lpstr>
      <vt:lpstr>Snacks &amp; Lunch  (how it works)</vt:lpstr>
      <vt:lpstr>The Morning Lessons</vt:lpstr>
      <vt:lpstr>Literacy &amp; Maths Groups in Reception</vt:lpstr>
      <vt:lpstr>Afternoon classes</vt:lpstr>
      <vt:lpstr>School Classes</vt:lpstr>
      <vt:lpstr>Mrs. Bennett SENDCo &amp; Inclusion Lead</vt:lpstr>
      <vt:lpstr>Mrs. Bennett SENDCo &amp; Inclusion Lead</vt:lpstr>
      <vt:lpstr>Mrs. Bennett SENDCo &amp; Inclusion Lead</vt:lpstr>
      <vt:lpstr>Mrs. Bennett SENDCo &amp; Inclusion Lead</vt:lpstr>
      <vt:lpstr>About the E.Y.F.S </vt:lpstr>
      <vt:lpstr>PowerPoint Presentation</vt:lpstr>
      <vt:lpstr>PowerPoint Presentation</vt:lpstr>
      <vt:lpstr>Phonics</vt:lpstr>
      <vt:lpstr>PowerPoint Presentation</vt:lpstr>
      <vt:lpstr>PowerPoint Presentation</vt:lpstr>
      <vt:lpstr>Reading</vt:lpstr>
      <vt:lpstr>Phonics Bug</vt:lpstr>
      <vt:lpstr>Numbots</vt:lpstr>
      <vt:lpstr>Seesaw</vt:lpstr>
      <vt:lpstr>Class Dojo</vt:lpstr>
      <vt:lpstr>Before Starting School</vt:lpstr>
      <vt:lpstr>Keep Communication Open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Catherine Thompson</dc:creator>
  <cp:lastModifiedBy>Miss C Thompson</cp:lastModifiedBy>
  <cp:revision>2</cp:revision>
  <dcterms:created xsi:type="dcterms:W3CDTF">2021-06-29T17:15:47Z</dcterms:created>
  <dcterms:modified xsi:type="dcterms:W3CDTF">2025-08-20T11:30:35Z</dcterms:modified>
</cp:coreProperties>
</file>