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84" r:id="rId3"/>
    <p:sldId id="277" r:id="rId4"/>
    <p:sldId id="259" r:id="rId5"/>
    <p:sldId id="266" r:id="rId6"/>
    <p:sldId id="288" r:id="rId7"/>
    <p:sldId id="289" r:id="rId8"/>
    <p:sldId id="290" r:id="rId9"/>
    <p:sldId id="287" r:id="rId10"/>
    <p:sldId id="285" r:id="rId11"/>
    <p:sldId id="286" r:id="rId12"/>
    <p:sldId id="274" r:id="rId13"/>
    <p:sldId id="270" r:id="rId14"/>
    <p:sldId id="260" r:id="rId15"/>
    <p:sldId id="272" r:id="rId16"/>
    <p:sldId id="273" r:id="rId17"/>
    <p:sldId id="276" r:id="rId18"/>
  </p:sldIdLst>
  <p:sldSz cx="12192000" cy="6858000"/>
  <p:notesSz cx="6870700" cy="100060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varScale="1">
        <p:scale>
          <a:sx n="111" d="100"/>
          <a:sy n="111" d="100"/>
        </p:scale>
        <p:origin x="588" y="96"/>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DDEAAE-DE55-45A3-A4F7-3874E0140D37}"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US"/>
        </a:p>
      </dgm:t>
    </dgm:pt>
    <dgm:pt modelId="{E4D23657-D1E8-4B22-974B-8DC90813F51B}">
      <dgm:prSet phldrT="[Text]" custT="1"/>
      <dgm:spPr/>
      <dgm:t>
        <a:bodyPr/>
        <a:lstStyle/>
        <a:p>
          <a:r>
            <a:rPr lang="en-US" sz="1200" dirty="0">
              <a:latin typeface="Kristen ITC" panose="03050502040202030202" pitchFamily="66" charset="0"/>
            </a:rPr>
            <a:t>STEP 1</a:t>
          </a:r>
        </a:p>
        <a:p>
          <a:r>
            <a:rPr lang="en-US" sz="1200" dirty="0">
              <a:latin typeface="Kristen ITC" panose="03050502040202030202" pitchFamily="66" charset="0"/>
            </a:rPr>
            <a:t>Before children begin school they learn about reading by listening to stories and rhymes and joining in with repeating phrases.</a:t>
          </a:r>
        </a:p>
      </dgm:t>
    </dgm:pt>
    <dgm:pt modelId="{89EF0911-2234-42D0-AEF3-7FADAFD12999}" type="parTrans" cxnId="{99F95D8E-A851-4953-A3C5-9BF7753ED9FA}">
      <dgm:prSet/>
      <dgm:spPr/>
      <dgm:t>
        <a:bodyPr/>
        <a:lstStyle/>
        <a:p>
          <a:endParaRPr lang="en-US"/>
        </a:p>
      </dgm:t>
    </dgm:pt>
    <dgm:pt modelId="{529487B0-19AA-4AAC-8F83-CF2C113EB84D}" type="sibTrans" cxnId="{99F95D8E-A851-4953-A3C5-9BF7753ED9FA}">
      <dgm:prSet/>
      <dgm:spPr/>
      <dgm:t>
        <a:bodyPr/>
        <a:lstStyle/>
        <a:p>
          <a:endParaRPr lang="en-US"/>
        </a:p>
      </dgm:t>
    </dgm:pt>
    <dgm:pt modelId="{EF034794-D109-40B6-8FA2-8971C3123AB6}">
      <dgm:prSet phldrT="[Text]" custT="1"/>
      <dgm:spPr/>
      <dgm:t>
        <a:bodyPr/>
        <a:lstStyle/>
        <a:p>
          <a:r>
            <a:rPr lang="en-US" sz="1100" dirty="0">
              <a:latin typeface="Kristen ITC" panose="03050502040202030202" pitchFamily="66" charset="0"/>
            </a:rPr>
            <a:t>STEP 2:</a:t>
          </a:r>
        </a:p>
        <a:p>
          <a:r>
            <a:rPr lang="en-US" sz="1100" dirty="0">
              <a:latin typeface="Kristen ITC" panose="03050502040202030202" pitchFamily="66" charset="0"/>
            </a:rPr>
            <a:t>As children join the Reception class they continue to enjoy stories and rhymes. They begin to learn individual sounds and letters, and begin to blend them to read independently.</a:t>
          </a:r>
        </a:p>
        <a:p>
          <a:endParaRPr lang="en-US" sz="800" dirty="0"/>
        </a:p>
      </dgm:t>
    </dgm:pt>
    <dgm:pt modelId="{64D09C75-3D44-4CEF-9459-5C91DB44A9EA}" type="parTrans" cxnId="{80FF73C0-9BCD-436E-A85B-D6D7D322462C}">
      <dgm:prSet/>
      <dgm:spPr/>
      <dgm:t>
        <a:bodyPr/>
        <a:lstStyle/>
        <a:p>
          <a:endParaRPr lang="en-US"/>
        </a:p>
      </dgm:t>
    </dgm:pt>
    <dgm:pt modelId="{CDDFC891-FC62-4131-A642-2D94388BCCE2}" type="sibTrans" cxnId="{80FF73C0-9BCD-436E-A85B-D6D7D322462C}">
      <dgm:prSet/>
      <dgm:spPr/>
      <dgm:t>
        <a:bodyPr/>
        <a:lstStyle/>
        <a:p>
          <a:endParaRPr lang="en-US"/>
        </a:p>
      </dgm:t>
    </dgm:pt>
    <dgm:pt modelId="{15E11DBD-E9B5-4BCF-A56C-7AAE26CE30DC}">
      <dgm:prSet phldrT="[Text]" custT="1"/>
      <dgm:spPr/>
      <dgm:t>
        <a:bodyPr/>
        <a:lstStyle/>
        <a:p>
          <a:r>
            <a:rPr lang="en-US" sz="1100" dirty="0">
              <a:latin typeface="Kristen ITC" panose="03050502040202030202" pitchFamily="66" charset="0"/>
            </a:rPr>
            <a:t>STEP 3: </a:t>
          </a:r>
        </a:p>
        <a:p>
          <a:r>
            <a:rPr lang="en-US" sz="1100" dirty="0">
              <a:latin typeface="Kristen ITC" panose="03050502040202030202" pitchFamily="66" charset="0"/>
            </a:rPr>
            <a:t>As children move to Year 1 they learn alternative ways that letters can make the same sounds in written words.</a:t>
          </a:r>
        </a:p>
      </dgm:t>
    </dgm:pt>
    <dgm:pt modelId="{B7B43D5B-12E9-44B1-B818-4B50F6AD3C0A}" type="parTrans" cxnId="{5E0737F0-6DE4-4885-BC59-82E10D617E50}">
      <dgm:prSet/>
      <dgm:spPr/>
      <dgm:t>
        <a:bodyPr/>
        <a:lstStyle/>
        <a:p>
          <a:endParaRPr lang="en-US"/>
        </a:p>
      </dgm:t>
    </dgm:pt>
    <dgm:pt modelId="{329BDEDB-415B-4AB3-B964-E819D0C56DBB}" type="sibTrans" cxnId="{5E0737F0-6DE4-4885-BC59-82E10D617E50}">
      <dgm:prSet/>
      <dgm:spPr/>
      <dgm:t>
        <a:bodyPr/>
        <a:lstStyle/>
        <a:p>
          <a:endParaRPr lang="en-US"/>
        </a:p>
      </dgm:t>
    </dgm:pt>
    <dgm:pt modelId="{778AA374-0E17-4AEA-8EB6-0C342D57D8D8}">
      <dgm:prSet phldrT="[Text]" custT="1"/>
      <dgm:spPr/>
      <dgm:t>
        <a:bodyPr/>
        <a:lstStyle/>
        <a:p>
          <a:r>
            <a:rPr lang="en-US" sz="1100" dirty="0">
              <a:latin typeface="Kristen ITC" panose="03050502040202030202" pitchFamily="66" charset="0"/>
            </a:rPr>
            <a:t>STEP 4:</a:t>
          </a:r>
        </a:p>
        <a:p>
          <a:r>
            <a:rPr lang="en-US" sz="1100" dirty="0">
              <a:latin typeface="Kristen ITC" panose="03050502040202030202" pitchFamily="66" charset="0"/>
            </a:rPr>
            <a:t>As children move to Year 2 the focus moves to how grammar can change the way words are spelt, alongside developing comprehension skills and fluency.</a:t>
          </a:r>
        </a:p>
      </dgm:t>
    </dgm:pt>
    <dgm:pt modelId="{5E28F01D-9664-415C-A0CD-EBFDAB29426C}" type="parTrans" cxnId="{6F55886F-2AC8-4F4F-B328-821CB3A2117B}">
      <dgm:prSet/>
      <dgm:spPr/>
      <dgm:t>
        <a:bodyPr/>
        <a:lstStyle/>
        <a:p>
          <a:endParaRPr lang="en-US"/>
        </a:p>
      </dgm:t>
    </dgm:pt>
    <dgm:pt modelId="{1A604594-E883-4DA9-8A2A-16DFACE8640A}" type="sibTrans" cxnId="{6F55886F-2AC8-4F4F-B328-821CB3A2117B}">
      <dgm:prSet/>
      <dgm:spPr/>
      <dgm:t>
        <a:bodyPr/>
        <a:lstStyle/>
        <a:p>
          <a:endParaRPr lang="en-US"/>
        </a:p>
      </dgm:t>
    </dgm:pt>
    <dgm:pt modelId="{05F1A7D0-6E45-49DA-80B3-7FF4B8783E58}">
      <dgm:prSet phldrT="[Text]"/>
      <dgm:spPr/>
      <dgm:t>
        <a:bodyPr/>
        <a:lstStyle/>
        <a:p>
          <a:r>
            <a:rPr lang="en-US" dirty="0">
              <a:latin typeface="Kristen ITC" panose="03050502040202030202" pitchFamily="66" charset="0"/>
            </a:rPr>
            <a:t>STEP 5:</a:t>
          </a:r>
        </a:p>
        <a:p>
          <a:r>
            <a:rPr lang="en-US" dirty="0">
              <a:latin typeface="Kristen ITC" panose="03050502040202030202" pitchFamily="66" charset="0"/>
            </a:rPr>
            <a:t>By the end of Year 2 children should be able to read confidently and fluently a book of their choice.</a:t>
          </a:r>
        </a:p>
      </dgm:t>
    </dgm:pt>
    <dgm:pt modelId="{3ECE110E-B07E-4F19-B2DF-3E42E99B2E8D}" type="parTrans" cxnId="{33A927E1-3C94-4A92-8DB3-42886008240C}">
      <dgm:prSet/>
      <dgm:spPr/>
      <dgm:t>
        <a:bodyPr/>
        <a:lstStyle/>
        <a:p>
          <a:endParaRPr lang="en-US"/>
        </a:p>
      </dgm:t>
    </dgm:pt>
    <dgm:pt modelId="{47B1D0F3-117D-4CE7-9037-3F5A4995054A}" type="sibTrans" cxnId="{33A927E1-3C94-4A92-8DB3-42886008240C}">
      <dgm:prSet/>
      <dgm:spPr/>
      <dgm:t>
        <a:bodyPr/>
        <a:lstStyle/>
        <a:p>
          <a:endParaRPr lang="en-US"/>
        </a:p>
      </dgm:t>
    </dgm:pt>
    <dgm:pt modelId="{EB3CB291-E23A-4667-A32E-A640A76557A1}" type="pres">
      <dgm:prSet presAssocID="{41DDEAAE-DE55-45A3-A4F7-3874E0140D37}" presName="rootnode" presStyleCnt="0">
        <dgm:presLayoutVars>
          <dgm:chMax/>
          <dgm:chPref/>
          <dgm:dir/>
          <dgm:animLvl val="lvl"/>
        </dgm:presLayoutVars>
      </dgm:prSet>
      <dgm:spPr/>
    </dgm:pt>
    <dgm:pt modelId="{01035298-0CF7-4145-8EE2-24DBFEAF33BB}" type="pres">
      <dgm:prSet presAssocID="{E4D23657-D1E8-4B22-974B-8DC90813F51B}" presName="composite" presStyleCnt="0"/>
      <dgm:spPr/>
    </dgm:pt>
    <dgm:pt modelId="{21E1F518-1190-4883-914B-1FB66E6D3A63}" type="pres">
      <dgm:prSet presAssocID="{E4D23657-D1E8-4B22-974B-8DC90813F51B}" presName="LShape" presStyleLbl="alignNode1" presStyleIdx="0" presStyleCnt="9"/>
      <dgm:spPr/>
    </dgm:pt>
    <dgm:pt modelId="{80B372F1-8EF3-4532-ACC6-E65E1D63ACA2}" type="pres">
      <dgm:prSet presAssocID="{E4D23657-D1E8-4B22-974B-8DC90813F51B}" presName="ParentText" presStyleLbl="revTx" presStyleIdx="0" presStyleCnt="5">
        <dgm:presLayoutVars>
          <dgm:chMax val="0"/>
          <dgm:chPref val="0"/>
          <dgm:bulletEnabled val="1"/>
        </dgm:presLayoutVars>
      </dgm:prSet>
      <dgm:spPr/>
    </dgm:pt>
    <dgm:pt modelId="{B746139E-4627-4CCC-9299-5653D77ED24D}" type="pres">
      <dgm:prSet presAssocID="{E4D23657-D1E8-4B22-974B-8DC90813F51B}" presName="Triangle" presStyleLbl="alignNode1" presStyleIdx="1" presStyleCnt="9"/>
      <dgm:spPr/>
    </dgm:pt>
    <dgm:pt modelId="{780BC64D-2F67-498A-99F6-7EB28080D705}" type="pres">
      <dgm:prSet presAssocID="{529487B0-19AA-4AAC-8F83-CF2C113EB84D}" presName="sibTrans" presStyleCnt="0"/>
      <dgm:spPr/>
    </dgm:pt>
    <dgm:pt modelId="{68E230FA-2656-4C78-B827-58AFD214F445}" type="pres">
      <dgm:prSet presAssocID="{529487B0-19AA-4AAC-8F83-CF2C113EB84D}" presName="space" presStyleCnt="0"/>
      <dgm:spPr/>
    </dgm:pt>
    <dgm:pt modelId="{B07824BD-C1CB-4098-8E38-D3E1F721DF31}" type="pres">
      <dgm:prSet presAssocID="{EF034794-D109-40B6-8FA2-8971C3123AB6}" presName="composite" presStyleCnt="0"/>
      <dgm:spPr/>
    </dgm:pt>
    <dgm:pt modelId="{85769F8C-5820-4CB5-B01D-69A648973D8F}" type="pres">
      <dgm:prSet presAssocID="{EF034794-D109-40B6-8FA2-8971C3123AB6}" presName="LShape" presStyleLbl="alignNode1" presStyleIdx="2" presStyleCnt="9"/>
      <dgm:spPr/>
    </dgm:pt>
    <dgm:pt modelId="{18F7A15A-3ED1-4A32-B700-36B8D6BBE441}" type="pres">
      <dgm:prSet presAssocID="{EF034794-D109-40B6-8FA2-8971C3123AB6}" presName="ParentText" presStyleLbl="revTx" presStyleIdx="1" presStyleCnt="5">
        <dgm:presLayoutVars>
          <dgm:chMax val="0"/>
          <dgm:chPref val="0"/>
          <dgm:bulletEnabled val="1"/>
        </dgm:presLayoutVars>
      </dgm:prSet>
      <dgm:spPr/>
    </dgm:pt>
    <dgm:pt modelId="{F6F2BEFC-1674-4E8D-98FF-DE4432BB887C}" type="pres">
      <dgm:prSet presAssocID="{EF034794-D109-40B6-8FA2-8971C3123AB6}" presName="Triangle" presStyleLbl="alignNode1" presStyleIdx="3" presStyleCnt="9"/>
      <dgm:spPr/>
    </dgm:pt>
    <dgm:pt modelId="{E26373E0-D095-405B-9F4A-CC7FBB5BEBD2}" type="pres">
      <dgm:prSet presAssocID="{CDDFC891-FC62-4131-A642-2D94388BCCE2}" presName="sibTrans" presStyleCnt="0"/>
      <dgm:spPr/>
    </dgm:pt>
    <dgm:pt modelId="{8B10941C-73F0-477C-9F3D-EB0A4525ACBE}" type="pres">
      <dgm:prSet presAssocID="{CDDFC891-FC62-4131-A642-2D94388BCCE2}" presName="space" presStyleCnt="0"/>
      <dgm:spPr/>
    </dgm:pt>
    <dgm:pt modelId="{DF2F85E9-6BAE-40EA-8F18-DAFCA3EFFB69}" type="pres">
      <dgm:prSet presAssocID="{15E11DBD-E9B5-4BCF-A56C-7AAE26CE30DC}" presName="composite" presStyleCnt="0"/>
      <dgm:spPr/>
    </dgm:pt>
    <dgm:pt modelId="{A5E67CF4-39ED-4CC8-A27F-E45EA5D3AC44}" type="pres">
      <dgm:prSet presAssocID="{15E11DBD-E9B5-4BCF-A56C-7AAE26CE30DC}" presName="LShape" presStyleLbl="alignNode1" presStyleIdx="4" presStyleCnt="9"/>
      <dgm:spPr/>
    </dgm:pt>
    <dgm:pt modelId="{F0124EB5-2136-46F3-B2F4-41A5196C24A0}" type="pres">
      <dgm:prSet presAssocID="{15E11DBD-E9B5-4BCF-A56C-7AAE26CE30DC}" presName="ParentText" presStyleLbl="revTx" presStyleIdx="2" presStyleCnt="5">
        <dgm:presLayoutVars>
          <dgm:chMax val="0"/>
          <dgm:chPref val="0"/>
          <dgm:bulletEnabled val="1"/>
        </dgm:presLayoutVars>
      </dgm:prSet>
      <dgm:spPr/>
    </dgm:pt>
    <dgm:pt modelId="{D5E82CFA-3F05-41CB-A66C-3A904CCE06CE}" type="pres">
      <dgm:prSet presAssocID="{15E11DBD-E9B5-4BCF-A56C-7AAE26CE30DC}" presName="Triangle" presStyleLbl="alignNode1" presStyleIdx="5" presStyleCnt="9"/>
      <dgm:spPr/>
    </dgm:pt>
    <dgm:pt modelId="{F5574CB1-AC1C-4773-A4A7-C4CE14EF6374}" type="pres">
      <dgm:prSet presAssocID="{329BDEDB-415B-4AB3-B964-E819D0C56DBB}" presName="sibTrans" presStyleCnt="0"/>
      <dgm:spPr/>
    </dgm:pt>
    <dgm:pt modelId="{14FCF07D-F999-4928-B62C-1135C3080FD1}" type="pres">
      <dgm:prSet presAssocID="{329BDEDB-415B-4AB3-B964-E819D0C56DBB}" presName="space" presStyleCnt="0"/>
      <dgm:spPr/>
    </dgm:pt>
    <dgm:pt modelId="{2489F161-D1CF-4A3D-8E95-6382395DC25B}" type="pres">
      <dgm:prSet presAssocID="{778AA374-0E17-4AEA-8EB6-0C342D57D8D8}" presName="composite" presStyleCnt="0"/>
      <dgm:spPr/>
    </dgm:pt>
    <dgm:pt modelId="{06EAFCDC-2041-4C37-BE64-7627BAA16382}" type="pres">
      <dgm:prSet presAssocID="{778AA374-0E17-4AEA-8EB6-0C342D57D8D8}" presName="LShape" presStyleLbl="alignNode1" presStyleIdx="6" presStyleCnt="9"/>
      <dgm:spPr/>
    </dgm:pt>
    <dgm:pt modelId="{AFC6068B-131B-444D-AF53-A5A2A6DC9AE7}" type="pres">
      <dgm:prSet presAssocID="{778AA374-0E17-4AEA-8EB6-0C342D57D8D8}" presName="ParentText" presStyleLbl="revTx" presStyleIdx="3" presStyleCnt="5" custScaleY="95610">
        <dgm:presLayoutVars>
          <dgm:chMax val="0"/>
          <dgm:chPref val="0"/>
          <dgm:bulletEnabled val="1"/>
        </dgm:presLayoutVars>
      </dgm:prSet>
      <dgm:spPr/>
    </dgm:pt>
    <dgm:pt modelId="{F62C0D9F-BF11-4D63-A28B-80FA21343A28}" type="pres">
      <dgm:prSet presAssocID="{778AA374-0E17-4AEA-8EB6-0C342D57D8D8}" presName="Triangle" presStyleLbl="alignNode1" presStyleIdx="7" presStyleCnt="9"/>
      <dgm:spPr/>
    </dgm:pt>
    <dgm:pt modelId="{F5EC4F6A-2B4F-420C-9BEA-A14EFB832731}" type="pres">
      <dgm:prSet presAssocID="{1A604594-E883-4DA9-8A2A-16DFACE8640A}" presName="sibTrans" presStyleCnt="0"/>
      <dgm:spPr/>
    </dgm:pt>
    <dgm:pt modelId="{41DC2B0B-BD37-48C1-BB85-7F75AC60BB5F}" type="pres">
      <dgm:prSet presAssocID="{1A604594-E883-4DA9-8A2A-16DFACE8640A}" presName="space" presStyleCnt="0"/>
      <dgm:spPr/>
    </dgm:pt>
    <dgm:pt modelId="{D2C6C114-9E17-4E64-9FCF-9C4365FE25B7}" type="pres">
      <dgm:prSet presAssocID="{05F1A7D0-6E45-49DA-80B3-7FF4B8783E58}" presName="composite" presStyleCnt="0"/>
      <dgm:spPr/>
    </dgm:pt>
    <dgm:pt modelId="{BA06DEFD-3E20-41CA-8CC7-585BE7A02A00}" type="pres">
      <dgm:prSet presAssocID="{05F1A7D0-6E45-49DA-80B3-7FF4B8783E58}" presName="LShape" presStyleLbl="alignNode1" presStyleIdx="8" presStyleCnt="9"/>
      <dgm:spPr/>
    </dgm:pt>
    <dgm:pt modelId="{D81336A4-814F-45EF-B582-2466B0D2E2A7}" type="pres">
      <dgm:prSet presAssocID="{05F1A7D0-6E45-49DA-80B3-7FF4B8783E58}" presName="ParentText" presStyleLbl="revTx" presStyleIdx="4" presStyleCnt="5">
        <dgm:presLayoutVars>
          <dgm:chMax val="0"/>
          <dgm:chPref val="0"/>
          <dgm:bulletEnabled val="1"/>
        </dgm:presLayoutVars>
      </dgm:prSet>
      <dgm:spPr/>
    </dgm:pt>
  </dgm:ptLst>
  <dgm:cxnLst>
    <dgm:cxn modelId="{144D3C17-9BB9-4853-A637-BAE8CE37705E}" type="presOf" srcId="{EF034794-D109-40B6-8FA2-8971C3123AB6}" destId="{18F7A15A-3ED1-4A32-B700-36B8D6BBE441}" srcOrd="0" destOrd="0" presId="urn:microsoft.com/office/officeart/2009/3/layout/StepUpProcess"/>
    <dgm:cxn modelId="{B9285067-C906-4FDE-AAAC-9EE99F7669E3}" type="presOf" srcId="{E4D23657-D1E8-4B22-974B-8DC90813F51B}" destId="{80B372F1-8EF3-4532-ACC6-E65E1D63ACA2}" srcOrd="0" destOrd="0" presId="urn:microsoft.com/office/officeart/2009/3/layout/StepUpProcess"/>
    <dgm:cxn modelId="{6F55886F-2AC8-4F4F-B328-821CB3A2117B}" srcId="{41DDEAAE-DE55-45A3-A4F7-3874E0140D37}" destId="{778AA374-0E17-4AEA-8EB6-0C342D57D8D8}" srcOrd="3" destOrd="0" parTransId="{5E28F01D-9664-415C-A0CD-EBFDAB29426C}" sibTransId="{1A604594-E883-4DA9-8A2A-16DFACE8640A}"/>
    <dgm:cxn modelId="{686E8776-31B9-4547-B165-83B2470E83E1}" type="presOf" srcId="{778AA374-0E17-4AEA-8EB6-0C342D57D8D8}" destId="{AFC6068B-131B-444D-AF53-A5A2A6DC9AE7}" srcOrd="0" destOrd="0" presId="urn:microsoft.com/office/officeart/2009/3/layout/StepUpProcess"/>
    <dgm:cxn modelId="{6178317C-4B4F-4FC5-8AC2-7ABBDA27CE1F}" type="presOf" srcId="{05F1A7D0-6E45-49DA-80B3-7FF4B8783E58}" destId="{D81336A4-814F-45EF-B582-2466B0D2E2A7}" srcOrd="0" destOrd="0" presId="urn:microsoft.com/office/officeart/2009/3/layout/StepUpProcess"/>
    <dgm:cxn modelId="{99F95D8E-A851-4953-A3C5-9BF7753ED9FA}" srcId="{41DDEAAE-DE55-45A3-A4F7-3874E0140D37}" destId="{E4D23657-D1E8-4B22-974B-8DC90813F51B}" srcOrd="0" destOrd="0" parTransId="{89EF0911-2234-42D0-AEF3-7FADAFD12999}" sibTransId="{529487B0-19AA-4AAC-8F83-CF2C113EB84D}"/>
    <dgm:cxn modelId="{A98402AF-AFAB-470F-9C97-EF1C509D8499}" type="presOf" srcId="{15E11DBD-E9B5-4BCF-A56C-7AAE26CE30DC}" destId="{F0124EB5-2136-46F3-B2F4-41A5196C24A0}" srcOrd="0" destOrd="0" presId="urn:microsoft.com/office/officeart/2009/3/layout/StepUpProcess"/>
    <dgm:cxn modelId="{80FF73C0-9BCD-436E-A85B-D6D7D322462C}" srcId="{41DDEAAE-DE55-45A3-A4F7-3874E0140D37}" destId="{EF034794-D109-40B6-8FA2-8971C3123AB6}" srcOrd="1" destOrd="0" parTransId="{64D09C75-3D44-4CEF-9459-5C91DB44A9EA}" sibTransId="{CDDFC891-FC62-4131-A642-2D94388BCCE2}"/>
    <dgm:cxn modelId="{33A927E1-3C94-4A92-8DB3-42886008240C}" srcId="{41DDEAAE-DE55-45A3-A4F7-3874E0140D37}" destId="{05F1A7D0-6E45-49DA-80B3-7FF4B8783E58}" srcOrd="4" destOrd="0" parTransId="{3ECE110E-B07E-4F19-B2DF-3E42E99B2E8D}" sibTransId="{47B1D0F3-117D-4CE7-9037-3F5A4995054A}"/>
    <dgm:cxn modelId="{5E0737F0-6DE4-4885-BC59-82E10D617E50}" srcId="{41DDEAAE-DE55-45A3-A4F7-3874E0140D37}" destId="{15E11DBD-E9B5-4BCF-A56C-7AAE26CE30DC}" srcOrd="2" destOrd="0" parTransId="{B7B43D5B-12E9-44B1-B818-4B50F6AD3C0A}" sibTransId="{329BDEDB-415B-4AB3-B964-E819D0C56DBB}"/>
    <dgm:cxn modelId="{2607AFFA-E9F8-4160-9AE4-19F4DB2B71C9}" type="presOf" srcId="{41DDEAAE-DE55-45A3-A4F7-3874E0140D37}" destId="{EB3CB291-E23A-4667-A32E-A640A76557A1}" srcOrd="0" destOrd="0" presId="urn:microsoft.com/office/officeart/2009/3/layout/StepUpProcess"/>
    <dgm:cxn modelId="{D3BFF791-8D8E-4FBF-9F59-1FB887121875}" type="presParOf" srcId="{EB3CB291-E23A-4667-A32E-A640A76557A1}" destId="{01035298-0CF7-4145-8EE2-24DBFEAF33BB}" srcOrd="0" destOrd="0" presId="urn:microsoft.com/office/officeart/2009/3/layout/StepUpProcess"/>
    <dgm:cxn modelId="{AFA2BCAD-2F0B-4C3E-86A6-55A260AD16B0}" type="presParOf" srcId="{01035298-0CF7-4145-8EE2-24DBFEAF33BB}" destId="{21E1F518-1190-4883-914B-1FB66E6D3A63}" srcOrd="0" destOrd="0" presId="urn:microsoft.com/office/officeart/2009/3/layout/StepUpProcess"/>
    <dgm:cxn modelId="{AF2B8620-9DC0-4A87-9014-D45C2D1F8B38}" type="presParOf" srcId="{01035298-0CF7-4145-8EE2-24DBFEAF33BB}" destId="{80B372F1-8EF3-4532-ACC6-E65E1D63ACA2}" srcOrd="1" destOrd="0" presId="urn:microsoft.com/office/officeart/2009/3/layout/StepUpProcess"/>
    <dgm:cxn modelId="{4AA5420E-C2A1-4D24-A1DA-DA9E7976427D}" type="presParOf" srcId="{01035298-0CF7-4145-8EE2-24DBFEAF33BB}" destId="{B746139E-4627-4CCC-9299-5653D77ED24D}" srcOrd="2" destOrd="0" presId="urn:microsoft.com/office/officeart/2009/3/layout/StepUpProcess"/>
    <dgm:cxn modelId="{C3204B2A-D9EE-439E-BA61-A2C860BFF519}" type="presParOf" srcId="{EB3CB291-E23A-4667-A32E-A640A76557A1}" destId="{780BC64D-2F67-498A-99F6-7EB28080D705}" srcOrd="1" destOrd="0" presId="urn:microsoft.com/office/officeart/2009/3/layout/StepUpProcess"/>
    <dgm:cxn modelId="{49AEC91A-7C1D-4222-94BA-4D738F2D6C79}" type="presParOf" srcId="{780BC64D-2F67-498A-99F6-7EB28080D705}" destId="{68E230FA-2656-4C78-B827-58AFD214F445}" srcOrd="0" destOrd="0" presId="urn:microsoft.com/office/officeart/2009/3/layout/StepUpProcess"/>
    <dgm:cxn modelId="{B3ADA2AF-BE62-4C22-84A1-F4C5043918A4}" type="presParOf" srcId="{EB3CB291-E23A-4667-A32E-A640A76557A1}" destId="{B07824BD-C1CB-4098-8E38-D3E1F721DF31}" srcOrd="2" destOrd="0" presId="urn:microsoft.com/office/officeart/2009/3/layout/StepUpProcess"/>
    <dgm:cxn modelId="{D55AC698-F4A8-404D-94F4-78DB0A0637AF}" type="presParOf" srcId="{B07824BD-C1CB-4098-8E38-D3E1F721DF31}" destId="{85769F8C-5820-4CB5-B01D-69A648973D8F}" srcOrd="0" destOrd="0" presId="urn:microsoft.com/office/officeart/2009/3/layout/StepUpProcess"/>
    <dgm:cxn modelId="{6DF3D3A6-F203-4587-9E47-85B7CF8CB3D6}" type="presParOf" srcId="{B07824BD-C1CB-4098-8E38-D3E1F721DF31}" destId="{18F7A15A-3ED1-4A32-B700-36B8D6BBE441}" srcOrd="1" destOrd="0" presId="urn:microsoft.com/office/officeart/2009/3/layout/StepUpProcess"/>
    <dgm:cxn modelId="{B0900791-DD10-486B-8501-E09AD6094101}" type="presParOf" srcId="{B07824BD-C1CB-4098-8E38-D3E1F721DF31}" destId="{F6F2BEFC-1674-4E8D-98FF-DE4432BB887C}" srcOrd="2" destOrd="0" presId="urn:microsoft.com/office/officeart/2009/3/layout/StepUpProcess"/>
    <dgm:cxn modelId="{3EE6A66E-230B-46C6-B833-F1FB7D9677BB}" type="presParOf" srcId="{EB3CB291-E23A-4667-A32E-A640A76557A1}" destId="{E26373E0-D095-405B-9F4A-CC7FBB5BEBD2}" srcOrd="3" destOrd="0" presId="urn:microsoft.com/office/officeart/2009/3/layout/StepUpProcess"/>
    <dgm:cxn modelId="{3C46AB4C-8FD6-4F18-89B0-206793A671D9}" type="presParOf" srcId="{E26373E0-D095-405B-9F4A-CC7FBB5BEBD2}" destId="{8B10941C-73F0-477C-9F3D-EB0A4525ACBE}" srcOrd="0" destOrd="0" presId="urn:microsoft.com/office/officeart/2009/3/layout/StepUpProcess"/>
    <dgm:cxn modelId="{BD02CC66-E7B8-4247-B83C-1E49E3A3190F}" type="presParOf" srcId="{EB3CB291-E23A-4667-A32E-A640A76557A1}" destId="{DF2F85E9-6BAE-40EA-8F18-DAFCA3EFFB69}" srcOrd="4" destOrd="0" presId="urn:microsoft.com/office/officeart/2009/3/layout/StepUpProcess"/>
    <dgm:cxn modelId="{73FD8DEB-3FA4-428D-8D3F-4FFB6F588D0C}" type="presParOf" srcId="{DF2F85E9-6BAE-40EA-8F18-DAFCA3EFFB69}" destId="{A5E67CF4-39ED-4CC8-A27F-E45EA5D3AC44}" srcOrd="0" destOrd="0" presId="urn:microsoft.com/office/officeart/2009/3/layout/StepUpProcess"/>
    <dgm:cxn modelId="{1D96201E-2684-4A2C-ABB0-E762F06034DB}" type="presParOf" srcId="{DF2F85E9-6BAE-40EA-8F18-DAFCA3EFFB69}" destId="{F0124EB5-2136-46F3-B2F4-41A5196C24A0}" srcOrd="1" destOrd="0" presId="urn:microsoft.com/office/officeart/2009/3/layout/StepUpProcess"/>
    <dgm:cxn modelId="{24606857-F5A8-4647-9106-43600BEA9834}" type="presParOf" srcId="{DF2F85E9-6BAE-40EA-8F18-DAFCA3EFFB69}" destId="{D5E82CFA-3F05-41CB-A66C-3A904CCE06CE}" srcOrd="2" destOrd="0" presId="urn:microsoft.com/office/officeart/2009/3/layout/StepUpProcess"/>
    <dgm:cxn modelId="{07D8BB63-7C45-4577-8989-CC9573B5B902}" type="presParOf" srcId="{EB3CB291-E23A-4667-A32E-A640A76557A1}" destId="{F5574CB1-AC1C-4773-A4A7-C4CE14EF6374}" srcOrd="5" destOrd="0" presId="urn:microsoft.com/office/officeart/2009/3/layout/StepUpProcess"/>
    <dgm:cxn modelId="{C4CA2C05-C5A2-47D3-932D-7D1B0EE24BEE}" type="presParOf" srcId="{F5574CB1-AC1C-4773-A4A7-C4CE14EF6374}" destId="{14FCF07D-F999-4928-B62C-1135C3080FD1}" srcOrd="0" destOrd="0" presId="urn:microsoft.com/office/officeart/2009/3/layout/StepUpProcess"/>
    <dgm:cxn modelId="{7F15FDE7-0796-409E-8E14-33BDA45130DC}" type="presParOf" srcId="{EB3CB291-E23A-4667-A32E-A640A76557A1}" destId="{2489F161-D1CF-4A3D-8E95-6382395DC25B}" srcOrd="6" destOrd="0" presId="urn:microsoft.com/office/officeart/2009/3/layout/StepUpProcess"/>
    <dgm:cxn modelId="{A311EB17-7B3B-4E73-8877-7EDCECD2CCA9}" type="presParOf" srcId="{2489F161-D1CF-4A3D-8E95-6382395DC25B}" destId="{06EAFCDC-2041-4C37-BE64-7627BAA16382}" srcOrd="0" destOrd="0" presId="urn:microsoft.com/office/officeart/2009/3/layout/StepUpProcess"/>
    <dgm:cxn modelId="{F054D3EE-12ED-41DF-BC28-75AFF24A2011}" type="presParOf" srcId="{2489F161-D1CF-4A3D-8E95-6382395DC25B}" destId="{AFC6068B-131B-444D-AF53-A5A2A6DC9AE7}" srcOrd="1" destOrd="0" presId="urn:microsoft.com/office/officeart/2009/3/layout/StepUpProcess"/>
    <dgm:cxn modelId="{B3F265FC-C9A3-4AB3-9CED-F7D5EE371186}" type="presParOf" srcId="{2489F161-D1CF-4A3D-8E95-6382395DC25B}" destId="{F62C0D9F-BF11-4D63-A28B-80FA21343A28}" srcOrd="2" destOrd="0" presId="urn:microsoft.com/office/officeart/2009/3/layout/StepUpProcess"/>
    <dgm:cxn modelId="{41FBC4D4-7CE4-4553-BFA6-B9C39AFCA8EF}" type="presParOf" srcId="{EB3CB291-E23A-4667-A32E-A640A76557A1}" destId="{F5EC4F6A-2B4F-420C-9BEA-A14EFB832731}" srcOrd="7" destOrd="0" presId="urn:microsoft.com/office/officeart/2009/3/layout/StepUpProcess"/>
    <dgm:cxn modelId="{604F1BFC-D1C1-4B05-9E80-FEB729EF06F6}" type="presParOf" srcId="{F5EC4F6A-2B4F-420C-9BEA-A14EFB832731}" destId="{41DC2B0B-BD37-48C1-BB85-7F75AC60BB5F}" srcOrd="0" destOrd="0" presId="urn:microsoft.com/office/officeart/2009/3/layout/StepUpProcess"/>
    <dgm:cxn modelId="{C8CE4F5C-2D1E-4F23-B70E-3CA4AB9E86D1}" type="presParOf" srcId="{EB3CB291-E23A-4667-A32E-A640A76557A1}" destId="{D2C6C114-9E17-4E64-9FCF-9C4365FE25B7}" srcOrd="8" destOrd="0" presId="urn:microsoft.com/office/officeart/2009/3/layout/StepUpProcess"/>
    <dgm:cxn modelId="{28DAD026-A7ED-4EA6-BA50-86753202B1A1}" type="presParOf" srcId="{D2C6C114-9E17-4E64-9FCF-9C4365FE25B7}" destId="{BA06DEFD-3E20-41CA-8CC7-585BE7A02A00}" srcOrd="0" destOrd="0" presId="urn:microsoft.com/office/officeart/2009/3/layout/StepUpProcess"/>
    <dgm:cxn modelId="{1A762ABB-221E-44D3-9B21-B2EC055FC66D}" type="presParOf" srcId="{D2C6C114-9E17-4E64-9FCF-9C4365FE25B7}" destId="{D81336A4-814F-45EF-B582-2466B0D2E2A7}"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1F518-1190-4883-914B-1FB66E6D3A63}">
      <dsp:nvSpPr>
        <dsp:cNvPr id="0" name=""/>
        <dsp:cNvSpPr/>
      </dsp:nvSpPr>
      <dsp:spPr>
        <a:xfrm rot="5400000">
          <a:off x="349074" y="2023826"/>
          <a:ext cx="1037673" cy="1726665"/>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B372F1-8EF3-4532-ACC6-E65E1D63ACA2}">
      <dsp:nvSpPr>
        <dsp:cNvPr id="0" name=""/>
        <dsp:cNvSpPr/>
      </dsp:nvSpPr>
      <dsp:spPr>
        <a:xfrm>
          <a:off x="175861" y="2539727"/>
          <a:ext cx="1558843" cy="1366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latin typeface="Kristen ITC" panose="03050502040202030202" pitchFamily="66" charset="0"/>
            </a:rPr>
            <a:t>STEP 1</a:t>
          </a:r>
        </a:p>
        <a:p>
          <a:pPr marL="0" lvl="0" indent="0" algn="l" defTabSz="533400">
            <a:lnSpc>
              <a:spcPct val="90000"/>
            </a:lnSpc>
            <a:spcBef>
              <a:spcPct val="0"/>
            </a:spcBef>
            <a:spcAft>
              <a:spcPct val="35000"/>
            </a:spcAft>
            <a:buNone/>
          </a:pPr>
          <a:r>
            <a:rPr lang="en-US" sz="1200" kern="1200" dirty="0">
              <a:latin typeface="Kristen ITC" panose="03050502040202030202" pitchFamily="66" charset="0"/>
            </a:rPr>
            <a:t>Before children begin school they learn about reading by listening to stories and rhymes and joining in with repeating phrases.</a:t>
          </a:r>
        </a:p>
      </dsp:txBody>
      <dsp:txXfrm>
        <a:off x="175861" y="2539727"/>
        <a:ext cx="1558843" cy="1366417"/>
      </dsp:txXfrm>
    </dsp:sp>
    <dsp:sp modelId="{B746139E-4627-4CCC-9299-5653D77ED24D}">
      <dsp:nvSpPr>
        <dsp:cNvPr id="0" name=""/>
        <dsp:cNvSpPr/>
      </dsp:nvSpPr>
      <dsp:spPr>
        <a:xfrm>
          <a:off x="1440583" y="1896707"/>
          <a:ext cx="294121" cy="294121"/>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769F8C-5820-4CB5-B01D-69A648973D8F}">
      <dsp:nvSpPr>
        <dsp:cNvPr id="0" name=""/>
        <dsp:cNvSpPr/>
      </dsp:nvSpPr>
      <dsp:spPr>
        <a:xfrm rot="5400000">
          <a:off x="2257403" y="1551608"/>
          <a:ext cx="1037673" cy="1726665"/>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F7A15A-3ED1-4A32-B700-36B8D6BBE441}">
      <dsp:nvSpPr>
        <dsp:cNvPr id="0" name=""/>
        <dsp:cNvSpPr/>
      </dsp:nvSpPr>
      <dsp:spPr>
        <a:xfrm>
          <a:off x="2084190" y="2067509"/>
          <a:ext cx="1558843" cy="1366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latin typeface="Kristen ITC" panose="03050502040202030202" pitchFamily="66" charset="0"/>
            </a:rPr>
            <a:t>STEP 2:</a:t>
          </a:r>
        </a:p>
        <a:p>
          <a:pPr marL="0" lvl="0" indent="0" algn="l" defTabSz="488950">
            <a:lnSpc>
              <a:spcPct val="90000"/>
            </a:lnSpc>
            <a:spcBef>
              <a:spcPct val="0"/>
            </a:spcBef>
            <a:spcAft>
              <a:spcPct val="35000"/>
            </a:spcAft>
            <a:buNone/>
          </a:pPr>
          <a:r>
            <a:rPr lang="en-US" sz="1100" kern="1200" dirty="0">
              <a:latin typeface="Kristen ITC" panose="03050502040202030202" pitchFamily="66" charset="0"/>
            </a:rPr>
            <a:t>As children join the Reception class they continue to enjoy stories and rhymes. They begin to learn individual sounds and letters, and begin to blend them to read independently.</a:t>
          </a:r>
        </a:p>
        <a:p>
          <a:pPr marL="0" lvl="0" indent="0" algn="l" defTabSz="488950">
            <a:lnSpc>
              <a:spcPct val="90000"/>
            </a:lnSpc>
            <a:spcBef>
              <a:spcPct val="0"/>
            </a:spcBef>
            <a:spcAft>
              <a:spcPct val="35000"/>
            </a:spcAft>
            <a:buNone/>
          </a:pPr>
          <a:endParaRPr lang="en-US" sz="800" kern="1200" dirty="0"/>
        </a:p>
      </dsp:txBody>
      <dsp:txXfrm>
        <a:off x="2084190" y="2067509"/>
        <a:ext cx="1558843" cy="1366417"/>
      </dsp:txXfrm>
    </dsp:sp>
    <dsp:sp modelId="{F6F2BEFC-1674-4E8D-98FF-DE4432BB887C}">
      <dsp:nvSpPr>
        <dsp:cNvPr id="0" name=""/>
        <dsp:cNvSpPr/>
      </dsp:nvSpPr>
      <dsp:spPr>
        <a:xfrm>
          <a:off x="3348912" y="1424489"/>
          <a:ext cx="294121" cy="294121"/>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E67CF4-39ED-4CC8-A27F-E45EA5D3AC44}">
      <dsp:nvSpPr>
        <dsp:cNvPr id="0" name=""/>
        <dsp:cNvSpPr/>
      </dsp:nvSpPr>
      <dsp:spPr>
        <a:xfrm rot="5400000">
          <a:off x="4165732" y="1079390"/>
          <a:ext cx="1037673" cy="1726665"/>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124EB5-2136-46F3-B2F4-41A5196C24A0}">
      <dsp:nvSpPr>
        <dsp:cNvPr id="0" name=""/>
        <dsp:cNvSpPr/>
      </dsp:nvSpPr>
      <dsp:spPr>
        <a:xfrm>
          <a:off x="3992519" y="1595291"/>
          <a:ext cx="1558843" cy="1366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latin typeface="Kristen ITC" panose="03050502040202030202" pitchFamily="66" charset="0"/>
            </a:rPr>
            <a:t>STEP 3: </a:t>
          </a:r>
        </a:p>
        <a:p>
          <a:pPr marL="0" lvl="0" indent="0" algn="l" defTabSz="488950">
            <a:lnSpc>
              <a:spcPct val="90000"/>
            </a:lnSpc>
            <a:spcBef>
              <a:spcPct val="0"/>
            </a:spcBef>
            <a:spcAft>
              <a:spcPct val="35000"/>
            </a:spcAft>
            <a:buNone/>
          </a:pPr>
          <a:r>
            <a:rPr lang="en-US" sz="1100" kern="1200" dirty="0">
              <a:latin typeface="Kristen ITC" panose="03050502040202030202" pitchFamily="66" charset="0"/>
            </a:rPr>
            <a:t>As children move to Year 1 they learn alternative ways that letters can make the same sounds in written words.</a:t>
          </a:r>
        </a:p>
      </dsp:txBody>
      <dsp:txXfrm>
        <a:off x="3992519" y="1595291"/>
        <a:ext cx="1558843" cy="1366417"/>
      </dsp:txXfrm>
    </dsp:sp>
    <dsp:sp modelId="{D5E82CFA-3F05-41CB-A66C-3A904CCE06CE}">
      <dsp:nvSpPr>
        <dsp:cNvPr id="0" name=""/>
        <dsp:cNvSpPr/>
      </dsp:nvSpPr>
      <dsp:spPr>
        <a:xfrm>
          <a:off x="5257241" y="952271"/>
          <a:ext cx="294121" cy="294121"/>
        </a:xfrm>
        <a:prstGeom prst="triangle">
          <a:avLst>
            <a:gd name="adj" fmla="val 1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EAFCDC-2041-4C37-BE64-7627BAA16382}">
      <dsp:nvSpPr>
        <dsp:cNvPr id="0" name=""/>
        <dsp:cNvSpPr/>
      </dsp:nvSpPr>
      <dsp:spPr>
        <a:xfrm rot="5400000">
          <a:off x="6074062" y="637165"/>
          <a:ext cx="1037673" cy="1726665"/>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C6068B-131B-444D-AF53-A5A2A6DC9AE7}">
      <dsp:nvSpPr>
        <dsp:cNvPr id="0" name=""/>
        <dsp:cNvSpPr/>
      </dsp:nvSpPr>
      <dsp:spPr>
        <a:xfrm>
          <a:off x="5900848" y="1183059"/>
          <a:ext cx="1558843" cy="1306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latin typeface="Kristen ITC" panose="03050502040202030202" pitchFamily="66" charset="0"/>
            </a:rPr>
            <a:t>STEP 4:</a:t>
          </a:r>
        </a:p>
        <a:p>
          <a:pPr marL="0" lvl="0" indent="0" algn="l" defTabSz="488950">
            <a:lnSpc>
              <a:spcPct val="90000"/>
            </a:lnSpc>
            <a:spcBef>
              <a:spcPct val="0"/>
            </a:spcBef>
            <a:spcAft>
              <a:spcPct val="35000"/>
            </a:spcAft>
            <a:buNone/>
          </a:pPr>
          <a:r>
            <a:rPr lang="en-US" sz="1100" kern="1200" dirty="0">
              <a:latin typeface="Kristen ITC" panose="03050502040202030202" pitchFamily="66" charset="0"/>
            </a:rPr>
            <a:t>As children move to Year 2 the focus moves to how grammar can change the way words are spelt, alongside developing comprehension skills and fluency.</a:t>
          </a:r>
        </a:p>
      </dsp:txBody>
      <dsp:txXfrm>
        <a:off x="5900848" y="1183059"/>
        <a:ext cx="1558843" cy="1306432"/>
      </dsp:txXfrm>
    </dsp:sp>
    <dsp:sp modelId="{F62C0D9F-BF11-4D63-A28B-80FA21343A28}">
      <dsp:nvSpPr>
        <dsp:cNvPr id="0" name=""/>
        <dsp:cNvSpPr/>
      </dsp:nvSpPr>
      <dsp:spPr>
        <a:xfrm>
          <a:off x="7165570" y="510046"/>
          <a:ext cx="294121" cy="294121"/>
        </a:xfrm>
        <a:prstGeom prst="triangle">
          <a:avLst>
            <a:gd name="adj" fmla="val 1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06DEFD-3E20-41CA-8CC7-585BE7A02A00}">
      <dsp:nvSpPr>
        <dsp:cNvPr id="0" name=""/>
        <dsp:cNvSpPr/>
      </dsp:nvSpPr>
      <dsp:spPr>
        <a:xfrm rot="5400000">
          <a:off x="7982391" y="164947"/>
          <a:ext cx="1037673" cy="172666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1336A4-814F-45EF-B582-2466B0D2E2A7}">
      <dsp:nvSpPr>
        <dsp:cNvPr id="0" name=""/>
        <dsp:cNvSpPr/>
      </dsp:nvSpPr>
      <dsp:spPr>
        <a:xfrm>
          <a:off x="7809177" y="680848"/>
          <a:ext cx="1558843" cy="1366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latin typeface="Kristen ITC" panose="03050502040202030202" pitchFamily="66" charset="0"/>
            </a:rPr>
            <a:t>STEP 5:</a:t>
          </a:r>
        </a:p>
        <a:p>
          <a:pPr marL="0" lvl="0" indent="0" algn="l" defTabSz="488950">
            <a:lnSpc>
              <a:spcPct val="90000"/>
            </a:lnSpc>
            <a:spcBef>
              <a:spcPct val="0"/>
            </a:spcBef>
            <a:spcAft>
              <a:spcPct val="35000"/>
            </a:spcAft>
            <a:buNone/>
          </a:pPr>
          <a:r>
            <a:rPr lang="en-US" sz="1100" kern="1200" dirty="0">
              <a:latin typeface="Kristen ITC" panose="03050502040202030202" pitchFamily="66" charset="0"/>
            </a:rPr>
            <a:t>By the end of Year 2 children should be able to read confidently and fluently a book of their choice.</a:t>
          </a:r>
        </a:p>
      </dsp:txBody>
      <dsp:txXfrm>
        <a:off x="7809177" y="680848"/>
        <a:ext cx="1558843" cy="1366417"/>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7303" cy="502038"/>
          </a:xfrm>
          <a:prstGeom prst="rect">
            <a:avLst/>
          </a:prstGeom>
        </p:spPr>
        <p:txBody>
          <a:bodyPr vert="horz" lIns="96433" tIns="48216" rIns="96433" bIns="48216" rtlCol="0"/>
          <a:lstStyle>
            <a:lvl1pPr algn="l">
              <a:defRPr sz="1300"/>
            </a:lvl1pPr>
          </a:lstStyle>
          <a:p>
            <a:endParaRPr/>
          </a:p>
        </p:txBody>
      </p:sp>
      <p:sp>
        <p:nvSpPr>
          <p:cNvPr id="3" name="Date Placeholder 2"/>
          <p:cNvSpPr>
            <a:spLocks noGrp="1"/>
          </p:cNvSpPr>
          <p:nvPr>
            <p:ph type="dt" sz="quarter" idx="1"/>
          </p:nvPr>
        </p:nvSpPr>
        <p:spPr>
          <a:xfrm>
            <a:off x="3891807" y="0"/>
            <a:ext cx="2977303" cy="502038"/>
          </a:xfrm>
          <a:prstGeom prst="rect">
            <a:avLst/>
          </a:prstGeom>
        </p:spPr>
        <p:txBody>
          <a:bodyPr vert="horz" lIns="96433" tIns="48216" rIns="96433" bIns="48216" rtlCol="0"/>
          <a:lstStyle>
            <a:lvl1pPr algn="r">
              <a:defRPr sz="1300"/>
            </a:lvl1pPr>
          </a:lstStyle>
          <a:p>
            <a:fld id="{8EB33BB8-6C7A-4BE0-9B55-9EAC48D52EC6}" type="datetimeFigureOut">
              <a:rPr lang="en-US"/>
              <a:t>12/2/2025</a:t>
            </a:fld>
            <a:endParaRPr/>
          </a:p>
        </p:txBody>
      </p:sp>
      <p:sp>
        <p:nvSpPr>
          <p:cNvPr id="4" name="Footer Placeholder 3"/>
          <p:cNvSpPr>
            <a:spLocks noGrp="1"/>
          </p:cNvSpPr>
          <p:nvPr>
            <p:ph type="ftr" sz="quarter" idx="2"/>
          </p:nvPr>
        </p:nvSpPr>
        <p:spPr>
          <a:xfrm>
            <a:off x="0" y="9503976"/>
            <a:ext cx="2977303" cy="502037"/>
          </a:xfrm>
          <a:prstGeom prst="rect">
            <a:avLst/>
          </a:prstGeom>
        </p:spPr>
        <p:txBody>
          <a:bodyPr vert="horz" lIns="96433" tIns="48216" rIns="96433" bIns="48216" rtlCol="0" anchor="b"/>
          <a:lstStyle>
            <a:lvl1pPr algn="l">
              <a:defRPr sz="1300"/>
            </a:lvl1pPr>
          </a:lstStyle>
          <a:p>
            <a:endParaRPr/>
          </a:p>
        </p:txBody>
      </p:sp>
      <p:sp>
        <p:nvSpPr>
          <p:cNvPr id="5" name="Slide Number Placeholder 4"/>
          <p:cNvSpPr>
            <a:spLocks noGrp="1"/>
          </p:cNvSpPr>
          <p:nvPr>
            <p:ph type="sldNum" sz="quarter" idx="3"/>
          </p:nvPr>
        </p:nvSpPr>
        <p:spPr>
          <a:xfrm>
            <a:off x="3891807" y="9503976"/>
            <a:ext cx="2977303" cy="502037"/>
          </a:xfrm>
          <a:prstGeom prst="rect">
            <a:avLst/>
          </a:prstGeom>
        </p:spPr>
        <p:txBody>
          <a:bodyPr vert="horz" lIns="96433" tIns="48216" rIns="96433" bIns="48216" rtlCol="0" anchor="b"/>
          <a:lstStyle>
            <a:lvl1pPr algn="r">
              <a:defRPr sz="1300"/>
            </a:lvl1pPr>
          </a:lstStyle>
          <a:p>
            <a:fld id="{73F7AA83-DE31-4E93-AB07-EF7FB05F6670}" type="slidenum">
              <a:r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7303" cy="502038"/>
          </a:xfrm>
          <a:prstGeom prst="rect">
            <a:avLst/>
          </a:prstGeom>
        </p:spPr>
        <p:txBody>
          <a:bodyPr vert="horz" lIns="96433" tIns="48216" rIns="96433" bIns="48216" rtlCol="0"/>
          <a:lstStyle>
            <a:lvl1pPr algn="l">
              <a:defRPr sz="1300"/>
            </a:lvl1pPr>
          </a:lstStyle>
          <a:p>
            <a:endParaRPr/>
          </a:p>
        </p:txBody>
      </p:sp>
      <p:sp>
        <p:nvSpPr>
          <p:cNvPr id="3" name="Date Placeholder 2"/>
          <p:cNvSpPr>
            <a:spLocks noGrp="1"/>
          </p:cNvSpPr>
          <p:nvPr>
            <p:ph type="dt" idx="1"/>
          </p:nvPr>
        </p:nvSpPr>
        <p:spPr>
          <a:xfrm>
            <a:off x="3891807" y="0"/>
            <a:ext cx="2977303" cy="502038"/>
          </a:xfrm>
          <a:prstGeom prst="rect">
            <a:avLst/>
          </a:prstGeom>
        </p:spPr>
        <p:txBody>
          <a:bodyPr vert="horz" lIns="96433" tIns="48216" rIns="96433" bIns="48216" rtlCol="0"/>
          <a:lstStyle>
            <a:lvl1pPr algn="r">
              <a:defRPr sz="1300"/>
            </a:lvl1pPr>
          </a:lstStyle>
          <a:p>
            <a:fld id="{C611EF64-F73B-4314-BB6F-BC0937BBDF19}" type="datetimeFigureOut">
              <a:rPr lang="en-US"/>
              <a:t>12/2/2025</a:t>
            </a:fld>
            <a:endParaRPr/>
          </a:p>
        </p:txBody>
      </p:sp>
      <p:sp>
        <p:nvSpPr>
          <p:cNvPr id="4" name="Slide Image Placeholder 3"/>
          <p:cNvSpPr>
            <a:spLocks noGrp="1" noRot="1" noChangeAspect="1"/>
          </p:cNvSpPr>
          <p:nvPr>
            <p:ph type="sldImg" idx="2"/>
          </p:nvPr>
        </p:nvSpPr>
        <p:spPr>
          <a:xfrm>
            <a:off x="434975" y="1250950"/>
            <a:ext cx="6000750" cy="3376613"/>
          </a:xfrm>
          <a:prstGeom prst="rect">
            <a:avLst/>
          </a:prstGeom>
          <a:noFill/>
          <a:ln w="12700">
            <a:solidFill>
              <a:prstClr val="black"/>
            </a:solidFill>
          </a:ln>
        </p:spPr>
        <p:txBody>
          <a:bodyPr vert="horz" lIns="96433" tIns="48216" rIns="96433" bIns="48216" rtlCol="0" anchor="ctr"/>
          <a:lstStyle/>
          <a:p>
            <a:endParaRPr/>
          </a:p>
        </p:txBody>
      </p:sp>
      <p:sp>
        <p:nvSpPr>
          <p:cNvPr id="5" name="Notes Placeholder 4"/>
          <p:cNvSpPr>
            <a:spLocks noGrp="1"/>
          </p:cNvSpPr>
          <p:nvPr>
            <p:ph type="body" sz="quarter" idx="3"/>
          </p:nvPr>
        </p:nvSpPr>
        <p:spPr>
          <a:xfrm>
            <a:off x="687070" y="4815394"/>
            <a:ext cx="5496560" cy="3939868"/>
          </a:xfrm>
          <a:prstGeom prst="rect">
            <a:avLst/>
          </a:prstGeom>
        </p:spPr>
        <p:txBody>
          <a:bodyPr vert="horz" lIns="96433" tIns="48216" rIns="96433" bIns="48216"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503976"/>
            <a:ext cx="2977303" cy="502037"/>
          </a:xfrm>
          <a:prstGeom prst="rect">
            <a:avLst/>
          </a:prstGeom>
        </p:spPr>
        <p:txBody>
          <a:bodyPr vert="horz" lIns="96433" tIns="48216" rIns="96433" bIns="48216" rtlCol="0" anchor="b"/>
          <a:lstStyle>
            <a:lvl1pPr algn="l">
              <a:defRPr sz="1300"/>
            </a:lvl1pPr>
          </a:lstStyle>
          <a:p>
            <a:endParaRPr/>
          </a:p>
        </p:txBody>
      </p:sp>
      <p:sp>
        <p:nvSpPr>
          <p:cNvPr id="7" name="Slide Number Placeholder 6"/>
          <p:cNvSpPr>
            <a:spLocks noGrp="1"/>
          </p:cNvSpPr>
          <p:nvPr>
            <p:ph type="sldNum" sz="quarter" idx="5"/>
          </p:nvPr>
        </p:nvSpPr>
        <p:spPr>
          <a:xfrm>
            <a:off x="3891807" y="9503976"/>
            <a:ext cx="2977303" cy="502037"/>
          </a:xfrm>
          <a:prstGeom prst="rect">
            <a:avLst/>
          </a:prstGeom>
        </p:spPr>
        <p:txBody>
          <a:bodyPr vert="horz" lIns="96433" tIns="48216" rIns="96433" bIns="48216" rtlCol="0" anchor="b"/>
          <a:lstStyle>
            <a:lvl1pPr algn="r">
              <a:defRPr sz="1300"/>
            </a:lvl1pPr>
          </a:lstStyle>
          <a:p>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1</a:t>
            </a:fld>
            <a:endParaRPr lang="en-US"/>
          </a:p>
        </p:txBody>
      </p:sp>
    </p:spTree>
    <p:extLst>
      <p:ext uri="{BB962C8B-B14F-4D97-AF65-F5344CB8AC3E}">
        <p14:creationId xmlns:p14="http://schemas.microsoft.com/office/powerpoint/2010/main" val="306991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8" name="Date Placeholder 7"/>
          <p:cNvSpPr>
            <a:spLocks noGrp="1"/>
          </p:cNvSpPr>
          <p:nvPr>
            <p:ph type="dt" sz="half" idx="10"/>
          </p:nvPr>
        </p:nvSpPr>
        <p:spPr/>
        <p:txBody>
          <a:bodyPr/>
          <a:lstStyle/>
          <a:p>
            <a:fld id="{9D3B9702-7FBF-4720-8670-571C5E7EEDDE}" type="datetime1">
              <a:rPr lang="en-US"/>
              <a:t>12/2/2025</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890547085"/>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427AEA-BBBB-4C9B-AB23-214EAA8AB789}" type="datetime1">
              <a:rPr lang="en-US"/>
              <a:t>12/2/2025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4207666413"/>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91CA30-F5CD-4CA0-B16A-349C6F830700}" type="datetime1">
              <a:rPr lang="en-US"/>
              <a:t>12/2/2025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299497733"/>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B3AF48E-ABA0-4B58-B562-D1D7408067C4}" type="datetime1">
              <a:rPr lang="en-US"/>
              <a:t>12/2/2025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589990516"/>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en-US"/>
              <a:t>Click to edit Master title style</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A5034C-8BD9-4B0C-893B-33834FAB227F}" type="datetime1">
              <a:rPr lang="en-US"/>
              <a:t>12/2/2025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117916424"/>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2208213" y="1600200"/>
            <a:ext cx="4572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7008813" y="1600200"/>
            <a:ext cx="4572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7CD787AA-CBCD-47F9-A04C-7106C508CDE4}" type="datetime1">
              <a:rPr lang="en-US"/>
              <a:t>12/2/2025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07751287"/>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208213" y="2505075"/>
            <a:ext cx="4572000"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008813" y="2505075"/>
            <a:ext cx="4572000"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D1CC9DD-75F5-4611-BA0B-CFB1A226639C}" type="datetime1">
              <a:rPr lang="en-US"/>
              <a:t>12/2/2025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833046372"/>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980F1F9-2D3D-4243-878F-D000C3F2A1C4}" type="datetime1">
              <a:rPr lang="en-US"/>
              <a:t>12/2/2025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98309392"/>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a:t>12/2/2025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222526820"/>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85CD17-C377-4DE5-9FCA-CC7471605C58}" type="datetime1">
              <a:rPr lang="en-US"/>
              <a:t>12/2/2025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897700675"/>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BE9F02-BE96-4BAE-86A5-1FA60D24CAE2}" type="datetime1">
              <a:rPr lang="en-US"/>
              <a:t>12/2/2025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63930174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a:solidFill>
                  <a:schemeClr val="tx2"/>
                </a:solidFill>
              </a:defRPr>
            </a:lvl1pPr>
          </a:lstStyle>
          <a:p>
            <a:fld id="{9D3B9702-7FBF-4720-8670-571C5E7EEDDE}" type="datetime1">
              <a:rPr lang="en-US" smtClean="0"/>
              <a:pPr/>
              <a:t>12/2/2025</a:t>
            </a:fld>
            <a:endParaRPr lang="en-US" dirty="0"/>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100" b="1">
                <a:solidFill>
                  <a:srgbClr val="AB3C19"/>
                </a:solidFill>
              </a:defRPr>
            </a:lvl1pPr>
          </a:lstStyle>
          <a:p>
            <a:fld id="{8FDBFFB2-86D9-4B8F-A59A-553A60B94BBE}" type="slidenum">
              <a:rPr lang="en-US" smtClean="0"/>
              <a:pPr/>
              <a:t>‹#›</a:t>
            </a:fld>
            <a:endParaRPr lang="en-US"/>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dkNdSB9BRpo"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VIPERS%20Stems%20-%20Question%20Stems%20Pack%20(1).pdf"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1937" y="1594022"/>
            <a:ext cx="5894637" cy="2644346"/>
          </a:xfrm>
        </p:spPr>
        <p:txBody>
          <a:bodyPr>
            <a:normAutofit fontScale="90000"/>
          </a:bodyPr>
          <a:lstStyle/>
          <a:p>
            <a:r>
              <a:rPr lang="en-US" dirty="0">
                <a:latin typeface="Twinkl Cursive Looped" panose="02000000000000000000" pitchFamily="2" charset="0"/>
              </a:rPr>
              <a:t>How can we help our children learn to read ?</a:t>
            </a:r>
          </a:p>
        </p:txBody>
      </p:sp>
    </p:spTree>
    <p:extLst>
      <p:ext uri="{BB962C8B-B14F-4D97-AF65-F5344CB8AC3E}">
        <p14:creationId xmlns:p14="http://schemas.microsoft.com/office/powerpoint/2010/main" val="3578422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Cursive Looped" panose="02000000000000000000" pitchFamily="2" charset="0"/>
              </a:rPr>
              <a:t>Home readers:</a:t>
            </a:r>
          </a:p>
        </p:txBody>
      </p:sp>
      <p:sp>
        <p:nvSpPr>
          <p:cNvPr id="3" name="Content Placeholder 2"/>
          <p:cNvSpPr>
            <a:spLocks noGrp="1"/>
          </p:cNvSpPr>
          <p:nvPr>
            <p:ph idx="1"/>
          </p:nvPr>
        </p:nvSpPr>
        <p:spPr>
          <a:xfrm>
            <a:off x="2208213" y="1600200"/>
            <a:ext cx="9372600" cy="5121442"/>
          </a:xfrm>
        </p:spPr>
        <p:txBody>
          <a:bodyPr/>
          <a:lstStyle/>
          <a:p>
            <a:r>
              <a:rPr lang="en-GB" dirty="0">
                <a:latin typeface="Twinkl Cursive Looped" panose="02000000000000000000" pitchFamily="2" charset="0"/>
              </a:rPr>
              <a:t>Children should be encouraged read the books over several days to help build their confidence and speed. A small chunk a day is enough. Once they have read the whole book they should then re-read it, building speed and accuracy.</a:t>
            </a:r>
          </a:p>
          <a:p>
            <a:r>
              <a:rPr lang="en-GB" dirty="0">
                <a:latin typeface="Twinkl Cursive Looped" panose="02000000000000000000" pitchFamily="2" charset="0"/>
              </a:rPr>
              <a:t>Avoid telling your child the word, or asking them to guess from the pictures. They have learnt the sounds they need for these books in school and should be encouraged to ‘sound out’ themselves before they are helped.</a:t>
            </a:r>
          </a:p>
          <a:p>
            <a:r>
              <a:rPr lang="en-GB" dirty="0">
                <a:latin typeface="Twinkl Cursive Looped" panose="02000000000000000000" pitchFamily="2" charset="0"/>
              </a:rPr>
              <a:t>There will be children who did not embed all the sounds they were taught last year, and they will need additional sessions to catch up in school. They will bring home a book that they should be able to attempt independently to build their confidence. </a:t>
            </a:r>
          </a:p>
        </p:txBody>
      </p:sp>
    </p:spTree>
    <p:extLst>
      <p:ext uri="{BB962C8B-B14F-4D97-AF65-F5344CB8AC3E}">
        <p14:creationId xmlns:p14="http://schemas.microsoft.com/office/powerpoint/2010/main" val="143206217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Cursive Looped" panose="02000000000000000000" pitchFamily="2" charset="0"/>
              </a:rPr>
              <a:t>Your child’s reading record:</a:t>
            </a:r>
          </a:p>
        </p:txBody>
      </p:sp>
      <p:sp>
        <p:nvSpPr>
          <p:cNvPr id="3" name="Content Placeholder 2"/>
          <p:cNvSpPr>
            <a:spLocks noGrp="1"/>
          </p:cNvSpPr>
          <p:nvPr>
            <p:ph idx="1"/>
          </p:nvPr>
        </p:nvSpPr>
        <p:spPr/>
        <p:txBody>
          <a:bodyPr>
            <a:normAutofit/>
          </a:bodyPr>
          <a:lstStyle/>
          <a:p>
            <a:r>
              <a:rPr lang="en-GB" sz="2800" dirty="0">
                <a:latin typeface="Twinkl Cursive Looped" panose="02000000000000000000" pitchFamily="2" charset="0"/>
              </a:rPr>
              <a:t>Please  send you child’s book bag to school every day, as they will also practise this book in school independently, or with an adult.</a:t>
            </a:r>
          </a:p>
          <a:p>
            <a:r>
              <a:rPr lang="en-GB" sz="2800" dirty="0">
                <a:latin typeface="Twinkl Cursive Looped" panose="02000000000000000000" pitchFamily="2" charset="0"/>
              </a:rPr>
              <a:t>When your child has read at home please note down in their reading record what page they have got to.</a:t>
            </a:r>
          </a:p>
          <a:p>
            <a:r>
              <a:rPr lang="en-GB" sz="2800" dirty="0">
                <a:latin typeface="Twinkl Cursive Looped" panose="02000000000000000000" pitchFamily="2" charset="0"/>
              </a:rPr>
              <a:t>You can also add comments, praise, stickers etc if you wish.  </a:t>
            </a:r>
            <a:r>
              <a:rPr lang="en-GB" sz="2800" dirty="0">
                <a:latin typeface="Twinkl Cursive Looped" panose="02000000000000000000" pitchFamily="2" charset="0"/>
                <a:sym typeface="Wingdings" panose="05000000000000000000" pitchFamily="2" charset="2"/>
              </a:rPr>
              <a:t></a:t>
            </a:r>
            <a:endParaRPr lang="en-GB" sz="2800" dirty="0">
              <a:latin typeface="Twinkl Cursive Looped" panose="02000000000000000000" pitchFamily="2" charset="0"/>
            </a:endParaRPr>
          </a:p>
        </p:txBody>
      </p:sp>
    </p:spTree>
    <p:extLst>
      <p:ext uri="{BB962C8B-B14F-4D97-AF65-F5344CB8AC3E}">
        <p14:creationId xmlns:p14="http://schemas.microsoft.com/office/powerpoint/2010/main" val="46673742"/>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8213" y="304800"/>
            <a:ext cx="9372600" cy="931817"/>
          </a:xfrm>
        </p:spPr>
        <p:txBody>
          <a:bodyPr/>
          <a:lstStyle/>
          <a:p>
            <a:r>
              <a:rPr lang="en-GB" dirty="0"/>
              <a:t> </a:t>
            </a:r>
          </a:p>
        </p:txBody>
      </p:sp>
      <p:sp>
        <p:nvSpPr>
          <p:cNvPr id="3" name="Content Placeholder 2"/>
          <p:cNvSpPr>
            <a:spLocks noGrp="1"/>
          </p:cNvSpPr>
          <p:nvPr>
            <p:ph idx="1"/>
          </p:nvPr>
        </p:nvSpPr>
        <p:spPr>
          <a:xfrm>
            <a:off x="1933303" y="383177"/>
            <a:ext cx="9647510" cy="5331823"/>
          </a:xfrm>
        </p:spPr>
        <p:txBody>
          <a:bodyPr>
            <a:noAutofit/>
          </a:bodyPr>
          <a:lstStyle/>
          <a:p>
            <a:r>
              <a:rPr lang="en-GB" sz="2400" dirty="0">
                <a:latin typeface="Twinkl Cursive Looped" panose="02000000000000000000" pitchFamily="2" charset="0"/>
              </a:rPr>
              <a:t>The staff really value the time you take in an evening to hear your child read their decodable phonics book. We know this is repetitive and tricky at first, but it is amazing how much progress children make from regular practise both in and out of school.</a:t>
            </a:r>
          </a:p>
          <a:p>
            <a:endParaRPr lang="en-GB" sz="2400" dirty="0">
              <a:latin typeface="Kristen ITC" panose="03050502040202030202" pitchFamily="66" charset="0"/>
            </a:endParaRPr>
          </a:p>
          <a:p>
            <a:r>
              <a:rPr lang="en-GB" sz="2400" dirty="0">
                <a:latin typeface="Twinkl Cursive Looped" panose="02000000000000000000" pitchFamily="2" charset="0"/>
              </a:rPr>
              <a:t>Alongside this children also need to see adults read and model how to do it. They need to hear stories and rhymes that they are not yet able to read themselves. To encourage this we would love you to take part in our Snuggle Up With A Book Scheme.</a:t>
            </a:r>
          </a:p>
          <a:p>
            <a:endParaRPr lang="en-GB" sz="2400" dirty="0">
              <a:latin typeface="Kristen ITC" panose="03050502040202030202" pitchFamily="66" charset="0"/>
            </a:endParaRPr>
          </a:p>
        </p:txBody>
      </p:sp>
      <p:pic>
        <p:nvPicPr>
          <p:cNvPr id="4" name="Picture 3" descr="The Storyteller: Is Your Child Safe in Schoo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0448" y="1742151"/>
            <a:ext cx="1987731" cy="1118099"/>
          </a:xfrm>
          <a:prstGeom prst="rect">
            <a:avLst/>
          </a:prstGeom>
        </p:spPr>
      </p:pic>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8470" y="4318083"/>
            <a:ext cx="2061962" cy="203459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4812" y="4205350"/>
            <a:ext cx="2080787" cy="2147324"/>
          </a:xfrm>
          <a:prstGeom prst="rect">
            <a:avLst/>
          </a:prstGeom>
        </p:spPr>
      </p:pic>
    </p:spTree>
    <p:extLst>
      <p:ext uri="{BB962C8B-B14F-4D97-AF65-F5344CB8AC3E}">
        <p14:creationId xmlns:p14="http://schemas.microsoft.com/office/powerpoint/2010/main" val="1802083619"/>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995" y="0"/>
            <a:ext cx="9372600" cy="997527"/>
          </a:xfrm>
        </p:spPr>
        <p:txBody>
          <a:bodyPr>
            <a:normAutofit/>
          </a:bodyPr>
          <a:lstStyle/>
          <a:p>
            <a:r>
              <a:rPr lang="en-GB" sz="3600" dirty="0">
                <a:latin typeface="Kristen ITC" panose="03050502040202030202" pitchFamily="66" charset="0"/>
              </a:rPr>
              <a:t>How Snuggle up with a book will work:</a:t>
            </a:r>
          </a:p>
        </p:txBody>
      </p:sp>
      <p:sp>
        <p:nvSpPr>
          <p:cNvPr id="3" name="Content Placeholder 2"/>
          <p:cNvSpPr>
            <a:spLocks noGrp="1"/>
          </p:cNvSpPr>
          <p:nvPr>
            <p:ph idx="1"/>
          </p:nvPr>
        </p:nvSpPr>
        <p:spPr>
          <a:xfrm>
            <a:off x="2208213" y="1542470"/>
            <a:ext cx="9787170" cy="4673600"/>
          </a:xfrm>
        </p:spPr>
        <p:txBody>
          <a:bodyPr>
            <a:normAutofit/>
          </a:bodyPr>
          <a:lstStyle/>
          <a:p>
            <a:r>
              <a:rPr lang="en-GB" sz="2400" dirty="0">
                <a:latin typeface="Twinkl Cursive Looped" panose="02000000000000000000" pitchFamily="2" charset="0"/>
              </a:rPr>
              <a:t>Snuggle up and read a book to your child during the week.</a:t>
            </a:r>
          </a:p>
          <a:p>
            <a:r>
              <a:rPr lang="en-GB" sz="2400" dirty="0">
                <a:latin typeface="Twinkl Cursive Looped" panose="02000000000000000000" pitchFamily="2" charset="0"/>
              </a:rPr>
              <a:t>Repeating a book over several evenings will enable your child to become familiar with the words and begin to join in with some parts.</a:t>
            </a:r>
          </a:p>
          <a:p>
            <a:r>
              <a:rPr lang="en-GB" sz="2400" dirty="0">
                <a:latin typeface="Twinkl Cursive Looped" panose="02000000000000000000" pitchFamily="2" charset="0"/>
              </a:rPr>
              <a:t>Books will range in difficulty, and are chosen to give your child experience of many different stories and information books.</a:t>
            </a:r>
          </a:p>
          <a:p>
            <a:r>
              <a:rPr lang="en-GB" sz="2400" dirty="0">
                <a:latin typeface="Twinkl Cursive Looped" panose="02000000000000000000" pitchFamily="2" charset="0"/>
              </a:rPr>
              <a:t>Talk to your child about what they enjoyed about the book. Did they guess what would happen at the end? Were there any characters they didn’t like? </a:t>
            </a:r>
          </a:p>
          <a:p>
            <a:r>
              <a:rPr lang="en-GB" sz="2400" dirty="0">
                <a:latin typeface="Twinkl Cursive Looped" panose="02000000000000000000" pitchFamily="2" charset="0"/>
              </a:rPr>
              <a:t>Some children might like to try reading small parts of the book to you.</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617" y="473956"/>
            <a:ext cx="2080787" cy="2147324"/>
          </a:xfrm>
          <a:prstGeom prst="rect">
            <a:avLst/>
          </a:prstGeom>
        </p:spPr>
      </p:pic>
    </p:spTree>
    <p:extLst>
      <p:ext uri="{BB962C8B-B14F-4D97-AF65-F5344CB8AC3E}">
        <p14:creationId xmlns:p14="http://schemas.microsoft.com/office/powerpoint/2010/main" val="322520015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781" y="944418"/>
            <a:ext cx="10344197" cy="219891"/>
          </a:xfrm>
        </p:spPr>
        <p:txBody>
          <a:bodyPr>
            <a:normAutofit fontScale="90000"/>
          </a:bodyPr>
          <a:lstStyle/>
          <a:p>
            <a:r>
              <a:rPr lang="en-US" dirty="0">
                <a:latin typeface="Twinkl Cursive Looped" panose="02000000000000000000" pitchFamily="2" charset="0"/>
              </a:rPr>
              <a:t>Develop a good reading routine</a:t>
            </a:r>
            <a:r>
              <a:rPr lang="en-US" dirty="0">
                <a:latin typeface="Kristen ITC" panose="03050502040202030202" pitchFamily="66" charset="0"/>
              </a:rPr>
              <a:t>.</a:t>
            </a:r>
          </a:p>
        </p:txBody>
      </p:sp>
      <p:sp>
        <p:nvSpPr>
          <p:cNvPr id="3" name="Text Placeholder 2"/>
          <p:cNvSpPr>
            <a:spLocks noGrp="1"/>
          </p:cNvSpPr>
          <p:nvPr>
            <p:ph type="body" idx="1"/>
          </p:nvPr>
        </p:nvSpPr>
        <p:spPr>
          <a:xfrm>
            <a:off x="1745674" y="1413164"/>
            <a:ext cx="9964448" cy="3421539"/>
          </a:xfrm>
        </p:spPr>
        <p:txBody>
          <a:bodyPr>
            <a:normAutofit/>
          </a:bodyPr>
          <a:lstStyle/>
          <a:p>
            <a:pPr marL="342900" indent="-342900">
              <a:buFont typeface="Arial" panose="020B0604020202020204" pitchFamily="34" charset="0"/>
              <a:buChar char="•"/>
            </a:pPr>
            <a:r>
              <a:rPr lang="en-US" sz="2800" dirty="0">
                <a:latin typeface="Twinkl Cursive Looped" panose="02000000000000000000" pitchFamily="2" charset="0"/>
              </a:rPr>
              <a:t>Create a quiet space by turning off the TV and screens.</a:t>
            </a:r>
          </a:p>
          <a:p>
            <a:pPr marL="342900" indent="-342900">
              <a:buFont typeface="Arial" panose="020B0604020202020204" pitchFamily="34" charset="0"/>
              <a:buChar char="•"/>
            </a:pPr>
            <a:r>
              <a:rPr lang="en-US" sz="2800" dirty="0">
                <a:latin typeface="Twinkl Cursive Looped" panose="02000000000000000000" pitchFamily="2" charset="0"/>
              </a:rPr>
              <a:t>Sit close together in a comfy chair or bed.</a:t>
            </a:r>
          </a:p>
          <a:p>
            <a:pPr marL="342900" indent="-342900">
              <a:buFont typeface="Arial" panose="020B0604020202020204" pitchFamily="34" charset="0"/>
              <a:buChar char="•"/>
            </a:pPr>
            <a:r>
              <a:rPr lang="en-US" sz="2800" dirty="0">
                <a:latin typeface="Twinkl Cursive Looped" panose="02000000000000000000" pitchFamily="2" charset="0"/>
              </a:rPr>
              <a:t>Encourage other adults in the family to share a book with your child too.</a:t>
            </a:r>
          </a:p>
          <a:p>
            <a:pPr marL="342900" indent="-342900">
              <a:buFont typeface="Arial" panose="020B0604020202020204" pitchFamily="34" charset="0"/>
              <a:buChar char="•"/>
            </a:pPr>
            <a:r>
              <a:rPr lang="en-US" sz="2800" dirty="0">
                <a:latin typeface="Twinkl Cursive Looped" panose="02000000000000000000" pitchFamily="2" charset="0"/>
              </a:rPr>
              <a:t>Have a fun bath time, share a book, then tuck your child into bed- a nice calm end to the day!</a:t>
            </a:r>
          </a:p>
        </p:txBody>
      </p:sp>
      <p:pic>
        <p:nvPicPr>
          <p:cNvPr id="4" name="Picture 3" descr="Fun Winter Activities - Honeybear Lan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97974" y="4517571"/>
            <a:ext cx="1755322" cy="23404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74568479"/>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8213" y="-57416"/>
            <a:ext cx="9372600" cy="1200416"/>
          </a:xfrm>
        </p:spPr>
        <p:txBody>
          <a:bodyPr>
            <a:normAutofit/>
          </a:bodyPr>
          <a:lstStyle/>
          <a:p>
            <a:r>
              <a:rPr lang="en-GB" sz="4400" dirty="0">
                <a:latin typeface="Kristen ITC" panose="03050502040202030202" pitchFamily="66" charset="0"/>
              </a:rPr>
              <a:t>Top tips </a:t>
            </a:r>
            <a:r>
              <a:rPr lang="en-GB" sz="4400" dirty="0">
                <a:latin typeface="Kristen ITC" panose="03050502040202030202" pitchFamily="66" charset="0"/>
                <a:sym typeface="Wingdings" panose="05000000000000000000" pitchFamily="2" charset="2"/>
              </a:rPr>
              <a:t></a:t>
            </a:r>
            <a:endParaRPr lang="en-GB" sz="4400" dirty="0">
              <a:latin typeface="Kristen ITC" panose="03050502040202030202" pitchFamily="66" charset="0"/>
            </a:endParaRPr>
          </a:p>
        </p:txBody>
      </p:sp>
      <p:sp>
        <p:nvSpPr>
          <p:cNvPr id="3" name="Content Placeholder 2"/>
          <p:cNvSpPr>
            <a:spLocks noGrp="1"/>
          </p:cNvSpPr>
          <p:nvPr>
            <p:ph idx="1"/>
          </p:nvPr>
        </p:nvSpPr>
        <p:spPr>
          <a:xfrm>
            <a:off x="2314468" y="1452417"/>
            <a:ext cx="9372600" cy="4634345"/>
          </a:xfrm>
        </p:spPr>
        <p:txBody>
          <a:bodyPr>
            <a:normAutofit lnSpcReduction="10000"/>
          </a:bodyPr>
          <a:lstStyle/>
          <a:p>
            <a:r>
              <a:rPr lang="en-GB" sz="2800" dirty="0">
                <a:latin typeface="Twinkl Cursive Looped" panose="02000000000000000000" pitchFamily="2" charset="0"/>
              </a:rPr>
              <a:t>Bring the stories alive by using different voices for the characters. You may feel a bit silly but your child will love it!</a:t>
            </a:r>
          </a:p>
          <a:p>
            <a:r>
              <a:rPr lang="en-GB" sz="2800" dirty="0">
                <a:latin typeface="Twinkl Cursive Looped" panose="02000000000000000000" pitchFamily="2" charset="0"/>
              </a:rPr>
              <a:t>Ask your child if they can spot any words they think they can read. Praise any attempts to read, and give a little reward when they really impress you.</a:t>
            </a:r>
          </a:p>
          <a:p>
            <a:r>
              <a:rPr lang="en-GB" sz="2800" dirty="0">
                <a:latin typeface="Twinkl Cursive Looped" panose="02000000000000000000" pitchFamily="2" charset="0"/>
              </a:rPr>
              <a:t>If your child wants a night off reading that’s fine, but aim to make it something that is rarely missed. It can really settle children down before bedtime.</a:t>
            </a:r>
          </a:p>
          <a:p>
            <a:r>
              <a:rPr lang="en-GB" sz="2800" dirty="0">
                <a:latin typeface="Twinkl Cursive Looped" panose="02000000000000000000" pitchFamily="2" charset="0"/>
              </a:rPr>
              <a:t>Allow your child to choose the same book if they wish, and introduce new ones alongside these.</a:t>
            </a:r>
          </a:p>
          <a:p>
            <a:endParaRPr lang="en-GB" dirty="0">
              <a:latin typeface="Kristen ITC" panose="03050502040202030202" pitchFamily="66" charset="0"/>
            </a:endParaRPr>
          </a:p>
        </p:txBody>
      </p:sp>
      <p:pic>
        <p:nvPicPr>
          <p:cNvPr id="4" name="Picture 3" descr="ES RACÓ DES PT - EL RINCÓN DEL PT: El grúfal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932" y="613954"/>
            <a:ext cx="1548031" cy="1972491"/>
          </a:xfrm>
          <a:prstGeom prst="rect">
            <a:avLst/>
          </a:prstGeom>
        </p:spPr>
      </p:pic>
    </p:spTree>
    <p:extLst>
      <p:ext uri="{BB962C8B-B14F-4D97-AF65-F5344CB8AC3E}">
        <p14:creationId xmlns:p14="http://schemas.microsoft.com/office/powerpoint/2010/main" val="1399581491"/>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691" y="332508"/>
            <a:ext cx="10694122" cy="1172707"/>
          </a:xfrm>
        </p:spPr>
        <p:txBody>
          <a:bodyPr>
            <a:normAutofit fontScale="90000"/>
          </a:bodyPr>
          <a:lstStyle/>
          <a:p>
            <a:pPr algn="ctr"/>
            <a:r>
              <a:rPr lang="en-GB" sz="4000" dirty="0">
                <a:latin typeface="Twinkl Cursive Looped" panose="02000000000000000000" pitchFamily="2" charset="0"/>
              </a:rPr>
              <a:t>A big </a:t>
            </a:r>
            <a:r>
              <a:rPr lang="en-GB" sz="4000" dirty="0">
                <a:solidFill>
                  <a:srgbClr val="FF0000"/>
                </a:solidFill>
                <a:latin typeface="Twinkl Cursive Looped" panose="02000000000000000000" pitchFamily="2" charset="0"/>
              </a:rPr>
              <a:t>THANK YOU</a:t>
            </a:r>
            <a:r>
              <a:rPr lang="en-GB" sz="4000" dirty="0">
                <a:latin typeface="Twinkl Cursive Looped" panose="02000000000000000000" pitchFamily="2" charset="0"/>
              </a:rPr>
              <a:t> from all the staff ………and your children! </a:t>
            </a:r>
            <a:r>
              <a:rPr lang="en-GB" sz="4000" dirty="0">
                <a:latin typeface="Twinkl Cursive Looped" panose="02000000000000000000" pitchFamily="2" charset="0"/>
                <a:sym typeface="Wingdings" panose="05000000000000000000" pitchFamily="2" charset="2"/>
              </a:rPr>
              <a:t></a:t>
            </a:r>
            <a:endParaRPr lang="en-GB" sz="4000" dirty="0">
              <a:latin typeface="Twinkl Cursive Looped" panose="02000000000000000000" pitchFamily="2" charset="0"/>
            </a:endParaRPr>
          </a:p>
        </p:txBody>
      </p:sp>
      <p:sp>
        <p:nvSpPr>
          <p:cNvPr id="3" name="Content Placeholder 2"/>
          <p:cNvSpPr>
            <a:spLocks noGrp="1"/>
          </p:cNvSpPr>
          <p:nvPr>
            <p:ph idx="1"/>
          </p:nvPr>
        </p:nvSpPr>
        <p:spPr>
          <a:xfrm>
            <a:off x="2239283" y="2133600"/>
            <a:ext cx="9372600" cy="3486415"/>
          </a:xfrm>
        </p:spPr>
        <p:txBody>
          <a:bodyPr>
            <a:normAutofit fontScale="92500" lnSpcReduction="10000"/>
          </a:bodyPr>
          <a:lstStyle/>
          <a:p>
            <a:pPr marL="45720" indent="0">
              <a:buNone/>
            </a:pPr>
            <a:r>
              <a:rPr lang="en-GB" sz="2600" dirty="0">
                <a:latin typeface="Twinkl Cursive Looped" panose="02000000000000000000" pitchFamily="2" charset="0"/>
              </a:rPr>
              <a:t>Thank you for spending precious time helping your child to embrace reading and develop a lifelong love of books.</a:t>
            </a:r>
          </a:p>
          <a:p>
            <a:endParaRPr lang="en-GB" dirty="0">
              <a:latin typeface="Twinkl Cursive Looped" panose="02000000000000000000" pitchFamily="2" charset="0"/>
            </a:endParaRPr>
          </a:p>
          <a:p>
            <a:endParaRPr lang="en-GB" dirty="0">
              <a:latin typeface="Twinkl Cursive Looped" panose="02000000000000000000" pitchFamily="2" charset="0"/>
            </a:endParaRPr>
          </a:p>
          <a:p>
            <a:endParaRPr lang="en-GB" dirty="0">
              <a:latin typeface="Twinkl Cursive Looped" panose="02000000000000000000" pitchFamily="2" charset="0"/>
            </a:endParaRPr>
          </a:p>
          <a:p>
            <a:endParaRPr lang="en-GB" sz="2800" dirty="0">
              <a:latin typeface="Twinkl Cursive Looped" panose="02000000000000000000" pitchFamily="2" charset="0"/>
            </a:endParaRPr>
          </a:p>
          <a:p>
            <a:pPr marL="45720" indent="0">
              <a:buNone/>
            </a:pPr>
            <a:r>
              <a:rPr lang="en-GB" sz="2800" dirty="0">
                <a:latin typeface="Twinkl Cursive Looped" panose="02000000000000000000" pitchFamily="2" charset="0"/>
              </a:rPr>
              <a:t>Please speak to your child’s class teacher if you would like further information about reading with your child.</a:t>
            </a:r>
          </a:p>
        </p:txBody>
      </p:sp>
      <p:pic>
        <p:nvPicPr>
          <p:cNvPr id="4" name="Picture 3" descr="5.it lunedì-mercoledì 2019-20 | scriviamo in italian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1846" y="3008943"/>
            <a:ext cx="1865555" cy="1603076"/>
          </a:xfrm>
          <a:prstGeom prst="rect">
            <a:avLst/>
          </a:prstGeom>
        </p:spPr>
      </p:pic>
    </p:spTree>
    <p:extLst>
      <p:ext uri="{BB962C8B-B14F-4D97-AF65-F5344CB8AC3E}">
        <p14:creationId xmlns:p14="http://schemas.microsoft.com/office/powerpoint/2010/main" val="345678421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140251"/>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8213" y="304799"/>
            <a:ext cx="9372600" cy="2269959"/>
          </a:xfrm>
        </p:spPr>
        <p:txBody>
          <a:bodyPr>
            <a:noAutofit/>
          </a:bodyPr>
          <a:lstStyle/>
          <a:p>
            <a:r>
              <a:rPr lang="en-GB" sz="4000" dirty="0">
                <a:solidFill>
                  <a:srgbClr val="FF0000"/>
                </a:solidFill>
                <a:latin typeface="Twinkl Cursive Looped" panose="02000000000000000000" pitchFamily="2" charset="0"/>
              </a:rPr>
              <a:t>Reading has a very high priority in school as it’s an essential life-long skill.</a:t>
            </a:r>
          </a:p>
        </p:txBody>
      </p:sp>
      <p:sp>
        <p:nvSpPr>
          <p:cNvPr id="3" name="Content Placeholder 2"/>
          <p:cNvSpPr>
            <a:spLocks noGrp="1"/>
          </p:cNvSpPr>
          <p:nvPr>
            <p:ph idx="1"/>
          </p:nvPr>
        </p:nvSpPr>
        <p:spPr>
          <a:xfrm>
            <a:off x="2208213" y="3128210"/>
            <a:ext cx="9372600" cy="2586789"/>
          </a:xfrm>
        </p:spPr>
        <p:txBody>
          <a:bodyPr>
            <a:normAutofit/>
          </a:bodyPr>
          <a:lstStyle/>
          <a:p>
            <a:pPr marL="45720" indent="0">
              <a:buNone/>
            </a:pPr>
            <a:r>
              <a:rPr lang="en-GB" sz="4400" dirty="0">
                <a:latin typeface="Twinkl Cursive Looped" panose="02000000000000000000" pitchFamily="2" charset="0"/>
              </a:rPr>
              <a:t>In the infant department the children learn to read.</a:t>
            </a:r>
          </a:p>
          <a:p>
            <a:pPr marL="45720" indent="0">
              <a:buNone/>
            </a:pPr>
            <a:r>
              <a:rPr lang="en-GB" sz="4400" dirty="0">
                <a:latin typeface="Twinkl Cursive Looped" panose="02000000000000000000" pitchFamily="2" charset="0"/>
              </a:rPr>
              <a:t>In the juniors they read to learn.</a:t>
            </a:r>
          </a:p>
        </p:txBody>
      </p:sp>
    </p:spTree>
    <p:extLst>
      <p:ext uri="{BB962C8B-B14F-4D97-AF65-F5344CB8AC3E}">
        <p14:creationId xmlns:p14="http://schemas.microsoft.com/office/powerpoint/2010/main" val="402393702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7391" y="67280"/>
            <a:ext cx="9372600" cy="1200416"/>
          </a:xfrm>
        </p:spPr>
        <p:txBody>
          <a:bodyPr/>
          <a:lstStyle/>
          <a:p>
            <a:r>
              <a:rPr lang="en-GB" dirty="0">
                <a:latin typeface="Twinkl Cursive Looped" panose="02000000000000000000" pitchFamily="2" charset="0"/>
              </a:rPr>
              <a:t>From this………....to this……in just 3 years !</a:t>
            </a: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50758" y="1487800"/>
            <a:ext cx="4710112" cy="3532584"/>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4474" y="1793707"/>
            <a:ext cx="6196264" cy="4647197"/>
          </a:xfrm>
          <a:prstGeom prst="rect">
            <a:avLst/>
          </a:prstGeom>
        </p:spPr>
      </p:pic>
    </p:spTree>
    <p:extLst>
      <p:ext uri="{BB962C8B-B14F-4D97-AF65-F5344CB8AC3E}">
        <p14:creationId xmlns:p14="http://schemas.microsoft.com/office/powerpoint/2010/main" val="283242256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8213" y="304800"/>
            <a:ext cx="9372600" cy="1295400"/>
          </a:xfrm>
        </p:spPr>
        <p:txBody>
          <a:bodyPr>
            <a:normAutofit/>
          </a:bodyPr>
          <a:lstStyle/>
          <a:p>
            <a:r>
              <a:rPr lang="en-US" dirty="0">
                <a:latin typeface="Kristen ITC" panose="03050502040202030202" pitchFamily="66" charset="0"/>
              </a:rPr>
              <a:t> </a:t>
            </a:r>
            <a:r>
              <a:rPr lang="en-US" dirty="0">
                <a:latin typeface="Twinkl Cursive Looped" panose="02000000000000000000" pitchFamily="2" charset="0"/>
              </a:rPr>
              <a:t>Children need lots of adult time and support on this learning journey.</a:t>
            </a:r>
          </a:p>
        </p:txBody>
      </p:sp>
      <p:graphicFrame>
        <p:nvGraphicFramePr>
          <p:cNvPr id="15" name="Content Placeholder 14" descr="Step Up Process diagram showing 5 steps ascending" title="SmartArt"/>
          <p:cNvGraphicFramePr>
            <a:graphicFrameLocks noGrp="1"/>
          </p:cNvGraphicFramePr>
          <p:nvPr>
            <p:ph idx="1"/>
            <p:extLst>
              <p:ext uri="{D42A27DB-BD31-4B8C-83A1-F6EECF244321}">
                <p14:modId xmlns:p14="http://schemas.microsoft.com/office/powerpoint/2010/main" val="2870388939"/>
              </p:ext>
            </p:extLst>
          </p:nvPr>
        </p:nvGraphicFramePr>
        <p:xfrm>
          <a:off x="2208213" y="1600199"/>
          <a:ext cx="9372600" cy="44155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250610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5063" y="748937"/>
            <a:ext cx="8368937" cy="4524315"/>
          </a:xfrm>
          <a:prstGeom prst="rect">
            <a:avLst/>
          </a:prstGeom>
        </p:spPr>
        <p:txBody>
          <a:bodyPr wrap="square">
            <a:spAutoFit/>
          </a:bodyPr>
          <a:lstStyle/>
          <a:p>
            <a:r>
              <a:rPr lang="en-US" sz="2400" dirty="0">
                <a:latin typeface="Twinkl Cursive Looped" panose="02000000000000000000" pitchFamily="2" charset="0"/>
              </a:rPr>
              <a:t>Learning to read is tricky at first. It is easy for children to lose enthusiasm when they are developing this difficult skill. </a:t>
            </a:r>
          </a:p>
          <a:p>
            <a:endParaRPr lang="en-US" sz="2400" dirty="0">
              <a:latin typeface="Twinkl Cursive Looped" panose="02000000000000000000" pitchFamily="2" charset="0"/>
            </a:endParaRPr>
          </a:p>
          <a:p>
            <a:r>
              <a:rPr lang="en-US" sz="2400" dirty="0">
                <a:latin typeface="Twinkl Cursive Looped" panose="02000000000000000000" pitchFamily="2" charset="0"/>
              </a:rPr>
              <a:t>Spending time supporting your child during this challenging process will have a huge impact on their reading progress, confidence and future success.</a:t>
            </a:r>
          </a:p>
          <a:p>
            <a:endParaRPr lang="en-US" sz="2400" dirty="0">
              <a:latin typeface="Twinkl Cursive Looped" panose="02000000000000000000" pitchFamily="2" charset="0"/>
            </a:endParaRPr>
          </a:p>
          <a:p>
            <a:r>
              <a:rPr lang="en-US" sz="2400" dirty="0">
                <a:latin typeface="Twinkl Cursive Looped" panose="02000000000000000000" pitchFamily="2" charset="0"/>
              </a:rPr>
              <a:t>Research into the reading development of young children has found that children who enjoy reading books with their family are five times more likely to read above the expected level, compared to those who don’t. They are also better writers and are more likely to be successful in their adult life.</a:t>
            </a:r>
            <a:endParaRPr lang="en-GB" sz="2400" dirty="0">
              <a:latin typeface="Twinkl Cursive Looped" panose="02000000000000000000" pitchFamily="2" charset="0"/>
            </a:endParaRPr>
          </a:p>
        </p:txBody>
      </p:sp>
      <p:pic>
        <p:nvPicPr>
          <p:cNvPr id="3" name="Picture 2" descr="Finding the Best Books for Your Child | Topeka &amp; Shawne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71119">
            <a:off x="9144000" y="374060"/>
            <a:ext cx="2271380" cy="1881460"/>
          </a:xfrm>
          <a:prstGeom prst="rect">
            <a:avLst/>
          </a:prstGeom>
        </p:spPr>
      </p:pic>
      <p:pic>
        <p:nvPicPr>
          <p:cNvPr id="4" name="Picture 3" descr="Bedtime Stories to Expand Your Kid’s Imagination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90246">
            <a:off x="9170355" y="2946727"/>
            <a:ext cx="2773460" cy="1981290"/>
          </a:xfrm>
          <a:prstGeom prst="rect">
            <a:avLst/>
          </a:prstGeom>
        </p:spPr>
      </p:pic>
    </p:spTree>
    <p:extLst>
      <p:ext uri="{BB962C8B-B14F-4D97-AF65-F5344CB8AC3E}">
        <p14:creationId xmlns:p14="http://schemas.microsoft.com/office/powerpoint/2010/main" val="67964715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br>
              <a:rPr lang="en-GB" dirty="0"/>
            </a:br>
            <a:br>
              <a:rPr lang="en-GB" dirty="0"/>
            </a:br>
            <a:endParaRPr lang="en-GB" dirty="0">
              <a:latin typeface="Twinkl Cursive Looped" panose="02000000000000000000" pitchFamily="2" charset="0"/>
            </a:endParaRPr>
          </a:p>
        </p:txBody>
      </p:sp>
      <p:sp>
        <p:nvSpPr>
          <p:cNvPr id="3" name="Subtitle 2">
            <a:extLst>
              <a:ext uri="{FF2B5EF4-FFF2-40B4-BE49-F238E27FC236}">
                <a16:creationId xmlns:a16="http://schemas.microsoft.com/office/drawing/2014/main" id="{C7939FD2-5FDD-6641-C103-48EB1EF9D4E1}"/>
              </a:ext>
            </a:extLst>
          </p:cNvPr>
          <p:cNvSpPr>
            <a:spLocks noGrp="1"/>
          </p:cNvSpPr>
          <p:nvPr>
            <p:ph type="subTitle" idx="1"/>
          </p:nvPr>
        </p:nvSpPr>
        <p:spPr>
          <a:xfrm>
            <a:off x="1065213" y="3108804"/>
            <a:ext cx="8251315" cy="838200"/>
          </a:xfrm>
        </p:spPr>
        <p:txBody>
          <a:bodyPr>
            <a:normAutofit/>
          </a:bodyPr>
          <a:lstStyle/>
          <a:p>
            <a:r>
              <a:rPr lang="en-GB" dirty="0">
                <a:hlinkClick r:id="rId2"/>
              </a:rPr>
              <a:t>https://www.youtube.com/watch?v=dkNdSB9BRpo</a:t>
            </a:r>
            <a:endParaRPr lang="en-GB" dirty="0"/>
          </a:p>
        </p:txBody>
      </p:sp>
    </p:spTree>
    <p:extLst>
      <p:ext uri="{BB962C8B-B14F-4D97-AF65-F5344CB8AC3E}">
        <p14:creationId xmlns:p14="http://schemas.microsoft.com/office/powerpoint/2010/main" val="3837769454"/>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8213" y="304800"/>
            <a:ext cx="9372600" cy="45719"/>
          </a:xfrm>
        </p:spPr>
        <p:txBody>
          <a:bodyPr>
            <a:normAutofit fontScale="90000"/>
          </a:bodyPr>
          <a:lstStyle/>
          <a:p>
            <a:endParaRPr lang="en-GB" dirty="0"/>
          </a:p>
        </p:txBody>
      </p:sp>
      <p:sp>
        <p:nvSpPr>
          <p:cNvPr id="3" name="Content Placeholder 2"/>
          <p:cNvSpPr>
            <a:spLocks noGrp="1"/>
          </p:cNvSpPr>
          <p:nvPr>
            <p:ph idx="1"/>
          </p:nvPr>
        </p:nvSpPr>
        <p:spPr/>
        <p:txBody>
          <a:bodyPr>
            <a:normAutofit/>
          </a:bodyPr>
          <a:lstStyle/>
          <a:p>
            <a:r>
              <a:rPr lang="en-GB" sz="3200" dirty="0">
                <a:latin typeface="Twinkl Cursive Looped" panose="02000000000000000000" pitchFamily="2" charset="0"/>
              </a:rPr>
              <a:t>Encourage your child to sound out the words themselves. Children can find this hard at first, but will soon gain speed and accuracy. Your child has a log in stuck in their reading record so they can also access books to read online</a:t>
            </a:r>
          </a:p>
        </p:txBody>
      </p:sp>
    </p:spTree>
    <p:extLst>
      <p:ext uri="{BB962C8B-B14F-4D97-AF65-F5344CB8AC3E}">
        <p14:creationId xmlns:p14="http://schemas.microsoft.com/office/powerpoint/2010/main" val="54279106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E88775-A0B9-F488-7BC1-507A5A1EF6E7}"/>
              </a:ext>
            </a:extLst>
          </p:cNvPr>
          <p:cNvSpPr>
            <a:spLocks noGrp="1"/>
          </p:cNvSpPr>
          <p:nvPr>
            <p:ph type="ctrTitle"/>
          </p:nvPr>
        </p:nvSpPr>
        <p:spPr>
          <a:xfrm>
            <a:off x="1832964" y="2130951"/>
            <a:ext cx="7091361" cy="2793906"/>
          </a:xfrm>
        </p:spPr>
        <p:txBody>
          <a:bodyPr/>
          <a:lstStyle/>
          <a:p>
            <a:r>
              <a:rPr lang="en-GB" dirty="0">
                <a:hlinkClick r:id="rId2" action="ppaction://hlinkfile"/>
              </a:rPr>
              <a:t>VIPERS Stems - Question Stems Pack (1).pdf</a:t>
            </a:r>
            <a:endParaRPr lang="en-GB" dirty="0"/>
          </a:p>
        </p:txBody>
      </p:sp>
      <p:sp>
        <p:nvSpPr>
          <p:cNvPr id="5" name="Subtitle 4">
            <a:extLst>
              <a:ext uri="{FF2B5EF4-FFF2-40B4-BE49-F238E27FC236}">
                <a16:creationId xmlns:a16="http://schemas.microsoft.com/office/drawing/2014/main" id="{DDBEB4CC-A4BC-615F-539C-CB7CD718C4E9}"/>
              </a:ext>
            </a:extLst>
          </p:cNvPr>
          <p:cNvSpPr>
            <a:spLocks noGrp="1"/>
          </p:cNvSpPr>
          <p:nvPr>
            <p:ph type="subTitle" idx="1"/>
          </p:nvPr>
        </p:nvSpPr>
        <p:spPr>
          <a:xfrm>
            <a:off x="2290164" y="676155"/>
            <a:ext cx="7091361" cy="838200"/>
          </a:xfrm>
        </p:spPr>
        <p:txBody>
          <a:bodyPr/>
          <a:lstStyle/>
          <a:p>
            <a:endParaRPr lang="en-GB" dirty="0"/>
          </a:p>
        </p:txBody>
      </p:sp>
    </p:spTree>
    <p:extLst>
      <p:ext uri="{BB962C8B-B14F-4D97-AF65-F5344CB8AC3E}">
        <p14:creationId xmlns:p14="http://schemas.microsoft.com/office/powerpoint/2010/main" val="226294247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00"/>
                </a:solidFill>
                <a:latin typeface="Twinkl Cursive Looped" panose="02000000000000000000" pitchFamily="2" charset="0"/>
              </a:rPr>
              <a:t>The children’s books are very carefully written!</a:t>
            </a:r>
          </a:p>
        </p:txBody>
      </p:sp>
      <p:sp>
        <p:nvSpPr>
          <p:cNvPr id="3" name="Content Placeholder 2"/>
          <p:cNvSpPr>
            <a:spLocks noGrp="1"/>
          </p:cNvSpPr>
          <p:nvPr>
            <p:ph idx="1"/>
          </p:nvPr>
        </p:nvSpPr>
        <p:spPr/>
        <p:txBody>
          <a:bodyPr>
            <a:normAutofit/>
          </a:bodyPr>
          <a:lstStyle/>
          <a:p>
            <a:r>
              <a:rPr lang="en-GB" sz="2800" dirty="0">
                <a:latin typeface="Twinkl Cursive Looped" panose="02000000000000000000" pitchFamily="2" charset="0"/>
              </a:rPr>
              <a:t>The main reason we chose this scheme is because the books have been painstaking written to ensure that children are only required to read the sounds they have been taught in school .</a:t>
            </a:r>
          </a:p>
          <a:p>
            <a:r>
              <a:rPr lang="en-GB" sz="2800" dirty="0">
                <a:latin typeface="Twinkl Cursive Looped" panose="02000000000000000000" pitchFamily="2" charset="0"/>
              </a:rPr>
              <a:t>There are 44 phonemes, which takes all of Reception and Year 1 to teach and learn!</a:t>
            </a:r>
          </a:p>
          <a:p>
            <a:r>
              <a:rPr lang="en-GB" sz="2800" dirty="0">
                <a:latin typeface="Twinkl Cursive Looped" panose="02000000000000000000" pitchFamily="2" charset="0"/>
              </a:rPr>
              <a:t>This ensures they have the tools they need to read successfully and </a:t>
            </a:r>
            <a:r>
              <a:rPr lang="en-GB" sz="2800" dirty="0">
                <a:solidFill>
                  <a:srgbClr val="FF0000"/>
                </a:solidFill>
                <a:latin typeface="Twinkl Cursive Looped" panose="02000000000000000000" pitchFamily="2" charset="0"/>
              </a:rPr>
              <a:t>independently</a:t>
            </a:r>
            <a:r>
              <a:rPr lang="en-GB" sz="2800" dirty="0">
                <a:latin typeface="Twinkl Cursive Looped" panose="02000000000000000000" pitchFamily="2" charset="0"/>
              </a:rPr>
              <a:t>.</a:t>
            </a:r>
          </a:p>
        </p:txBody>
      </p:sp>
    </p:spTree>
    <p:extLst>
      <p:ext uri="{BB962C8B-B14F-4D97-AF65-F5344CB8AC3E}">
        <p14:creationId xmlns:p14="http://schemas.microsoft.com/office/powerpoint/2010/main" val="180548616"/>
      </p:ext>
    </p:extLst>
  </p:cSld>
  <p:clrMapOvr>
    <a:masterClrMapping/>
  </p:clrMapOvr>
  <p:transition spd="slow">
    <p:wipe/>
  </p:transition>
</p:sld>
</file>

<file path=ppt/theme/theme1.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61883.potx" id="{18737D51-7733-4200-B5C9-BF22CA2CE631}" vid="{40CEFE45-12FF-4454-86EB-59F04C858872}"/>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Children playing education presentation design (cartoon illustration, widescreen)</Template>
  <TotalTime>19957</TotalTime>
  <Words>1104</Words>
  <Application>Microsoft Office PowerPoint</Application>
  <PresentationFormat>Widescreen</PresentationFormat>
  <Paragraphs>65</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Euphemia</vt:lpstr>
      <vt:lpstr>Kristen ITC</vt:lpstr>
      <vt:lpstr>Twinkl Cursive Looped</vt:lpstr>
      <vt:lpstr>Wingdings</vt:lpstr>
      <vt:lpstr>Children Playing 16x9</vt:lpstr>
      <vt:lpstr>How can we help our children learn to read ?</vt:lpstr>
      <vt:lpstr>Reading has a very high priority in school as it’s an essential life-long skill.</vt:lpstr>
      <vt:lpstr>From this………....to this……in just 3 years !</vt:lpstr>
      <vt:lpstr> Children need lots of adult time and support on this learning journey.</vt:lpstr>
      <vt:lpstr>PowerPoint Presentation</vt:lpstr>
      <vt:lpstr>  </vt:lpstr>
      <vt:lpstr>PowerPoint Presentation</vt:lpstr>
      <vt:lpstr>VIPERS Stems - Question Stems Pack (1).pdf</vt:lpstr>
      <vt:lpstr>The children’s books are very carefully written!</vt:lpstr>
      <vt:lpstr>Home readers:</vt:lpstr>
      <vt:lpstr>Your child’s reading record:</vt:lpstr>
      <vt:lpstr> </vt:lpstr>
      <vt:lpstr>How Snuggle up with a book will work:</vt:lpstr>
      <vt:lpstr>Develop a good reading routine.</vt:lpstr>
      <vt:lpstr>Top tips </vt:lpstr>
      <vt:lpstr>A big THANK YOU from all the staff ………and your children!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PadihamPrimary</dc:creator>
  <cp:lastModifiedBy>Mrs R Patel</cp:lastModifiedBy>
  <cp:revision>67</cp:revision>
  <cp:lastPrinted>2022-02-07T15:13:39Z</cp:lastPrinted>
  <dcterms:created xsi:type="dcterms:W3CDTF">2021-11-09T19:59:21Z</dcterms:created>
  <dcterms:modified xsi:type="dcterms:W3CDTF">2025-12-02T10:55:08Z</dcterms:modified>
</cp:coreProperties>
</file>