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18"/>
  </p:notesMasterIdLst>
  <p:sldIdLst>
    <p:sldId id="262" r:id="rId5"/>
    <p:sldId id="278" r:id="rId6"/>
    <p:sldId id="279" r:id="rId7"/>
    <p:sldId id="281" r:id="rId8"/>
    <p:sldId id="280" r:id="rId9"/>
    <p:sldId id="264" r:id="rId10"/>
    <p:sldId id="267" r:id="rId11"/>
    <p:sldId id="265" r:id="rId12"/>
    <p:sldId id="270" r:id="rId13"/>
    <p:sldId id="271" r:id="rId14"/>
    <p:sldId id="272" r:id="rId15"/>
    <p:sldId id="273" r:id="rId16"/>
    <p:sldId id="274" r:id="rId17"/>
  </p:sldIdLst>
  <p:sldSz cx="7559675" cy="1069181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DFFD5"/>
    <a:srgbClr val="70CD5B"/>
    <a:srgbClr val="CC00CC"/>
    <a:srgbClr val="FF9933"/>
    <a:srgbClr val="D4DAFF"/>
    <a:srgbClr val="7484E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9842F45-CAEB-7F66-C16C-9BA06CB17045}" v="70" dt="2024-07-18T08:59:03.26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3132"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49041D79-6266-4C44-AC83-61E8EF9CBEC6}" type="datetimeFigureOut">
              <a:rPr lang="en-GB" smtClean="0"/>
              <a:t>22/01/2025</a:t>
            </a:fld>
            <a:endParaRPr lang="en-GB"/>
          </a:p>
        </p:txBody>
      </p:sp>
      <p:sp>
        <p:nvSpPr>
          <p:cNvPr id="4" name="Slide Image Placeholder 3"/>
          <p:cNvSpPr>
            <a:spLocks noGrp="1" noRot="1" noChangeAspect="1"/>
          </p:cNvSpPr>
          <p:nvPr>
            <p:ph type="sldImg" idx="2"/>
          </p:nvPr>
        </p:nvSpPr>
        <p:spPr>
          <a:xfrm>
            <a:off x="2216150" y="1241425"/>
            <a:ext cx="236537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03AF5A77-EE44-4C6E-8CB2-6BF04E9BB1B9}" type="slidenum">
              <a:rPr lang="en-GB" smtClean="0"/>
              <a:t>‹#›</a:t>
            </a:fld>
            <a:endParaRPr lang="en-GB"/>
          </a:p>
        </p:txBody>
      </p:sp>
    </p:spTree>
    <p:extLst>
      <p:ext uri="{BB962C8B-B14F-4D97-AF65-F5344CB8AC3E}">
        <p14:creationId xmlns:p14="http://schemas.microsoft.com/office/powerpoint/2010/main" val="1075838757"/>
      </p:ext>
    </p:extLst>
  </p:cSld>
  <p:clrMap bg1="lt1" tx1="dk1" bg2="lt2" tx2="dk2" accent1="accent1" accent2="accent2" accent3="accent3" accent4="accent4" accent5="accent5" accent6="accent6" hlink="hlink" folHlink="folHlink"/>
  <p:notesStyle>
    <a:lvl1pPr marL="0" algn="l" defTabSz="995507" rtl="0" eaLnBrk="1" latinLnBrk="0" hangingPunct="1">
      <a:defRPr sz="1306" kern="1200">
        <a:solidFill>
          <a:schemeClr val="tx1"/>
        </a:solidFill>
        <a:latin typeface="+mn-lt"/>
        <a:ea typeface="+mn-ea"/>
        <a:cs typeface="+mn-cs"/>
      </a:defRPr>
    </a:lvl1pPr>
    <a:lvl2pPr marL="497754" algn="l" defTabSz="995507" rtl="0" eaLnBrk="1" latinLnBrk="0" hangingPunct="1">
      <a:defRPr sz="1306" kern="1200">
        <a:solidFill>
          <a:schemeClr val="tx1"/>
        </a:solidFill>
        <a:latin typeface="+mn-lt"/>
        <a:ea typeface="+mn-ea"/>
        <a:cs typeface="+mn-cs"/>
      </a:defRPr>
    </a:lvl2pPr>
    <a:lvl3pPr marL="995507" algn="l" defTabSz="995507" rtl="0" eaLnBrk="1" latinLnBrk="0" hangingPunct="1">
      <a:defRPr sz="1306" kern="1200">
        <a:solidFill>
          <a:schemeClr val="tx1"/>
        </a:solidFill>
        <a:latin typeface="+mn-lt"/>
        <a:ea typeface="+mn-ea"/>
        <a:cs typeface="+mn-cs"/>
      </a:defRPr>
    </a:lvl3pPr>
    <a:lvl4pPr marL="1493261" algn="l" defTabSz="995507" rtl="0" eaLnBrk="1" latinLnBrk="0" hangingPunct="1">
      <a:defRPr sz="1306" kern="1200">
        <a:solidFill>
          <a:schemeClr val="tx1"/>
        </a:solidFill>
        <a:latin typeface="+mn-lt"/>
        <a:ea typeface="+mn-ea"/>
        <a:cs typeface="+mn-cs"/>
      </a:defRPr>
    </a:lvl4pPr>
    <a:lvl5pPr marL="1991015" algn="l" defTabSz="995507" rtl="0" eaLnBrk="1" latinLnBrk="0" hangingPunct="1">
      <a:defRPr sz="1306" kern="1200">
        <a:solidFill>
          <a:schemeClr val="tx1"/>
        </a:solidFill>
        <a:latin typeface="+mn-lt"/>
        <a:ea typeface="+mn-ea"/>
        <a:cs typeface="+mn-cs"/>
      </a:defRPr>
    </a:lvl5pPr>
    <a:lvl6pPr marL="2488768" algn="l" defTabSz="995507" rtl="0" eaLnBrk="1" latinLnBrk="0" hangingPunct="1">
      <a:defRPr sz="1306" kern="1200">
        <a:solidFill>
          <a:schemeClr val="tx1"/>
        </a:solidFill>
        <a:latin typeface="+mn-lt"/>
        <a:ea typeface="+mn-ea"/>
        <a:cs typeface="+mn-cs"/>
      </a:defRPr>
    </a:lvl6pPr>
    <a:lvl7pPr marL="2986522" algn="l" defTabSz="995507" rtl="0" eaLnBrk="1" latinLnBrk="0" hangingPunct="1">
      <a:defRPr sz="1306" kern="1200">
        <a:solidFill>
          <a:schemeClr val="tx1"/>
        </a:solidFill>
        <a:latin typeface="+mn-lt"/>
        <a:ea typeface="+mn-ea"/>
        <a:cs typeface="+mn-cs"/>
      </a:defRPr>
    </a:lvl7pPr>
    <a:lvl8pPr marL="3484275" algn="l" defTabSz="995507" rtl="0" eaLnBrk="1" latinLnBrk="0" hangingPunct="1">
      <a:defRPr sz="1306" kern="1200">
        <a:solidFill>
          <a:schemeClr val="tx1"/>
        </a:solidFill>
        <a:latin typeface="+mn-lt"/>
        <a:ea typeface="+mn-ea"/>
        <a:cs typeface="+mn-cs"/>
      </a:defRPr>
    </a:lvl8pPr>
    <a:lvl9pPr marL="3982029" algn="l" defTabSz="995507" rtl="0" eaLnBrk="1" latinLnBrk="0" hangingPunct="1">
      <a:defRPr sz="1306"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3AF5A77-EE44-4C6E-8CB2-6BF04E9BB1B9}" type="slidenum">
              <a:rPr lang="en-GB" smtClean="0"/>
              <a:t>1</a:t>
            </a:fld>
            <a:endParaRPr lang="en-GB"/>
          </a:p>
        </p:txBody>
      </p:sp>
    </p:spTree>
    <p:extLst>
      <p:ext uri="{BB962C8B-B14F-4D97-AF65-F5344CB8AC3E}">
        <p14:creationId xmlns:p14="http://schemas.microsoft.com/office/powerpoint/2010/main" val="20268697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3AF5A77-EE44-4C6E-8CB2-6BF04E9BB1B9}" type="slidenum">
              <a:rPr lang="en-GB" smtClean="0"/>
              <a:t>10</a:t>
            </a:fld>
            <a:endParaRPr lang="en-GB"/>
          </a:p>
        </p:txBody>
      </p:sp>
    </p:spTree>
    <p:extLst>
      <p:ext uri="{BB962C8B-B14F-4D97-AF65-F5344CB8AC3E}">
        <p14:creationId xmlns:p14="http://schemas.microsoft.com/office/powerpoint/2010/main" val="5566414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3AF5A77-EE44-4C6E-8CB2-6BF04E9BB1B9}" type="slidenum">
              <a:rPr lang="en-GB" smtClean="0"/>
              <a:t>11</a:t>
            </a:fld>
            <a:endParaRPr lang="en-GB"/>
          </a:p>
        </p:txBody>
      </p:sp>
    </p:spTree>
    <p:extLst>
      <p:ext uri="{BB962C8B-B14F-4D97-AF65-F5344CB8AC3E}">
        <p14:creationId xmlns:p14="http://schemas.microsoft.com/office/powerpoint/2010/main" val="3219792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3AF5A77-EE44-4C6E-8CB2-6BF04E9BB1B9}" type="slidenum">
              <a:rPr lang="en-GB" smtClean="0"/>
              <a:t>12</a:t>
            </a:fld>
            <a:endParaRPr lang="en-GB"/>
          </a:p>
        </p:txBody>
      </p:sp>
    </p:spTree>
    <p:extLst>
      <p:ext uri="{BB962C8B-B14F-4D97-AF65-F5344CB8AC3E}">
        <p14:creationId xmlns:p14="http://schemas.microsoft.com/office/powerpoint/2010/main" val="14345803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3AF5A77-EE44-4C6E-8CB2-6BF04E9BB1B9}" type="slidenum">
              <a:rPr lang="en-GB" smtClean="0"/>
              <a:t>13</a:t>
            </a:fld>
            <a:endParaRPr lang="en-GB"/>
          </a:p>
        </p:txBody>
      </p:sp>
    </p:spTree>
    <p:extLst>
      <p:ext uri="{BB962C8B-B14F-4D97-AF65-F5344CB8AC3E}">
        <p14:creationId xmlns:p14="http://schemas.microsoft.com/office/powerpoint/2010/main" val="8630645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3AF5A77-EE44-4C6E-8CB2-6BF04E9BB1B9}" type="slidenum">
              <a:rPr lang="en-GB" smtClean="0"/>
              <a:t>2</a:t>
            </a:fld>
            <a:endParaRPr lang="en-GB"/>
          </a:p>
        </p:txBody>
      </p:sp>
    </p:spTree>
    <p:extLst>
      <p:ext uri="{BB962C8B-B14F-4D97-AF65-F5344CB8AC3E}">
        <p14:creationId xmlns:p14="http://schemas.microsoft.com/office/powerpoint/2010/main" val="24287461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3AF5A77-EE44-4C6E-8CB2-6BF04E9BB1B9}" type="slidenum">
              <a:rPr lang="en-GB" smtClean="0"/>
              <a:t>3</a:t>
            </a:fld>
            <a:endParaRPr lang="en-GB"/>
          </a:p>
        </p:txBody>
      </p:sp>
    </p:spTree>
    <p:extLst>
      <p:ext uri="{BB962C8B-B14F-4D97-AF65-F5344CB8AC3E}">
        <p14:creationId xmlns:p14="http://schemas.microsoft.com/office/powerpoint/2010/main" val="32128433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3AF5A77-EE44-4C6E-8CB2-6BF04E9BB1B9}" type="slidenum">
              <a:rPr lang="en-GB" smtClean="0"/>
              <a:t>4</a:t>
            </a:fld>
            <a:endParaRPr lang="en-GB"/>
          </a:p>
        </p:txBody>
      </p:sp>
    </p:spTree>
    <p:extLst>
      <p:ext uri="{BB962C8B-B14F-4D97-AF65-F5344CB8AC3E}">
        <p14:creationId xmlns:p14="http://schemas.microsoft.com/office/powerpoint/2010/main" val="31590574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3AF5A77-EE44-4C6E-8CB2-6BF04E9BB1B9}" type="slidenum">
              <a:rPr lang="en-GB" smtClean="0"/>
              <a:t>5</a:t>
            </a:fld>
            <a:endParaRPr lang="en-GB"/>
          </a:p>
        </p:txBody>
      </p:sp>
    </p:spTree>
    <p:extLst>
      <p:ext uri="{BB962C8B-B14F-4D97-AF65-F5344CB8AC3E}">
        <p14:creationId xmlns:p14="http://schemas.microsoft.com/office/powerpoint/2010/main" val="11634203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3AF5A77-EE44-4C6E-8CB2-6BF04E9BB1B9}" type="slidenum">
              <a:rPr lang="en-GB" smtClean="0"/>
              <a:t>6</a:t>
            </a:fld>
            <a:endParaRPr lang="en-GB"/>
          </a:p>
        </p:txBody>
      </p:sp>
    </p:spTree>
    <p:extLst>
      <p:ext uri="{BB962C8B-B14F-4D97-AF65-F5344CB8AC3E}">
        <p14:creationId xmlns:p14="http://schemas.microsoft.com/office/powerpoint/2010/main" val="38470258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3AF5A77-EE44-4C6E-8CB2-6BF04E9BB1B9}" type="slidenum">
              <a:rPr lang="en-GB" smtClean="0"/>
              <a:t>7</a:t>
            </a:fld>
            <a:endParaRPr lang="en-GB"/>
          </a:p>
        </p:txBody>
      </p:sp>
    </p:spTree>
    <p:extLst>
      <p:ext uri="{BB962C8B-B14F-4D97-AF65-F5344CB8AC3E}">
        <p14:creationId xmlns:p14="http://schemas.microsoft.com/office/powerpoint/2010/main" val="12942741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3AF5A77-EE44-4C6E-8CB2-6BF04E9BB1B9}" type="slidenum">
              <a:rPr lang="en-GB" smtClean="0"/>
              <a:t>8</a:t>
            </a:fld>
            <a:endParaRPr lang="en-GB"/>
          </a:p>
        </p:txBody>
      </p:sp>
    </p:spTree>
    <p:extLst>
      <p:ext uri="{BB962C8B-B14F-4D97-AF65-F5344CB8AC3E}">
        <p14:creationId xmlns:p14="http://schemas.microsoft.com/office/powerpoint/2010/main" val="38476935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3AF5A77-EE44-4C6E-8CB2-6BF04E9BB1B9}" type="slidenum">
              <a:rPr lang="en-GB" smtClean="0"/>
              <a:t>9</a:t>
            </a:fld>
            <a:endParaRPr lang="en-GB"/>
          </a:p>
        </p:txBody>
      </p:sp>
    </p:spTree>
    <p:extLst>
      <p:ext uri="{BB962C8B-B14F-4D97-AF65-F5344CB8AC3E}">
        <p14:creationId xmlns:p14="http://schemas.microsoft.com/office/powerpoint/2010/main" val="24819747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66976" y="1749795"/>
            <a:ext cx="6425724" cy="3722335"/>
          </a:xfrm>
        </p:spPr>
        <p:txBody>
          <a:bodyPr anchor="b"/>
          <a:lstStyle>
            <a:lvl1pPr algn="ctr">
              <a:defRPr sz="4960"/>
            </a:lvl1pPr>
          </a:lstStyle>
          <a:p>
            <a:r>
              <a:rPr lang="en-US"/>
              <a:t>Click to edit Master title style</a:t>
            </a:r>
          </a:p>
        </p:txBody>
      </p:sp>
      <p:sp>
        <p:nvSpPr>
          <p:cNvPr id="3" name="Subtitle 2"/>
          <p:cNvSpPr>
            <a:spLocks noGrp="1"/>
          </p:cNvSpPr>
          <p:nvPr>
            <p:ph type="subTitle" idx="1"/>
          </p:nvPr>
        </p:nvSpPr>
        <p:spPr>
          <a:xfrm>
            <a:off x="944960" y="5615678"/>
            <a:ext cx="5669756" cy="2581379"/>
          </a:xfrm>
        </p:spPr>
        <p:txBody>
          <a:bodyPr/>
          <a:lstStyle>
            <a:lvl1pPr marL="0" indent="0" algn="ctr">
              <a:buNone/>
              <a:defRPr sz="1984"/>
            </a:lvl1pPr>
            <a:lvl2pPr marL="377967" indent="0" algn="ctr">
              <a:buNone/>
              <a:defRPr sz="1653"/>
            </a:lvl2pPr>
            <a:lvl3pPr marL="755934" indent="0" algn="ctr">
              <a:buNone/>
              <a:defRPr sz="1488"/>
            </a:lvl3pPr>
            <a:lvl4pPr marL="1133902" indent="0" algn="ctr">
              <a:buNone/>
              <a:defRPr sz="1323"/>
            </a:lvl4pPr>
            <a:lvl5pPr marL="1511869" indent="0" algn="ctr">
              <a:buNone/>
              <a:defRPr sz="1323"/>
            </a:lvl5pPr>
            <a:lvl6pPr marL="1889836" indent="0" algn="ctr">
              <a:buNone/>
              <a:defRPr sz="1323"/>
            </a:lvl6pPr>
            <a:lvl7pPr marL="2267803" indent="0" algn="ctr">
              <a:buNone/>
              <a:defRPr sz="1323"/>
            </a:lvl7pPr>
            <a:lvl8pPr marL="2645771" indent="0" algn="ctr">
              <a:buNone/>
              <a:defRPr sz="1323"/>
            </a:lvl8pPr>
            <a:lvl9pPr marL="3023738" indent="0" algn="ctr">
              <a:buNone/>
              <a:defRPr sz="1323"/>
            </a:lvl9pPr>
          </a:lstStyle>
          <a:p>
            <a:r>
              <a:rPr lang="en-US"/>
              <a:t>Click to edit Master subtitle style</a:t>
            </a:r>
          </a:p>
        </p:txBody>
      </p:sp>
      <p:sp>
        <p:nvSpPr>
          <p:cNvPr id="4" name="Date Placeholder 3"/>
          <p:cNvSpPr>
            <a:spLocks noGrp="1"/>
          </p:cNvSpPr>
          <p:nvPr>
            <p:ph type="dt" sz="half" idx="10"/>
          </p:nvPr>
        </p:nvSpPr>
        <p:spPr/>
        <p:txBody>
          <a:bodyPr/>
          <a:lstStyle/>
          <a:p>
            <a:fld id="{3DDA339C-6CD1-474C-A8A0-AE43F6DFE60D}" type="datetimeFigureOut">
              <a:rPr lang="en-GB" smtClean="0"/>
              <a:t>22/01/2025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808ED91-3BB9-48C7-AFF0-8750AFC91D47}" type="slidenum">
              <a:rPr lang="en-GB" smtClean="0"/>
              <a:t>‹#›</a:t>
            </a:fld>
            <a:endParaRPr lang="en-GB"/>
          </a:p>
        </p:txBody>
      </p:sp>
    </p:spTree>
    <p:extLst>
      <p:ext uri="{BB962C8B-B14F-4D97-AF65-F5344CB8AC3E}">
        <p14:creationId xmlns:p14="http://schemas.microsoft.com/office/powerpoint/2010/main" val="3966864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DDA339C-6CD1-474C-A8A0-AE43F6DFE60D}" type="datetimeFigureOut">
              <a:rPr lang="en-GB" smtClean="0"/>
              <a:t>22/01/2025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808ED91-3BB9-48C7-AFF0-8750AFC91D47}" type="slidenum">
              <a:rPr lang="en-GB" smtClean="0"/>
              <a:t>‹#›</a:t>
            </a:fld>
            <a:endParaRPr lang="en-GB"/>
          </a:p>
        </p:txBody>
      </p:sp>
    </p:spTree>
    <p:extLst>
      <p:ext uri="{BB962C8B-B14F-4D97-AF65-F5344CB8AC3E}">
        <p14:creationId xmlns:p14="http://schemas.microsoft.com/office/powerpoint/2010/main" val="31792620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09893" y="569240"/>
            <a:ext cx="1630055" cy="90608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19728" y="569240"/>
            <a:ext cx="4795669" cy="9060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DDA339C-6CD1-474C-A8A0-AE43F6DFE60D}" type="datetimeFigureOut">
              <a:rPr lang="en-GB" smtClean="0"/>
              <a:t>22/01/2025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808ED91-3BB9-48C7-AFF0-8750AFC91D47}" type="slidenum">
              <a:rPr lang="en-GB" smtClean="0"/>
              <a:t>‹#›</a:t>
            </a:fld>
            <a:endParaRPr lang="en-GB"/>
          </a:p>
        </p:txBody>
      </p:sp>
    </p:spTree>
    <p:extLst>
      <p:ext uri="{BB962C8B-B14F-4D97-AF65-F5344CB8AC3E}">
        <p14:creationId xmlns:p14="http://schemas.microsoft.com/office/powerpoint/2010/main" val="19811246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DDA339C-6CD1-474C-A8A0-AE43F6DFE60D}" type="datetimeFigureOut">
              <a:rPr lang="en-GB" smtClean="0"/>
              <a:t>22/01/2025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808ED91-3BB9-48C7-AFF0-8750AFC91D47}" type="slidenum">
              <a:rPr lang="en-GB" smtClean="0"/>
              <a:t>‹#›</a:t>
            </a:fld>
            <a:endParaRPr lang="en-GB"/>
          </a:p>
        </p:txBody>
      </p:sp>
    </p:spTree>
    <p:extLst>
      <p:ext uri="{BB962C8B-B14F-4D97-AF65-F5344CB8AC3E}">
        <p14:creationId xmlns:p14="http://schemas.microsoft.com/office/powerpoint/2010/main" val="16535853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15791" y="2665532"/>
            <a:ext cx="6520220" cy="4447496"/>
          </a:xfrm>
        </p:spPr>
        <p:txBody>
          <a:bodyPr anchor="b"/>
          <a:lstStyle>
            <a:lvl1pPr>
              <a:defRPr sz="4960"/>
            </a:lvl1pPr>
          </a:lstStyle>
          <a:p>
            <a:r>
              <a:rPr lang="en-US"/>
              <a:t>Click to edit Master title style</a:t>
            </a:r>
          </a:p>
        </p:txBody>
      </p:sp>
      <p:sp>
        <p:nvSpPr>
          <p:cNvPr id="3" name="Text Placeholder 2"/>
          <p:cNvSpPr>
            <a:spLocks noGrp="1"/>
          </p:cNvSpPr>
          <p:nvPr>
            <p:ph type="body" idx="1"/>
          </p:nvPr>
        </p:nvSpPr>
        <p:spPr>
          <a:xfrm>
            <a:off x="515791" y="7155103"/>
            <a:ext cx="6520220" cy="2338833"/>
          </a:xfrm>
        </p:spPr>
        <p:txBody>
          <a:bodyPr/>
          <a:lstStyle>
            <a:lvl1pPr marL="0" indent="0">
              <a:buNone/>
              <a:defRPr sz="1984">
                <a:solidFill>
                  <a:schemeClr val="tx1"/>
                </a:solidFill>
              </a:defRPr>
            </a:lvl1pPr>
            <a:lvl2pPr marL="377967" indent="0">
              <a:buNone/>
              <a:defRPr sz="1653">
                <a:solidFill>
                  <a:schemeClr val="tx1">
                    <a:tint val="75000"/>
                  </a:schemeClr>
                </a:solidFill>
              </a:defRPr>
            </a:lvl2pPr>
            <a:lvl3pPr marL="755934" indent="0">
              <a:buNone/>
              <a:defRPr sz="1488">
                <a:solidFill>
                  <a:schemeClr val="tx1">
                    <a:tint val="75000"/>
                  </a:schemeClr>
                </a:solidFill>
              </a:defRPr>
            </a:lvl3pPr>
            <a:lvl4pPr marL="1133902" indent="0">
              <a:buNone/>
              <a:defRPr sz="1323">
                <a:solidFill>
                  <a:schemeClr val="tx1">
                    <a:tint val="75000"/>
                  </a:schemeClr>
                </a:solidFill>
              </a:defRPr>
            </a:lvl4pPr>
            <a:lvl5pPr marL="1511869" indent="0">
              <a:buNone/>
              <a:defRPr sz="1323">
                <a:solidFill>
                  <a:schemeClr val="tx1">
                    <a:tint val="75000"/>
                  </a:schemeClr>
                </a:solidFill>
              </a:defRPr>
            </a:lvl5pPr>
            <a:lvl6pPr marL="1889836" indent="0">
              <a:buNone/>
              <a:defRPr sz="1323">
                <a:solidFill>
                  <a:schemeClr val="tx1">
                    <a:tint val="75000"/>
                  </a:schemeClr>
                </a:solidFill>
              </a:defRPr>
            </a:lvl6pPr>
            <a:lvl7pPr marL="2267803" indent="0">
              <a:buNone/>
              <a:defRPr sz="1323">
                <a:solidFill>
                  <a:schemeClr val="tx1">
                    <a:tint val="75000"/>
                  </a:schemeClr>
                </a:solidFill>
              </a:defRPr>
            </a:lvl7pPr>
            <a:lvl8pPr marL="2645771" indent="0">
              <a:buNone/>
              <a:defRPr sz="1323">
                <a:solidFill>
                  <a:schemeClr val="tx1">
                    <a:tint val="75000"/>
                  </a:schemeClr>
                </a:solidFill>
              </a:defRPr>
            </a:lvl8pPr>
            <a:lvl9pPr marL="3023738" indent="0">
              <a:buNone/>
              <a:defRPr sz="132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DDA339C-6CD1-474C-A8A0-AE43F6DFE60D}" type="datetimeFigureOut">
              <a:rPr lang="en-GB" smtClean="0"/>
              <a:t>22/01/2025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808ED91-3BB9-48C7-AFF0-8750AFC91D47}" type="slidenum">
              <a:rPr lang="en-GB" smtClean="0"/>
              <a:t>‹#›</a:t>
            </a:fld>
            <a:endParaRPr lang="en-GB"/>
          </a:p>
        </p:txBody>
      </p:sp>
    </p:spTree>
    <p:extLst>
      <p:ext uri="{BB962C8B-B14F-4D97-AF65-F5344CB8AC3E}">
        <p14:creationId xmlns:p14="http://schemas.microsoft.com/office/powerpoint/2010/main" val="3118747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19728" y="2846200"/>
            <a:ext cx="3212862" cy="67838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827085" y="2846200"/>
            <a:ext cx="3212862" cy="67838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DDA339C-6CD1-474C-A8A0-AE43F6DFE60D}" type="datetimeFigureOut">
              <a:rPr lang="en-GB" smtClean="0"/>
              <a:t>22/01/2025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808ED91-3BB9-48C7-AFF0-8750AFC91D47}" type="slidenum">
              <a:rPr lang="en-GB" smtClean="0"/>
              <a:t>‹#›</a:t>
            </a:fld>
            <a:endParaRPr lang="en-GB"/>
          </a:p>
        </p:txBody>
      </p:sp>
    </p:spTree>
    <p:extLst>
      <p:ext uri="{BB962C8B-B14F-4D97-AF65-F5344CB8AC3E}">
        <p14:creationId xmlns:p14="http://schemas.microsoft.com/office/powerpoint/2010/main" val="19683032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20712" y="569242"/>
            <a:ext cx="6520220" cy="2066590"/>
          </a:xfrm>
        </p:spPr>
        <p:txBody>
          <a:bodyPr/>
          <a:lstStyle/>
          <a:p>
            <a:r>
              <a:rPr lang="en-US"/>
              <a:t>Click to edit Master title style</a:t>
            </a:r>
          </a:p>
        </p:txBody>
      </p:sp>
      <p:sp>
        <p:nvSpPr>
          <p:cNvPr id="3" name="Text Placeholder 2"/>
          <p:cNvSpPr>
            <a:spLocks noGrp="1"/>
          </p:cNvSpPr>
          <p:nvPr>
            <p:ph type="body" idx="1"/>
          </p:nvPr>
        </p:nvSpPr>
        <p:spPr>
          <a:xfrm>
            <a:off x="520713" y="2620980"/>
            <a:ext cx="3198096"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en-US"/>
              <a:t>Click to edit Master text styles</a:t>
            </a:r>
          </a:p>
        </p:txBody>
      </p:sp>
      <p:sp>
        <p:nvSpPr>
          <p:cNvPr id="4" name="Content Placeholder 3"/>
          <p:cNvSpPr>
            <a:spLocks noGrp="1"/>
          </p:cNvSpPr>
          <p:nvPr>
            <p:ph sz="half" idx="2"/>
          </p:nvPr>
        </p:nvSpPr>
        <p:spPr>
          <a:xfrm>
            <a:off x="520713" y="3905482"/>
            <a:ext cx="3198096" cy="5744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827086" y="2620980"/>
            <a:ext cx="3213847"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en-US"/>
              <a:t>Click to edit Master text styles</a:t>
            </a:r>
          </a:p>
        </p:txBody>
      </p:sp>
      <p:sp>
        <p:nvSpPr>
          <p:cNvPr id="6" name="Content Placeholder 5"/>
          <p:cNvSpPr>
            <a:spLocks noGrp="1"/>
          </p:cNvSpPr>
          <p:nvPr>
            <p:ph sz="quarter" idx="4"/>
          </p:nvPr>
        </p:nvSpPr>
        <p:spPr>
          <a:xfrm>
            <a:off x="3827086" y="3905482"/>
            <a:ext cx="3213847" cy="5744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DDA339C-6CD1-474C-A8A0-AE43F6DFE60D}" type="datetimeFigureOut">
              <a:rPr lang="en-GB" smtClean="0"/>
              <a:t>22/01/2025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808ED91-3BB9-48C7-AFF0-8750AFC91D47}" type="slidenum">
              <a:rPr lang="en-GB" smtClean="0"/>
              <a:t>‹#›</a:t>
            </a:fld>
            <a:endParaRPr lang="en-GB"/>
          </a:p>
        </p:txBody>
      </p:sp>
    </p:spTree>
    <p:extLst>
      <p:ext uri="{BB962C8B-B14F-4D97-AF65-F5344CB8AC3E}">
        <p14:creationId xmlns:p14="http://schemas.microsoft.com/office/powerpoint/2010/main" val="26982068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DDA339C-6CD1-474C-A8A0-AE43F6DFE60D}" type="datetimeFigureOut">
              <a:rPr lang="en-GB" smtClean="0"/>
              <a:t>22/01/2025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808ED91-3BB9-48C7-AFF0-8750AFC91D47}" type="slidenum">
              <a:rPr lang="en-GB" smtClean="0"/>
              <a:t>‹#›</a:t>
            </a:fld>
            <a:endParaRPr lang="en-GB"/>
          </a:p>
        </p:txBody>
      </p:sp>
    </p:spTree>
    <p:extLst>
      <p:ext uri="{BB962C8B-B14F-4D97-AF65-F5344CB8AC3E}">
        <p14:creationId xmlns:p14="http://schemas.microsoft.com/office/powerpoint/2010/main" val="3133304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DA339C-6CD1-474C-A8A0-AE43F6DFE60D}" type="datetimeFigureOut">
              <a:rPr lang="en-GB" smtClean="0"/>
              <a:t>22/01/2025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808ED91-3BB9-48C7-AFF0-8750AFC91D47}" type="slidenum">
              <a:rPr lang="en-GB" smtClean="0"/>
              <a:t>‹#›</a:t>
            </a:fld>
            <a:endParaRPr lang="en-GB"/>
          </a:p>
        </p:txBody>
      </p:sp>
    </p:spTree>
    <p:extLst>
      <p:ext uri="{BB962C8B-B14F-4D97-AF65-F5344CB8AC3E}">
        <p14:creationId xmlns:p14="http://schemas.microsoft.com/office/powerpoint/2010/main" val="18340204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en-US"/>
              <a:t>Click to edit Master title style</a:t>
            </a:r>
          </a:p>
        </p:txBody>
      </p:sp>
      <p:sp>
        <p:nvSpPr>
          <p:cNvPr id="3" name="Content Placeholder 2"/>
          <p:cNvSpPr>
            <a:spLocks noGrp="1"/>
          </p:cNvSpPr>
          <p:nvPr>
            <p:ph idx="1"/>
          </p:nvPr>
        </p:nvSpPr>
        <p:spPr>
          <a:xfrm>
            <a:off x="3213847" y="1539425"/>
            <a:ext cx="3827085" cy="7598117"/>
          </a:xfrm>
        </p:spPr>
        <p:txBody>
          <a:bodyPr/>
          <a:lstStyle>
            <a:lvl1pPr>
              <a:defRPr sz="2645"/>
            </a:lvl1pPr>
            <a:lvl2pPr>
              <a:defRPr sz="2315"/>
            </a:lvl2pPr>
            <a:lvl3pPr>
              <a:defRPr sz="1984"/>
            </a:lvl3pPr>
            <a:lvl4pPr>
              <a:defRPr sz="1653"/>
            </a:lvl4pPr>
            <a:lvl5pPr>
              <a:defRPr sz="1653"/>
            </a:lvl5pPr>
            <a:lvl6pPr>
              <a:defRPr sz="1653"/>
            </a:lvl6pPr>
            <a:lvl7pPr>
              <a:defRPr sz="1653"/>
            </a:lvl7pPr>
            <a:lvl8pPr>
              <a:defRPr sz="1653"/>
            </a:lvl8pPr>
            <a:lvl9pPr>
              <a:defRPr sz="165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en-US"/>
              <a:t>Click to edit Master text styles</a:t>
            </a:r>
          </a:p>
        </p:txBody>
      </p:sp>
      <p:sp>
        <p:nvSpPr>
          <p:cNvPr id="5" name="Date Placeholder 4"/>
          <p:cNvSpPr>
            <a:spLocks noGrp="1"/>
          </p:cNvSpPr>
          <p:nvPr>
            <p:ph type="dt" sz="half" idx="10"/>
          </p:nvPr>
        </p:nvSpPr>
        <p:spPr/>
        <p:txBody>
          <a:bodyPr/>
          <a:lstStyle/>
          <a:p>
            <a:fld id="{3DDA339C-6CD1-474C-A8A0-AE43F6DFE60D}" type="datetimeFigureOut">
              <a:rPr lang="en-GB" smtClean="0"/>
              <a:t>22/01/2025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808ED91-3BB9-48C7-AFF0-8750AFC91D47}" type="slidenum">
              <a:rPr lang="en-GB" smtClean="0"/>
              <a:t>‹#›</a:t>
            </a:fld>
            <a:endParaRPr lang="en-GB"/>
          </a:p>
        </p:txBody>
      </p:sp>
    </p:spTree>
    <p:extLst>
      <p:ext uri="{BB962C8B-B14F-4D97-AF65-F5344CB8AC3E}">
        <p14:creationId xmlns:p14="http://schemas.microsoft.com/office/powerpoint/2010/main" val="23615474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en-US"/>
              <a:t>Click to edit Master title style</a:t>
            </a:r>
          </a:p>
        </p:txBody>
      </p:sp>
      <p:sp>
        <p:nvSpPr>
          <p:cNvPr id="3" name="Picture Placeholder 2"/>
          <p:cNvSpPr>
            <a:spLocks noGrp="1" noChangeAspect="1"/>
          </p:cNvSpPr>
          <p:nvPr>
            <p:ph type="pic" idx="1"/>
          </p:nvPr>
        </p:nvSpPr>
        <p:spPr>
          <a:xfrm>
            <a:off x="3213847" y="1539425"/>
            <a:ext cx="3827085" cy="7598117"/>
          </a:xfrm>
        </p:spPr>
        <p:txBody>
          <a:bodyPr anchor="t"/>
          <a:lstStyle>
            <a:lvl1pPr marL="0" indent="0">
              <a:buNone/>
              <a:defRPr sz="2645"/>
            </a:lvl1pPr>
            <a:lvl2pPr marL="377967" indent="0">
              <a:buNone/>
              <a:defRPr sz="2315"/>
            </a:lvl2pPr>
            <a:lvl3pPr marL="755934" indent="0">
              <a:buNone/>
              <a:defRPr sz="1984"/>
            </a:lvl3pPr>
            <a:lvl4pPr marL="1133902" indent="0">
              <a:buNone/>
              <a:defRPr sz="1653"/>
            </a:lvl4pPr>
            <a:lvl5pPr marL="1511869" indent="0">
              <a:buNone/>
              <a:defRPr sz="1653"/>
            </a:lvl5pPr>
            <a:lvl6pPr marL="1889836" indent="0">
              <a:buNone/>
              <a:defRPr sz="1653"/>
            </a:lvl6pPr>
            <a:lvl7pPr marL="2267803" indent="0">
              <a:buNone/>
              <a:defRPr sz="1653"/>
            </a:lvl7pPr>
            <a:lvl8pPr marL="2645771" indent="0">
              <a:buNone/>
              <a:defRPr sz="1653"/>
            </a:lvl8pPr>
            <a:lvl9pPr marL="3023738" indent="0">
              <a:buNone/>
              <a:defRPr sz="1653"/>
            </a:lvl9pPr>
          </a:lstStyle>
          <a:p>
            <a:r>
              <a:rPr lang="en-US"/>
              <a:t>Click icon to add picture</a:t>
            </a:r>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en-US"/>
              <a:t>Click to edit Master text styles</a:t>
            </a:r>
          </a:p>
        </p:txBody>
      </p:sp>
      <p:sp>
        <p:nvSpPr>
          <p:cNvPr id="5" name="Date Placeholder 4"/>
          <p:cNvSpPr>
            <a:spLocks noGrp="1"/>
          </p:cNvSpPr>
          <p:nvPr>
            <p:ph type="dt" sz="half" idx="10"/>
          </p:nvPr>
        </p:nvSpPr>
        <p:spPr/>
        <p:txBody>
          <a:bodyPr/>
          <a:lstStyle/>
          <a:p>
            <a:fld id="{3DDA339C-6CD1-474C-A8A0-AE43F6DFE60D}" type="datetimeFigureOut">
              <a:rPr lang="en-GB" smtClean="0"/>
              <a:t>22/01/2025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808ED91-3BB9-48C7-AFF0-8750AFC91D47}" type="slidenum">
              <a:rPr lang="en-GB" smtClean="0"/>
              <a:t>‹#›</a:t>
            </a:fld>
            <a:endParaRPr lang="en-GB"/>
          </a:p>
        </p:txBody>
      </p:sp>
    </p:spTree>
    <p:extLst>
      <p:ext uri="{BB962C8B-B14F-4D97-AF65-F5344CB8AC3E}">
        <p14:creationId xmlns:p14="http://schemas.microsoft.com/office/powerpoint/2010/main" val="12261636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28" y="569242"/>
            <a:ext cx="6520220" cy="206659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519728" y="2846200"/>
            <a:ext cx="6520220" cy="678385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519728" y="9909729"/>
            <a:ext cx="1700927" cy="569240"/>
          </a:xfrm>
          <a:prstGeom prst="rect">
            <a:avLst/>
          </a:prstGeom>
        </p:spPr>
        <p:txBody>
          <a:bodyPr vert="horz" lIns="91440" tIns="45720" rIns="91440" bIns="45720" rtlCol="0" anchor="ctr"/>
          <a:lstStyle>
            <a:lvl1pPr algn="l">
              <a:defRPr sz="992">
                <a:solidFill>
                  <a:schemeClr val="tx1">
                    <a:tint val="75000"/>
                  </a:schemeClr>
                </a:solidFill>
              </a:defRPr>
            </a:lvl1pPr>
          </a:lstStyle>
          <a:p>
            <a:fld id="{3DDA339C-6CD1-474C-A8A0-AE43F6DFE60D}" type="datetimeFigureOut">
              <a:rPr lang="en-GB" smtClean="0"/>
              <a:t>22/01/2025</a:t>
            </a:fld>
            <a:endParaRPr lang="en-GB"/>
          </a:p>
        </p:txBody>
      </p:sp>
      <p:sp>
        <p:nvSpPr>
          <p:cNvPr id="5" name="Footer Placeholder 4"/>
          <p:cNvSpPr>
            <a:spLocks noGrp="1"/>
          </p:cNvSpPr>
          <p:nvPr>
            <p:ph type="ftr" sz="quarter" idx="3"/>
          </p:nvPr>
        </p:nvSpPr>
        <p:spPr>
          <a:xfrm>
            <a:off x="2504143" y="9909729"/>
            <a:ext cx="2551390" cy="569240"/>
          </a:xfrm>
          <a:prstGeom prst="rect">
            <a:avLst/>
          </a:prstGeom>
        </p:spPr>
        <p:txBody>
          <a:bodyPr vert="horz" lIns="91440" tIns="45720" rIns="91440" bIns="45720" rtlCol="0" anchor="ctr"/>
          <a:lstStyle>
            <a:lvl1pPr algn="ctr">
              <a:defRPr sz="992">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5339020" y="9909729"/>
            <a:ext cx="1700927" cy="569240"/>
          </a:xfrm>
          <a:prstGeom prst="rect">
            <a:avLst/>
          </a:prstGeom>
        </p:spPr>
        <p:txBody>
          <a:bodyPr vert="horz" lIns="91440" tIns="45720" rIns="91440" bIns="45720" rtlCol="0" anchor="ctr"/>
          <a:lstStyle>
            <a:lvl1pPr algn="r">
              <a:defRPr sz="992">
                <a:solidFill>
                  <a:schemeClr val="tx1">
                    <a:tint val="75000"/>
                  </a:schemeClr>
                </a:solidFill>
              </a:defRPr>
            </a:lvl1pPr>
          </a:lstStyle>
          <a:p>
            <a:fld id="{1808ED91-3BB9-48C7-AFF0-8750AFC91D47}" type="slidenum">
              <a:rPr lang="en-GB" smtClean="0"/>
              <a:t>‹#›</a:t>
            </a:fld>
            <a:endParaRPr lang="en-GB"/>
          </a:p>
        </p:txBody>
      </p:sp>
    </p:spTree>
    <p:extLst>
      <p:ext uri="{BB962C8B-B14F-4D97-AF65-F5344CB8AC3E}">
        <p14:creationId xmlns:p14="http://schemas.microsoft.com/office/powerpoint/2010/main" val="102726839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755934" rtl="0" eaLnBrk="1" latinLnBrk="0" hangingPunct="1">
        <a:lnSpc>
          <a:spcPct val="90000"/>
        </a:lnSpc>
        <a:spcBef>
          <a:spcPct val="0"/>
        </a:spcBef>
        <a:buNone/>
        <a:defRPr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en-US"/>
      </a:defPPr>
      <a:lvl1pPr marL="0" algn="l" defTabSz="755934" rtl="0" eaLnBrk="1" latinLnBrk="0" hangingPunct="1">
        <a:defRPr sz="1488" kern="1200">
          <a:solidFill>
            <a:schemeClr val="tx1"/>
          </a:solidFill>
          <a:latin typeface="+mn-lt"/>
          <a:ea typeface="+mn-ea"/>
          <a:cs typeface="+mn-cs"/>
        </a:defRPr>
      </a:lvl1pPr>
      <a:lvl2pPr marL="377967" algn="l" defTabSz="755934" rtl="0" eaLnBrk="1" latinLnBrk="0" hangingPunct="1">
        <a:defRPr sz="1488" kern="1200">
          <a:solidFill>
            <a:schemeClr val="tx1"/>
          </a:solidFill>
          <a:latin typeface="+mn-lt"/>
          <a:ea typeface="+mn-ea"/>
          <a:cs typeface="+mn-cs"/>
        </a:defRPr>
      </a:lvl2pPr>
      <a:lvl3pPr marL="755934" algn="l" defTabSz="755934" rtl="0" eaLnBrk="1" latinLnBrk="0" hangingPunct="1">
        <a:defRPr sz="1488" kern="1200">
          <a:solidFill>
            <a:schemeClr val="tx1"/>
          </a:solidFill>
          <a:latin typeface="+mn-lt"/>
          <a:ea typeface="+mn-ea"/>
          <a:cs typeface="+mn-cs"/>
        </a:defRPr>
      </a:lvl3pPr>
      <a:lvl4pPr marL="1133902" algn="l" defTabSz="755934" rtl="0" eaLnBrk="1" latinLnBrk="0" hangingPunct="1">
        <a:defRPr sz="1488" kern="1200">
          <a:solidFill>
            <a:schemeClr val="tx1"/>
          </a:solidFill>
          <a:latin typeface="+mn-lt"/>
          <a:ea typeface="+mn-ea"/>
          <a:cs typeface="+mn-cs"/>
        </a:defRPr>
      </a:lvl4pPr>
      <a:lvl5pPr marL="1511869" algn="l" defTabSz="755934" rtl="0" eaLnBrk="1" latinLnBrk="0" hangingPunct="1">
        <a:defRPr sz="1488" kern="1200">
          <a:solidFill>
            <a:schemeClr val="tx1"/>
          </a:solidFill>
          <a:latin typeface="+mn-lt"/>
          <a:ea typeface="+mn-ea"/>
          <a:cs typeface="+mn-cs"/>
        </a:defRPr>
      </a:lvl5pPr>
      <a:lvl6pPr marL="1889836" algn="l" defTabSz="755934" rtl="0" eaLnBrk="1" latinLnBrk="0" hangingPunct="1">
        <a:defRPr sz="1488" kern="1200">
          <a:solidFill>
            <a:schemeClr val="tx1"/>
          </a:solidFill>
          <a:latin typeface="+mn-lt"/>
          <a:ea typeface="+mn-ea"/>
          <a:cs typeface="+mn-cs"/>
        </a:defRPr>
      </a:lvl6pPr>
      <a:lvl7pPr marL="2267803" algn="l" defTabSz="755934" rtl="0" eaLnBrk="1" latinLnBrk="0" hangingPunct="1">
        <a:defRPr sz="1488" kern="1200">
          <a:solidFill>
            <a:schemeClr val="tx1"/>
          </a:solidFill>
          <a:latin typeface="+mn-lt"/>
          <a:ea typeface="+mn-ea"/>
          <a:cs typeface="+mn-cs"/>
        </a:defRPr>
      </a:lvl7pPr>
      <a:lvl8pPr marL="2645771" algn="l" defTabSz="755934" rtl="0" eaLnBrk="1" latinLnBrk="0" hangingPunct="1">
        <a:defRPr sz="1488" kern="1200">
          <a:solidFill>
            <a:schemeClr val="tx1"/>
          </a:solidFill>
          <a:latin typeface="+mn-lt"/>
          <a:ea typeface="+mn-ea"/>
          <a:cs typeface="+mn-cs"/>
        </a:defRPr>
      </a:lvl8pPr>
      <a:lvl9pPr marL="3023738" algn="l" defTabSz="755934" rtl="0" eaLnBrk="1" latinLnBrk="0" hangingPunct="1">
        <a:defRPr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51.png"/><Relationship Id="rId4" Type="http://schemas.openxmlformats.org/officeDocument/2006/relationships/image" Target="../media/image50.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2.svg"/><Relationship Id="rId5" Type="http://schemas.openxmlformats.org/officeDocument/2006/relationships/image" Target="../media/image11.png"/><Relationship Id="rId10" Type="http://schemas.openxmlformats.org/officeDocument/2006/relationships/image" Target="../media/image15.png"/><Relationship Id="rId4" Type="http://schemas.openxmlformats.org/officeDocument/2006/relationships/image" Target="../media/image4.png"/><Relationship Id="rId9" Type="http://schemas.openxmlformats.org/officeDocument/2006/relationships/image" Target="../media/image14.png"/></Relationships>
</file>

<file path=ppt/slides/_rels/slide4.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png"/><Relationship Id="rId3" Type="http://schemas.openxmlformats.org/officeDocument/2006/relationships/image" Target="../media/image3.png"/><Relationship Id="rId7" Type="http://schemas.openxmlformats.org/officeDocument/2006/relationships/image" Target="../media/image18.png"/><Relationship Id="rId12"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4.png"/><Relationship Id="rId9" Type="http://schemas.openxmlformats.org/officeDocument/2006/relationships/image" Target="../media/image20.png"/></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3.png"/><Relationship Id="rId7" Type="http://schemas.openxmlformats.org/officeDocument/2006/relationships/image" Target="../media/image27.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3.png"/><Relationship Id="rId7" Type="http://schemas.openxmlformats.org/officeDocument/2006/relationships/image" Target="../media/image31.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image" Target="../media/image42.png"/><Relationship Id="rId18" Type="http://schemas.openxmlformats.org/officeDocument/2006/relationships/image" Target="../media/image47.png"/><Relationship Id="rId3" Type="http://schemas.openxmlformats.org/officeDocument/2006/relationships/image" Target="../media/image3.png"/><Relationship Id="rId7" Type="http://schemas.openxmlformats.org/officeDocument/2006/relationships/image" Target="../media/image36.png"/><Relationship Id="rId12" Type="http://schemas.openxmlformats.org/officeDocument/2006/relationships/image" Target="../media/image41.png"/><Relationship Id="rId17" Type="http://schemas.openxmlformats.org/officeDocument/2006/relationships/image" Target="../media/image46.png"/><Relationship Id="rId2" Type="http://schemas.openxmlformats.org/officeDocument/2006/relationships/notesSlide" Target="../notesSlides/notesSlide8.xml"/><Relationship Id="rId16" Type="http://schemas.openxmlformats.org/officeDocument/2006/relationships/image" Target="../media/image45.png"/><Relationship Id="rId20" Type="http://schemas.openxmlformats.org/officeDocument/2006/relationships/image" Target="../media/image49.png"/><Relationship Id="rId1" Type="http://schemas.openxmlformats.org/officeDocument/2006/relationships/slideLayout" Target="../slideLayouts/slideLayout1.xml"/><Relationship Id="rId6" Type="http://schemas.openxmlformats.org/officeDocument/2006/relationships/image" Target="../media/image35.png"/><Relationship Id="rId11" Type="http://schemas.openxmlformats.org/officeDocument/2006/relationships/image" Target="../media/image40.png"/><Relationship Id="rId5" Type="http://schemas.openxmlformats.org/officeDocument/2006/relationships/image" Target="../media/image34.png"/><Relationship Id="rId15" Type="http://schemas.openxmlformats.org/officeDocument/2006/relationships/image" Target="../media/image44.png"/><Relationship Id="rId10" Type="http://schemas.openxmlformats.org/officeDocument/2006/relationships/image" Target="../media/image39.png"/><Relationship Id="rId19" Type="http://schemas.openxmlformats.org/officeDocument/2006/relationships/image" Target="../media/image48.png"/><Relationship Id="rId4" Type="http://schemas.openxmlformats.org/officeDocument/2006/relationships/image" Target="../media/image33.png"/><Relationship Id="rId9" Type="http://schemas.openxmlformats.org/officeDocument/2006/relationships/image" Target="../media/image38.png"/><Relationship Id="rId14" Type="http://schemas.openxmlformats.org/officeDocument/2006/relationships/image" Target="../media/image43.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young child writing on a book&#10;&#10;Description automatically generated">
            <a:extLst>
              <a:ext uri="{FF2B5EF4-FFF2-40B4-BE49-F238E27FC236}">
                <a16:creationId xmlns:a16="http://schemas.microsoft.com/office/drawing/2014/main" id="{1F4F6551-A193-FD0D-0998-C22B9BB039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4032810"/>
            <a:ext cx="7559676" cy="5039784"/>
          </a:xfrm>
          <a:prstGeom prst="rect">
            <a:avLst/>
          </a:prstGeom>
        </p:spPr>
      </p:pic>
      <p:pic>
        <p:nvPicPr>
          <p:cNvPr id="4" name="Picture 3" descr="A green and black background with a logo and a black rectangle&#10;&#10;Description automatically generated">
            <a:extLst>
              <a:ext uri="{FF2B5EF4-FFF2-40B4-BE49-F238E27FC236}">
                <a16:creationId xmlns:a16="http://schemas.microsoft.com/office/drawing/2014/main" id="{45D2B020-B167-E17A-9046-62904F69772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9" y="0"/>
            <a:ext cx="7558636" cy="10691813"/>
          </a:xfrm>
          <a:prstGeom prst="rect">
            <a:avLst/>
          </a:prstGeom>
        </p:spPr>
      </p:pic>
      <p:sp>
        <p:nvSpPr>
          <p:cNvPr id="6" name="TextBox 5">
            <a:extLst>
              <a:ext uri="{FF2B5EF4-FFF2-40B4-BE49-F238E27FC236}">
                <a16:creationId xmlns:a16="http://schemas.microsoft.com/office/drawing/2014/main" id="{3E672219-AECE-2E74-AEFB-8058E6F21651}"/>
              </a:ext>
            </a:extLst>
          </p:cNvPr>
          <p:cNvSpPr txBox="1"/>
          <p:nvPr/>
        </p:nvSpPr>
        <p:spPr>
          <a:xfrm>
            <a:off x="1048037" y="4570268"/>
            <a:ext cx="5463597" cy="523220"/>
          </a:xfrm>
          <a:prstGeom prst="rect">
            <a:avLst/>
          </a:prstGeom>
          <a:noFill/>
        </p:spPr>
        <p:txBody>
          <a:bodyPr wrap="square" rtlCol="0">
            <a:spAutoFit/>
          </a:bodyPr>
          <a:lstStyle/>
          <a:p>
            <a:pPr algn="ctr"/>
            <a:r>
              <a:rPr lang="en-GB" sz="2800" b="1">
                <a:solidFill>
                  <a:schemeClr val="bg1"/>
                </a:solidFill>
                <a:latin typeface="Open Sans" panose="020B0606030504020204" pitchFamily="34" charset="0"/>
                <a:ea typeface="Open Sans" panose="020B0606030504020204" pitchFamily="34" charset="0"/>
                <a:cs typeface="Open Sans" panose="020B0606030504020204" pitchFamily="34" charset="0"/>
              </a:rPr>
              <a:t>CURRICULUM: PSHE</a:t>
            </a:r>
          </a:p>
        </p:txBody>
      </p:sp>
      <p:sp>
        <p:nvSpPr>
          <p:cNvPr id="7" name="TextBox 6">
            <a:extLst>
              <a:ext uri="{FF2B5EF4-FFF2-40B4-BE49-F238E27FC236}">
                <a16:creationId xmlns:a16="http://schemas.microsoft.com/office/drawing/2014/main" id="{77CE0C48-28D3-ABC5-76B0-48B11989B2CB}"/>
              </a:ext>
            </a:extLst>
          </p:cNvPr>
          <p:cNvSpPr txBox="1"/>
          <p:nvPr/>
        </p:nvSpPr>
        <p:spPr>
          <a:xfrm>
            <a:off x="1440873" y="7892472"/>
            <a:ext cx="4664363" cy="707886"/>
          </a:xfrm>
          <a:prstGeom prst="rect">
            <a:avLst/>
          </a:prstGeom>
          <a:noFill/>
        </p:spPr>
        <p:txBody>
          <a:bodyPr wrap="square" rtlCol="0">
            <a:spAutoFit/>
          </a:bodyPr>
          <a:lstStyle/>
          <a:p>
            <a:pPr algn="ctr"/>
            <a:r>
              <a:rPr lang="en-GB" sz="2000" b="1" dirty="0">
                <a:solidFill>
                  <a:schemeClr val="bg1"/>
                </a:solidFill>
                <a:latin typeface="Open Sans" panose="020B0606030504020204" pitchFamily="34" charset="0"/>
                <a:ea typeface="Open Sans" panose="020B0606030504020204" pitchFamily="34" charset="0"/>
                <a:cs typeface="Open Sans" panose="020B0606030504020204" pitchFamily="34" charset="0"/>
              </a:rPr>
              <a:t>SCHOOL NAME</a:t>
            </a:r>
          </a:p>
          <a:p>
            <a:pPr algn="ctr"/>
            <a:r>
              <a:rPr lang="en-GB" sz="2000" b="1"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St Bede’s </a:t>
            </a:r>
            <a:r>
              <a:rPr lang="en-GB" sz="2000" b="1" smtClean="0">
                <a:solidFill>
                  <a:schemeClr val="bg1"/>
                </a:solidFill>
                <a:latin typeface="Open Sans" panose="020B0606030504020204" pitchFamily="34" charset="0"/>
                <a:ea typeface="Open Sans" panose="020B0606030504020204" pitchFamily="34" charset="0"/>
                <a:cs typeface="Open Sans" panose="020B0606030504020204" pitchFamily="34" charset="0"/>
              </a:rPr>
              <a:t>Catholic Academy</a:t>
            </a:r>
            <a:endParaRPr lang="en-GB" sz="20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8" name="TextBox 7">
            <a:extLst>
              <a:ext uri="{FF2B5EF4-FFF2-40B4-BE49-F238E27FC236}">
                <a16:creationId xmlns:a16="http://schemas.microsoft.com/office/drawing/2014/main" id="{435F4B52-88B6-CC34-B8A2-FD9B56FE36AC}"/>
              </a:ext>
            </a:extLst>
          </p:cNvPr>
          <p:cNvSpPr txBox="1"/>
          <p:nvPr/>
        </p:nvSpPr>
        <p:spPr>
          <a:xfrm>
            <a:off x="0" y="9996882"/>
            <a:ext cx="7559675" cy="461665"/>
          </a:xfrm>
          <a:prstGeom prst="rect">
            <a:avLst/>
          </a:prstGeom>
          <a:noFill/>
        </p:spPr>
        <p:txBody>
          <a:bodyPr wrap="square" rtlCol="0" anchor="b">
            <a:spAutoFit/>
          </a:bodyPr>
          <a:lstStyle/>
          <a:p>
            <a:pPr algn="ctr"/>
            <a:r>
              <a:rPr lang="en-GB" sz="2400" i="1">
                <a:solidFill>
                  <a:schemeClr val="bg1"/>
                </a:solidFill>
                <a:effectLst>
                  <a:outerShdw blurRad="50800" dist="38100" dir="2700000" algn="tl" rotWithShape="0">
                    <a:prstClr val="black">
                      <a:alpha val="40000"/>
                    </a:prstClr>
                  </a:outerShdw>
                </a:effectLst>
                <a:latin typeface="Open Sans" panose="020B0606030504020204" pitchFamily="34" charset="0"/>
                <a:ea typeface="Open Sans" panose="020B0606030504020204" pitchFamily="34" charset="0"/>
                <a:cs typeface="Open Sans" panose="020B0606030504020204" pitchFamily="34" charset="0"/>
              </a:rPr>
              <a:t>Christ at the Centre, Children at the Heart </a:t>
            </a:r>
          </a:p>
        </p:txBody>
      </p:sp>
    </p:spTree>
    <p:extLst>
      <p:ext uri="{BB962C8B-B14F-4D97-AF65-F5344CB8AC3E}">
        <p14:creationId xmlns:p14="http://schemas.microsoft.com/office/powerpoint/2010/main" val="11730829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white background with black dots&#10;&#10;Description automatically generated">
            <a:extLst>
              <a:ext uri="{FF2B5EF4-FFF2-40B4-BE49-F238E27FC236}">
                <a16:creationId xmlns:a16="http://schemas.microsoft.com/office/drawing/2014/main" id="{7786FC48-B72E-2264-42A8-060851054B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9" y="0"/>
            <a:ext cx="7558636" cy="10691813"/>
          </a:xfrm>
          <a:prstGeom prst="rect">
            <a:avLst/>
          </a:prstGeom>
        </p:spPr>
      </p:pic>
      <p:sp>
        <p:nvSpPr>
          <p:cNvPr id="8" name="TextBox 7">
            <a:extLst>
              <a:ext uri="{FF2B5EF4-FFF2-40B4-BE49-F238E27FC236}">
                <a16:creationId xmlns:a16="http://schemas.microsoft.com/office/drawing/2014/main" id="{84FF7A6A-169B-FA56-B532-2E57CEB5FF61}"/>
              </a:ext>
            </a:extLst>
          </p:cNvPr>
          <p:cNvSpPr txBox="1"/>
          <p:nvPr/>
        </p:nvSpPr>
        <p:spPr>
          <a:xfrm>
            <a:off x="1708727" y="489527"/>
            <a:ext cx="4137891" cy="407035"/>
          </a:xfrm>
          <a:prstGeom prst="rect">
            <a:avLst/>
          </a:prstGeom>
          <a:noFill/>
        </p:spPr>
        <p:txBody>
          <a:bodyPr wrap="square" lIns="91440" tIns="45720" rIns="91440" bIns="45720" rtlCol="0" anchor="t">
            <a:spAutoFit/>
          </a:bodyPr>
          <a:lstStyle/>
          <a:p>
            <a:pPr algn="ctr">
              <a:lnSpc>
                <a:spcPct val="107000"/>
              </a:lnSpc>
              <a:spcAft>
                <a:spcPts val="800"/>
              </a:spcAft>
            </a:pPr>
            <a:r>
              <a:rPr lang="en-GB" sz="2000" b="1">
                <a:solidFill>
                  <a:schemeClr val="bg1"/>
                </a:solidFill>
                <a:latin typeface="Calibri"/>
                <a:ea typeface="Calibri" panose="020F0502020204030204" pitchFamily="34" charset="0"/>
                <a:cs typeface="Calibri"/>
              </a:rPr>
              <a:t>SUPPLEMENTARY </a:t>
            </a:r>
            <a:r>
              <a:rPr lang="en-GB" sz="2000" b="1">
                <a:solidFill>
                  <a:schemeClr val="bg1"/>
                </a:solidFill>
                <a:latin typeface="Calibri"/>
                <a:ea typeface="Calibri" panose="020F0502020204030204" pitchFamily="34" charset="0"/>
                <a:cs typeface="Times New Roman"/>
              </a:rPr>
              <a:t>LONG-TERM</a:t>
            </a:r>
            <a:r>
              <a:rPr lang="en-GB" sz="2000" b="1">
                <a:solidFill>
                  <a:schemeClr val="bg1"/>
                </a:solidFill>
                <a:effectLst/>
                <a:latin typeface="Calibri"/>
                <a:ea typeface="Calibri" panose="020F0502020204030204" pitchFamily="34" charset="0"/>
                <a:cs typeface="Times New Roman"/>
              </a:rPr>
              <a:t> PLAN</a:t>
            </a:r>
            <a:endParaRPr lang="en-GB" sz="2000">
              <a:solidFill>
                <a:schemeClr val="bg1"/>
              </a:solidFill>
              <a:effectLst/>
              <a:latin typeface="Calibri"/>
              <a:ea typeface="Calibri" panose="020F0502020204030204" pitchFamily="34" charset="0"/>
              <a:cs typeface="Times New Roman"/>
            </a:endParaRPr>
          </a:p>
        </p:txBody>
      </p:sp>
      <p:sp>
        <p:nvSpPr>
          <p:cNvPr id="9" name="TextBox 8">
            <a:extLst>
              <a:ext uri="{FF2B5EF4-FFF2-40B4-BE49-F238E27FC236}">
                <a16:creationId xmlns:a16="http://schemas.microsoft.com/office/drawing/2014/main" id="{CBB98832-A5C4-A6AB-1273-FAC820C7D039}"/>
              </a:ext>
            </a:extLst>
          </p:cNvPr>
          <p:cNvSpPr txBox="1"/>
          <p:nvPr/>
        </p:nvSpPr>
        <p:spPr>
          <a:xfrm>
            <a:off x="0" y="10363198"/>
            <a:ext cx="7559675" cy="307777"/>
          </a:xfrm>
          <a:prstGeom prst="rect">
            <a:avLst/>
          </a:prstGeom>
          <a:noFill/>
        </p:spPr>
        <p:txBody>
          <a:bodyPr wrap="square" rtlCol="0" anchor="b">
            <a:spAutoFit/>
          </a:bodyPr>
          <a:lstStyle/>
          <a:p>
            <a:pPr algn="ctr"/>
            <a:r>
              <a:rPr lang="en-GB" sz="1400" i="1">
                <a:solidFill>
                  <a:schemeClr val="bg1"/>
                </a:solidFill>
                <a:latin typeface="Open Sans" panose="020B0606030504020204" pitchFamily="34" charset="0"/>
                <a:ea typeface="Open Sans" panose="020B0606030504020204" pitchFamily="34" charset="0"/>
                <a:cs typeface="Open Sans" panose="020B0606030504020204" pitchFamily="34" charset="0"/>
              </a:rPr>
              <a:t>Christ at the Centre, Children at the Heart </a:t>
            </a:r>
          </a:p>
        </p:txBody>
      </p:sp>
      <p:graphicFrame>
        <p:nvGraphicFramePr>
          <p:cNvPr id="2" name="Table 2">
            <a:extLst>
              <a:ext uri="{FF2B5EF4-FFF2-40B4-BE49-F238E27FC236}">
                <a16:creationId xmlns:a16="http://schemas.microsoft.com/office/drawing/2014/main" id="{36C8D21B-F8C6-8AA3-26C3-248A3ACE93EC}"/>
              </a:ext>
            </a:extLst>
          </p:cNvPr>
          <p:cNvGraphicFramePr>
            <a:graphicFrameLocks noGrp="1"/>
          </p:cNvGraphicFramePr>
          <p:nvPr>
            <p:extLst>
              <p:ext uri="{D42A27DB-BD31-4B8C-83A1-F6EECF244321}">
                <p14:modId xmlns:p14="http://schemas.microsoft.com/office/powerpoint/2010/main" val="77174658"/>
              </p:ext>
            </p:extLst>
          </p:nvPr>
        </p:nvGraphicFramePr>
        <p:xfrm>
          <a:off x="134914" y="1110395"/>
          <a:ext cx="7327961" cy="8994676"/>
        </p:xfrm>
        <a:graphic>
          <a:graphicData uri="http://schemas.openxmlformats.org/drawingml/2006/table">
            <a:tbl>
              <a:tblPr firstRow="1" bandRow="1">
                <a:tableStyleId>{6E25E649-3F16-4E02-A733-19D2CDBF48F0}</a:tableStyleId>
              </a:tblPr>
              <a:tblGrid>
                <a:gridCol w="806143">
                  <a:extLst>
                    <a:ext uri="{9D8B030D-6E8A-4147-A177-3AD203B41FA5}">
                      <a16:colId xmlns:a16="http://schemas.microsoft.com/office/drawing/2014/main" val="4246994570"/>
                    </a:ext>
                  </a:extLst>
                </a:gridCol>
                <a:gridCol w="561856">
                  <a:extLst>
                    <a:ext uri="{9D8B030D-6E8A-4147-A177-3AD203B41FA5}">
                      <a16:colId xmlns:a16="http://schemas.microsoft.com/office/drawing/2014/main" val="4071917207"/>
                    </a:ext>
                  </a:extLst>
                </a:gridCol>
                <a:gridCol w="1932681">
                  <a:extLst>
                    <a:ext uri="{9D8B030D-6E8A-4147-A177-3AD203B41FA5}">
                      <a16:colId xmlns:a16="http://schemas.microsoft.com/office/drawing/2014/main" val="1240094198"/>
                    </a:ext>
                  </a:extLst>
                </a:gridCol>
                <a:gridCol w="1932681">
                  <a:extLst>
                    <a:ext uri="{9D8B030D-6E8A-4147-A177-3AD203B41FA5}">
                      <a16:colId xmlns:a16="http://schemas.microsoft.com/office/drawing/2014/main" val="4190830973"/>
                    </a:ext>
                  </a:extLst>
                </a:gridCol>
                <a:gridCol w="2094600">
                  <a:extLst>
                    <a:ext uri="{9D8B030D-6E8A-4147-A177-3AD203B41FA5}">
                      <a16:colId xmlns:a16="http://schemas.microsoft.com/office/drawing/2014/main" val="287625695"/>
                    </a:ext>
                  </a:extLst>
                </a:gridCol>
              </a:tblGrid>
              <a:tr h="255341">
                <a:tc gridSpan="5">
                  <a:txBody>
                    <a:bodyPr/>
                    <a:lstStyle/>
                    <a:p>
                      <a:pPr lvl="0" algn="ctr">
                        <a:buNone/>
                      </a:pPr>
                      <a:r>
                        <a:rPr lang="en-GB" sz="1000" b="1" i="0" u="none" strike="noStrike" noProof="0">
                          <a:solidFill>
                            <a:srgbClr val="FFFFFF"/>
                          </a:solidFill>
                          <a:latin typeface="Calibri"/>
                        </a:rPr>
                        <a:t>Curriculum Coverage</a:t>
                      </a:r>
                      <a:endParaRPr lang="en-US" sz="1000">
                        <a:latin typeface="Calibri"/>
                      </a:endParaRPr>
                    </a:p>
                  </a:txBody>
                  <a:tcPr anchor="ctr">
                    <a:lnL w="6350">
                      <a:solidFill>
                        <a:schemeClr val="accent6"/>
                      </a:solidFill>
                    </a:lnL>
                    <a:lnR w="6350">
                      <a:solidFill>
                        <a:schemeClr val="accent6"/>
                      </a:solidFill>
                    </a:lnR>
                    <a:lnT w="0">
                      <a:noFill/>
                    </a:lnT>
                    <a:lnB w="12700">
                      <a:solidFill>
                        <a:schemeClr val="accent6"/>
                      </a:solidFill>
                    </a:lnB>
                    <a:lnTlToBr w="0">
                      <a:noFill/>
                    </a:lnTlToBr>
                    <a:lnBlToTr w="0">
                      <a:noFill/>
                    </a:lnBlToTr>
                    <a:solidFill>
                      <a:srgbClr val="70CD5B"/>
                    </a:solidFill>
                  </a:tcPr>
                </a:tc>
                <a:tc hMerge="1">
                  <a:txBody>
                    <a:bodyPr/>
                    <a:lstStyle/>
                    <a:p>
                      <a:endParaRPr lang="en-US"/>
                    </a:p>
                  </a:txBody>
                  <a:tcPr anchor="ctr">
                    <a:lnL w="28575">
                      <a:solidFill>
                        <a:schemeClr val="bg1"/>
                      </a:solidFill>
                    </a:lnL>
                    <a:lnR w="28575">
                      <a:solidFill>
                        <a:schemeClr val="bg1"/>
                      </a:solidFill>
                    </a:lnR>
                    <a:lnT w="28575">
                      <a:solidFill>
                        <a:schemeClr val="bg1"/>
                      </a:solidFill>
                    </a:lnT>
                    <a:lnB w="28575" cap="flat" cmpd="sng" algn="ctr">
                      <a:solidFill>
                        <a:schemeClr val="bg1"/>
                      </a:solidFill>
                      <a:prstDash val="solid"/>
                      <a:round/>
                      <a:headEnd type="none" w="med" len="med"/>
                      <a:tailEnd type="none" w="med" len="med"/>
                    </a:lnB>
                    <a:lnTlToBr w="0">
                      <a:noFill/>
                    </a:lnTlToBr>
                    <a:lnBlToTr w="0">
                      <a:noFill/>
                    </a:lnBlToTr>
                    <a:solidFill>
                      <a:srgbClr val="70CD5B"/>
                    </a:solidFill>
                  </a:tcPr>
                </a:tc>
                <a:tc hMerge="1">
                  <a:txBody>
                    <a:bodyPr/>
                    <a:lstStyle/>
                    <a:p>
                      <a:endParaRPr lang="en-US"/>
                    </a:p>
                  </a:txBody>
                  <a:tcPr anchor="ctr">
                    <a:lnL w="12700">
                      <a:solidFill>
                        <a:schemeClr val="bg1"/>
                      </a:solidFill>
                    </a:lnL>
                    <a:lnR w="12700">
                      <a:solidFill>
                        <a:schemeClr val="bg1"/>
                      </a:solidFill>
                    </a:lnR>
                    <a:lnT w="12700">
                      <a:solidFill>
                        <a:schemeClr val="bg1"/>
                      </a:solidFill>
                    </a:lnT>
                    <a:lnB w="12700">
                      <a:solidFill>
                        <a:srgbClr val="DDFFD5"/>
                      </a:solidFill>
                    </a:lnB>
                    <a:lnTlToBr w="0">
                      <a:noFill/>
                    </a:lnTlToBr>
                    <a:lnBlToTr w="0">
                      <a:noFill/>
                    </a:lnBlToTr>
                    <a:solidFill>
                      <a:srgbClr val="70CD5B"/>
                    </a:solidFill>
                  </a:tcPr>
                </a:tc>
                <a:tc hMerge="1">
                  <a:txBody>
                    <a:bodyPr/>
                    <a:lstStyle/>
                    <a:p>
                      <a:endParaRPr lang="en-US"/>
                    </a:p>
                  </a:txBody>
                  <a:tcPr anchor="ctr">
                    <a:lnL w="12700">
                      <a:solidFill>
                        <a:schemeClr val="bg1"/>
                      </a:solidFill>
                    </a:lnL>
                    <a:lnR w="12700">
                      <a:solidFill>
                        <a:schemeClr val="bg1"/>
                      </a:solidFill>
                    </a:lnR>
                    <a:lnT w="12700">
                      <a:solidFill>
                        <a:schemeClr val="bg1"/>
                      </a:solidFill>
                    </a:lnT>
                    <a:lnB w="12700">
                      <a:solidFill>
                        <a:srgbClr val="DDFFD5"/>
                      </a:solidFill>
                    </a:lnB>
                    <a:lnTlToBr w="0">
                      <a:noFill/>
                    </a:lnTlToBr>
                    <a:lnBlToTr w="0">
                      <a:noFill/>
                    </a:lnBlToTr>
                    <a:solidFill>
                      <a:srgbClr val="70CD5B"/>
                    </a:solidFill>
                  </a:tcPr>
                </a:tc>
                <a:tc hMerge="1">
                  <a:txBody>
                    <a:bodyPr/>
                    <a:lstStyle/>
                    <a:p>
                      <a:endParaRPr lang="en-US"/>
                    </a:p>
                  </a:txBody>
                  <a:tcPr anchor="ctr">
                    <a:lnL w="12700">
                      <a:solidFill>
                        <a:schemeClr val="bg1"/>
                      </a:solidFill>
                    </a:lnL>
                    <a:lnR w="12700">
                      <a:solidFill>
                        <a:schemeClr val="bg1"/>
                      </a:solidFill>
                    </a:lnR>
                    <a:lnT w="12700">
                      <a:solidFill>
                        <a:schemeClr val="bg1"/>
                      </a:solidFill>
                    </a:lnT>
                    <a:lnB w="12700">
                      <a:solidFill>
                        <a:srgbClr val="DDFFD5"/>
                      </a:solidFill>
                    </a:lnB>
                    <a:lnTlToBr w="0">
                      <a:noFill/>
                    </a:lnTlToBr>
                    <a:lnBlToTr w="0">
                      <a:noFill/>
                    </a:lnBlToTr>
                    <a:solidFill>
                      <a:srgbClr val="70CD5B"/>
                    </a:solidFill>
                  </a:tcPr>
                </a:tc>
                <a:extLst>
                  <a:ext uri="{0D108BD9-81ED-4DB2-BD59-A6C34878D82A}">
                    <a16:rowId xmlns:a16="http://schemas.microsoft.com/office/drawing/2014/main" val="736854811"/>
                  </a:ext>
                </a:extLst>
              </a:tr>
              <a:tr h="231022">
                <a:tc>
                  <a:txBody>
                    <a:bodyPr/>
                    <a:lstStyle/>
                    <a:p>
                      <a:pPr lvl="0" algn="ctr">
                        <a:buNone/>
                      </a:pPr>
                      <a:r>
                        <a:rPr lang="en-GB" sz="1000" b="1">
                          <a:solidFill>
                            <a:schemeClr val="bg1"/>
                          </a:solidFill>
                          <a:latin typeface="Calibri"/>
                          <a:ea typeface="Open Sans"/>
                          <a:cs typeface="Open Sans"/>
                        </a:rPr>
                        <a:t>Phase</a:t>
                      </a:r>
                    </a:p>
                  </a:txBody>
                  <a:tcPr anchor="ctr">
                    <a:lnL w="12700">
                      <a:solidFill>
                        <a:schemeClr val="accent6"/>
                      </a:solidFill>
                    </a:lnL>
                    <a:lnR w="12700">
                      <a:solidFill>
                        <a:schemeClr val="accent6"/>
                      </a:solidFill>
                    </a:lnR>
                    <a:lnT w="12700">
                      <a:solidFill>
                        <a:schemeClr val="accent6"/>
                      </a:solidFill>
                    </a:lnT>
                    <a:lnB w="12700">
                      <a:solidFill>
                        <a:schemeClr val="accent6"/>
                      </a:solidFill>
                    </a:lnB>
                    <a:lnTlToBr w="0">
                      <a:noFill/>
                    </a:lnTlToBr>
                    <a:lnBlToTr w="0">
                      <a:noFill/>
                    </a:lnBlToTr>
                    <a:solidFill>
                      <a:srgbClr val="70CD5B"/>
                    </a:solidFill>
                  </a:tcPr>
                </a:tc>
                <a:tc>
                  <a:txBody>
                    <a:bodyPr/>
                    <a:lstStyle/>
                    <a:p>
                      <a:pPr algn="ctr"/>
                      <a:r>
                        <a:rPr lang="en-GB" sz="1000" b="1">
                          <a:solidFill>
                            <a:schemeClr val="bg1"/>
                          </a:solidFill>
                          <a:latin typeface="Calibri"/>
                          <a:ea typeface="Open Sans"/>
                          <a:cs typeface="Open Sans"/>
                        </a:rPr>
                        <a:t>Year </a:t>
                      </a:r>
                    </a:p>
                  </a:txBody>
                  <a:tcPr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rgbClr val="70CD5B"/>
                    </a:solidFill>
                  </a:tcPr>
                </a:tc>
                <a:tc>
                  <a:txBody>
                    <a:bodyPr/>
                    <a:lstStyle/>
                    <a:p>
                      <a:pPr algn="ctr"/>
                      <a:r>
                        <a:rPr lang="en-GB" sz="1000" b="1">
                          <a:solidFill>
                            <a:schemeClr val="bg1"/>
                          </a:solidFill>
                          <a:latin typeface="Calibri"/>
                          <a:ea typeface="Open Sans"/>
                          <a:cs typeface="Open Sans"/>
                        </a:rPr>
                        <a:t>Autumn</a:t>
                      </a:r>
                    </a:p>
                  </a:txBody>
                  <a:tcPr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rgbClr val="70CD5B"/>
                    </a:solidFill>
                  </a:tcPr>
                </a:tc>
                <a:tc>
                  <a:txBody>
                    <a:bodyPr/>
                    <a:lstStyle/>
                    <a:p>
                      <a:pPr algn="ctr"/>
                      <a:r>
                        <a:rPr lang="en-GB" sz="1000" b="1">
                          <a:solidFill>
                            <a:schemeClr val="bg1"/>
                          </a:solidFill>
                          <a:latin typeface="Calibri"/>
                          <a:ea typeface="Open Sans"/>
                          <a:cs typeface="Open Sans"/>
                        </a:rPr>
                        <a:t>Spring</a:t>
                      </a:r>
                    </a:p>
                  </a:txBody>
                  <a:tcPr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rgbClr val="70CD5B"/>
                    </a:solidFill>
                  </a:tcPr>
                </a:tc>
                <a:tc>
                  <a:txBody>
                    <a:bodyPr/>
                    <a:lstStyle/>
                    <a:p>
                      <a:pPr algn="ctr"/>
                      <a:r>
                        <a:rPr lang="en-GB" sz="1000" b="1">
                          <a:solidFill>
                            <a:schemeClr val="bg1"/>
                          </a:solidFill>
                          <a:latin typeface="Calibri"/>
                          <a:ea typeface="Open Sans"/>
                          <a:cs typeface="Open Sans"/>
                        </a:rPr>
                        <a:t>Summer</a:t>
                      </a:r>
                    </a:p>
                  </a:txBody>
                  <a:tcPr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rgbClr val="70CD5B"/>
                    </a:solidFill>
                  </a:tcPr>
                </a:tc>
                <a:extLst>
                  <a:ext uri="{0D108BD9-81ED-4DB2-BD59-A6C34878D82A}">
                    <a16:rowId xmlns:a16="http://schemas.microsoft.com/office/drawing/2014/main" val="3088175293"/>
                  </a:ext>
                </a:extLst>
              </a:tr>
              <a:tr h="2767319">
                <a:tc rowSpan="2">
                  <a:txBody>
                    <a:bodyPr/>
                    <a:lstStyle/>
                    <a:p>
                      <a:pPr lvl="0" algn="ctr">
                        <a:buNone/>
                      </a:pPr>
                      <a:r>
                        <a:rPr lang="en-GB" sz="1000" b="1" kern="1200">
                          <a:solidFill>
                            <a:schemeClr val="dk1"/>
                          </a:solidFill>
                          <a:effectLst/>
                          <a:latin typeface="+mn-lt"/>
                          <a:ea typeface="+mn-ea"/>
                          <a:cs typeface="+mn-cs"/>
                        </a:rPr>
                        <a:t>LKS2</a:t>
                      </a:r>
                    </a:p>
                  </a:txBody>
                  <a:tcPr anchor="ctr">
                    <a:lnL w="6350">
                      <a:solidFill>
                        <a:schemeClr val="accent6"/>
                      </a:solidFill>
                    </a:lnL>
                    <a:lnR w="6350">
                      <a:solidFill>
                        <a:schemeClr val="accent6"/>
                      </a:solidFill>
                    </a:lnR>
                    <a:lnT w="12700">
                      <a:solidFill>
                        <a:schemeClr val="accent6"/>
                      </a:solidFill>
                    </a:lnT>
                    <a:lnB w="6350">
                      <a:solidFill>
                        <a:schemeClr val="accent6"/>
                      </a:solidFill>
                    </a:lnB>
                    <a:lnTlToBr w="0">
                      <a:noFill/>
                    </a:lnTlToBr>
                    <a:lnBlToTr w="0">
                      <a:noFill/>
                    </a:lnBlToTr>
                    <a:solidFill>
                      <a:srgbClr val="DDFFD5"/>
                    </a:solidFill>
                  </a:tcPr>
                </a:tc>
                <a:tc>
                  <a:txBody>
                    <a:bodyPr/>
                    <a:lstStyle/>
                    <a:p>
                      <a:pPr algn="ctr"/>
                      <a:r>
                        <a:rPr lang="en-GB" sz="1000" b="1" kern="1200">
                          <a:solidFill>
                            <a:schemeClr val="dk1"/>
                          </a:solidFill>
                          <a:effectLst/>
                          <a:latin typeface="+mn-lt"/>
                          <a:ea typeface="+mn-ea"/>
                          <a:cs typeface="+mn-cs"/>
                        </a:rPr>
                        <a:t>Year 3</a:t>
                      </a:r>
                    </a:p>
                  </a:txBody>
                  <a:tcPr anchor="ctr">
                    <a:lnL w="6350" cap="flat" cmpd="sng" algn="ctr">
                      <a:solidFill>
                        <a:schemeClr val="accent6"/>
                      </a:solidFill>
                      <a:prstDash val="solid"/>
                      <a:round/>
                      <a:headEnd type="none" w="med" len="med"/>
                      <a:tailEnd type="none" w="med" len="med"/>
                    </a:lnL>
                    <a:lnR w="635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63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lvl="0" indent="0" algn="ctr">
                        <a:lnSpc>
                          <a:spcPct val="150000"/>
                        </a:lnSpc>
                        <a:spcAft>
                          <a:spcPts val="0"/>
                        </a:spcAft>
                        <a:buFont typeface="Symbol" panose="05050102010706020507" pitchFamily="18" charset="2"/>
                        <a:buNone/>
                      </a:pPr>
                      <a:r>
                        <a:rPr lang="en-GB" sz="1000" b="1">
                          <a:solidFill>
                            <a:schemeClr val="accent6"/>
                          </a:solidFill>
                          <a:effectLst/>
                          <a:latin typeface="Calibri"/>
                          <a:ea typeface="Calibri"/>
                          <a:cs typeface="Times New Roman"/>
                        </a:rPr>
                        <a:t>Online Safety (Computing)</a:t>
                      </a:r>
                    </a:p>
                    <a:p>
                      <a:pPr marL="0" lvl="0" indent="0" algn="ctr">
                        <a:lnSpc>
                          <a:spcPct val="150000"/>
                        </a:lnSpc>
                        <a:spcAft>
                          <a:spcPts val="0"/>
                        </a:spcAft>
                        <a:buFont typeface="Symbol" panose="05050102010706020507" pitchFamily="18" charset="2"/>
                        <a:buNone/>
                      </a:pPr>
                      <a:r>
                        <a:rPr lang="en-GB" sz="1000" b="1">
                          <a:solidFill>
                            <a:schemeClr val="accent6"/>
                          </a:solidFill>
                          <a:effectLst/>
                          <a:latin typeface="Calibri"/>
                          <a:ea typeface="Calibri"/>
                          <a:cs typeface="Times New Roman"/>
                        </a:rPr>
                        <a:t>Story Sessions – Get up!</a:t>
                      </a:r>
                    </a:p>
                    <a:p>
                      <a:pPr marL="0" lvl="0" indent="0" algn="ctr">
                        <a:lnSpc>
                          <a:spcPct val="150000"/>
                        </a:lnSpc>
                        <a:spcAft>
                          <a:spcPts val="0"/>
                        </a:spcAft>
                        <a:buFont typeface="Symbol" panose="05050102010706020507" pitchFamily="18" charset="2"/>
                        <a:buNone/>
                      </a:pPr>
                      <a:r>
                        <a:rPr lang="en-GB" sz="1000" b="1">
                          <a:solidFill>
                            <a:schemeClr val="accent6"/>
                          </a:solidFill>
                          <a:effectLst/>
                          <a:latin typeface="Calibri"/>
                          <a:ea typeface="Calibri"/>
                          <a:cs typeface="Times New Roman"/>
                        </a:rPr>
                        <a:t>The Sacraments </a:t>
                      </a:r>
                    </a:p>
                    <a:p>
                      <a:pPr marL="0" lvl="0" indent="0" algn="ctr">
                        <a:lnSpc>
                          <a:spcPct val="150000"/>
                        </a:lnSpc>
                        <a:spcAft>
                          <a:spcPts val="0"/>
                        </a:spcAft>
                        <a:buFont typeface="Symbol" panose="05050102010706020507" pitchFamily="18" charset="2"/>
                        <a:buNone/>
                      </a:pPr>
                      <a:r>
                        <a:rPr lang="en-GB" sz="1000" b="1">
                          <a:solidFill>
                            <a:schemeClr val="accent6"/>
                          </a:solidFill>
                          <a:effectLst/>
                          <a:latin typeface="Calibri"/>
                          <a:ea typeface="Calibri"/>
                          <a:cs typeface="Times New Roman"/>
                        </a:rPr>
                        <a:t>Story Sessions – Jesus, my Friend</a:t>
                      </a:r>
                    </a:p>
                    <a:p>
                      <a:pPr marL="0" lvl="0" indent="0" algn="ctr">
                        <a:lnSpc>
                          <a:spcPct val="150000"/>
                        </a:lnSpc>
                        <a:spcAft>
                          <a:spcPts val="0"/>
                        </a:spcAft>
                        <a:buFont typeface="Symbol" panose="05050102010706020507" pitchFamily="18" charset="2"/>
                        <a:buNone/>
                      </a:pPr>
                      <a:r>
                        <a:rPr lang="en-GB" sz="1000" b="1">
                          <a:solidFill>
                            <a:srgbClr val="FF0000"/>
                          </a:solidFill>
                          <a:effectLst/>
                          <a:latin typeface="Calibri"/>
                          <a:ea typeface="Calibri"/>
                          <a:cs typeface="Times New Roman"/>
                        </a:rPr>
                        <a:t>Friends, Family and Others </a:t>
                      </a:r>
                      <a:endParaRPr lang="en-GB" sz="1000" b="1">
                        <a:effectLst/>
                        <a:latin typeface="Calibri"/>
                        <a:ea typeface="Calibri" panose="020F0502020204030204" pitchFamily="34" charset="0"/>
                        <a:cs typeface="Times New Roman"/>
                      </a:endParaRPr>
                    </a:p>
                    <a:p>
                      <a:pPr marL="0" lvl="0" indent="0" algn="ctr">
                        <a:lnSpc>
                          <a:spcPct val="150000"/>
                        </a:lnSpc>
                        <a:spcAft>
                          <a:spcPts val="0"/>
                        </a:spcAft>
                        <a:buFont typeface="Symbol" panose="05050102010706020507" pitchFamily="18" charset="2"/>
                        <a:buNone/>
                      </a:pPr>
                      <a:r>
                        <a:rPr lang="en-GB" sz="1000" b="1">
                          <a:solidFill>
                            <a:srgbClr val="ED7D31"/>
                          </a:solidFill>
                          <a:effectLst/>
                          <a:latin typeface="Calibri"/>
                          <a:ea typeface="Calibri"/>
                          <a:cs typeface="Times New Roman"/>
                        </a:rPr>
                        <a:t>Self-image and Online Identify</a:t>
                      </a:r>
                      <a:endParaRPr lang="en-GB" sz="1000" b="1">
                        <a:effectLst/>
                        <a:latin typeface="Calibri"/>
                        <a:ea typeface="Calibri"/>
                        <a:cs typeface="Times New Roman"/>
                      </a:endParaRPr>
                    </a:p>
                    <a:p>
                      <a:pPr marL="0" lvl="0" indent="0" algn="ctr">
                        <a:lnSpc>
                          <a:spcPct val="150000"/>
                        </a:lnSpc>
                        <a:spcAft>
                          <a:spcPts val="0"/>
                        </a:spcAft>
                        <a:buFont typeface="Symbol" panose="05050102010706020507" pitchFamily="18" charset="2"/>
                        <a:buNone/>
                      </a:pPr>
                      <a:r>
                        <a:rPr lang="en-GB" sz="1000" b="1">
                          <a:solidFill>
                            <a:srgbClr val="D42CC8"/>
                          </a:solidFill>
                          <a:effectLst/>
                          <a:latin typeface="Calibri"/>
                          <a:ea typeface="Calibri"/>
                          <a:cs typeface="Times New Roman"/>
                        </a:rPr>
                        <a:t>Where Does Money Come From</a:t>
                      </a:r>
                      <a:endParaRPr lang="en-GB" sz="1000" b="1">
                        <a:effectLst/>
                        <a:latin typeface="Calibri"/>
                        <a:ea typeface="Calibri"/>
                        <a:cs typeface="Times New Roman"/>
                      </a:endParaRPr>
                    </a:p>
                    <a:p>
                      <a:pPr marL="0" lvl="0" indent="0" algn="ctr">
                        <a:lnSpc>
                          <a:spcPct val="150000"/>
                        </a:lnSpc>
                        <a:spcAft>
                          <a:spcPts val="0"/>
                        </a:spcAft>
                        <a:buFont typeface="Symbol" panose="05050102010706020507" pitchFamily="18" charset="2"/>
                        <a:buNone/>
                      </a:pPr>
                      <a:r>
                        <a:rPr lang="en-GB" sz="1000" b="1">
                          <a:solidFill>
                            <a:srgbClr val="00B0F0"/>
                          </a:solidFill>
                          <a:effectLst/>
                          <a:latin typeface="Calibri"/>
                          <a:ea typeface="Calibri"/>
                          <a:cs typeface="Times New Roman"/>
                        </a:rPr>
                        <a:t>Understanding Mental Health</a:t>
                      </a:r>
                      <a:endParaRPr lang="en-GB" sz="1000" b="1">
                        <a:effectLst/>
                        <a:latin typeface="Calibri"/>
                        <a:ea typeface="Calibri"/>
                        <a:cs typeface="Times New Roman"/>
                      </a:endParaRPr>
                    </a:p>
                    <a:p>
                      <a:pPr marL="0" lvl="0" indent="0" algn="ctr">
                        <a:lnSpc>
                          <a:spcPct val="150000"/>
                        </a:lnSpc>
                        <a:spcAft>
                          <a:spcPts val="0"/>
                        </a:spcAft>
                        <a:buFont typeface="Symbol" panose="05050102010706020507" pitchFamily="18" charset="2"/>
                        <a:buNone/>
                      </a:pPr>
                      <a:r>
                        <a:rPr lang="en-GB" sz="1000" b="1">
                          <a:solidFill>
                            <a:srgbClr val="00B0F0"/>
                          </a:solidFill>
                          <a:effectLst/>
                          <a:latin typeface="Calibri"/>
                          <a:ea typeface="Calibri"/>
                          <a:cs typeface="Times New Roman"/>
                        </a:rPr>
                        <a:t>Dental Hygiene and Healthy Eating</a:t>
                      </a:r>
                      <a:endParaRPr lang="en-GB" sz="1000" b="1">
                        <a:effectLst/>
                        <a:latin typeface="Calibri"/>
                        <a:ea typeface="Calibri"/>
                        <a:cs typeface="Times New Roman"/>
                      </a:endParaRPr>
                    </a:p>
                    <a:p>
                      <a:pPr marL="0" lvl="0" indent="0" algn="ctr">
                        <a:lnSpc>
                          <a:spcPct val="150000"/>
                        </a:lnSpc>
                        <a:spcAft>
                          <a:spcPts val="0"/>
                        </a:spcAft>
                        <a:buFont typeface="Symbol" panose="05050102010706020507" pitchFamily="18" charset="2"/>
                        <a:buNone/>
                      </a:pPr>
                      <a:r>
                        <a:rPr lang="en-GB" sz="1000" b="1">
                          <a:solidFill>
                            <a:schemeClr val="accent6">
                              <a:lumMod val="75000"/>
                            </a:schemeClr>
                          </a:solidFill>
                          <a:effectLst/>
                          <a:latin typeface="Calibri"/>
                          <a:ea typeface="Calibri"/>
                          <a:cs typeface="Times New Roman"/>
                        </a:rPr>
                        <a:t>Bullying and Friendship</a:t>
                      </a:r>
                    </a:p>
                    <a:p>
                      <a:pPr marL="0" indent="0" algn="ctr">
                        <a:lnSpc>
                          <a:spcPct val="150000"/>
                        </a:lnSpc>
                        <a:spcAft>
                          <a:spcPts val="0"/>
                        </a:spcAft>
                        <a:buFont typeface="Arial" panose="020B0604020202020204" pitchFamily="34" charset="0"/>
                        <a:buNone/>
                      </a:pPr>
                      <a:endParaRPr lang="en-GB" sz="1000" b="1">
                        <a:effectLst/>
                        <a:latin typeface="Calibri"/>
                        <a:ea typeface="Calibri"/>
                        <a:cs typeface="Times New Roman"/>
                      </a:endParaRPr>
                    </a:p>
                  </a:txBody>
                  <a:tcPr marL="68580" marR="68580" marT="0" marB="0">
                    <a:lnL w="6350" cap="flat" cmpd="sng" algn="ctr">
                      <a:solidFill>
                        <a:schemeClr val="accent6"/>
                      </a:solidFill>
                      <a:prstDash val="solid"/>
                      <a:round/>
                      <a:headEnd type="none" w="med" len="med"/>
                      <a:tailEnd type="none" w="med" len="med"/>
                    </a:lnL>
                    <a:lnR w="635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63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lvl="0" indent="0" algn="ctr">
                        <a:lnSpc>
                          <a:spcPct val="150000"/>
                        </a:lnSpc>
                        <a:spcAft>
                          <a:spcPts val="0"/>
                        </a:spcAft>
                        <a:buFont typeface="Symbol" panose="05050102010706020507" pitchFamily="18" charset="2"/>
                        <a:buNone/>
                      </a:pPr>
                      <a:r>
                        <a:rPr lang="en-GB" sz="1000" b="1">
                          <a:solidFill>
                            <a:srgbClr val="FFC000"/>
                          </a:solidFill>
                          <a:effectLst/>
                          <a:latin typeface="Calibri"/>
                          <a:ea typeface="Calibri"/>
                          <a:cs typeface="Times New Roman"/>
                        </a:rPr>
                        <a:t>When Things Feel Bad </a:t>
                      </a:r>
                      <a:endParaRPr lang="en-GB" sz="1000" b="1">
                        <a:effectLst/>
                        <a:latin typeface="Calibri"/>
                        <a:ea typeface="Calibri" panose="020F0502020204030204" pitchFamily="34" charset="0"/>
                        <a:cs typeface="Times New Roman"/>
                      </a:endParaRPr>
                    </a:p>
                    <a:p>
                      <a:pPr marL="0" lvl="0" indent="0" algn="ctr">
                        <a:lnSpc>
                          <a:spcPct val="150000"/>
                        </a:lnSpc>
                        <a:spcAft>
                          <a:spcPts val="0"/>
                        </a:spcAft>
                        <a:buFont typeface="Symbol" panose="05050102010706020507" pitchFamily="18" charset="2"/>
                        <a:buNone/>
                      </a:pPr>
                      <a:r>
                        <a:rPr lang="en-GB" sz="1000" b="1">
                          <a:solidFill>
                            <a:srgbClr val="ED7D31"/>
                          </a:solidFill>
                          <a:effectLst/>
                          <a:latin typeface="Calibri"/>
                          <a:ea typeface="Calibri"/>
                          <a:cs typeface="Times New Roman"/>
                        </a:rPr>
                        <a:t>Sharing Online </a:t>
                      </a:r>
                      <a:endParaRPr lang="en-GB" sz="1000" b="1">
                        <a:effectLst/>
                        <a:latin typeface="Calibri"/>
                        <a:ea typeface="Calibri" panose="020F0502020204030204" pitchFamily="34" charset="0"/>
                        <a:cs typeface="Times New Roman"/>
                      </a:endParaRPr>
                    </a:p>
                    <a:p>
                      <a:pPr marL="0" lvl="0" indent="0" algn="ctr">
                        <a:lnSpc>
                          <a:spcPct val="150000"/>
                        </a:lnSpc>
                        <a:spcAft>
                          <a:spcPts val="0"/>
                        </a:spcAft>
                        <a:buFont typeface="Symbol" panose="05050102010706020507" pitchFamily="18" charset="2"/>
                        <a:buNone/>
                      </a:pPr>
                      <a:r>
                        <a:rPr lang="en-GB" sz="1000" b="1">
                          <a:solidFill>
                            <a:schemeClr val="accent6">
                              <a:lumMod val="75000"/>
                            </a:schemeClr>
                          </a:solidFill>
                          <a:effectLst/>
                          <a:latin typeface="Calibri"/>
                          <a:ea typeface="Calibri"/>
                          <a:cs typeface="Times New Roman"/>
                        </a:rPr>
                        <a:t>Chatting Online</a:t>
                      </a:r>
                      <a:endParaRPr lang="en-GB" sz="1000" b="1">
                        <a:solidFill>
                          <a:schemeClr val="accent6">
                            <a:lumMod val="75000"/>
                          </a:schemeClr>
                        </a:solidFill>
                        <a:effectLst/>
                        <a:latin typeface="Calibri"/>
                        <a:ea typeface="Calibri" panose="020F0502020204030204" pitchFamily="34" charset="0"/>
                        <a:cs typeface="Times New Roman"/>
                      </a:endParaRPr>
                    </a:p>
                    <a:p>
                      <a:pPr marL="0" lvl="0" indent="0" algn="ctr">
                        <a:lnSpc>
                          <a:spcPct val="150000"/>
                        </a:lnSpc>
                        <a:spcAft>
                          <a:spcPts val="0"/>
                        </a:spcAft>
                        <a:buFont typeface="Symbol" panose="05050102010706020507" pitchFamily="18" charset="2"/>
                        <a:buNone/>
                      </a:pPr>
                      <a:r>
                        <a:rPr lang="en-GB" sz="1000" b="1">
                          <a:solidFill>
                            <a:srgbClr val="0070C0"/>
                          </a:solidFill>
                          <a:effectLst/>
                          <a:latin typeface="Calibri"/>
                          <a:ea typeface="Calibri"/>
                          <a:cs typeface="Times New Roman"/>
                        </a:rPr>
                        <a:t>Safe in my Body </a:t>
                      </a:r>
                      <a:endParaRPr lang="en-GB" sz="1000" b="1">
                        <a:effectLst/>
                        <a:latin typeface="Calibri"/>
                        <a:ea typeface="Calibri" panose="020F0502020204030204" pitchFamily="34" charset="0"/>
                        <a:cs typeface="Times New Roman"/>
                      </a:endParaRPr>
                    </a:p>
                    <a:p>
                      <a:pPr marL="0" lvl="0" indent="0" algn="ctr">
                        <a:lnSpc>
                          <a:spcPct val="150000"/>
                        </a:lnSpc>
                        <a:spcAft>
                          <a:spcPts val="0"/>
                        </a:spcAft>
                        <a:buFont typeface="Symbol" panose="05050102010706020507" pitchFamily="18" charset="2"/>
                        <a:buNone/>
                      </a:pPr>
                      <a:r>
                        <a:rPr lang="en-GB" sz="1000" b="1">
                          <a:solidFill>
                            <a:schemeClr val="accent6"/>
                          </a:solidFill>
                          <a:effectLst/>
                          <a:latin typeface="Calibri"/>
                          <a:ea typeface="Calibri"/>
                          <a:cs typeface="Times New Roman"/>
                        </a:rPr>
                        <a:t>Drugs, Alcohol, Tobacco</a:t>
                      </a:r>
                    </a:p>
                    <a:p>
                      <a:pPr marL="0" lvl="0" indent="0" algn="ctr">
                        <a:lnSpc>
                          <a:spcPct val="150000"/>
                        </a:lnSpc>
                        <a:spcAft>
                          <a:spcPts val="0"/>
                        </a:spcAft>
                        <a:buFont typeface="Symbol" panose="05050102010706020507" pitchFamily="18" charset="2"/>
                        <a:buNone/>
                      </a:pPr>
                      <a:r>
                        <a:rPr lang="en-GB" sz="1000" b="1">
                          <a:solidFill>
                            <a:schemeClr val="accent6"/>
                          </a:solidFill>
                          <a:effectLst/>
                          <a:latin typeface="Calibri"/>
                          <a:ea typeface="Calibri"/>
                          <a:cs typeface="Times New Roman"/>
                        </a:rPr>
                        <a:t>First Aid Heroes </a:t>
                      </a:r>
                      <a:endParaRPr lang="en-GB" sz="1000" b="1">
                        <a:solidFill>
                          <a:schemeClr val="accent6"/>
                        </a:solidFill>
                        <a:effectLst/>
                        <a:latin typeface="Calibri"/>
                        <a:ea typeface="Calibri" panose="020F0502020204030204" pitchFamily="34" charset="0"/>
                        <a:cs typeface="Times New Roman"/>
                      </a:endParaRPr>
                    </a:p>
                    <a:p>
                      <a:pPr marL="0" lvl="0" indent="0" algn="ctr">
                        <a:lnSpc>
                          <a:spcPct val="150000"/>
                        </a:lnSpc>
                        <a:spcAft>
                          <a:spcPts val="0"/>
                        </a:spcAft>
                        <a:buFont typeface="Symbol" panose="05050102010706020507" pitchFamily="18" charset="2"/>
                        <a:buNone/>
                      </a:pPr>
                      <a:r>
                        <a:rPr lang="en-GB" sz="1000" b="1">
                          <a:solidFill>
                            <a:srgbClr val="0070C0"/>
                          </a:solidFill>
                          <a:effectLst/>
                          <a:latin typeface="Calibri"/>
                          <a:ea typeface="Calibri"/>
                          <a:cs typeface="Times New Roman"/>
                        </a:rPr>
                        <a:t>NSPCC PANTS (Sexual Harassment)</a:t>
                      </a:r>
                      <a:endParaRPr lang="en-GB" sz="1000" b="1">
                        <a:effectLst/>
                        <a:latin typeface="Calibri"/>
                        <a:ea typeface="Calibri"/>
                        <a:cs typeface="Times New Roman"/>
                      </a:endParaRPr>
                    </a:p>
                    <a:p>
                      <a:pPr marL="0" lvl="0" indent="0" algn="ctr">
                        <a:lnSpc>
                          <a:spcPct val="150000"/>
                        </a:lnSpc>
                        <a:spcAft>
                          <a:spcPts val="0"/>
                        </a:spcAft>
                        <a:buFont typeface="Symbol" panose="05050102010706020507" pitchFamily="18" charset="2"/>
                        <a:buNone/>
                      </a:pPr>
                      <a:r>
                        <a:rPr lang="en-GB" sz="1000" b="1">
                          <a:solidFill>
                            <a:srgbClr val="ED7D31"/>
                          </a:solidFill>
                          <a:effectLst/>
                          <a:latin typeface="Calibri"/>
                          <a:ea typeface="Calibri"/>
                          <a:cs typeface="Times New Roman"/>
                        </a:rPr>
                        <a:t>Online Relationships</a:t>
                      </a:r>
                      <a:endParaRPr lang="en-GB" sz="1000" b="1">
                        <a:effectLst/>
                        <a:latin typeface="Calibri"/>
                        <a:ea typeface="Calibri"/>
                        <a:cs typeface="Times New Roman"/>
                      </a:endParaRPr>
                    </a:p>
                    <a:p>
                      <a:pPr marL="0" lvl="0" indent="0" algn="ctr">
                        <a:lnSpc>
                          <a:spcPct val="150000"/>
                        </a:lnSpc>
                        <a:spcAft>
                          <a:spcPts val="0"/>
                        </a:spcAft>
                        <a:buFont typeface="Symbol" panose="05050102010706020507" pitchFamily="18" charset="2"/>
                        <a:buNone/>
                      </a:pPr>
                      <a:r>
                        <a:rPr lang="en-GB" sz="1000" b="1">
                          <a:solidFill>
                            <a:srgbClr val="D42CC8"/>
                          </a:solidFill>
                          <a:effectLst/>
                          <a:latin typeface="Calibri"/>
                          <a:ea typeface="Calibri"/>
                          <a:cs typeface="Times New Roman"/>
                        </a:rPr>
                        <a:t>Ways to Pay</a:t>
                      </a:r>
                      <a:endParaRPr lang="en-GB" sz="1000" b="1">
                        <a:effectLst/>
                        <a:latin typeface="Calibri"/>
                        <a:ea typeface="Calibri"/>
                        <a:cs typeface="Times New Roman"/>
                      </a:endParaRPr>
                    </a:p>
                    <a:p>
                      <a:pPr marL="0" lvl="0" indent="0" algn="ctr">
                        <a:lnSpc>
                          <a:spcPct val="150000"/>
                        </a:lnSpc>
                        <a:spcAft>
                          <a:spcPts val="0"/>
                        </a:spcAft>
                        <a:buFont typeface="Symbol" panose="05050102010706020507" pitchFamily="18" charset="2"/>
                        <a:buNone/>
                      </a:pPr>
                      <a:r>
                        <a:rPr lang="en-GB" sz="1000" b="1">
                          <a:solidFill>
                            <a:srgbClr val="00B0F0"/>
                          </a:solidFill>
                          <a:effectLst/>
                          <a:latin typeface="Calibri"/>
                          <a:ea typeface="Calibri"/>
                          <a:cs typeface="Times New Roman"/>
                        </a:rPr>
                        <a:t>Talking about Mental Health</a:t>
                      </a:r>
                      <a:endParaRPr lang="en-GB" sz="1000" b="1">
                        <a:effectLst/>
                        <a:latin typeface="Calibri"/>
                        <a:ea typeface="Calibri"/>
                        <a:cs typeface="Times New Roman"/>
                      </a:endParaRPr>
                    </a:p>
                    <a:p>
                      <a:pPr marL="0" lvl="0" indent="0" algn="ctr">
                        <a:lnSpc>
                          <a:spcPct val="150000"/>
                        </a:lnSpc>
                        <a:spcAft>
                          <a:spcPts val="0"/>
                        </a:spcAft>
                        <a:buFont typeface="Symbol" panose="05050102010706020507" pitchFamily="18" charset="2"/>
                        <a:buNone/>
                      </a:pPr>
                      <a:r>
                        <a:rPr lang="en-GB" sz="1000" b="1">
                          <a:solidFill>
                            <a:srgbClr val="00B0F0"/>
                          </a:solidFill>
                          <a:effectLst/>
                          <a:latin typeface="Calibri"/>
                          <a:ea typeface="Calibri"/>
                          <a:cs typeface="Times New Roman"/>
                        </a:rPr>
                        <a:t>Mental Health Problems – Impact</a:t>
                      </a:r>
                      <a:endParaRPr lang="en-GB" sz="1000" b="1">
                        <a:effectLst/>
                        <a:latin typeface="Calibri"/>
                        <a:ea typeface="Calibri"/>
                        <a:cs typeface="Times New Roman"/>
                      </a:endParaRPr>
                    </a:p>
                    <a:p>
                      <a:pPr marL="0" indent="0" algn="ctr">
                        <a:lnSpc>
                          <a:spcPct val="150000"/>
                        </a:lnSpc>
                        <a:spcAft>
                          <a:spcPts val="0"/>
                        </a:spcAft>
                        <a:buFont typeface="Arial" panose="020B0604020202020204" pitchFamily="34" charset="0"/>
                        <a:buNone/>
                      </a:pPr>
                      <a:endParaRPr lang="en-GB" sz="1000" b="1">
                        <a:effectLst/>
                        <a:latin typeface="Calibri"/>
                        <a:ea typeface="Calibri"/>
                        <a:cs typeface="Times New Roman"/>
                      </a:endParaRPr>
                    </a:p>
                  </a:txBody>
                  <a:tcPr marL="68580" marR="68580" marT="0" marB="0">
                    <a:lnL w="6350" cap="flat" cmpd="sng" algn="ctr">
                      <a:solidFill>
                        <a:schemeClr val="accent6"/>
                      </a:solidFill>
                      <a:prstDash val="solid"/>
                      <a:round/>
                      <a:headEnd type="none" w="med" len="med"/>
                      <a:tailEnd type="none" w="med" len="med"/>
                    </a:lnL>
                    <a:lnR w="635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63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lvl="0" indent="0" algn="ctr">
                        <a:lnSpc>
                          <a:spcPct val="150000"/>
                        </a:lnSpc>
                        <a:spcAft>
                          <a:spcPts val="0"/>
                        </a:spcAft>
                        <a:buFont typeface="Symbol" panose="05050102010706020507" pitchFamily="18" charset="2"/>
                        <a:buNone/>
                      </a:pPr>
                      <a:r>
                        <a:rPr lang="en-GB" sz="1000" b="1">
                          <a:solidFill>
                            <a:schemeClr val="accent6"/>
                          </a:solidFill>
                          <a:effectLst/>
                          <a:latin typeface="Calibri"/>
                          <a:ea typeface="Calibri"/>
                          <a:cs typeface="Times New Roman"/>
                        </a:rPr>
                        <a:t>A Community of Love</a:t>
                      </a:r>
                    </a:p>
                    <a:p>
                      <a:pPr marL="0" lvl="0" indent="0" algn="ctr">
                        <a:lnSpc>
                          <a:spcPct val="150000"/>
                        </a:lnSpc>
                        <a:spcAft>
                          <a:spcPts val="0"/>
                        </a:spcAft>
                        <a:buFont typeface="Symbol" panose="05050102010706020507" pitchFamily="18" charset="2"/>
                        <a:buNone/>
                      </a:pPr>
                      <a:r>
                        <a:rPr lang="en-GB" sz="1000" b="1">
                          <a:solidFill>
                            <a:schemeClr val="accent6"/>
                          </a:solidFill>
                          <a:effectLst/>
                          <a:latin typeface="Calibri"/>
                          <a:ea typeface="Calibri"/>
                          <a:cs typeface="Times New Roman"/>
                        </a:rPr>
                        <a:t>What is the Church? </a:t>
                      </a:r>
                      <a:endParaRPr lang="en-GB" sz="1000" b="1">
                        <a:effectLst/>
                        <a:latin typeface="Calibri"/>
                        <a:ea typeface="Calibri" panose="020F0502020204030204" pitchFamily="34" charset="0"/>
                        <a:cs typeface="Times New Roman"/>
                      </a:endParaRPr>
                    </a:p>
                    <a:p>
                      <a:pPr marL="0" lvl="0" indent="0" algn="ctr">
                        <a:lnSpc>
                          <a:spcPct val="150000"/>
                        </a:lnSpc>
                        <a:spcAft>
                          <a:spcPts val="0"/>
                        </a:spcAft>
                        <a:buFont typeface="Symbol" panose="05050102010706020507" pitchFamily="18" charset="2"/>
                        <a:buNone/>
                      </a:pPr>
                      <a:r>
                        <a:rPr lang="en-GB" sz="1000" b="1">
                          <a:solidFill>
                            <a:srgbClr val="FF0000"/>
                          </a:solidFill>
                          <a:effectLst/>
                          <a:latin typeface="Calibri"/>
                          <a:ea typeface="Calibri" panose="020F0502020204030204" pitchFamily="34" charset="0"/>
                          <a:cs typeface="Times New Roman"/>
                        </a:rPr>
                        <a:t>How Do I Love Others? </a:t>
                      </a:r>
                      <a:endParaRPr lang="en-GB" sz="1000" b="1">
                        <a:effectLst/>
                        <a:latin typeface="Calibri"/>
                        <a:ea typeface="Calibri" panose="020F0502020204030204" pitchFamily="34" charset="0"/>
                        <a:cs typeface="Times New Roman"/>
                      </a:endParaRPr>
                    </a:p>
                    <a:p>
                      <a:pPr marL="0" lvl="0" indent="0" algn="ctr">
                        <a:lnSpc>
                          <a:spcPct val="150000"/>
                        </a:lnSpc>
                        <a:spcAft>
                          <a:spcPts val="0"/>
                        </a:spcAft>
                        <a:buFont typeface="Symbol" panose="05050102010706020507" pitchFamily="18" charset="2"/>
                        <a:buNone/>
                      </a:pPr>
                      <a:r>
                        <a:rPr lang="en-GB" sz="1000" b="1">
                          <a:solidFill>
                            <a:srgbClr val="ED7D31"/>
                          </a:solidFill>
                          <a:effectLst/>
                          <a:latin typeface="Calibri"/>
                          <a:ea typeface="Calibri" panose="020F0502020204030204" pitchFamily="34" charset="0"/>
                          <a:cs typeface="Times New Roman"/>
                        </a:rPr>
                        <a:t>Online Reputation</a:t>
                      </a:r>
                      <a:endParaRPr lang="en-GB" sz="1000" b="1">
                        <a:effectLst/>
                        <a:latin typeface="Calibri"/>
                        <a:ea typeface="Calibri" panose="020F0502020204030204" pitchFamily="34" charset="0"/>
                        <a:cs typeface="Times New Roman"/>
                      </a:endParaRPr>
                    </a:p>
                    <a:p>
                      <a:pPr marL="0" lvl="0" indent="0" algn="ctr">
                        <a:lnSpc>
                          <a:spcPct val="150000"/>
                        </a:lnSpc>
                        <a:spcAft>
                          <a:spcPts val="0"/>
                        </a:spcAft>
                        <a:buFont typeface="Symbol" panose="05050102010706020507" pitchFamily="18" charset="2"/>
                        <a:buNone/>
                      </a:pPr>
                      <a:r>
                        <a:rPr lang="en-GB" sz="1000" b="1">
                          <a:solidFill>
                            <a:srgbClr val="ED7D31"/>
                          </a:solidFill>
                          <a:effectLst/>
                          <a:latin typeface="Calibri"/>
                          <a:ea typeface="Calibri" panose="020F0502020204030204" pitchFamily="34" charset="0"/>
                          <a:cs typeface="Times New Roman"/>
                        </a:rPr>
                        <a:t>Online Bullying</a:t>
                      </a:r>
                      <a:endParaRPr lang="en-GB" sz="1000" b="1">
                        <a:effectLst/>
                        <a:latin typeface="Calibri"/>
                        <a:ea typeface="Calibri" panose="020F0502020204030204" pitchFamily="34" charset="0"/>
                        <a:cs typeface="Times New Roman"/>
                      </a:endParaRPr>
                    </a:p>
                    <a:p>
                      <a:pPr marL="0" lvl="0" indent="0" algn="ctr">
                        <a:lnSpc>
                          <a:spcPct val="150000"/>
                        </a:lnSpc>
                        <a:spcAft>
                          <a:spcPts val="0"/>
                        </a:spcAft>
                        <a:buFont typeface="Symbol" panose="05050102010706020507" pitchFamily="18" charset="2"/>
                        <a:buNone/>
                      </a:pPr>
                      <a:r>
                        <a:rPr lang="en-GB" sz="1000" b="1">
                          <a:solidFill>
                            <a:srgbClr val="7030A0"/>
                          </a:solidFill>
                          <a:effectLst/>
                          <a:latin typeface="Calibri"/>
                          <a:ea typeface="Calibri" panose="020F0502020204030204" pitchFamily="34" charset="0"/>
                          <a:cs typeface="Times New Roman"/>
                        </a:rPr>
                        <a:t>THINK – Road Safety</a:t>
                      </a:r>
                      <a:endParaRPr lang="en-GB" sz="1000" b="1">
                        <a:effectLst/>
                        <a:latin typeface="Calibri"/>
                        <a:ea typeface="Calibri" panose="020F0502020204030204" pitchFamily="34" charset="0"/>
                        <a:cs typeface="Times New Roman"/>
                      </a:endParaRPr>
                    </a:p>
                    <a:p>
                      <a:pPr marL="0" lvl="0" indent="0" algn="ctr">
                        <a:lnSpc>
                          <a:spcPct val="150000"/>
                        </a:lnSpc>
                        <a:spcAft>
                          <a:spcPts val="0"/>
                        </a:spcAft>
                        <a:buFont typeface="Symbol" panose="05050102010706020507" pitchFamily="18" charset="2"/>
                        <a:buNone/>
                      </a:pPr>
                      <a:r>
                        <a:rPr lang="en-GB" sz="1000" b="1">
                          <a:solidFill>
                            <a:srgbClr val="D42CC8"/>
                          </a:solidFill>
                          <a:effectLst/>
                          <a:latin typeface="Calibri"/>
                          <a:ea typeface="Calibri" panose="020F0502020204030204" pitchFamily="34" charset="0"/>
                          <a:cs typeface="Times New Roman"/>
                        </a:rPr>
                        <a:t>Reasons to Borrow</a:t>
                      </a:r>
                      <a:endParaRPr lang="en-GB" sz="1000" b="1">
                        <a:effectLst/>
                        <a:latin typeface="Calibri"/>
                        <a:ea typeface="Calibri" panose="020F0502020204030204" pitchFamily="34" charset="0"/>
                        <a:cs typeface="Times New Roman"/>
                      </a:endParaRPr>
                    </a:p>
                    <a:p>
                      <a:pPr marL="0" lvl="0" indent="0" algn="ctr">
                        <a:lnSpc>
                          <a:spcPct val="150000"/>
                        </a:lnSpc>
                        <a:spcAft>
                          <a:spcPts val="0"/>
                        </a:spcAft>
                        <a:buFont typeface="Symbol" panose="05050102010706020507" pitchFamily="18" charset="2"/>
                        <a:buNone/>
                      </a:pPr>
                      <a:r>
                        <a:rPr lang="en-GB" sz="1000" b="1">
                          <a:solidFill>
                            <a:srgbClr val="00B0F0"/>
                          </a:solidFill>
                          <a:effectLst/>
                          <a:latin typeface="Calibri"/>
                          <a:ea typeface="Calibri" panose="020F0502020204030204" pitchFamily="34" charset="0"/>
                          <a:cs typeface="Times New Roman"/>
                        </a:rPr>
                        <a:t>Looking After Our Mental Health</a:t>
                      </a:r>
                      <a:endParaRPr lang="en-GB" sz="1000" b="1">
                        <a:effectLst/>
                        <a:latin typeface="Calibri"/>
                        <a:ea typeface="Calibri" panose="020F0502020204030204" pitchFamily="34" charset="0"/>
                        <a:cs typeface="Times New Roman"/>
                      </a:endParaRPr>
                    </a:p>
                    <a:p>
                      <a:pPr marL="0" lvl="0" indent="0" algn="ctr">
                        <a:lnSpc>
                          <a:spcPct val="150000"/>
                        </a:lnSpc>
                        <a:spcAft>
                          <a:spcPts val="0"/>
                        </a:spcAft>
                        <a:buFont typeface="Symbol" panose="05050102010706020507" pitchFamily="18" charset="2"/>
                        <a:buNone/>
                      </a:pPr>
                      <a:r>
                        <a:rPr lang="en-GB" sz="1000" b="1">
                          <a:effectLst/>
                          <a:latin typeface="Calibri"/>
                          <a:ea typeface="Calibri" panose="020F0502020204030204" pitchFamily="34" charset="0"/>
                          <a:cs typeface="Times New Roman"/>
                        </a:rPr>
                        <a:t>Courtesy and Manners</a:t>
                      </a:r>
                    </a:p>
                    <a:p>
                      <a:pPr marL="457200" indent="0" algn="ctr">
                        <a:lnSpc>
                          <a:spcPct val="150000"/>
                        </a:lnSpc>
                        <a:spcAft>
                          <a:spcPts val="0"/>
                        </a:spcAft>
                        <a:buFont typeface="Arial" panose="020B0604020202020204" pitchFamily="34" charset="0"/>
                        <a:buNone/>
                      </a:pPr>
                      <a:endParaRPr lang="en-GB" sz="1000" b="1">
                        <a:effectLst/>
                        <a:latin typeface="Calibri"/>
                        <a:ea typeface="Calibri" panose="020F0502020204030204" pitchFamily="34" charset="0"/>
                        <a:cs typeface="Times New Roman"/>
                      </a:endParaRPr>
                    </a:p>
                  </a:txBody>
                  <a:tcPr marL="68580" marR="68580" marT="0" marB="0">
                    <a:lnL w="6350" cap="flat" cmpd="sng" algn="ctr">
                      <a:solidFill>
                        <a:schemeClr val="accent6"/>
                      </a:solidFill>
                      <a:prstDash val="solid"/>
                      <a:round/>
                      <a:headEnd type="none" w="med" len="med"/>
                      <a:tailEnd type="none" w="med" len="med"/>
                    </a:lnL>
                    <a:lnR w="635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63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17836909"/>
                  </a:ext>
                </a:extLst>
              </a:tr>
              <a:tr h="2298072">
                <a:tc vMerge="1">
                  <a:txBody>
                    <a:bodyPr/>
                    <a:lstStyle/>
                    <a:p>
                      <a:endParaRPr lang="en-US"/>
                    </a:p>
                  </a:txBody>
                  <a:tcPr anchor="ctr">
                    <a:lnL w="28575">
                      <a:solidFill>
                        <a:schemeClr val="bg1"/>
                      </a:solidFill>
                    </a:lnL>
                    <a:lnR w="28575">
                      <a:solidFill>
                        <a:schemeClr val="bg1"/>
                      </a:solidFill>
                    </a:lnR>
                    <a:lnT w="28575">
                      <a:solidFill>
                        <a:schemeClr val="bg1"/>
                      </a:solidFill>
                    </a:lnT>
                    <a:lnB w="28575">
                      <a:solidFill>
                        <a:schemeClr val="bg1"/>
                      </a:solidFill>
                    </a:lnB>
                    <a:lnTlToBr w="0">
                      <a:noFill/>
                    </a:lnTlToBr>
                    <a:lnBlToTr w="0">
                      <a:noFill/>
                    </a:lnBlToTr>
                    <a:solidFill>
                      <a:srgbClr val="DDFFD5"/>
                    </a:solidFill>
                  </a:tcPr>
                </a:tc>
                <a:tc>
                  <a:txBody>
                    <a:bodyPr/>
                    <a:lstStyle/>
                    <a:p>
                      <a:pPr algn="ctr"/>
                      <a:r>
                        <a:rPr lang="en-GB" sz="1000" b="1" kern="1200">
                          <a:solidFill>
                            <a:schemeClr val="dk1"/>
                          </a:solidFill>
                          <a:effectLst/>
                          <a:latin typeface="+mn-lt"/>
                          <a:ea typeface="+mn-ea"/>
                          <a:cs typeface="+mn-cs"/>
                        </a:rPr>
                        <a:t>Year 4</a:t>
                      </a:r>
                    </a:p>
                  </a:txBody>
                  <a:tcPr anchor="ctr">
                    <a:lnL w="6350" cap="flat" cmpd="sng" algn="ctr">
                      <a:solidFill>
                        <a:schemeClr val="accent6"/>
                      </a:solidFill>
                      <a:prstDash val="solid"/>
                      <a:round/>
                      <a:headEnd type="none" w="med" len="med"/>
                      <a:tailEnd type="none" w="med" len="med"/>
                    </a:lnL>
                    <a:lnR w="6350" cap="flat" cmpd="sng" algn="ctr">
                      <a:solidFill>
                        <a:schemeClr val="accent6"/>
                      </a:solidFill>
                      <a:prstDash val="solid"/>
                      <a:round/>
                      <a:headEnd type="none" w="med" len="med"/>
                      <a:tailEnd type="none" w="med" len="med"/>
                    </a:lnR>
                    <a:lnT w="6350" cap="flat" cmpd="sng" algn="ctr">
                      <a:solidFill>
                        <a:schemeClr val="accent6"/>
                      </a:solidFill>
                      <a:prstDash val="solid"/>
                      <a:round/>
                      <a:headEnd type="none" w="med" len="med"/>
                      <a:tailEnd type="none" w="med" len="med"/>
                    </a:lnT>
                    <a:lnB w="63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lvl="0" indent="0" algn="ctr">
                        <a:lnSpc>
                          <a:spcPct val="150000"/>
                        </a:lnSpc>
                        <a:spcAft>
                          <a:spcPts val="0"/>
                        </a:spcAft>
                        <a:buFont typeface="Symbol" panose="05050102010706020507" pitchFamily="18" charset="2"/>
                        <a:buNone/>
                      </a:pPr>
                      <a:r>
                        <a:rPr lang="en-GB" sz="1000" b="1">
                          <a:solidFill>
                            <a:schemeClr val="accent6"/>
                          </a:solidFill>
                          <a:effectLst/>
                          <a:latin typeface="Calibri"/>
                          <a:ea typeface="Calibri"/>
                          <a:cs typeface="Times New Roman"/>
                        </a:rPr>
                        <a:t>Online Safety (Computing)</a:t>
                      </a:r>
                    </a:p>
                    <a:p>
                      <a:pPr marL="0" lvl="0" indent="0" algn="ctr">
                        <a:lnSpc>
                          <a:spcPct val="150000"/>
                        </a:lnSpc>
                        <a:spcAft>
                          <a:spcPts val="0"/>
                        </a:spcAft>
                        <a:buFont typeface="Symbol" panose="05050102010706020507" pitchFamily="18" charset="2"/>
                        <a:buNone/>
                      </a:pPr>
                      <a:r>
                        <a:rPr lang="en-GB" sz="1000" b="1">
                          <a:solidFill>
                            <a:schemeClr val="accent6"/>
                          </a:solidFill>
                          <a:effectLst/>
                          <a:latin typeface="Calibri"/>
                          <a:ea typeface="Calibri"/>
                          <a:cs typeface="Times New Roman"/>
                        </a:rPr>
                        <a:t>Story Sessions – Get Up!</a:t>
                      </a:r>
                    </a:p>
                    <a:p>
                      <a:pPr marL="0" lvl="0" indent="0" algn="ctr">
                        <a:lnSpc>
                          <a:spcPct val="150000"/>
                        </a:lnSpc>
                        <a:spcAft>
                          <a:spcPts val="0"/>
                        </a:spcAft>
                        <a:buFont typeface="Symbol" panose="05050102010706020507" pitchFamily="18" charset="2"/>
                        <a:buNone/>
                      </a:pPr>
                      <a:r>
                        <a:rPr lang="en-GB" sz="1000" b="1">
                          <a:solidFill>
                            <a:schemeClr val="accent6"/>
                          </a:solidFill>
                          <a:effectLst/>
                          <a:latin typeface="Calibri"/>
                          <a:ea typeface="Calibri"/>
                          <a:cs typeface="Times New Roman"/>
                        </a:rPr>
                        <a:t>The Sacraments</a:t>
                      </a:r>
                    </a:p>
                    <a:p>
                      <a:pPr marL="0" lvl="0" indent="0" algn="ctr">
                        <a:lnSpc>
                          <a:spcPct val="150000"/>
                        </a:lnSpc>
                        <a:spcAft>
                          <a:spcPts val="0"/>
                        </a:spcAft>
                        <a:buFont typeface="Symbol" panose="05050102010706020507" pitchFamily="18" charset="2"/>
                        <a:buNone/>
                      </a:pPr>
                      <a:r>
                        <a:rPr lang="en-GB" sz="1000" b="1">
                          <a:solidFill>
                            <a:srgbClr val="FF0000"/>
                          </a:solidFill>
                          <a:effectLst/>
                          <a:latin typeface="Calibri"/>
                          <a:ea typeface="Calibri" panose="020F0502020204030204" pitchFamily="34" charset="0"/>
                          <a:cs typeface="Times New Roman"/>
                        </a:rPr>
                        <a:t>We Don’t Have To Be The Same </a:t>
                      </a:r>
                      <a:endParaRPr lang="en-GB" sz="1000" b="1">
                        <a:effectLst/>
                        <a:latin typeface="Calibri"/>
                        <a:ea typeface="Calibri" panose="020F0502020204030204" pitchFamily="34" charset="0"/>
                        <a:cs typeface="Times New Roman"/>
                      </a:endParaRPr>
                    </a:p>
                    <a:p>
                      <a:pPr marL="0" lvl="0" indent="0" algn="ctr">
                        <a:lnSpc>
                          <a:spcPct val="150000"/>
                        </a:lnSpc>
                        <a:spcAft>
                          <a:spcPts val="0"/>
                        </a:spcAft>
                        <a:buFont typeface="Symbol" panose="05050102010706020507" pitchFamily="18" charset="2"/>
                        <a:buNone/>
                      </a:pPr>
                      <a:r>
                        <a:rPr lang="en-GB" sz="1000" b="1">
                          <a:solidFill>
                            <a:schemeClr val="accent6"/>
                          </a:solidFill>
                          <a:effectLst/>
                          <a:latin typeface="Calibri"/>
                          <a:ea typeface="Calibri"/>
                          <a:cs typeface="Times New Roman"/>
                        </a:rPr>
                        <a:t>Respecting Our Bodies</a:t>
                      </a:r>
                    </a:p>
                    <a:p>
                      <a:pPr marL="0" lvl="0" indent="0" algn="ctr">
                        <a:lnSpc>
                          <a:spcPct val="150000"/>
                        </a:lnSpc>
                        <a:spcAft>
                          <a:spcPts val="0"/>
                        </a:spcAft>
                        <a:buFont typeface="Symbol" panose="05050102010706020507" pitchFamily="18" charset="2"/>
                        <a:buNone/>
                      </a:pPr>
                      <a:r>
                        <a:rPr lang="en-GB" sz="1000" b="1">
                          <a:solidFill>
                            <a:schemeClr val="accent6"/>
                          </a:solidFill>
                          <a:effectLst/>
                          <a:latin typeface="Calibri"/>
                          <a:ea typeface="Calibri"/>
                          <a:cs typeface="Times New Roman"/>
                        </a:rPr>
                        <a:t>What is Puberty? </a:t>
                      </a:r>
                      <a:endParaRPr lang="en-GB" sz="1000" b="1">
                        <a:effectLst/>
                        <a:latin typeface="Calibri"/>
                        <a:ea typeface="Calibri" panose="020F0502020204030204" pitchFamily="34" charset="0"/>
                        <a:cs typeface="Times New Roman"/>
                      </a:endParaRPr>
                    </a:p>
                    <a:p>
                      <a:pPr marL="0" lvl="0" indent="0" algn="ctr">
                        <a:lnSpc>
                          <a:spcPct val="150000"/>
                        </a:lnSpc>
                        <a:spcAft>
                          <a:spcPts val="0"/>
                        </a:spcAft>
                        <a:buFont typeface="Symbol" panose="05050102010706020507" pitchFamily="18" charset="2"/>
                        <a:buNone/>
                      </a:pPr>
                      <a:r>
                        <a:rPr lang="en-GB" sz="1000" b="1">
                          <a:solidFill>
                            <a:srgbClr val="ED7D31"/>
                          </a:solidFill>
                          <a:effectLst/>
                          <a:latin typeface="Calibri"/>
                          <a:ea typeface="Calibri" panose="020F0502020204030204" pitchFamily="34" charset="0"/>
                          <a:cs typeface="Times New Roman"/>
                        </a:rPr>
                        <a:t>Managing Online Information</a:t>
                      </a:r>
                      <a:endParaRPr lang="en-GB" sz="1000" b="1">
                        <a:effectLst/>
                        <a:latin typeface="Calibri"/>
                        <a:ea typeface="Calibri" panose="020F0502020204030204" pitchFamily="34" charset="0"/>
                        <a:cs typeface="Times New Roman"/>
                      </a:endParaRPr>
                    </a:p>
                    <a:p>
                      <a:pPr marL="0" lvl="0" indent="0" algn="ctr">
                        <a:lnSpc>
                          <a:spcPct val="150000"/>
                        </a:lnSpc>
                        <a:spcAft>
                          <a:spcPts val="0"/>
                        </a:spcAft>
                        <a:buFont typeface="Symbol" panose="05050102010706020507" pitchFamily="18" charset="2"/>
                        <a:buNone/>
                      </a:pPr>
                      <a:r>
                        <a:rPr lang="en-GB" sz="1000" b="1">
                          <a:solidFill>
                            <a:srgbClr val="D42CC8"/>
                          </a:solidFill>
                          <a:effectLst/>
                          <a:latin typeface="Calibri"/>
                          <a:ea typeface="Calibri" panose="020F0502020204030204" pitchFamily="34" charset="0"/>
                          <a:cs typeface="Times New Roman"/>
                        </a:rPr>
                        <a:t>Spending Decisions</a:t>
                      </a:r>
                      <a:endParaRPr lang="en-GB" sz="1000" b="1">
                        <a:effectLst/>
                        <a:latin typeface="Calibri"/>
                        <a:ea typeface="Calibri" panose="020F0502020204030204" pitchFamily="34" charset="0"/>
                        <a:cs typeface="Times New Roman"/>
                      </a:endParaRPr>
                    </a:p>
                    <a:p>
                      <a:pPr marL="0" lvl="0" indent="0" algn="ctr">
                        <a:lnSpc>
                          <a:spcPct val="150000"/>
                        </a:lnSpc>
                        <a:spcAft>
                          <a:spcPts val="0"/>
                        </a:spcAft>
                        <a:buFont typeface="Symbol" panose="05050102010706020507" pitchFamily="18" charset="2"/>
                        <a:buNone/>
                      </a:pPr>
                      <a:r>
                        <a:rPr lang="en-GB" sz="1000" b="1">
                          <a:solidFill>
                            <a:srgbClr val="00B0F0"/>
                          </a:solidFill>
                          <a:effectLst/>
                          <a:latin typeface="Calibri"/>
                          <a:ea typeface="Calibri" panose="020F0502020204030204" pitchFamily="34" charset="0"/>
                          <a:cs typeface="Times New Roman"/>
                        </a:rPr>
                        <a:t>Understanding Mental Health</a:t>
                      </a:r>
                      <a:endParaRPr lang="en-GB" sz="1000" b="1">
                        <a:effectLst/>
                        <a:latin typeface="Calibri"/>
                        <a:ea typeface="Calibri" panose="020F0502020204030204" pitchFamily="34" charset="0"/>
                        <a:cs typeface="Times New Roman"/>
                      </a:endParaRPr>
                    </a:p>
                    <a:p>
                      <a:pPr marL="0" lvl="0" indent="0" algn="ctr">
                        <a:lnSpc>
                          <a:spcPct val="150000"/>
                        </a:lnSpc>
                        <a:spcAft>
                          <a:spcPts val="0"/>
                        </a:spcAft>
                        <a:buFont typeface="Symbol" panose="05050102010706020507" pitchFamily="18" charset="2"/>
                        <a:buNone/>
                      </a:pPr>
                      <a:r>
                        <a:rPr lang="en-GB" sz="1000" b="1">
                          <a:solidFill>
                            <a:schemeClr val="accent6">
                              <a:lumMod val="75000"/>
                            </a:schemeClr>
                          </a:solidFill>
                          <a:effectLst/>
                          <a:latin typeface="Calibri"/>
                          <a:ea typeface="Calibri"/>
                          <a:cs typeface="Times New Roman"/>
                        </a:rPr>
                        <a:t>Bullying and Mental Wellbeing</a:t>
                      </a:r>
                    </a:p>
                    <a:p>
                      <a:pPr marL="0" indent="0" algn="ctr">
                        <a:lnSpc>
                          <a:spcPct val="150000"/>
                        </a:lnSpc>
                        <a:spcAft>
                          <a:spcPts val="0"/>
                        </a:spcAft>
                        <a:buFont typeface="Arial" panose="020B0604020202020204" pitchFamily="34" charset="0"/>
                        <a:buNone/>
                      </a:pPr>
                      <a:endParaRPr lang="en-GB" sz="1000" b="1">
                        <a:effectLst/>
                        <a:latin typeface="Calibri"/>
                        <a:ea typeface="Calibri" panose="020F0502020204030204" pitchFamily="34" charset="0"/>
                        <a:cs typeface="Times New Roman"/>
                      </a:endParaRPr>
                    </a:p>
                  </a:txBody>
                  <a:tcPr marL="68580" marR="68580" marT="0" marB="0">
                    <a:lnL w="6350" cap="flat" cmpd="sng" algn="ctr">
                      <a:solidFill>
                        <a:schemeClr val="accent6"/>
                      </a:solidFill>
                      <a:prstDash val="solid"/>
                      <a:round/>
                      <a:headEnd type="none" w="med" len="med"/>
                      <a:tailEnd type="none" w="med" len="med"/>
                    </a:lnL>
                    <a:lnR w="6350" cap="flat" cmpd="sng" algn="ctr">
                      <a:solidFill>
                        <a:schemeClr val="accent6"/>
                      </a:solidFill>
                      <a:prstDash val="solid"/>
                      <a:round/>
                      <a:headEnd type="none" w="med" len="med"/>
                      <a:tailEnd type="none" w="med" len="med"/>
                    </a:lnR>
                    <a:lnT w="6350" cap="flat" cmpd="sng" algn="ctr">
                      <a:solidFill>
                        <a:schemeClr val="accent6"/>
                      </a:solidFill>
                      <a:prstDash val="solid"/>
                      <a:round/>
                      <a:headEnd type="none" w="med" len="med"/>
                      <a:tailEnd type="none" w="med" len="med"/>
                    </a:lnT>
                    <a:lnB w="63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lvl="0" indent="0" algn="ctr">
                        <a:lnSpc>
                          <a:spcPct val="150000"/>
                        </a:lnSpc>
                        <a:spcAft>
                          <a:spcPts val="0"/>
                        </a:spcAft>
                        <a:buFont typeface="Symbol" panose="05050102010706020507" pitchFamily="18" charset="2"/>
                        <a:buNone/>
                      </a:pPr>
                      <a:r>
                        <a:rPr lang="en-GB" sz="1000" b="1">
                          <a:solidFill>
                            <a:schemeClr val="accent6"/>
                          </a:solidFill>
                          <a:effectLst/>
                          <a:latin typeface="Calibri"/>
                          <a:ea typeface="Calibri"/>
                          <a:cs typeface="Times New Roman"/>
                        </a:rPr>
                        <a:t>Changing Bodies</a:t>
                      </a:r>
                    </a:p>
                    <a:p>
                      <a:pPr marL="0" lvl="0" indent="0" algn="ctr">
                        <a:lnSpc>
                          <a:spcPct val="150000"/>
                        </a:lnSpc>
                        <a:spcAft>
                          <a:spcPts val="0"/>
                        </a:spcAft>
                        <a:buFont typeface="Symbol" panose="05050102010706020507" pitchFamily="18" charset="2"/>
                        <a:buNone/>
                      </a:pPr>
                      <a:r>
                        <a:rPr lang="en-GB" sz="1000" b="1">
                          <a:solidFill>
                            <a:srgbClr val="FF0000"/>
                          </a:solidFill>
                          <a:effectLst/>
                          <a:latin typeface="Calibri"/>
                          <a:ea typeface="Calibri"/>
                          <a:cs typeface="Times New Roman"/>
                        </a:rPr>
                        <a:t>What Am I Looking At?</a:t>
                      </a:r>
                      <a:endParaRPr lang="en-GB" sz="1000" b="1">
                        <a:effectLst/>
                        <a:latin typeface="Calibri"/>
                        <a:ea typeface="Calibri"/>
                        <a:cs typeface="Times New Roman"/>
                      </a:endParaRPr>
                    </a:p>
                    <a:p>
                      <a:pPr marL="0" lvl="0" indent="0" algn="ctr">
                        <a:lnSpc>
                          <a:spcPct val="150000"/>
                        </a:lnSpc>
                        <a:spcAft>
                          <a:spcPts val="0"/>
                        </a:spcAft>
                        <a:buFont typeface="Symbol" panose="05050102010706020507" pitchFamily="18" charset="2"/>
                        <a:buNone/>
                      </a:pPr>
                      <a:r>
                        <a:rPr lang="en-GB" sz="1000" b="1">
                          <a:solidFill>
                            <a:srgbClr val="7030A0"/>
                          </a:solidFill>
                          <a:effectLst/>
                          <a:latin typeface="Calibri"/>
                          <a:ea typeface="Calibri"/>
                          <a:cs typeface="Times New Roman"/>
                        </a:rPr>
                        <a:t>I am Thankful</a:t>
                      </a:r>
                      <a:endParaRPr lang="en-GB" sz="1000" b="1">
                        <a:effectLst/>
                        <a:latin typeface="Calibri"/>
                        <a:ea typeface="Calibri"/>
                        <a:cs typeface="Times New Roman"/>
                      </a:endParaRPr>
                    </a:p>
                    <a:p>
                      <a:pPr marL="0" lvl="0" indent="0" algn="ctr">
                        <a:lnSpc>
                          <a:spcPct val="150000"/>
                        </a:lnSpc>
                        <a:spcAft>
                          <a:spcPts val="0"/>
                        </a:spcAft>
                        <a:buFont typeface="Symbol" panose="05050102010706020507" pitchFamily="18" charset="2"/>
                        <a:buNone/>
                      </a:pPr>
                      <a:r>
                        <a:rPr lang="en-GB" sz="1000" b="1">
                          <a:solidFill>
                            <a:schemeClr val="accent6"/>
                          </a:solidFill>
                          <a:effectLst/>
                          <a:latin typeface="Calibri"/>
                          <a:ea typeface="Calibri"/>
                          <a:cs typeface="Times New Roman"/>
                        </a:rPr>
                        <a:t>Lifecycles </a:t>
                      </a:r>
                    </a:p>
                    <a:p>
                      <a:pPr marL="0" lvl="0" indent="0" algn="ctr">
                        <a:lnSpc>
                          <a:spcPct val="150000"/>
                        </a:lnSpc>
                        <a:spcAft>
                          <a:spcPts val="0"/>
                        </a:spcAft>
                        <a:buFont typeface="Symbol" panose="05050102010706020507" pitchFamily="18" charset="2"/>
                        <a:buNone/>
                      </a:pPr>
                      <a:r>
                        <a:rPr lang="en-GB" sz="1000" b="1">
                          <a:solidFill>
                            <a:schemeClr val="accent6"/>
                          </a:solidFill>
                          <a:effectLst/>
                          <a:latin typeface="Calibri"/>
                          <a:ea typeface="Calibri"/>
                          <a:cs typeface="Times New Roman"/>
                        </a:rPr>
                        <a:t>A Time for Everything</a:t>
                      </a:r>
                    </a:p>
                    <a:p>
                      <a:pPr marL="0" lvl="0" indent="0" algn="ctr">
                        <a:lnSpc>
                          <a:spcPct val="150000"/>
                        </a:lnSpc>
                        <a:spcAft>
                          <a:spcPts val="0"/>
                        </a:spcAft>
                        <a:buFont typeface="Symbol" panose="05050102010706020507" pitchFamily="18" charset="2"/>
                        <a:buNone/>
                      </a:pPr>
                      <a:r>
                        <a:rPr lang="en-GB" sz="1000" b="1">
                          <a:solidFill>
                            <a:srgbClr val="0070C0"/>
                          </a:solidFill>
                          <a:effectLst/>
                          <a:latin typeface="Calibri"/>
                          <a:ea typeface="Calibri"/>
                          <a:cs typeface="Times New Roman"/>
                        </a:rPr>
                        <a:t>NSPCC PANTS (Sexual Harassment)</a:t>
                      </a:r>
                      <a:endParaRPr lang="en-GB" sz="1000" b="1">
                        <a:effectLst/>
                        <a:latin typeface="Calibri"/>
                        <a:ea typeface="Calibri"/>
                        <a:cs typeface="Times New Roman"/>
                      </a:endParaRPr>
                    </a:p>
                    <a:p>
                      <a:pPr marL="0" lvl="0" indent="0" algn="ctr">
                        <a:lnSpc>
                          <a:spcPct val="150000"/>
                        </a:lnSpc>
                        <a:spcAft>
                          <a:spcPts val="0"/>
                        </a:spcAft>
                        <a:buFont typeface="Symbol" panose="05050102010706020507" pitchFamily="18" charset="2"/>
                        <a:buNone/>
                      </a:pPr>
                      <a:r>
                        <a:rPr lang="en-GB" sz="1000" b="1">
                          <a:solidFill>
                            <a:srgbClr val="ED7D31"/>
                          </a:solidFill>
                          <a:effectLst/>
                          <a:latin typeface="Calibri"/>
                          <a:ea typeface="Calibri"/>
                          <a:cs typeface="Times New Roman"/>
                        </a:rPr>
                        <a:t>Health, Wellbeing and Lifestyle</a:t>
                      </a:r>
                      <a:endParaRPr lang="en-GB" sz="1000" b="1">
                        <a:effectLst/>
                        <a:latin typeface="Calibri"/>
                        <a:ea typeface="Calibri"/>
                        <a:cs typeface="Times New Roman"/>
                      </a:endParaRPr>
                    </a:p>
                    <a:p>
                      <a:pPr marL="0" lvl="0" indent="0" algn="ctr">
                        <a:lnSpc>
                          <a:spcPct val="150000"/>
                        </a:lnSpc>
                        <a:spcAft>
                          <a:spcPts val="0"/>
                        </a:spcAft>
                        <a:buFont typeface="Symbol" panose="05050102010706020507" pitchFamily="18" charset="2"/>
                        <a:buNone/>
                      </a:pPr>
                      <a:r>
                        <a:rPr lang="en-GB" sz="1000" b="1">
                          <a:solidFill>
                            <a:srgbClr val="ED7D31"/>
                          </a:solidFill>
                          <a:effectLst/>
                          <a:latin typeface="Calibri"/>
                          <a:ea typeface="Calibri"/>
                          <a:cs typeface="Times New Roman"/>
                        </a:rPr>
                        <a:t>Privacy and Security</a:t>
                      </a:r>
                      <a:endParaRPr lang="en-GB" sz="1000" b="1">
                        <a:effectLst/>
                        <a:latin typeface="Calibri"/>
                        <a:ea typeface="Calibri"/>
                        <a:cs typeface="Times New Roman"/>
                      </a:endParaRPr>
                    </a:p>
                    <a:p>
                      <a:pPr marL="0" lvl="0" indent="0" algn="ctr">
                        <a:lnSpc>
                          <a:spcPct val="150000"/>
                        </a:lnSpc>
                        <a:spcAft>
                          <a:spcPts val="0"/>
                        </a:spcAft>
                        <a:buFont typeface="Symbol" panose="05050102010706020507" pitchFamily="18" charset="2"/>
                        <a:buNone/>
                      </a:pPr>
                      <a:r>
                        <a:rPr lang="en-GB" sz="1000" b="1">
                          <a:solidFill>
                            <a:srgbClr val="D42CC8"/>
                          </a:solidFill>
                          <a:effectLst/>
                          <a:latin typeface="Calibri"/>
                          <a:ea typeface="Calibri"/>
                          <a:cs typeface="Times New Roman"/>
                        </a:rPr>
                        <a:t>Advertising</a:t>
                      </a:r>
                      <a:endParaRPr lang="en-GB" sz="1000" b="1">
                        <a:effectLst/>
                        <a:latin typeface="Calibri"/>
                        <a:ea typeface="Calibri"/>
                        <a:cs typeface="Times New Roman"/>
                      </a:endParaRPr>
                    </a:p>
                    <a:p>
                      <a:pPr marL="0" lvl="0" indent="0" algn="ctr">
                        <a:lnSpc>
                          <a:spcPct val="150000"/>
                        </a:lnSpc>
                        <a:spcAft>
                          <a:spcPts val="0"/>
                        </a:spcAft>
                        <a:buFont typeface="Symbol" panose="05050102010706020507" pitchFamily="18" charset="2"/>
                        <a:buNone/>
                      </a:pPr>
                      <a:r>
                        <a:rPr lang="en-GB" sz="1000" b="1">
                          <a:solidFill>
                            <a:srgbClr val="00B0F0"/>
                          </a:solidFill>
                          <a:effectLst/>
                          <a:latin typeface="Calibri"/>
                          <a:ea typeface="Calibri"/>
                          <a:cs typeface="Times New Roman"/>
                        </a:rPr>
                        <a:t>Emotions and Feelings</a:t>
                      </a:r>
                      <a:endParaRPr lang="en-GB" sz="1000" b="1">
                        <a:effectLst/>
                        <a:latin typeface="Calibri"/>
                        <a:ea typeface="Calibri"/>
                        <a:cs typeface="Times New Roman"/>
                      </a:endParaRPr>
                    </a:p>
                    <a:p>
                      <a:pPr marL="0" lvl="0" indent="0" algn="ctr">
                        <a:lnSpc>
                          <a:spcPct val="150000"/>
                        </a:lnSpc>
                        <a:spcAft>
                          <a:spcPts val="0"/>
                        </a:spcAft>
                        <a:buFont typeface="Symbol" panose="05050102010706020507" pitchFamily="18" charset="2"/>
                        <a:buNone/>
                      </a:pPr>
                      <a:r>
                        <a:rPr lang="en-GB" sz="1000" b="1">
                          <a:solidFill>
                            <a:srgbClr val="00B0F0"/>
                          </a:solidFill>
                          <a:effectLst/>
                          <a:latin typeface="Calibri"/>
                          <a:ea typeface="Calibri"/>
                          <a:cs typeface="Times New Roman"/>
                        </a:rPr>
                        <a:t>Mental Health Problems – Loneliness </a:t>
                      </a:r>
                      <a:endParaRPr lang="en-GB" sz="1000" b="1">
                        <a:effectLst/>
                        <a:latin typeface="Calibri"/>
                        <a:ea typeface="Calibri" panose="020F0502020204030204" pitchFamily="34" charset="0"/>
                        <a:cs typeface="Times New Roman"/>
                      </a:endParaRPr>
                    </a:p>
                  </a:txBody>
                  <a:tcPr marL="68580" marR="68580" marT="0" marB="0">
                    <a:lnL w="6350" cap="flat" cmpd="sng" algn="ctr">
                      <a:solidFill>
                        <a:schemeClr val="accent6"/>
                      </a:solidFill>
                      <a:prstDash val="solid"/>
                      <a:round/>
                      <a:headEnd type="none" w="med" len="med"/>
                      <a:tailEnd type="none" w="med" len="med"/>
                    </a:lnL>
                    <a:lnR w="6350" cap="flat" cmpd="sng" algn="ctr">
                      <a:solidFill>
                        <a:schemeClr val="accent6"/>
                      </a:solidFill>
                      <a:prstDash val="solid"/>
                      <a:round/>
                      <a:headEnd type="none" w="med" len="med"/>
                      <a:tailEnd type="none" w="med" len="med"/>
                    </a:lnR>
                    <a:lnT w="6350" cap="flat" cmpd="sng" algn="ctr">
                      <a:solidFill>
                        <a:schemeClr val="accent6"/>
                      </a:solidFill>
                      <a:prstDash val="solid"/>
                      <a:round/>
                      <a:headEnd type="none" w="med" len="med"/>
                      <a:tailEnd type="none" w="med" len="med"/>
                    </a:lnT>
                    <a:lnB w="63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lvl="0" indent="0" algn="ctr">
                        <a:lnSpc>
                          <a:spcPct val="150000"/>
                        </a:lnSpc>
                        <a:spcAft>
                          <a:spcPts val="0"/>
                        </a:spcAft>
                        <a:buFont typeface="Symbol" panose="05050102010706020507" pitchFamily="18" charset="2"/>
                        <a:buNone/>
                      </a:pPr>
                      <a:r>
                        <a:rPr lang="en-GB" sz="1000" b="1">
                          <a:solidFill>
                            <a:schemeClr val="accent6"/>
                          </a:solidFill>
                          <a:effectLst/>
                          <a:latin typeface="Calibri"/>
                          <a:ea typeface="Calibri"/>
                          <a:cs typeface="Times New Roman"/>
                        </a:rPr>
                        <a:t>What am I Feeling? </a:t>
                      </a:r>
                    </a:p>
                    <a:p>
                      <a:pPr marL="0" lvl="0" indent="0" algn="ctr">
                        <a:lnSpc>
                          <a:spcPct val="150000"/>
                        </a:lnSpc>
                        <a:spcAft>
                          <a:spcPts val="0"/>
                        </a:spcAft>
                        <a:buFont typeface="Symbol" panose="05050102010706020507" pitchFamily="18" charset="2"/>
                        <a:buNone/>
                      </a:pPr>
                      <a:r>
                        <a:rPr lang="en-GB" sz="1000" b="1">
                          <a:solidFill>
                            <a:schemeClr val="accent6"/>
                          </a:solidFill>
                          <a:effectLst/>
                          <a:latin typeface="Calibri"/>
                          <a:ea typeface="Calibri"/>
                          <a:cs typeface="Times New Roman"/>
                        </a:rPr>
                        <a:t>A Community of Love</a:t>
                      </a:r>
                    </a:p>
                    <a:p>
                      <a:pPr marL="0" lvl="0" indent="0" algn="ctr">
                        <a:lnSpc>
                          <a:spcPct val="150000"/>
                        </a:lnSpc>
                        <a:spcAft>
                          <a:spcPts val="0"/>
                        </a:spcAft>
                        <a:buFont typeface="Symbol" panose="05050102010706020507" pitchFamily="18" charset="2"/>
                        <a:buNone/>
                      </a:pPr>
                      <a:r>
                        <a:rPr lang="en-GB" sz="1000" b="1">
                          <a:solidFill>
                            <a:schemeClr val="accent6"/>
                          </a:solidFill>
                          <a:effectLst/>
                          <a:latin typeface="Calibri"/>
                          <a:ea typeface="Calibri"/>
                          <a:cs typeface="Times New Roman"/>
                        </a:rPr>
                        <a:t>What is the Church? </a:t>
                      </a:r>
                      <a:endParaRPr lang="en-GB" sz="1000" b="1">
                        <a:effectLst/>
                        <a:latin typeface="Calibri"/>
                        <a:ea typeface="Calibri" panose="020F0502020204030204" pitchFamily="34" charset="0"/>
                        <a:cs typeface="Times New Roman"/>
                      </a:endParaRPr>
                    </a:p>
                    <a:p>
                      <a:pPr marL="0" lvl="0" indent="0" algn="ctr">
                        <a:lnSpc>
                          <a:spcPct val="150000"/>
                        </a:lnSpc>
                        <a:spcAft>
                          <a:spcPts val="0"/>
                        </a:spcAft>
                        <a:buFont typeface="Symbol" panose="05050102010706020507" pitchFamily="18" charset="2"/>
                        <a:buNone/>
                      </a:pPr>
                      <a:r>
                        <a:rPr lang="en-GB" sz="1000" b="1">
                          <a:solidFill>
                            <a:srgbClr val="FF0000"/>
                          </a:solidFill>
                          <a:effectLst/>
                          <a:latin typeface="Calibri"/>
                          <a:ea typeface="Calibri" panose="020F0502020204030204" pitchFamily="34" charset="0"/>
                          <a:cs typeface="Times New Roman"/>
                        </a:rPr>
                        <a:t>How Do I Love Others? </a:t>
                      </a:r>
                      <a:endParaRPr lang="en-GB" sz="1000" b="1">
                        <a:effectLst/>
                        <a:latin typeface="Calibri"/>
                        <a:ea typeface="Calibri" panose="020F0502020204030204" pitchFamily="34" charset="0"/>
                        <a:cs typeface="Times New Roman"/>
                      </a:endParaRPr>
                    </a:p>
                    <a:p>
                      <a:pPr marL="0" lvl="0" indent="0" algn="ctr">
                        <a:lnSpc>
                          <a:spcPct val="150000"/>
                        </a:lnSpc>
                        <a:spcAft>
                          <a:spcPts val="0"/>
                        </a:spcAft>
                        <a:buFont typeface="Symbol" panose="05050102010706020507" pitchFamily="18" charset="2"/>
                        <a:buNone/>
                      </a:pPr>
                      <a:r>
                        <a:rPr lang="en-GB" sz="1000" b="1">
                          <a:solidFill>
                            <a:srgbClr val="ED7D31"/>
                          </a:solidFill>
                          <a:effectLst/>
                          <a:latin typeface="Calibri"/>
                          <a:ea typeface="Calibri" panose="020F0502020204030204" pitchFamily="34" charset="0"/>
                          <a:cs typeface="Times New Roman"/>
                        </a:rPr>
                        <a:t>Copyright and Ownership</a:t>
                      </a:r>
                      <a:endParaRPr lang="en-GB" sz="1000" b="1">
                        <a:effectLst/>
                        <a:latin typeface="Calibri"/>
                        <a:ea typeface="Calibri" panose="020F0502020204030204" pitchFamily="34" charset="0"/>
                        <a:cs typeface="Times New Roman"/>
                      </a:endParaRPr>
                    </a:p>
                    <a:p>
                      <a:pPr marL="0" lvl="0" indent="0" algn="ctr">
                        <a:lnSpc>
                          <a:spcPct val="150000"/>
                        </a:lnSpc>
                        <a:spcAft>
                          <a:spcPts val="0"/>
                        </a:spcAft>
                        <a:buFont typeface="Symbol" panose="05050102010706020507" pitchFamily="18" charset="2"/>
                        <a:buNone/>
                      </a:pPr>
                      <a:r>
                        <a:rPr lang="en-GB" sz="1000" b="1">
                          <a:solidFill>
                            <a:srgbClr val="D42CC8"/>
                          </a:solidFill>
                          <a:effectLst/>
                          <a:latin typeface="Calibri"/>
                          <a:ea typeface="Calibri" panose="020F0502020204030204" pitchFamily="34" charset="0"/>
                          <a:cs typeface="Times New Roman"/>
                        </a:rPr>
                        <a:t>Keeping Track</a:t>
                      </a:r>
                      <a:endParaRPr lang="en-GB" sz="1000" b="1">
                        <a:effectLst/>
                        <a:latin typeface="Calibri"/>
                        <a:ea typeface="Calibri" panose="020F0502020204030204" pitchFamily="34" charset="0"/>
                        <a:cs typeface="Times New Roman"/>
                      </a:endParaRPr>
                    </a:p>
                    <a:p>
                      <a:pPr marL="0" lvl="0" indent="0" algn="ctr">
                        <a:lnSpc>
                          <a:spcPct val="150000"/>
                        </a:lnSpc>
                        <a:spcAft>
                          <a:spcPts val="0"/>
                        </a:spcAft>
                        <a:buFont typeface="Symbol" panose="05050102010706020507" pitchFamily="18" charset="2"/>
                        <a:buNone/>
                      </a:pPr>
                      <a:r>
                        <a:rPr lang="en-GB" sz="1000" b="1">
                          <a:solidFill>
                            <a:srgbClr val="00B0F0"/>
                          </a:solidFill>
                          <a:effectLst/>
                          <a:latin typeface="Calibri"/>
                          <a:ea typeface="Calibri" panose="020F0502020204030204" pitchFamily="34" charset="0"/>
                          <a:cs typeface="Times New Roman"/>
                        </a:rPr>
                        <a:t>Looking After Our Mental Health</a:t>
                      </a:r>
                      <a:endParaRPr lang="en-GB" sz="1000" b="1">
                        <a:effectLst/>
                        <a:latin typeface="Calibri"/>
                        <a:ea typeface="Calibri" panose="020F0502020204030204" pitchFamily="34" charset="0"/>
                        <a:cs typeface="Times New Roman"/>
                      </a:endParaRPr>
                    </a:p>
                    <a:p>
                      <a:pPr marL="0" lvl="0" indent="0" algn="ctr">
                        <a:lnSpc>
                          <a:spcPct val="150000"/>
                        </a:lnSpc>
                        <a:spcAft>
                          <a:spcPts val="0"/>
                        </a:spcAft>
                        <a:buFont typeface="Symbol" panose="05050102010706020507" pitchFamily="18" charset="2"/>
                        <a:buNone/>
                      </a:pPr>
                      <a:r>
                        <a:rPr lang="en-GB" sz="1000" b="1">
                          <a:solidFill>
                            <a:srgbClr val="00B0F0"/>
                          </a:solidFill>
                          <a:effectLst/>
                          <a:latin typeface="Calibri"/>
                          <a:ea typeface="Calibri" panose="020F0502020204030204" pitchFamily="34" charset="0"/>
                          <a:cs typeface="Times New Roman"/>
                        </a:rPr>
                        <a:t>Healthy Sleeping</a:t>
                      </a:r>
                      <a:endParaRPr lang="en-GB" sz="1000" b="1">
                        <a:effectLst/>
                        <a:latin typeface="Calibri"/>
                        <a:ea typeface="Calibri" panose="020F0502020204030204" pitchFamily="34" charset="0"/>
                        <a:cs typeface="Times New Roman"/>
                      </a:endParaRPr>
                    </a:p>
                  </a:txBody>
                  <a:tcPr marL="68580" marR="68580" marT="0" marB="0">
                    <a:lnL w="6350" cap="flat" cmpd="sng" algn="ctr">
                      <a:solidFill>
                        <a:schemeClr val="accent6"/>
                      </a:solidFill>
                      <a:prstDash val="solid"/>
                      <a:round/>
                      <a:headEnd type="none" w="med" len="med"/>
                      <a:tailEnd type="none" w="med" len="med"/>
                    </a:lnL>
                    <a:lnR w="6350" cap="flat" cmpd="sng" algn="ctr">
                      <a:solidFill>
                        <a:schemeClr val="accent6"/>
                      </a:solidFill>
                      <a:prstDash val="solid"/>
                      <a:round/>
                      <a:headEnd type="none" w="med" len="med"/>
                      <a:tailEnd type="none" w="med" len="med"/>
                    </a:lnR>
                    <a:lnT w="6350" cap="flat" cmpd="sng" algn="ctr">
                      <a:solidFill>
                        <a:schemeClr val="accent6"/>
                      </a:solidFill>
                      <a:prstDash val="solid"/>
                      <a:round/>
                      <a:headEnd type="none" w="med" len="med"/>
                      <a:tailEnd type="none" w="med" len="med"/>
                    </a:lnT>
                    <a:lnB w="63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97356568"/>
                  </a:ext>
                </a:extLst>
              </a:tr>
              <a:tr h="2599139">
                <a:tc gridSpan="2">
                  <a:txBody>
                    <a:bodyPr/>
                    <a:lstStyle/>
                    <a:p>
                      <a:pPr lvl="0" algn="ctr">
                        <a:buNone/>
                      </a:pPr>
                      <a:r>
                        <a:rPr lang="en-GB" sz="1000" b="1" kern="1200">
                          <a:solidFill>
                            <a:schemeClr val="dk1"/>
                          </a:solidFill>
                          <a:effectLst/>
                          <a:latin typeface="+mn-lt"/>
                          <a:ea typeface="+mn-ea"/>
                          <a:cs typeface="+mn-cs"/>
                        </a:rPr>
                        <a:t>KEY</a:t>
                      </a:r>
                      <a:endParaRPr lang="en-US"/>
                    </a:p>
                  </a:txBody>
                  <a:tcPr anchor="ctr">
                    <a:lnL w="6350">
                      <a:solidFill>
                        <a:schemeClr val="accent6"/>
                      </a:solidFill>
                    </a:lnL>
                    <a:lnR w="6350" cap="flat" cmpd="sng" algn="ctr">
                      <a:solidFill>
                        <a:schemeClr val="accent6"/>
                      </a:solidFill>
                      <a:prstDash val="solid"/>
                      <a:round/>
                      <a:headEnd type="none" w="med" len="med"/>
                      <a:tailEnd type="none" w="med" len="med"/>
                    </a:lnR>
                    <a:lnT w="6350">
                      <a:solidFill>
                        <a:schemeClr val="accent6"/>
                      </a:solidFill>
                    </a:lnT>
                    <a:lnB w="6350">
                      <a:solidFill>
                        <a:schemeClr val="accent6"/>
                      </a:solidFill>
                    </a:lnB>
                    <a:lnTlToBr w="0">
                      <a:noFill/>
                    </a:lnTlToBr>
                    <a:lnBlToTr w="0">
                      <a:noFill/>
                    </a:lnBlToTr>
                    <a:solidFill>
                      <a:srgbClr val="DDFFD5"/>
                    </a:solidFill>
                  </a:tcPr>
                </a:tc>
                <a:tc hMerge="1">
                  <a:txBody>
                    <a:bodyPr/>
                    <a:lstStyle/>
                    <a:p>
                      <a:endParaRPr lang="en-GB" sz="1000" b="1" kern="1200">
                        <a:solidFill>
                          <a:schemeClr val="dk1"/>
                        </a:solidFill>
                        <a:effectLst/>
                        <a:latin typeface="+mn-lt"/>
                        <a:ea typeface="+mn-ea"/>
                        <a:cs typeface="+mn-cs"/>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DFFD5"/>
                    </a:solidFill>
                  </a:tcPr>
                </a:tc>
                <a:tc gridSpan="3">
                  <a:txBody>
                    <a:bodyPr/>
                    <a:lstStyle/>
                    <a:p>
                      <a:pPr>
                        <a:lnSpc>
                          <a:spcPct val="107000"/>
                        </a:lnSpc>
                        <a:spcAft>
                          <a:spcPts val="800"/>
                        </a:spcAft>
                      </a:pPr>
                      <a:r>
                        <a:rPr lang="en-GB" sz="1000" b="1">
                          <a:solidFill>
                            <a:schemeClr val="accent6"/>
                          </a:solidFill>
                          <a:effectLst/>
                          <a:latin typeface="Calibri"/>
                          <a:ea typeface="Calibri"/>
                          <a:cs typeface="Times New Roman"/>
                        </a:rPr>
                        <a:t>Relationships and Sex Education</a:t>
                      </a:r>
                      <a:r>
                        <a:rPr lang="en-GB" sz="1000" b="1">
                          <a:solidFill>
                            <a:srgbClr val="92D050"/>
                          </a:solidFill>
                          <a:effectLst/>
                          <a:latin typeface="Calibri"/>
                          <a:ea typeface="Calibri"/>
                          <a:cs typeface="Times New Roman"/>
                        </a:rPr>
                        <a:t> </a:t>
                      </a:r>
                      <a:r>
                        <a:rPr lang="en-GB" sz="1000" b="1">
                          <a:effectLst/>
                          <a:latin typeface="Calibri"/>
                          <a:ea typeface="Calibri"/>
                          <a:cs typeface="Times New Roman"/>
                        </a:rPr>
                        <a:t>– some RSE lessons include the following themes: </a:t>
                      </a:r>
                      <a:endParaRPr lang="en-GB" sz="1100" b="1">
                        <a:effectLst/>
                        <a:latin typeface="Calibri"/>
                        <a:ea typeface="Calibri"/>
                        <a:cs typeface="Times New Roman"/>
                      </a:endParaRPr>
                    </a:p>
                    <a:p>
                      <a:pPr>
                        <a:lnSpc>
                          <a:spcPct val="107000"/>
                        </a:lnSpc>
                        <a:spcAft>
                          <a:spcPts val="800"/>
                        </a:spcAft>
                      </a:pPr>
                      <a:r>
                        <a:rPr lang="en-GB" sz="1000" b="1">
                          <a:solidFill>
                            <a:srgbClr val="FF0000"/>
                          </a:solidFill>
                          <a:effectLst/>
                          <a:latin typeface="Calibri"/>
                          <a:ea typeface="Calibri"/>
                          <a:cs typeface="Times New Roman"/>
                        </a:rPr>
                        <a:t>Protected Characteristics</a:t>
                      </a:r>
                      <a:r>
                        <a:rPr lang="en-GB" sz="1000" b="1">
                          <a:effectLst/>
                          <a:latin typeface="Calibri"/>
                          <a:ea typeface="Calibri"/>
                          <a:cs typeface="Times New Roman"/>
                        </a:rPr>
                        <a:t>*</a:t>
                      </a:r>
                      <a:r>
                        <a:rPr lang="en-GB" sz="1000" b="1">
                          <a:solidFill>
                            <a:srgbClr val="FF0000"/>
                          </a:solidFill>
                          <a:effectLst/>
                          <a:latin typeface="Calibri"/>
                          <a:ea typeface="Calibri"/>
                          <a:cs typeface="Times New Roman"/>
                        </a:rPr>
                        <a:t> </a:t>
                      </a:r>
                      <a:endParaRPr lang="en-GB" sz="1100" b="1">
                        <a:effectLst/>
                        <a:latin typeface="Calibri"/>
                        <a:ea typeface="Calibri"/>
                        <a:cs typeface="Times New Roman"/>
                      </a:endParaRPr>
                    </a:p>
                    <a:p>
                      <a:pPr>
                        <a:lnSpc>
                          <a:spcPct val="107000"/>
                        </a:lnSpc>
                        <a:spcAft>
                          <a:spcPts val="800"/>
                        </a:spcAft>
                      </a:pPr>
                      <a:r>
                        <a:rPr lang="en-GB" sz="1000" b="1">
                          <a:solidFill>
                            <a:srgbClr val="7030A0"/>
                          </a:solidFill>
                          <a:effectLst/>
                          <a:latin typeface="Calibri"/>
                          <a:ea typeface="Calibri"/>
                          <a:cs typeface="Times New Roman"/>
                        </a:rPr>
                        <a:t>Safeguarding* (including Road Safety)</a:t>
                      </a:r>
                      <a:endParaRPr lang="en-GB" sz="1100" b="1">
                        <a:solidFill>
                          <a:srgbClr val="7030A0"/>
                        </a:solidFill>
                        <a:effectLst/>
                        <a:latin typeface="Calibri"/>
                        <a:ea typeface="Calibri"/>
                        <a:cs typeface="Times New Roman"/>
                      </a:endParaRPr>
                    </a:p>
                    <a:p>
                      <a:pPr>
                        <a:lnSpc>
                          <a:spcPct val="107000"/>
                        </a:lnSpc>
                        <a:spcAft>
                          <a:spcPts val="800"/>
                        </a:spcAft>
                      </a:pPr>
                      <a:r>
                        <a:rPr lang="en-GB" sz="1000" b="1">
                          <a:solidFill>
                            <a:srgbClr val="00B0F0"/>
                          </a:solidFill>
                          <a:effectLst/>
                          <a:latin typeface="Calibri"/>
                          <a:ea typeface="Calibri"/>
                          <a:cs typeface="Times New Roman"/>
                        </a:rPr>
                        <a:t>Mini Medics – Mental Health </a:t>
                      </a:r>
                      <a:endParaRPr lang="en-GB" sz="1100" b="1">
                        <a:solidFill>
                          <a:srgbClr val="00B0F0"/>
                        </a:solidFill>
                        <a:effectLst/>
                        <a:latin typeface="Calibri"/>
                        <a:ea typeface="Calibri"/>
                        <a:cs typeface="Times New Roman"/>
                      </a:endParaRPr>
                    </a:p>
                    <a:p>
                      <a:pPr>
                        <a:lnSpc>
                          <a:spcPct val="107000"/>
                        </a:lnSpc>
                        <a:spcAft>
                          <a:spcPts val="800"/>
                        </a:spcAft>
                      </a:pPr>
                      <a:r>
                        <a:rPr lang="en-GB" sz="1000" b="1">
                          <a:solidFill>
                            <a:srgbClr val="0070C0"/>
                          </a:solidFill>
                          <a:effectLst/>
                          <a:latin typeface="Calibri"/>
                          <a:ea typeface="Calibri"/>
                          <a:cs typeface="Times New Roman"/>
                        </a:rPr>
                        <a:t>Sexual Harassment </a:t>
                      </a:r>
                      <a:endParaRPr lang="en-GB" sz="1100" b="1">
                        <a:solidFill>
                          <a:srgbClr val="0070C0"/>
                        </a:solidFill>
                        <a:effectLst/>
                        <a:latin typeface="Calibri"/>
                        <a:ea typeface="Calibri"/>
                        <a:cs typeface="Times New Roman"/>
                      </a:endParaRPr>
                    </a:p>
                    <a:p>
                      <a:pPr>
                        <a:lnSpc>
                          <a:spcPct val="107000"/>
                        </a:lnSpc>
                        <a:spcAft>
                          <a:spcPts val="800"/>
                        </a:spcAft>
                      </a:pPr>
                      <a:r>
                        <a:rPr lang="en-GB" sz="1000" b="1">
                          <a:solidFill>
                            <a:schemeClr val="accent6">
                              <a:lumMod val="75000"/>
                            </a:schemeClr>
                          </a:solidFill>
                          <a:effectLst/>
                          <a:latin typeface="Calibri"/>
                          <a:ea typeface="Calibri"/>
                          <a:cs typeface="Times New Roman"/>
                        </a:rPr>
                        <a:t>Child on Child Abuse</a:t>
                      </a:r>
                      <a:r>
                        <a:rPr lang="en-GB" sz="1000" b="1">
                          <a:effectLst/>
                          <a:latin typeface="Calibri"/>
                          <a:ea typeface="Calibri"/>
                          <a:cs typeface="Times New Roman"/>
                        </a:rPr>
                        <a:t>*</a:t>
                      </a:r>
                      <a:endParaRPr lang="en-GB" sz="1100" b="1">
                        <a:effectLst/>
                        <a:latin typeface="Calibri"/>
                        <a:ea typeface="Calibri"/>
                        <a:cs typeface="Times New Roman"/>
                      </a:endParaRPr>
                    </a:p>
                    <a:p>
                      <a:pPr>
                        <a:lnSpc>
                          <a:spcPct val="107000"/>
                        </a:lnSpc>
                        <a:spcAft>
                          <a:spcPts val="800"/>
                        </a:spcAft>
                      </a:pPr>
                      <a:r>
                        <a:rPr lang="en-GB" sz="1000" b="1">
                          <a:solidFill>
                            <a:srgbClr val="FF9933"/>
                          </a:solidFill>
                          <a:effectLst/>
                          <a:latin typeface="Calibri"/>
                          <a:ea typeface="Calibri"/>
                          <a:cs typeface="Times New Roman"/>
                        </a:rPr>
                        <a:t>Online Safety</a:t>
                      </a:r>
                      <a:r>
                        <a:rPr lang="en-GB" sz="1000" b="1">
                          <a:effectLst/>
                          <a:latin typeface="Calibri"/>
                          <a:ea typeface="Calibri"/>
                          <a:cs typeface="Times New Roman"/>
                        </a:rPr>
                        <a:t>*</a:t>
                      </a:r>
                      <a:r>
                        <a:rPr lang="en-GB" sz="1000" b="1">
                          <a:solidFill>
                            <a:srgbClr val="ED7D31"/>
                          </a:solidFill>
                          <a:effectLst/>
                          <a:latin typeface="Calibri"/>
                          <a:ea typeface="Calibri"/>
                          <a:cs typeface="Times New Roman"/>
                        </a:rPr>
                        <a:t> </a:t>
                      </a:r>
                      <a:endParaRPr lang="en-GB" sz="1100" b="1">
                        <a:effectLst/>
                        <a:latin typeface="Calibri"/>
                        <a:ea typeface="Calibri"/>
                        <a:cs typeface="Times New Roman"/>
                      </a:endParaRPr>
                    </a:p>
                    <a:p>
                      <a:pPr>
                        <a:lnSpc>
                          <a:spcPct val="107000"/>
                        </a:lnSpc>
                        <a:spcAft>
                          <a:spcPts val="800"/>
                        </a:spcAft>
                      </a:pPr>
                      <a:r>
                        <a:rPr lang="en-GB" sz="1000" b="1">
                          <a:solidFill>
                            <a:schemeClr val="accent4">
                              <a:lumMod val="60000"/>
                              <a:lumOff val="40000"/>
                            </a:schemeClr>
                          </a:solidFill>
                          <a:effectLst/>
                          <a:latin typeface="Calibri"/>
                          <a:ea typeface="Calibri"/>
                          <a:cs typeface="Times New Roman"/>
                        </a:rPr>
                        <a:t>Bullying</a:t>
                      </a:r>
                      <a:endParaRPr lang="en-GB" sz="1100" b="1">
                        <a:solidFill>
                          <a:schemeClr val="accent4">
                            <a:lumMod val="60000"/>
                            <a:lumOff val="40000"/>
                          </a:schemeClr>
                        </a:solidFill>
                        <a:effectLst/>
                        <a:latin typeface="Calibri"/>
                        <a:ea typeface="Calibri"/>
                        <a:cs typeface="Times New Roman"/>
                      </a:endParaRPr>
                    </a:p>
                    <a:p>
                      <a:pPr>
                        <a:lnSpc>
                          <a:spcPct val="107000"/>
                        </a:lnSpc>
                        <a:spcAft>
                          <a:spcPts val="800"/>
                        </a:spcAft>
                      </a:pPr>
                      <a:r>
                        <a:rPr lang="en-GB" sz="1000" b="1">
                          <a:solidFill>
                            <a:srgbClr val="CC00CC"/>
                          </a:solidFill>
                          <a:effectLst/>
                          <a:latin typeface="Calibri"/>
                          <a:ea typeface="Calibri"/>
                          <a:cs typeface="Times New Roman"/>
                        </a:rPr>
                        <a:t>Financial Capability</a:t>
                      </a:r>
                    </a:p>
                    <a:p>
                      <a:pPr lvl="0">
                        <a:lnSpc>
                          <a:spcPct val="107000"/>
                        </a:lnSpc>
                        <a:spcAft>
                          <a:spcPts val="800"/>
                        </a:spcAft>
                        <a:buNone/>
                      </a:pPr>
                      <a:r>
                        <a:rPr lang="en-GB" sz="1000" b="1">
                          <a:effectLst/>
                          <a:latin typeface="Calibri"/>
                          <a:ea typeface="Calibri"/>
                          <a:cs typeface="Times New Roman"/>
                        </a:rPr>
                        <a:t>*PREVENT Strategy included</a:t>
                      </a:r>
                      <a:endParaRPr lang="en-GB" sz="1100" b="1">
                        <a:effectLst/>
                        <a:latin typeface="Calibri"/>
                        <a:ea typeface="Calibri"/>
                        <a:cs typeface="Times New Roman"/>
                      </a:endParaRPr>
                    </a:p>
                  </a:txBody>
                  <a:tcPr marL="68580" marR="68580" marT="0" marB="0">
                    <a:lnL w="6350" cap="flat" cmpd="sng" algn="ctr">
                      <a:solidFill>
                        <a:schemeClr val="accent6"/>
                      </a:solidFill>
                      <a:prstDash val="solid"/>
                      <a:round/>
                      <a:headEnd type="none" w="med" len="med"/>
                      <a:tailEnd type="none" w="med" len="med"/>
                    </a:lnL>
                    <a:lnR w="6350" cap="flat" cmpd="sng" algn="ctr">
                      <a:solidFill>
                        <a:schemeClr val="accent6"/>
                      </a:solidFill>
                      <a:prstDash val="solid"/>
                      <a:round/>
                      <a:headEnd type="none" w="med" len="med"/>
                      <a:tailEnd type="none" w="med" len="med"/>
                    </a:lnR>
                    <a:lnT w="6350" cap="flat" cmpd="sng" algn="ctr">
                      <a:solidFill>
                        <a:schemeClr val="accent6"/>
                      </a:solidFill>
                      <a:prstDash val="solid"/>
                      <a:round/>
                      <a:headEnd type="none" w="med" len="med"/>
                      <a:tailEnd type="none" w="med" len="med"/>
                    </a:lnT>
                    <a:lnB w="63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nSpc>
                          <a:spcPct val="107000"/>
                        </a:lnSpc>
                        <a:spcAft>
                          <a:spcPts val="800"/>
                        </a:spcAft>
                      </a:pP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pPr>
                        <a:lnSpc>
                          <a:spcPct val="107000"/>
                        </a:lnSpc>
                        <a:spcAft>
                          <a:spcPts val="800"/>
                        </a:spcAft>
                      </a:pP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809518714"/>
                  </a:ext>
                </a:extLst>
              </a:tr>
            </a:tbl>
          </a:graphicData>
        </a:graphic>
      </p:graphicFrame>
    </p:spTree>
    <p:extLst>
      <p:ext uri="{BB962C8B-B14F-4D97-AF65-F5344CB8AC3E}">
        <p14:creationId xmlns:p14="http://schemas.microsoft.com/office/powerpoint/2010/main" val="22897656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white background with black dots&#10;&#10;Description automatically generated">
            <a:extLst>
              <a:ext uri="{FF2B5EF4-FFF2-40B4-BE49-F238E27FC236}">
                <a16:creationId xmlns:a16="http://schemas.microsoft.com/office/drawing/2014/main" id="{7786FC48-B72E-2264-42A8-060851054B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9" y="0"/>
            <a:ext cx="7558636" cy="10691813"/>
          </a:xfrm>
          <a:prstGeom prst="rect">
            <a:avLst/>
          </a:prstGeom>
        </p:spPr>
      </p:pic>
      <p:sp>
        <p:nvSpPr>
          <p:cNvPr id="8" name="TextBox 7">
            <a:extLst>
              <a:ext uri="{FF2B5EF4-FFF2-40B4-BE49-F238E27FC236}">
                <a16:creationId xmlns:a16="http://schemas.microsoft.com/office/drawing/2014/main" id="{84FF7A6A-169B-FA56-B532-2E57CEB5FF61}"/>
              </a:ext>
            </a:extLst>
          </p:cNvPr>
          <p:cNvSpPr txBox="1"/>
          <p:nvPr/>
        </p:nvSpPr>
        <p:spPr>
          <a:xfrm>
            <a:off x="1708727" y="489527"/>
            <a:ext cx="4137891" cy="407035"/>
          </a:xfrm>
          <a:prstGeom prst="rect">
            <a:avLst/>
          </a:prstGeom>
          <a:noFill/>
        </p:spPr>
        <p:txBody>
          <a:bodyPr wrap="square" lIns="91440" tIns="45720" rIns="91440" bIns="45720" rtlCol="0" anchor="t">
            <a:spAutoFit/>
          </a:bodyPr>
          <a:lstStyle/>
          <a:p>
            <a:pPr algn="ctr">
              <a:lnSpc>
                <a:spcPct val="107000"/>
              </a:lnSpc>
              <a:spcAft>
                <a:spcPts val="800"/>
              </a:spcAft>
            </a:pPr>
            <a:r>
              <a:rPr lang="en-GB" sz="2000" b="1">
                <a:solidFill>
                  <a:schemeClr val="bg1"/>
                </a:solidFill>
                <a:latin typeface="Calibri"/>
                <a:ea typeface="Calibri" panose="020F0502020204030204" pitchFamily="34" charset="0"/>
                <a:cs typeface="Calibri"/>
              </a:rPr>
              <a:t>SUPPLEMENTARY </a:t>
            </a:r>
            <a:r>
              <a:rPr lang="en-GB" sz="2000" b="1">
                <a:solidFill>
                  <a:schemeClr val="bg1"/>
                </a:solidFill>
                <a:latin typeface="Calibri"/>
                <a:ea typeface="Calibri" panose="020F0502020204030204" pitchFamily="34" charset="0"/>
                <a:cs typeface="Times New Roman"/>
              </a:rPr>
              <a:t>LONG-TERM</a:t>
            </a:r>
            <a:r>
              <a:rPr lang="en-GB" sz="2000" b="1">
                <a:solidFill>
                  <a:schemeClr val="bg1"/>
                </a:solidFill>
                <a:effectLst/>
                <a:latin typeface="Calibri"/>
                <a:ea typeface="Calibri" panose="020F0502020204030204" pitchFamily="34" charset="0"/>
                <a:cs typeface="Times New Roman"/>
              </a:rPr>
              <a:t> PLAN</a:t>
            </a:r>
            <a:endParaRPr lang="en-GB" sz="2000">
              <a:solidFill>
                <a:schemeClr val="bg1"/>
              </a:solidFill>
              <a:effectLst/>
              <a:latin typeface="Calibri"/>
              <a:ea typeface="Calibri" panose="020F0502020204030204" pitchFamily="34" charset="0"/>
              <a:cs typeface="Times New Roman"/>
            </a:endParaRPr>
          </a:p>
        </p:txBody>
      </p:sp>
      <p:sp>
        <p:nvSpPr>
          <p:cNvPr id="9" name="TextBox 8">
            <a:extLst>
              <a:ext uri="{FF2B5EF4-FFF2-40B4-BE49-F238E27FC236}">
                <a16:creationId xmlns:a16="http://schemas.microsoft.com/office/drawing/2014/main" id="{CBB98832-A5C4-A6AB-1273-FAC820C7D039}"/>
              </a:ext>
            </a:extLst>
          </p:cNvPr>
          <p:cNvSpPr txBox="1"/>
          <p:nvPr/>
        </p:nvSpPr>
        <p:spPr>
          <a:xfrm>
            <a:off x="0" y="10363198"/>
            <a:ext cx="7559675" cy="307777"/>
          </a:xfrm>
          <a:prstGeom prst="rect">
            <a:avLst/>
          </a:prstGeom>
          <a:noFill/>
        </p:spPr>
        <p:txBody>
          <a:bodyPr wrap="square" rtlCol="0" anchor="b">
            <a:spAutoFit/>
          </a:bodyPr>
          <a:lstStyle/>
          <a:p>
            <a:pPr algn="ctr"/>
            <a:r>
              <a:rPr lang="en-GB" sz="1400" i="1">
                <a:solidFill>
                  <a:schemeClr val="bg1"/>
                </a:solidFill>
                <a:latin typeface="Open Sans" panose="020B0606030504020204" pitchFamily="34" charset="0"/>
                <a:ea typeface="Open Sans" panose="020B0606030504020204" pitchFamily="34" charset="0"/>
                <a:cs typeface="Open Sans" panose="020B0606030504020204" pitchFamily="34" charset="0"/>
              </a:rPr>
              <a:t>Christ at the Centre, Children at the Heart </a:t>
            </a:r>
          </a:p>
        </p:txBody>
      </p:sp>
      <p:graphicFrame>
        <p:nvGraphicFramePr>
          <p:cNvPr id="2" name="Table 2">
            <a:extLst>
              <a:ext uri="{FF2B5EF4-FFF2-40B4-BE49-F238E27FC236}">
                <a16:creationId xmlns:a16="http://schemas.microsoft.com/office/drawing/2014/main" id="{36C8D21B-F8C6-8AA3-26C3-248A3ACE93EC}"/>
              </a:ext>
            </a:extLst>
          </p:cNvPr>
          <p:cNvGraphicFramePr>
            <a:graphicFrameLocks noGrp="1"/>
          </p:cNvGraphicFramePr>
          <p:nvPr>
            <p:extLst>
              <p:ext uri="{D42A27DB-BD31-4B8C-83A1-F6EECF244321}">
                <p14:modId xmlns:p14="http://schemas.microsoft.com/office/powerpoint/2010/main" val="3467131618"/>
              </p:ext>
            </p:extLst>
          </p:nvPr>
        </p:nvGraphicFramePr>
        <p:xfrm>
          <a:off x="140253" y="1122500"/>
          <a:ext cx="7285505" cy="9473257"/>
        </p:xfrm>
        <a:graphic>
          <a:graphicData uri="http://schemas.openxmlformats.org/drawingml/2006/table">
            <a:tbl>
              <a:tblPr firstRow="1" bandRow="1">
                <a:tableStyleId>{6E25E649-3F16-4E02-A733-19D2CDBF48F0}</a:tableStyleId>
              </a:tblPr>
              <a:tblGrid>
                <a:gridCol w="720643">
                  <a:extLst>
                    <a:ext uri="{9D8B030D-6E8A-4147-A177-3AD203B41FA5}">
                      <a16:colId xmlns:a16="http://schemas.microsoft.com/office/drawing/2014/main" val="869188375"/>
                    </a:ext>
                  </a:extLst>
                </a:gridCol>
                <a:gridCol w="720643">
                  <a:extLst>
                    <a:ext uri="{9D8B030D-6E8A-4147-A177-3AD203B41FA5}">
                      <a16:colId xmlns:a16="http://schemas.microsoft.com/office/drawing/2014/main" val="4071917207"/>
                    </a:ext>
                  </a:extLst>
                </a:gridCol>
                <a:gridCol w="1948073">
                  <a:extLst>
                    <a:ext uri="{9D8B030D-6E8A-4147-A177-3AD203B41FA5}">
                      <a16:colId xmlns:a16="http://schemas.microsoft.com/office/drawing/2014/main" val="1240094198"/>
                    </a:ext>
                  </a:extLst>
                </a:gridCol>
                <a:gridCol w="1948073">
                  <a:extLst>
                    <a:ext uri="{9D8B030D-6E8A-4147-A177-3AD203B41FA5}">
                      <a16:colId xmlns:a16="http://schemas.microsoft.com/office/drawing/2014/main" val="4190830973"/>
                    </a:ext>
                  </a:extLst>
                </a:gridCol>
                <a:gridCol w="1948073">
                  <a:extLst>
                    <a:ext uri="{9D8B030D-6E8A-4147-A177-3AD203B41FA5}">
                      <a16:colId xmlns:a16="http://schemas.microsoft.com/office/drawing/2014/main" val="287625695"/>
                    </a:ext>
                  </a:extLst>
                </a:gridCol>
              </a:tblGrid>
              <a:tr h="244624">
                <a:tc gridSpan="5">
                  <a:txBody>
                    <a:bodyPr/>
                    <a:lstStyle/>
                    <a:p>
                      <a:pPr lvl="0" algn="ctr">
                        <a:buNone/>
                      </a:pPr>
                      <a:r>
                        <a:rPr lang="en-GB" sz="1000" b="1" i="0" u="none" strike="noStrike" noProof="0">
                          <a:solidFill>
                            <a:srgbClr val="FFFFFF"/>
                          </a:solidFill>
                          <a:latin typeface="Calibri"/>
                        </a:rPr>
                        <a:t>Curriculum Coverage</a:t>
                      </a:r>
                      <a:endParaRPr lang="en-US"/>
                    </a:p>
                  </a:txBody>
                  <a:tcPr anchor="ctr">
                    <a:lnL w="6350">
                      <a:solidFill>
                        <a:schemeClr val="accent6"/>
                      </a:solidFill>
                    </a:lnL>
                    <a:lnR w="6350">
                      <a:solidFill>
                        <a:schemeClr val="accent6"/>
                      </a:solidFill>
                    </a:lnR>
                    <a:lnT w="0">
                      <a:noFill/>
                    </a:lnT>
                    <a:lnB w="12700">
                      <a:solidFill>
                        <a:schemeClr val="accent6"/>
                      </a:solidFill>
                    </a:lnB>
                    <a:lnTlToBr w="0">
                      <a:noFill/>
                    </a:lnTlToBr>
                    <a:lnBlToTr w="0">
                      <a:noFill/>
                    </a:lnBlToTr>
                    <a:solidFill>
                      <a:srgbClr val="70CD5B"/>
                    </a:solidFill>
                  </a:tcPr>
                </a:tc>
                <a:tc hMerge="1">
                  <a:txBody>
                    <a:bodyPr/>
                    <a:lstStyle/>
                    <a:p>
                      <a:endParaRPr lang="en-US"/>
                    </a:p>
                  </a:txBody>
                  <a:tcPr anchor="ctr">
                    <a:lnL w="12700" cap="flat" cmpd="sng" algn="ctr">
                      <a:solidFill>
                        <a:schemeClr val="bg1"/>
                      </a:solidFill>
                      <a:prstDash val="solid"/>
                      <a:round/>
                      <a:headEnd type="none" w="med" len="med"/>
                      <a:tailEnd type="none" w="med" len="med"/>
                    </a:lnL>
                    <a:lnR w="12700">
                      <a:solidFill>
                        <a:schemeClr val="bg1"/>
                      </a:solidFill>
                    </a:lnR>
                    <a:lnT w="12700">
                      <a:solidFill>
                        <a:schemeClr val="bg1"/>
                      </a:solidFill>
                    </a:lnT>
                    <a:lnB w="12700">
                      <a:solidFill>
                        <a:schemeClr val="bg1"/>
                      </a:solidFill>
                    </a:lnB>
                    <a:lnTlToBr w="0">
                      <a:noFill/>
                    </a:lnTlToBr>
                    <a:lnBlToTr w="0">
                      <a:noFill/>
                    </a:lnBlToTr>
                    <a:solidFill>
                      <a:srgbClr val="70CD5B"/>
                    </a:solidFill>
                  </a:tcPr>
                </a:tc>
                <a:tc hMerge="1">
                  <a:txBody>
                    <a:bodyPr/>
                    <a:lstStyle/>
                    <a:p>
                      <a:endParaRPr lang="en-US"/>
                    </a:p>
                  </a:txBody>
                  <a:tcPr anchor="ctr">
                    <a:lnL w="12700">
                      <a:solidFill>
                        <a:schemeClr val="bg1"/>
                      </a:solidFill>
                    </a:lnL>
                    <a:lnR w="12700">
                      <a:solidFill>
                        <a:schemeClr val="bg1"/>
                      </a:solidFill>
                    </a:lnR>
                    <a:lnT w="12700">
                      <a:solidFill>
                        <a:schemeClr val="bg1"/>
                      </a:solidFill>
                    </a:lnT>
                    <a:lnB w="12700">
                      <a:solidFill>
                        <a:srgbClr val="DDFFD5"/>
                      </a:solidFill>
                    </a:lnB>
                    <a:lnTlToBr w="0">
                      <a:noFill/>
                    </a:lnTlToBr>
                    <a:lnBlToTr w="0">
                      <a:noFill/>
                    </a:lnBlToTr>
                    <a:solidFill>
                      <a:srgbClr val="70CD5B"/>
                    </a:solidFill>
                  </a:tcPr>
                </a:tc>
                <a:tc hMerge="1">
                  <a:txBody>
                    <a:bodyPr/>
                    <a:lstStyle/>
                    <a:p>
                      <a:endParaRPr lang="en-US"/>
                    </a:p>
                  </a:txBody>
                  <a:tcPr anchor="ctr">
                    <a:lnL w="12700">
                      <a:solidFill>
                        <a:schemeClr val="bg1"/>
                      </a:solidFill>
                    </a:lnL>
                    <a:lnR w="12700">
                      <a:solidFill>
                        <a:schemeClr val="bg1"/>
                      </a:solidFill>
                    </a:lnR>
                    <a:lnT w="12700">
                      <a:solidFill>
                        <a:schemeClr val="bg1"/>
                      </a:solidFill>
                    </a:lnT>
                    <a:lnB w="12700">
                      <a:solidFill>
                        <a:srgbClr val="DDFFD5"/>
                      </a:solidFill>
                    </a:lnB>
                    <a:lnTlToBr w="0">
                      <a:noFill/>
                    </a:lnTlToBr>
                    <a:lnBlToTr w="0">
                      <a:noFill/>
                    </a:lnBlToTr>
                    <a:solidFill>
                      <a:srgbClr val="70CD5B"/>
                    </a:solidFill>
                  </a:tcPr>
                </a:tc>
                <a:tc hMerge="1">
                  <a:txBody>
                    <a:bodyPr/>
                    <a:lstStyle/>
                    <a:p>
                      <a:endParaRPr lang="en-US"/>
                    </a:p>
                  </a:txBody>
                  <a:tcPr anchor="ctr">
                    <a:lnL w="12700">
                      <a:solidFill>
                        <a:schemeClr val="bg1"/>
                      </a:solidFill>
                    </a:lnL>
                    <a:lnR w="12700">
                      <a:solidFill>
                        <a:schemeClr val="bg1"/>
                      </a:solidFill>
                    </a:lnR>
                    <a:lnT w="12700">
                      <a:solidFill>
                        <a:schemeClr val="bg1"/>
                      </a:solidFill>
                    </a:lnT>
                    <a:lnB w="12700">
                      <a:solidFill>
                        <a:srgbClr val="DDFFD5"/>
                      </a:solidFill>
                    </a:lnB>
                    <a:lnTlToBr w="0">
                      <a:noFill/>
                    </a:lnTlToBr>
                    <a:lnBlToTr w="0">
                      <a:noFill/>
                    </a:lnBlToTr>
                    <a:solidFill>
                      <a:srgbClr val="70CD5B"/>
                    </a:solidFill>
                  </a:tcPr>
                </a:tc>
                <a:extLst>
                  <a:ext uri="{0D108BD9-81ED-4DB2-BD59-A6C34878D82A}">
                    <a16:rowId xmlns:a16="http://schemas.microsoft.com/office/drawing/2014/main" val="2493569706"/>
                  </a:ext>
                </a:extLst>
              </a:tr>
              <a:tr h="244624">
                <a:tc>
                  <a:txBody>
                    <a:bodyPr/>
                    <a:lstStyle/>
                    <a:p>
                      <a:pPr lvl="0" algn="ctr">
                        <a:buNone/>
                      </a:pPr>
                      <a:r>
                        <a:rPr lang="en-GB" sz="1000" b="1">
                          <a:solidFill>
                            <a:schemeClr val="bg1"/>
                          </a:solidFill>
                          <a:latin typeface="Calibri"/>
                          <a:ea typeface="Open Sans"/>
                          <a:cs typeface="Open Sans"/>
                        </a:rPr>
                        <a:t>Phase</a:t>
                      </a:r>
                    </a:p>
                  </a:txBody>
                  <a:tcPr anchor="ctr">
                    <a:lnL w="12700">
                      <a:solidFill>
                        <a:schemeClr val="accent6"/>
                      </a:solidFill>
                    </a:lnL>
                    <a:lnR w="12700">
                      <a:solidFill>
                        <a:schemeClr val="accent6"/>
                      </a:solidFill>
                    </a:lnR>
                    <a:lnT w="12700">
                      <a:solidFill>
                        <a:schemeClr val="accent6"/>
                      </a:solidFill>
                    </a:lnT>
                    <a:lnB w="12700">
                      <a:solidFill>
                        <a:schemeClr val="accent6"/>
                      </a:solidFill>
                    </a:lnB>
                    <a:lnTlToBr w="0">
                      <a:noFill/>
                    </a:lnTlToBr>
                    <a:lnBlToTr w="0">
                      <a:noFill/>
                    </a:lnBlToTr>
                    <a:solidFill>
                      <a:srgbClr val="70CD5B"/>
                    </a:solidFill>
                  </a:tcPr>
                </a:tc>
                <a:tc>
                  <a:txBody>
                    <a:bodyPr/>
                    <a:lstStyle/>
                    <a:p>
                      <a:pPr algn="ctr"/>
                      <a:r>
                        <a:rPr lang="en-GB" sz="1000" b="1">
                          <a:solidFill>
                            <a:schemeClr val="bg1"/>
                          </a:solidFill>
                          <a:latin typeface="Calibri"/>
                          <a:ea typeface="Open Sans"/>
                          <a:cs typeface="Open Sans"/>
                        </a:rPr>
                        <a:t>Class</a:t>
                      </a:r>
                    </a:p>
                  </a:txBody>
                  <a:tcPr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rgbClr val="70CD5B"/>
                    </a:solidFill>
                  </a:tcPr>
                </a:tc>
                <a:tc>
                  <a:txBody>
                    <a:bodyPr/>
                    <a:lstStyle/>
                    <a:p>
                      <a:pPr algn="ctr"/>
                      <a:r>
                        <a:rPr lang="en-GB" sz="1000" b="1">
                          <a:solidFill>
                            <a:schemeClr val="bg1"/>
                          </a:solidFill>
                          <a:latin typeface="Calibri"/>
                          <a:ea typeface="Open Sans"/>
                          <a:cs typeface="Open Sans"/>
                        </a:rPr>
                        <a:t>Autumn</a:t>
                      </a:r>
                    </a:p>
                  </a:txBody>
                  <a:tcPr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rgbClr val="70CD5B"/>
                    </a:solidFill>
                  </a:tcPr>
                </a:tc>
                <a:tc>
                  <a:txBody>
                    <a:bodyPr/>
                    <a:lstStyle/>
                    <a:p>
                      <a:pPr algn="ctr"/>
                      <a:r>
                        <a:rPr lang="en-GB" sz="1000" b="1">
                          <a:solidFill>
                            <a:schemeClr val="bg1"/>
                          </a:solidFill>
                          <a:latin typeface="Calibri"/>
                          <a:ea typeface="Open Sans"/>
                          <a:cs typeface="Open Sans"/>
                        </a:rPr>
                        <a:t>Spring</a:t>
                      </a:r>
                    </a:p>
                  </a:txBody>
                  <a:tcPr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rgbClr val="70CD5B"/>
                    </a:solidFill>
                  </a:tcPr>
                </a:tc>
                <a:tc>
                  <a:txBody>
                    <a:bodyPr/>
                    <a:lstStyle/>
                    <a:p>
                      <a:pPr algn="ctr"/>
                      <a:r>
                        <a:rPr lang="en-GB" sz="1000" b="1">
                          <a:solidFill>
                            <a:schemeClr val="bg1"/>
                          </a:solidFill>
                          <a:latin typeface="Calibri"/>
                          <a:ea typeface="Open Sans"/>
                          <a:cs typeface="Open Sans"/>
                        </a:rPr>
                        <a:t>Summer</a:t>
                      </a:r>
                    </a:p>
                  </a:txBody>
                  <a:tcPr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rgbClr val="70CD5B"/>
                    </a:solidFill>
                  </a:tcPr>
                </a:tc>
                <a:extLst>
                  <a:ext uri="{0D108BD9-81ED-4DB2-BD59-A6C34878D82A}">
                    <a16:rowId xmlns:a16="http://schemas.microsoft.com/office/drawing/2014/main" val="3088175293"/>
                  </a:ext>
                </a:extLst>
              </a:tr>
              <a:tr h="2262780">
                <a:tc rowSpan="2">
                  <a:txBody>
                    <a:bodyPr/>
                    <a:lstStyle/>
                    <a:p>
                      <a:pPr lvl="0" algn="ctr">
                        <a:buNone/>
                      </a:pPr>
                      <a:r>
                        <a:rPr lang="en-GB" sz="1000" b="1" kern="1200">
                          <a:solidFill>
                            <a:schemeClr val="dk1"/>
                          </a:solidFill>
                          <a:effectLst/>
                          <a:latin typeface="+mn-lt"/>
                          <a:ea typeface="+mn-ea"/>
                          <a:cs typeface="+mn-cs"/>
                        </a:rPr>
                        <a:t>UKS2</a:t>
                      </a:r>
                    </a:p>
                  </a:txBody>
                  <a:tcPr anchor="ctr">
                    <a:lnL w="12700">
                      <a:solidFill>
                        <a:schemeClr val="accent6"/>
                      </a:solidFill>
                    </a:lnL>
                    <a:lnR w="12700">
                      <a:solidFill>
                        <a:schemeClr val="accent6"/>
                      </a:solidFill>
                    </a:lnR>
                    <a:lnT w="12700">
                      <a:solidFill>
                        <a:schemeClr val="accent6"/>
                      </a:solidFill>
                    </a:lnT>
                    <a:lnB w="12700">
                      <a:solidFill>
                        <a:schemeClr val="accent6"/>
                      </a:solidFill>
                    </a:lnB>
                    <a:lnTlToBr w="0">
                      <a:noFill/>
                    </a:lnTlToBr>
                    <a:lnBlToTr w="0">
                      <a:noFill/>
                    </a:lnBlToTr>
                    <a:solidFill>
                      <a:srgbClr val="DDFFD5"/>
                    </a:solidFill>
                  </a:tcPr>
                </a:tc>
                <a:tc>
                  <a:txBody>
                    <a:bodyPr/>
                    <a:lstStyle/>
                    <a:p>
                      <a:pPr algn="ctr"/>
                      <a:r>
                        <a:rPr lang="en-GB" sz="1000" b="1" kern="1200">
                          <a:solidFill>
                            <a:schemeClr val="dk1"/>
                          </a:solidFill>
                          <a:effectLst/>
                          <a:latin typeface="+mn-lt"/>
                          <a:ea typeface="+mn-ea"/>
                          <a:cs typeface="+mn-cs"/>
                        </a:rPr>
                        <a:t>Year 5</a:t>
                      </a:r>
                    </a:p>
                  </a:txBody>
                  <a:tcPr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lvl="0" indent="0" algn="ctr">
                        <a:lnSpc>
                          <a:spcPct val="150000"/>
                        </a:lnSpc>
                        <a:spcAft>
                          <a:spcPts val="0"/>
                        </a:spcAft>
                        <a:buFont typeface="Symbol" panose="05050102010706020507" pitchFamily="18" charset="2"/>
                        <a:buNone/>
                      </a:pPr>
                      <a:r>
                        <a:rPr lang="en-GB" sz="1000" b="1">
                          <a:solidFill>
                            <a:schemeClr val="accent6"/>
                          </a:solidFill>
                          <a:effectLst/>
                          <a:latin typeface="Calibri"/>
                          <a:ea typeface="Calibri"/>
                          <a:cs typeface="Times New Roman"/>
                        </a:rPr>
                        <a:t>Online Safety (Computing)</a:t>
                      </a:r>
                    </a:p>
                    <a:p>
                      <a:pPr marL="0" lvl="0" indent="0" algn="ctr">
                        <a:lnSpc>
                          <a:spcPct val="150000"/>
                        </a:lnSpc>
                        <a:spcAft>
                          <a:spcPts val="0"/>
                        </a:spcAft>
                        <a:buFont typeface="Symbol" panose="05050102010706020507" pitchFamily="18" charset="2"/>
                        <a:buNone/>
                      </a:pPr>
                      <a:r>
                        <a:rPr lang="en-GB" sz="1000" b="1">
                          <a:solidFill>
                            <a:srgbClr val="FFC000"/>
                          </a:solidFill>
                          <a:effectLst/>
                          <a:latin typeface="Calibri"/>
                          <a:ea typeface="Calibri"/>
                          <a:cs typeface="Times New Roman"/>
                        </a:rPr>
                        <a:t>Story Sessions – Calming the Storm</a:t>
                      </a:r>
                      <a:endParaRPr lang="en-GB" sz="1000" b="1">
                        <a:effectLst/>
                        <a:latin typeface="Calibri"/>
                        <a:ea typeface="Calibri"/>
                        <a:cs typeface="Times New Roman"/>
                      </a:endParaRPr>
                    </a:p>
                    <a:p>
                      <a:pPr marL="0" lvl="0" indent="0" algn="ctr">
                        <a:lnSpc>
                          <a:spcPct val="150000"/>
                        </a:lnSpc>
                        <a:spcAft>
                          <a:spcPts val="0"/>
                        </a:spcAft>
                        <a:buFont typeface="Symbol" panose="05050102010706020507" pitchFamily="18" charset="2"/>
                        <a:buNone/>
                      </a:pPr>
                      <a:r>
                        <a:rPr lang="en-GB" sz="1000" b="1">
                          <a:solidFill>
                            <a:schemeClr val="accent6"/>
                          </a:solidFill>
                          <a:effectLst/>
                          <a:latin typeface="Calibri"/>
                          <a:ea typeface="Calibri"/>
                          <a:cs typeface="Times New Roman"/>
                        </a:rPr>
                        <a:t>God is Calling You</a:t>
                      </a:r>
                    </a:p>
                    <a:p>
                      <a:pPr marL="0" lvl="0" indent="0" algn="ctr">
                        <a:lnSpc>
                          <a:spcPct val="150000"/>
                        </a:lnSpc>
                        <a:spcAft>
                          <a:spcPts val="0"/>
                        </a:spcAft>
                        <a:buFont typeface="Symbol" panose="05050102010706020507" pitchFamily="18" charset="2"/>
                        <a:buNone/>
                      </a:pPr>
                      <a:r>
                        <a:rPr lang="en-GB" sz="1000" b="1">
                          <a:solidFill>
                            <a:srgbClr val="FFC000"/>
                          </a:solidFill>
                          <a:effectLst/>
                          <a:latin typeface="Calibri"/>
                          <a:ea typeface="Calibri"/>
                          <a:cs typeface="Times New Roman"/>
                        </a:rPr>
                        <a:t>Under Pressure </a:t>
                      </a:r>
                      <a:endParaRPr lang="en-GB" sz="1000" b="1">
                        <a:effectLst/>
                        <a:latin typeface="Calibri"/>
                        <a:ea typeface="Calibri" panose="020F0502020204030204" pitchFamily="34" charset="0"/>
                        <a:cs typeface="Times New Roman"/>
                      </a:endParaRPr>
                    </a:p>
                    <a:p>
                      <a:pPr marL="0" lvl="0" indent="0" algn="ctr">
                        <a:lnSpc>
                          <a:spcPct val="150000"/>
                        </a:lnSpc>
                        <a:spcAft>
                          <a:spcPts val="0"/>
                        </a:spcAft>
                        <a:buFont typeface="Symbol" panose="05050102010706020507" pitchFamily="18" charset="2"/>
                        <a:buNone/>
                      </a:pPr>
                      <a:r>
                        <a:rPr lang="en-GB" sz="1000" b="1">
                          <a:solidFill>
                            <a:srgbClr val="0070C0"/>
                          </a:solidFill>
                          <a:effectLst/>
                          <a:latin typeface="Calibri"/>
                          <a:ea typeface="Calibri"/>
                          <a:cs typeface="Times New Roman"/>
                        </a:rPr>
                        <a:t>Do You Want a Piece of Cake? </a:t>
                      </a:r>
                      <a:endParaRPr lang="en-GB" sz="1000" b="1">
                        <a:effectLst/>
                        <a:latin typeface="Calibri"/>
                        <a:ea typeface="Calibri" panose="020F0502020204030204" pitchFamily="34" charset="0"/>
                        <a:cs typeface="Times New Roman"/>
                      </a:endParaRPr>
                    </a:p>
                    <a:p>
                      <a:pPr marL="0" lvl="0" indent="0" algn="ctr">
                        <a:lnSpc>
                          <a:spcPct val="150000"/>
                        </a:lnSpc>
                        <a:spcAft>
                          <a:spcPts val="0"/>
                        </a:spcAft>
                        <a:buFont typeface="Symbol" panose="05050102010706020507" pitchFamily="18" charset="2"/>
                        <a:buNone/>
                      </a:pPr>
                      <a:r>
                        <a:rPr lang="en-GB" sz="1000" b="1">
                          <a:solidFill>
                            <a:schemeClr val="accent6"/>
                          </a:solidFill>
                          <a:effectLst/>
                          <a:latin typeface="Calibri"/>
                          <a:ea typeface="Calibri"/>
                          <a:cs typeface="Times New Roman"/>
                        </a:rPr>
                        <a:t>Self-Talk </a:t>
                      </a:r>
                      <a:endParaRPr lang="en-GB" sz="1000" b="1">
                        <a:effectLst/>
                        <a:latin typeface="Calibri"/>
                        <a:ea typeface="Calibri" panose="020F0502020204030204" pitchFamily="34" charset="0"/>
                        <a:cs typeface="Times New Roman"/>
                      </a:endParaRPr>
                    </a:p>
                    <a:p>
                      <a:pPr marL="0" lvl="0" indent="0" algn="ctr">
                        <a:lnSpc>
                          <a:spcPct val="150000"/>
                        </a:lnSpc>
                        <a:spcAft>
                          <a:spcPts val="0"/>
                        </a:spcAft>
                        <a:buFont typeface="Symbol" panose="05050102010706020507" pitchFamily="18" charset="2"/>
                        <a:buNone/>
                      </a:pPr>
                      <a:r>
                        <a:rPr lang="en-GB" sz="1000" b="1">
                          <a:solidFill>
                            <a:srgbClr val="ED7D31"/>
                          </a:solidFill>
                          <a:effectLst/>
                          <a:latin typeface="Calibri"/>
                          <a:ea typeface="Calibri"/>
                          <a:cs typeface="Times New Roman"/>
                        </a:rPr>
                        <a:t>Online Reputation</a:t>
                      </a:r>
                      <a:endParaRPr lang="en-GB" sz="1000" b="1">
                        <a:effectLst/>
                        <a:latin typeface="Calibri"/>
                        <a:ea typeface="Calibri"/>
                        <a:cs typeface="Times New Roman"/>
                      </a:endParaRPr>
                    </a:p>
                    <a:p>
                      <a:pPr marL="0" lvl="0" indent="0" algn="ctr">
                        <a:lnSpc>
                          <a:spcPct val="150000"/>
                        </a:lnSpc>
                        <a:spcAft>
                          <a:spcPts val="0"/>
                        </a:spcAft>
                        <a:buFont typeface="Symbol" panose="05050102010706020507" pitchFamily="18" charset="2"/>
                        <a:buNone/>
                      </a:pPr>
                      <a:r>
                        <a:rPr lang="en-GB" sz="1000" b="1">
                          <a:solidFill>
                            <a:srgbClr val="D42CC8"/>
                          </a:solidFill>
                          <a:effectLst/>
                          <a:latin typeface="Calibri"/>
                          <a:ea typeface="Calibri"/>
                          <a:cs typeface="Times New Roman"/>
                        </a:rPr>
                        <a:t>Look After It</a:t>
                      </a:r>
                      <a:endParaRPr lang="en-GB" sz="1000" b="1">
                        <a:effectLst/>
                        <a:latin typeface="Calibri"/>
                        <a:ea typeface="Calibri"/>
                        <a:cs typeface="Times New Roman"/>
                      </a:endParaRPr>
                    </a:p>
                    <a:p>
                      <a:pPr marL="0" lvl="0" indent="0" algn="ctr">
                        <a:lnSpc>
                          <a:spcPct val="150000"/>
                        </a:lnSpc>
                        <a:spcAft>
                          <a:spcPts val="0"/>
                        </a:spcAft>
                        <a:buFont typeface="Symbol" panose="05050102010706020507" pitchFamily="18" charset="2"/>
                        <a:buNone/>
                      </a:pPr>
                      <a:r>
                        <a:rPr lang="en-GB" sz="1000" b="1">
                          <a:solidFill>
                            <a:srgbClr val="00B0F0"/>
                          </a:solidFill>
                          <a:effectLst/>
                          <a:latin typeface="Calibri"/>
                          <a:ea typeface="Calibri"/>
                          <a:cs typeface="Times New Roman"/>
                        </a:rPr>
                        <a:t>Understanding Mental Health</a:t>
                      </a:r>
                      <a:endParaRPr lang="en-GB" sz="1000" b="1">
                        <a:effectLst/>
                        <a:latin typeface="Calibri"/>
                        <a:ea typeface="Calibri"/>
                        <a:cs typeface="Times New Roman"/>
                      </a:endParaRPr>
                    </a:p>
                    <a:p>
                      <a:pPr marL="0" lvl="0" indent="0" algn="ctr">
                        <a:lnSpc>
                          <a:spcPct val="150000"/>
                        </a:lnSpc>
                        <a:spcAft>
                          <a:spcPts val="0"/>
                        </a:spcAft>
                        <a:buFont typeface="Symbol" panose="05050102010706020507" pitchFamily="18" charset="2"/>
                        <a:buNone/>
                      </a:pPr>
                      <a:r>
                        <a:rPr lang="en-GB" sz="1000" b="1">
                          <a:effectLst/>
                          <a:latin typeface="Calibri"/>
                          <a:ea typeface="Calibri"/>
                          <a:cs typeface="Times New Roman"/>
                        </a:rPr>
                        <a:t>Courtesy and Manners </a:t>
                      </a:r>
                      <a:endParaRPr lang="en-GB" sz="1000" b="1">
                        <a:effectLst/>
                        <a:latin typeface="Calibri"/>
                        <a:ea typeface="Calibri" panose="020F0502020204030204" pitchFamily="34" charset="0"/>
                        <a:cs typeface="Times New Roman"/>
                      </a:endParaRPr>
                    </a:p>
                    <a:p>
                      <a:pPr marL="0" indent="0" algn="ctr">
                        <a:lnSpc>
                          <a:spcPct val="150000"/>
                        </a:lnSpc>
                        <a:spcAft>
                          <a:spcPts val="0"/>
                        </a:spcAft>
                        <a:buFont typeface="Arial" panose="020B0604020202020204" pitchFamily="34" charset="0"/>
                        <a:buNone/>
                      </a:pPr>
                      <a:endParaRPr lang="en-GB" sz="1000" b="1">
                        <a:effectLst/>
                        <a:latin typeface="Calibri"/>
                        <a:ea typeface="Calibri" panose="020F0502020204030204" pitchFamily="34" charset="0"/>
                        <a:cs typeface="Times New Roman"/>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lvl="0" indent="0" algn="ctr">
                        <a:lnSpc>
                          <a:spcPct val="150000"/>
                        </a:lnSpc>
                        <a:spcAft>
                          <a:spcPts val="0"/>
                        </a:spcAft>
                        <a:buFont typeface="Symbol" panose="05050102010706020507" pitchFamily="18" charset="2"/>
                        <a:buNone/>
                      </a:pPr>
                      <a:r>
                        <a:rPr lang="en-GB" sz="1000" b="1">
                          <a:solidFill>
                            <a:srgbClr val="ED7D31"/>
                          </a:solidFill>
                          <a:effectLst/>
                          <a:latin typeface="Calibri"/>
                          <a:ea typeface="Calibri"/>
                          <a:cs typeface="Times New Roman"/>
                        </a:rPr>
                        <a:t>Sharing Isn’t Always Caring </a:t>
                      </a:r>
                      <a:endParaRPr lang="en-GB" sz="1000" b="1">
                        <a:effectLst/>
                        <a:latin typeface="Calibri"/>
                        <a:ea typeface="Calibri" panose="020F0502020204030204" pitchFamily="34" charset="0"/>
                        <a:cs typeface="Times New Roman"/>
                      </a:endParaRPr>
                    </a:p>
                    <a:p>
                      <a:pPr marL="0" lvl="0" indent="0" algn="ctr">
                        <a:lnSpc>
                          <a:spcPct val="150000"/>
                        </a:lnSpc>
                        <a:spcAft>
                          <a:spcPts val="0"/>
                        </a:spcAft>
                        <a:buFont typeface="Symbol" panose="05050102010706020507" pitchFamily="18" charset="2"/>
                        <a:buNone/>
                      </a:pPr>
                      <a:r>
                        <a:rPr lang="en-GB" sz="1000" b="1">
                          <a:solidFill>
                            <a:srgbClr val="ED7D31"/>
                          </a:solidFill>
                          <a:effectLst/>
                          <a:latin typeface="Calibri"/>
                          <a:ea typeface="Calibri"/>
                          <a:cs typeface="Times New Roman"/>
                        </a:rPr>
                        <a:t>Cyberbullying</a:t>
                      </a:r>
                      <a:endParaRPr lang="en-GB" sz="1000" b="1">
                        <a:effectLst/>
                        <a:latin typeface="Calibri"/>
                        <a:ea typeface="Calibri"/>
                        <a:cs typeface="Times New Roman"/>
                      </a:endParaRPr>
                    </a:p>
                    <a:p>
                      <a:pPr marL="0" lvl="0" indent="0" algn="ctr">
                        <a:lnSpc>
                          <a:spcPct val="150000"/>
                        </a:lnSpc>
                        <a:spcAft>
                          <a:spcPts val="0"/>
                        </a:spcAft>
                        <a:buFont typeface="Symbol" panose="05050102010706020507" pitchFamily="18" charset="2"/>
                        <a:buNone/>
                      </a:pPr>
                      <a:r>
                        <a:rPr lang="en-GB" sz="1000" b="1">
                          <a:solidFill>
                            <a:srgbClr val="0070C0"/>
                          </a:solidFill>
                          <a:effectLst/>
                          <a:latin typeface="Calibri"/>
                          <a:ea typeface="Calibri"/>
                          <a:cs typeface="Times New Roman"/>
                        </a:rPr>
                        <a:t>Types of Abuse (Abuse including Sexual Abuse)</a:t>
                      </a:r>
                      <a:endParaRPr lang="en-GB" sz="1000" b="1">
                        <a:effectLst/>
                        <a:latin typeface="Calibri"/>
                        <a:ea typeface="Calibri"/>
                        <a:cs typeface="Times New Roman"/>
                      </a:endParaRPr>
                    </a:p>
                    <a:p>
                      <a:pPr marL="0" lvl="0" indent="0" algn="ctr">
                        <a:lnSpc>
                          <a:spcPct val="150000"/>
                        </a:lnSpc>
                        <a:spcAft>
                          <a:spcPts val="0"/>
                        </a:spcAft>
                        <a:buFont typeface="Symbol" panose="05050102010706020507" pitchFamily="18" charset="2"/>
                        <a:buNone/>
                      </a:pPr>
                      <a:r>
                        <a:rPr lang="en-GB" sz="1000" b="1">
                          <a:solidFill>
                            <a:schemeClr val="accent6"/>
                          </a:solidFill>
                          <a:effectLst/>
                          <a:latin typeface="Calibri"/>
                          <a:ea typeface="Calibri"/>
                          <a:cs typeface="Times New Roman"/>
                        </a:rPr>
                        <a:t>Impacted Lifestyles</a:t>
                      </a:r>
                    </a:p>
                    <a:p>
                      <a:pPr marL="0" lvl="0" indent="0" algn="ctr">
                        <a:lnSpc>
                          <a:spcPct val="150000"/>
                        </a:lnSpc>
                        <a:spcAft>
                          <a:spcPts val="0"/>
                        </a:spcAft>
                        <a:buFont typeface="Symbol" panose="05050102010706020507" pitchFamily="18" charset="2"/>
                        <a:buNone/>
                      </a:pPr>
                      <a:r>
                        <a:rPr lang="en-GB" sz="1000" b="1">
                          <a:solidFill>
                            <a:schemeClr val="accent6"/>
                          </a:solidFill>
                          <a:effectLst/>
                          <a:latin typeface="Calibri"/>
                          <a:ea typeface="Calibri"/>
                          <a:cs typeface="Times New Roman"/>
                        </a:rPr>
                        <a:t>Making Good Choices</a:t>
                      </a:r>
                    </a:p>
                    <a:p>
                      <a:pPr marL="0" lvl="0" indent="0" algn="ctr">
                        <a:lnSpc>
                          <a:spcPct val="150000"/>
                        </a:lnSpc>
                        <a:spcAft>
                          <a:spcPts val="0"/>
                        </a:spcAft>
                        <a:buFont typeface="Symbol" panose="05050102010706020507" pitchFamily="18" charset="2"/>
                        <a:buNone/>
                      </a:pPr>
                      <a:r>
                        <a:rPr lang="en-GB" sz="1000" b="1">
                          <a:solidFill>
                            <a:schemeClr val="accent6"/>
                          </a:solidFill>
                          <a:effectLst/>
                          <a:latin typeface="Calibri"/>
                          <a:ea typeface="Calibri"/>
                          <a:cs typeface="Times New Roman"/>
                        </a:rPr>
                        <a:t>Giving Assistance </a:t>
                      </a:r>
                      <a:endParaRPr lang="en-GB" sz="1000" b="1">
                        <a:effectLst/>
                        <a:latin typeface="Calibri"/>
                        <a:ea typeface="Calibri" panose="020F0502020204030204" pitchFamily="34" charset="0"/>
                        <a:cs typeface="Times New Roman"/>
                      </a:endParaRPr>
                    </a:p>
                    <a:p>
                      <a:pPr marL="0" lvl="0" indent="0" algn="ctr">
                        <a:lnSpc>
                          <a:spcPct val="150000"/>
                        </a:lnSpc>
                        <a:spcAft>
                          <a:spcPts val="0"/>
                        </a:spcAft>
                        <a:buFont typeface="Symbol" panose="05050102010706020507" pitchFamily="18" charset="2"/>
                        <a:buNone/>
                      </a:pPr>
                      <a:r>
                        <a:rPr lang="en-GB" sz="1000" b="1">
                          <a:solidFill>
                            <a:srgbClr val="0070C0"/>
                          </a:solidFill>
                          <a:effectLst/>
                          <a:latin typeface="Calibri"/>
                          <a:ea typeface="Calibri"/>
                          <a:cs typeface="Times New Roman"/>
                        </a:rPr>
                        <a:t>NSPCC PANTS (Sexual Harassment)</a:t>
                      </a:r>
                      <a:endParaRPr lang="en-GB" sz="1000" b="1">
                        <a:effectLst/>
                        <a:latin typeface="Calibri"/>
                        <a:ea typeface="Calibri"/>
                        <a:cs typeface="Times New Roman"/>
                      </a:endParaRPr>
                    </a:p>
                    <a:p>
                      <a:pPr marL="0" lvl="0" indent="0" algn="ctr">
                        <a:lnSpc>
                          <a:spcPct val="150000"/>
                        </a:lnSpc>
                        <a:spcAft>
                          <a:spcPts val="0"/>
                        </a:spcAft>
                        <a:buFont typeface="Symbol" panose="05050102010706020507" pitchFamily="18" charset="2"/>
                        <a:buNone/>
                      </a:pPr>
                      <a:r>
                        <a:rPr lang="en-GB" sz="1000" b="1">
                          <a:solidFill>
                            <a:srgbClr val="ED7D31"/>
                          </a:solidFill>
                          <a:effectLst/>
                          <a:latin typeface="Calibri"/>
                          <a:ea typeface="Calibri"/>
                          <a:cs typeface="Times New Roman"/>
                        </a:rPr>
                        <a:t>Online Bullying</a:t>
                      </a:r>
                      <a:endParaRPr lang="en-GB" sz="1000" b="1">
                        <a:effectLst/>
                        <a:latin typeface="Calibri"/>
                        <a:ea typeface="Calibri"/>
                        <a:cs typeface="Times New Roman"/>
                      </a:endParaRPr>
                    </a:p>
                    <a:p>
                      <a:pPr marL="0" lvl="0" indent="0" algn="ctr">
                        <a:lnSpc>
                          <a:spcPct val="150000"/>
                        </a:lnSpc>
                        <a:spcAft>
                          <a:spcPts val="0"/>
                        </a:spcAft>
                        <a:buFont typeface="Symbol" panose="05050102010706020507" pitchFamily="18" charset="2"/>
                        <a:buNone/>
                      </a:pPr>
                      <a:r>
                        <a:rPr lang="en-GB" sz="1000" b="1">
                          <a:solidFill>
                            <a:srgbClr val="D42CC8"/>
                          </a:solidFill>
                          <a:effectLst/>
                          <a:latin typeface="Calibri"/>
                          <a:ea typeface="Calibri"/>
                          <a:cs typeface="Times New Roman"/>
                        </a:rPr>
                        <a:t>Critical Consumers </a:t>
                      </a:r>
                      <a:endParaRPr lang="en-GB" sz="1000" b="1">
                        <a:effectLst/>
                        <a:latin typeface="Calibri"/>
                        <a:ea typeface="Calibri" panose="020F0502020204030204" pitchFamily="34" charset="0"/>
                        <a:cs typeface="Times New Roman"/>
                      </a:endParaRPr>
                    </a:p>
                    <a:p>
                      <a:pPr marL="0" lvl="0" indent="0" algn="ctr">
                        <a:lnSpc>
                          <a:spcPct val="150000"/>
                        </a:lnSpc>
                        <a:spcAft>
                          <a:spcPts val="0"/>
                        </a:spcAft>
                        <a:buFont typeface="Symbol" panose="05050102010706020507" pitchFamily="18" charset="2"/>
                        <a:buNone/>
                      </a:pPr>
                      <a:r>
                        <a:rPr lang="en-GB" sz="1000" b="1">
                          <a:solidFill>
                            <a:srgbClr val="00B0F0"/>
                          </a:solidFill>
                          <a:effectLst/>
                          <a:latin typeface="Calibri"/>
                          <a:ea typeface="Calibri"/>
                          <a:cs typeface="Times New Roman"/>
                        </a:rPr>
                        <a:t>Talking about Mental Health</a:t>
                      </a:r>
                      <a:endParaRPr lang="en-GB" sz="1000" b="1">
                        <a:effectLst/>
                        <a:latin typeface="Calibri"/>
                        <a:ea typeface="Calibri"/>
                        <a:cs typeface="Times New Roman"/>
                      </a:endParaRPr>
                    </a:p>
                    <a:p>
                      <a:pPr marL="0" lvl="0" indent="0" algn="ctr">
                        <a:lnSpc>
                          <a:spcPct val="150000"/>
                        </a:lnSpc>
                        <a:spcAft>
                          <a:spcPts val="0"/>
                        </a:spcAft>
                        <a:buFont typeface="Symbol" panose="05050102010706020507" pitchFamily="18" charset="2"/>
                        <a:buNone/>
                      </a:pPr>
                      <a:r>
                        <a:rPr lang="en-GB" sz="1000" b="1">
                          <a:solidFill>
                            <a:srgbClr val="00B0F0"/>
                          </a:solidFill>
                          <a:effectLst/>
                          <a:latin typeface="Calibri"/>
                          <a:ea typeface="Calibri"/>
                          <a:cs typeface="Times New Roman"/>
                        </a:rPr>
                        <a:t>Mental Health Problems – Feeling Worried </a:t>
                      </a:r>
                      <a:endParaRPr lang="en-GB" sz="1000" b="1">
                        <a:effectLst/>
                        <a:latin typeface="Calibri"/>
                        <a:ea typeface="Calibri" panose="020F0502020204030204" pitchFamily="34" charset="0"/>
                        <a:cs typeface="Times New Roman"/>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lvl="0" indent="0" algn="ctr">
                        <a:lnSpc>
                          <a:spcPct val="150000"/>
                        </a:lnSpc>
                        <a:spcAft>
                          <a:spcPts val="0"/>
                        </a:spcAft>
                        <a:buFont typeface="Symbol" panose="05050102010706020507" pitchFamily="18" charset="2"/>
                        <a:buNone/>
                      </a:pPr>
                      <a:r>
                        <a:rPr lang="en-GB" sz="1000" b="1">
                          <a:solidFill>
                            <a:schemeClr val="accent6"/>
                          </a:solidFill>
                          <a:effectLst/>
                          <a:latin typeface="Calibri"/>
                          <a:ea typeface="Calibri"/>
                          <a:cs typeface="Times New Roman"/>
                        </a:rPr>
                        <a:t>The Holy Trinity</a:t>
                      </a:r>
                    </a:p>
                    <a:p>
                      <a:pPr marL="0" lvl="0" indent="0" algn="ctr">
                        <a:lnSpc>
                          <a:spcPct val="150000"/>
                        </a:lnSpc>
                        <a:spcAft>
                          <a:spcPts val="0"/>
                        </a:spcAft>
                        <a:buFont typeface="Symbol" panose="05050102010706020507" pitchFamily="18" charset="2"/>
                        <a:buNone/>
                      </a:pPr>
                      <a:r>
                        <a:rPr lang="en-GB" sz="1000" b="1">
                          <a:solidFill>
                            <a:schemeClr val="accent6"/>
                          </a:solidFill>
                          <a:effectLst/>
                          <a:latin typeface="Calibri"/>
                          <a:ea typeface="Calibri"/>
                          <a:cs typeface="Times New Roman"/>
                        </a:rPr>
                        <a:t>Catholic Social Teaching </a:t>
                      </a:r>
                      <a:endParaRPr lang="en-GB" sz="1000" b="1">
                        <a:effectLst/>
                        <a:latin typeface="Calibri"/>
                        <a:ea typeface="Calibri" panose="020F0502020204030204" pitchFamily="34" charset="0"/>
                        <a:cs typeface="Times New Roman"/>
                      </a:endParaRPr>
                    </a:p>
                    <a:p>
                      <a:pPr marL="0" lvl="0" indent="0" algn="ctr">
                        <a:lnSpc>
                          <a:spcPct val="150000"/>
                        </a:lnSpc>
                        <a:spcAft>
                          <a:spcPts val="0"/>
                        </a:spcAft>
                        <a:buFont typeface="Symbol" panose="05050102010706020507" pitchFamily="18" charset="2"/>
                        <a:buNone/>
                      </a:pPr>
                      <a:r>
                        <a:rPr lang="en-GB" sz="1000" b="1">
                          <a:solidFill>
                            <a:srgbClr val="FF0000"/>
                          </a:solidFill>
                          <a:effectLst/>
                          <a:latin typeface="Calibri"/>
                          <a:ea typeface="Calibri"/>
                          <a:cs typeface="Times New Roman"/>
                        </a:rPr>
                        <a:t>Reaching Out </a:t>
                      </a:r>
                      <a:endParaRPr lang="en-GB" sz="1000" b="1">
                        <a:effectLst/>
                        <a:latin typeface="Calibri"/>
                        <a:ea typeface="Calibri" panose="020F0502020204030204" pitchFamily="34" charset="0"/>
                        <a:cs typeface="Times New Roman"/>
                      </a:endParaRPr>
                    </a:p>
                    <a:p>
                      <a:pPr marL="0" lvl="0" indent="0" algn="ctr">
                        <a:lnSpc>
                          <a:spcPct val="150000"/>
                        </a:lnSpc>
                        <a:spcAft>
                          <a:spcPts val="0"/>
                        </a:spcAft>
                        <a:buFont typeface="Symbol" panose="05050102010706020507" pitchFamily="18" charset="2"/>
                        <a:buNone/>
                      </a:pPr>
                      <a:r>
                        <a:rPr lang="en-GB" sz="1000" b="1">
                          <a:solidFill>
                            <a:srgbClr val="ED7D31"/>
                          </a:solidFill>
                          <a:effectLst/>
                          <a:latin typeface="Calibri"/>
                          <a:ea typeface="Calibri"/>
                          <a:cs typeface="Times New Roman"/>
                        </a:rPr>
                        <a:t>Self-Image and Online Identify</a:t>
                      </a:r>
                      <a:endParaRPr lang="en-GB" sz="1000" b="1">
                        <a:effectLst/>
                        <a:latin typeface="Calibri"/>
                        <a:ea typeface="Calibri"/>
                        <a:cs typeface="Times New Roman"/>
                      </a:endParaRPr>
                    </a:p>
                    <a:p>
                      <a:pPr marL="0" lvl="0" indent="0" algn="ctr">
                        <a:lnSpc>
                          <a:spcPct val="150000"/>
                        </a:lnSpc>
                        <a:spcAft>
                          <a:spcPts val="0"/>
                        </a:spcAft>
                        <a:buFont typeface="Symbol" panose="05050102010706020507" pitchFamily="18" charset="2"/>
                        <a:buNone/>
                      </a:pPr>
                      <a:r>
                        <a:rPr lang="en-GB" sz="1000" b="1">
                          <a:solidFill>
                            <a:srgbClr val="ED7D31"/>
                          </a:solidFill>
                          <a:effectLst/>
                          <a:latin typeface="Calibri"/>
                          <a:ea typeface="Calibri"/>
                          <a:cs typeface="Times New Roman"/>
                        </a:rPr>
                        <a:t>Online Relationships</a:t>
                      </a:r>
                      <a:endParaRPr lang="en-GB" sz="1000" b="1">
                        <a:effectLst/>
                        <a:latin typeface="Calibri"/>
                        <a:ea typeface="Calibri"/>
                        <a:cs typeface="Times New Roman"/>
                      </a:endParaRPr>
                    </a:p>
                    <a:p>
                      <a:pPr marL="0" lvl="0" indent="0" algn="ctr">
                        <a:lnSpc>
                          <a:spcPct val="150000"/>
                        </a:lnSpc>
                        <a:spcAft>
                          <a:spcPts val="0"/>
                        </a:spcAft>
                        <a:buFont typeface="Symbol" panose="05050102010706020507" pitchFamily="18" charset="2"/>
                        <a:buNone/>
                      </a:pPr>
                      <a:r>
                        <a:rPr lang="en-GB" sz="1000" b="1">
                          <a:solidFill>
                            <a:srgbClr val="D42CC8"/>
                          </a:solidFill>
                          <a:effectLst/>
                          <a:latin typeface="Calibri"/>
                          <a:ea typeface="Calibri"/>
                          <a:cs typeface="Times New Roman"/>
                        </a:rPr>
                        <a:t>Money in the Wider World</a:t>
                      </a:r>
                      <a:endParaRPr lang="en-GB" sz="1000" b="1">
                        <a:effectLst/>
                        <a:latin typeface="Calibri"/>
                        <a:ea typeface="Calibri"/>
                        <a:cs typeface="Times New Roman"/>
                      </a:endParaRPr>
                    </a:p>
                    <a:p>
                      <a:pPr marL="0" lvl="0" indent="0" algn="ctr">
                        <a:lnSpc>
                          <a:spcPct val="150000"/>
                        </a:lnSpc>
                        <a:spcAft>
                          <a:spcPts val="0"/>
                        </a:spcAft>
                        <a:buFont typeface="Symbol" panose="05050102010706020507" pitchFamily="18" charset="2"/>
                        <a:buNone/>
                      </a:pPr>
                      <a:r>
                        <a:rPr lang="en-GB" sz="1000" b="1">
                          <a:solidFill>
                            <a:srgbClr val="00B0F0"/>
                          </a:solidFill>
                          <a:effectLst/>
                          <a:latin typeface="Calibri"/>
                          <a:ea typeface="Calibri"/>
                          <a:cs typeface="Times New Roman"/>
                        </a:rPr>
                        <a:t>Looking After Our Mental Health</a:t>
                      </a:r>
                      <a:endParaRPr lang="en-GB" sz="1000" b="1">
                        <a:effectLst/>
                        <a:latin typeface="Calibri"/>
                        <a:ea typeface="Calibri"/>
                        <a:cs typeface="Times New Roman"/>
                      </a:endParaRPr>
                    </a:p>
                    <a:p>
                      <a:pPr marL="0" lvl="0" indent="0" algn="ctr">
                        <a:lnSpc>
                          <a:spcPct val="150000"/>
                        </a:lnSpc>
                        <a:spcAft>
                          <a:spcPts val="0"/>
                        </a:spcAft>
                        <a:buFont typeface="Symbol" panose="05050102010706020507" pitchFamily="18" charset="2"/>
                        <a:buNone/>
                      </a:pPr>
                      <a:r>
                        <a:rPr lang="en-GB" sz="1000" b="1">
                          <a:solidFill>
                            <a:srgbClr val="00B050"/>
                          </a:solidFill>
                          <a:effectLst/>
                          <a:latin typeface="Calibri"/>
                          <a:ea typeface="Calibri"/>
                          <a:cs typeface="Times New Roman"/>
                        </a:rPr>
                        <a:t>Bullying and Stereotypes </a:t>
                      </a:r>
                      <a:endParaRPr lang="en-GB" sz="1000" b="1">
                        <a:effectLst/>
                        <a:latin typeface="Calibri"/>
                        <a:ea typeface="Calibri" panose="020F0502020204030204" pitchFamily="34" charset="0"/>
                        <a:cs typeface="Times New Roman"/>
                      </a:endParaRPr>
                    </a:p>
                    <a:p>
                      <a:pPr marL="0" lvl="0" indent="0" algn="ctr">
                        <a:lnSpc>
                          <a:spcPct val="150000"/>
                        </a:lnSpc>
                        <a:spcAft>
                          <a:spcPts val="0"/>
                        </a:spcAft>
                        <a:buFont typeface="Symbol" panose="05050102010706020507" pitchFamily="18" charset="2"/>
                        <a:buNone/>
                      </a:pPr>
                      <a:r>
                        <a:rPr lang="en-GB" sz="1000" b="1">
                          <a:solidFill>
                            <a:srgbClr val="00B0F0"/>
                          </a:solidFill>
                          <a:effectLst/>
                          <a:latin typeface="Calibri"/>
                          <a:ea typeface="Calibri"/>
                          <a:cs typeface="Times New Roman"/>
                        </a:rPr>
                        <a:t>Health and Allergies </a:t>
                      </a:r>
                      <a:endParaRPr lang="en-GB" sz="1000" b="1">
                        <a:effectLst/>
                        <a:latin typeface="Calibri"/>
                        <a:ea typeface="Calibri" panose="020F0502020204030204" pitchFamily="34" charset="0"/>
                        <a:cs typeface="Times New Roman"/>
                      </a:endParaRPr>
                    </a:p>
                    <a:p>
                      <a:pPr marL="228600" indent="0" algn="ctr">
                        <a:lnSpc>
                          <a:spcPct val="150000"/>
                        </a:lnSpc>
                        <a:spcAft>
                          <a:spcPts val="0"/>
                        </a:spcAft>
                        <a:buFont typeface="Arial" panose="020B0604020202020204" pitchFamily="34" charset="0"/>
                        <a:buNone/>
                      </a:pPr>
                      <a:endParaRPr lang="en-GB" sz="1000" b="1">
                        <a:effectLst/>
                        <a:latin typeface="Calibri"/>
                        <a:ea typeface="Calibri" panose="020F0502020204030204" pitchFamily="34" charset="0"/>
                        <a:cs typeface="Times New Roman"/>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17836909"/>
                  </a:ext>
                </a:extLst>
              </a:tr>
              <a:tr h="0">
                <a:tc vMerge="1">
                  <a:txBody>
                    <a:bodyPr/>
                    <a:lstStyle/>
                    <a:p>
                      <a:endParaRPr lang="en-US"/>
                    </a:p>
                  </a:txBody>
                  <a:tcPr anchor="ctr">
                    <a:lnL w="12700">
                      <a:solidFill>
                        <a:schemeClr val="bg1"/>
                      </a:solidFill>
                    </a:lnL>
                    <a:lnR w="12700">
                      <a:solidFill>
                        <a:srgbClr val="DDFFD5"/>
                      </a:solidFill>
                    </a:lnR>
                    <a:lnT w="12700">
                      <a:solidFill>
                        <a:schemeClr val="bg1"/>
                      </a:solidFill>
                    </a:lnT>
                    <a:lnB w="12700">
                      <a:solidFill>
                        <a:schemeClr val="bg1"/>
                      </a:solidFill>
                    </a:lnB>
                    <a:lnTlToBr w="0">
                      <a:noFill/>
                    </a:lnTlToBr>
                    <a:lnBlToTr w="0">
                      <a:noFill/>
                    </a:lnBlToTr>
                    <a:solidFill>
                      <a:srgbClr val="DDFFD5"/>
                    </a:solidFill>
                  </a:tcPr>
                </a:tc>
                <a:tc>
                  <a:txBody>
                    <a:bodyPr/>
                    <a:lstStyle/>
                    <a:p>
                      <a:pPr algn="ctr"/>
                      <a:r>
                        <a:rPr lang="en-GB" sz="1000" b="1" kern="1200">
                          <a:solidFill>
                            <a:schemeClr val="dk1"/>
                          </a:solidFill>
                          <a:effectLst/>
                          <a:latin typeface="+mn-lt"/>
                          <a:ea typeface="+mn-ea"/>
                          <a:cs typeface="+mn-cs"/>
                        </a:rPr>
                        <a:t>Year 6</a:t>
                      </a:r>
                    </a:p>
                  </a:txBody>
                  <a:tcPr anchor="ctr">
                    <a:lnL w="12700" cap="flat" cmpd="sng" algn="ctr">
                      <a:solidFill>
                        <a:schemeClr val="accent6"/>
                      </a:solidFill>
                      <a:prstDash val="solid"/>
                      <a:round/>
                      <a:headEnd type="none" w="med" len="med"/>
                      <a:tailEnd type="none" w="med" len="med"/>
                    </a:lnL>
                    <a:lnR w="635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63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lvl="0" indent="0" algn="ctr">
                        <a:lnSpc>
                          <a:spcPct val="150000"/>
                        </a:lnSpc>
                        <a:spcAft>
                          <a:spcPts val="0"/>
                        </a:spcAft>
                        <a:buFont typeface="Symbol" panose="05050102010706020507" pitchFamily="18" charset="2"/>
                        <a:buNone/>
                      </a:pPr>
                      <a:r>
                        <a:rPr lang="en-GB" sz="1000" b="1">
                          <a:solidFill>
                            <a:schemeClr val="accent6"/>
                          </a:solidFill>
                          <a:effectLst/>
                          <a:latin typeface="Calibri"/>
                          <a:ea typeface="Calibri"/>
                          <a:cs typeface="Times New Roman"/>
                        </a:rPr>
                        <a:t>Online Safety (Computing)</a:t>
                      </a:r>
                    </a:p>
                    <a:p>
                      <a:pPr marL="0" lvl="0" indent="0" algn="ctr">
                        <a:lnSpc>
                          <a:spcPct val="150000"/>
                        </a:lnSpc>
                        <a:spcAft>
                          <a:spcPts val="0"/>
                        </a:spcAft>
                        <a:buFont typeface="Symbol" panose="05050102010706020507" pitchFamily="18" charset="2"/>
                        <a:buNone/>
                      </a:pPr>
                      <a:r>
                        <a:rPr lang="en-GB" sz="1000" b="1">
                          <a:solidFill>
                            <a:srgbClr val="FFC000"/>
                          </a:solidFill>
                          <a:effectLst/>
                          <a:latin typeface="Calibri"/>
                          <a:ea typeface="Calibri"/>
                          <a:cs typeface="Times New Roman"/>
                        </a:rPr>
                        <a:t>Story Sessions – Calming the Storm</a:t>
                      </a:r>
                      <a:endParaRPr lang="en-GB" sz="1000" b="1">
                        <a:effectLst/>
                        <a:latin typeface="Calibri"/>
                        <a:ea typeface="Calibri"/>
                        <a:cs typeface="Times New Roman"/>
                      </a:endParaRPr>
                    </a:p>
                    <a:p>
                      <a:pPr marL="0" lvl="0" indent="0" algn="ctr">
                        <a:lnSpc>
                          <a:spcPct val="150000"/>
                        </a:lnSpc>
                        <a:spcAft>
                          <a:spcPts val="0"/>
                        </a:spcAft>
                        <a:buFont typeface="Symbol" panose="05050102010706020507" pitchFamily="18" charset="2"/>
                        <a:buNone/>
                      </a:pPr>
                      <a:r>
                        <a:rPr lang="en-GB" sz="1000" b="1">
                          <a:solidFill>
                            <a:srgbClr val="FF0000"/>
                          </a:solidFill>
                          <a:effectLst/>
                          <a:latin typeface="Calibri"/>
                          <a:ea typeface="Calibri"/>
                          <a:cs typeface="Times New Roman"/>
                        </a:rPr>
                        <a:t>Gifts and Talents</a:t>
                      </a:r>
                      <a:endParaRPr lang="en-GB" sz="1000" b="1">
                        <a:effectLst/>
                        <a:latin typeface="Calibri"/>
                        <a:ea typeface="Calibri"/>
                        <a:cs typeface="Times New Roman"/>
                      </a:endParaRPr>
                    </a:p>
                    <a:p>
                      <a:pPr marL="0" lvl="0" indent="0" algn="ctr">
                        <a:lnSpc>
                          <a:spcPct val="150000"/>
                        </a:lnSpc>
                        <a:spcAft>
                          <a:spcPts val="0"/>
                        </a:spcAft>
                        <a:buFont typeface="Symbol" panose="05050102010706020507" pitchFamily="18" charset="2"/>
                        <a:buNone/>
                      </a:pPr>
                      <a:r>
                        <a:rPr lang="en-GB" sz="1000" b="1">
                          <a:solidFill>
                            <a:schemeClr val="accent6"/>
                          </a:solidFill>
                          <a:effectLst/>
                          <a:latin typeface="Calibri"/>
                          <a:ea typeface="Calibri"/>
                          <a:cs typeface="Times New Roman"/>
                        </a:rPr>
                        <a:t>Girls’ Bodies</a:t>
                      </a:r>
                    </a:p>
                    <a:p>
                      <a:pPr marL="0" lvl="0" indent="0" algn="ctr">
                        <a:lnSpc>
                          <a:spcPct val="150000"/>
                        </a:lnSpc>
                        <a:spcAft>
                          <a:spcPts val="0"/>
                        </a:spcAft>
                        <a:buFont typeface="Symbol" panose="05050102010706020507" pitchFamily="18" charset="2"/>
                        <a:buNone/>
                      </a:pPr>
                      <a:r>
                        <a:rPr lang="en-GB" sz="1000" b="1">
                          <a:solidFill>
                            <a:schemeClr val="accent6"/>
                          </a:solidFill>
                          <a:effectLst/>
                          <a:latin typeface="Calibri"/>
                          <a:ea typeface="Calibri"/>
                          <a:cs typeface="Times New Roman"/>
                        </a:rPr>
                        <a:t>Boys’ Bodies</a:t>
                      </a:r>
                    </a:p>
                    <a:p>
                      <a:pPr marL="0" lvl="0" indent="0" algn="ctr">
                        <a:lnSpc>
                          <a:spcPct val="150000"/>
                        </a:lnSpc>
                        <a:spcAft>
                          <a:spcPts val="0"/>
                        </a:spcAft>
                        <a:buFont typeface="Symbol" panose="05050102010706020507" pitchFamily="18" charset="2"/>
                        <a:buNone/>
                      </a:pPr>
                      <a:r>
                        <a:rPr lang="en-GB" sz="1000" b="1">
                          <a:solidFill>
                            <a:schemeClr val="accent6"/>
                          </a:solidFill>
                          <a:effectLst/>
                          <a:latin typeface="Calibri"/>
                          <a:ea typeface="Calibri"/>
                          <a:cs typeface="Times New Roman"/>
                        </a:rPr>
                        <a:t>Spots and Sleep</a:t>
                      </a:r>
                    </a:p>
                    <a:p>
                      <a:pPr marL="0" lvl="0" indent="0" algn="ctr">
                        <a:lnSpc>
                          <a:spcPct val="150000"/>
                        </a:lnSpc>
                        <a:spcAft>
                          <a:spcPts val="0"/>
                        </a:spcAft>
                        <a:buFont typeface="Symbol" panose="05050102010706020507" pitchFamily="18" charset="2"/>
                        <a:buNone/>
                      </a:pPr>
                      <a:r>
                        <a:rPr lang="en-GB" sz="1000" b="1">
                          <a:solidFill>
                            <a:schemeClr val="accent6"/>
                          </a:solidFill>
                          <a:effectLst/>
                          <a:latin typeface="Calibri"/>
                          <a:ea typeface="Calibri"/>
                          <a:cs typeface="Times New Roman"/>
                        </a:rPr>
                        <a:t>Build Others Up</a:t>
                      </a:r>
                    </a:p>
                    <a:p>
                      <a:pPr marL="0" lvl="0" indent="0" algn="ctr">
                        <a:lnSpc>
                          <a:spcPct val="150000"/>
                        </a:lnSpc>
                        <a:spcAft>
                          <a:spcPts val="0"/>
                        </a:spcAft>
                        <a:buFont typeface="Symbol" panose="05050102010706020507" pitchFamily="18" charset="2"/>
                        <a:buNone/>
                      </a:pPr>
                      <a:r>
                        <a:rPr lang="en-GB" sz="1000" b="1">
                          <a:solidFill>
                            <a:srgbClr val="ED7D31"/>
                          </a:solidFill>
                          <a:effectLst/>
                          <a:latin typeface="Calibri"/>
                          <a:ea typeface="Calibri"/>
                          <a:cs typeface="Times New Roman"/>
                        </a:rPr>
                        <a:t>Managing Online Information</a:t>
                      </a:r>
                      <a:endParaRPr lang="en-GB" sz="1000" b="1">
                        <a:effectLst/>
                        <a:latin typeface="Calibri"/>
                        <a:ea typeface="Calibri"/>
                        <a:cs typeface="Times New Roman"/>
                      </a:endParaRPr>
                    </a:p>
                    <a:p>
                      <a:pPr marL="0" lvl="0" indent="0" algn="ctr">
                        <a:lnSpc>
                          <a:spcPct val="150000"/>
                        </a:lnSpc>
                        <a:spcAft>
                          <a:spcPts val="0"/>
                        </a:spcAft>
                        <a:buFont typeface="Symbol" panose="05050102010706020507" pitchFamily="18" charset="2"/>
                        <a:buNone/>
                      </a:pPr>
                      <a:r>
                        <a:rPr lang="en-GB" sz="1000" b="1">
                          <a:solidFill>
                            <a:srgbClr val="D42CC8"/>
                          </a:solidFill>
                          <a:effectLst/>
                          <a:latin typeface="Calibri"/>
                          <a:ea typeface="Calibri"/>
                          <a:cs typeface="Times New Roman"/>
                        </a:rPr>
                        <a:t>Value for Money and Ethical Spending</a:t>
                      </a:r>
                      <a:endParaRPr lang="en-GB" sz="1000" b="1">
                        <a:effectLst/>
                        <a:latin typeface="Calibri"/>
                        <a:ea typeface="Calibri"/>
                        <a:cs typeface="Times New Roman"/>
                      </a:endParaRPr>
                    </a:p>
                    <a:p>
                      <a:pPr marL="0" lvl="0" indent="0" algn="ctr">
                        <a:lnSpc>
                          <a:spcPct val="150000"/>
                        </a:lnSpc>
                        <a:spcAft>
                          <a:spcPts val="0"/>
                        </a:spcAft>
                        <a:buFont typeface="Symbol" panose="05050102010706020507" pitchFamily="18" charset="2"/>
                        <a:buNone/>
                      </a:pPr>
                      <a:r>
                        <a:rPr lang="en-GB" sz="1000" b="1">
                          <a:solidFill>
                            <a:srgbClr val="00B0F0"/>
                          </a:solidFill>
                          <a:effectLst/>
                          <a:latin typeface="Calibri"/>
                          <a:ea typeface="Calibri"/>
                          <a:cs typeface="Times New Roman"/>
                        </a:rPr>
                        <a:t>Understanding Mental Health</a:t>
                      </a:r>
                      <a:endParaRPr lang="en-GB" sz="1000" b="1">
                        <a:effectLst/>
                        <a:latin typeface="Calibri"/>
                        <a:ea typeface="Calibri"/>
                        <a:cs typeface="Times New Roman"/>
                      </a:endParaRPr>
                    </a:p>
                    <a:p>
                      <a:pPr marL="0" indent="0" algn="ctr">
                        <a:lnSpc>
                          <a:spcPct val="150000"/>
                        </a:lnSpc>
                        <a:spcAft>
                          <a:spcPts val="0"/>
                        </a:spcAft>
                        <a:buFont typeface="Arial" panose="020B0604020202020204" pitchFamily="34" charset="0"/>
                        <a:buNone/>
                      </a:pPr>
                      <a:endParaRPr lang="en-GB" sz="1000" b="1">
                        <a:effectLst/>
                        <a:latin typeface="Calibri"/>
                        <a:ea typeface="Calibri" panose="020F0502020204030204" pitchFamily="34" charset="0"/>
                        <a:cs typeface="Times New Roman"/>
                      </a:endParaRPr>
                    </a:p>
                  </a:txBody>
                  <a:tcPr marL="68580" marR="68580" marT="0" marB="0">
                    <a:lnL w="6350" cap="flat" cmpd="sng" algn="ctr">
                      <a:solidFill>
                        <a:schemeClr val="accent6"/>
                      </a:solidFill>
                      <a:prstDash val="solid"/>
                      <a:round/>
                      <a:headEnd type="none" w="med" len="med"/>
                      <a:tailEnd type="none" w="med" len="med"/>
                    </a:lnL>
                    <a:lnR w="635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63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lvl="0" indent="0" algn="ctr">
                        <a:lnSpc>
                          <a:spcPct val="150000"/>
                        </a:lnSpc>
                        <a:spcAft>
                          <a:spcPts val="0"/>
                        </a:spcAft>
                        <a:buFont typeface="Symbol" panose="05050102010706020507" pitchFamily="18" charset="2"/>
                        <a:buNone/>
                      </a:pPr>
                      <a:r>
                        <a:rPr lang="en-GB" sz="1000" b="1">
                          <a:solidFill>
                            <a:schemeClr val="accent6"/>
                          </a:solidFill>
                          <a:effectLst/>
                          <a:latin typeface="Calibri"/>
                          <a:ea typeface="Calibri"/>
                          <a:cs typeface="Times New Roman"/>
                        </a:rPr>
                        <a:t>Body Image </a:t>
                      </a:r>
                      <a:endParaRPr lang="en-GB" sz="1000" b="1">
                        <a:solidFill>
                          <a:schemeClr val="accent6"/>
                        </a:solidFill>
                        <a:effectLst/>
                        <a:latin typeface="Calibri"/>
                        <a:ea typeface="Calibri" panose="020F0502020204030204" pitchFamily="34" charset="0"/>
                        <a:cs typeface="Times New Roman"/>
                      </a:endParaRPr>
                    </a:p>
                    <a:p>
                      <a:pPr marL="0" lvl="0" indent="0" algn="ctr">
                        <a:lnSpc>
                          <a:spcPct val="150000"/>
                        </a:lnSpc>
                        <a:spcAft>
                          <a:spcPts val="0"/>
                        </a:spcAft>
                        <a:buFont typeface="Symbol" panose="05050102010706020507" pitchFamily="18" charset="2"/>
                        <a:buNone/>
                      </a:pPr>
                      <a:r>
                        <a:rPr lang="en-GB" sz="1000" b="1">
                          <a:solidFill>
                            <a:srgbClr val="7030A0"/>
                          </a:solidFill>
                          <a:effectLst/>
                          <a:latin typeface="Calibri"/>
                          <a:ea typeface="Calibri"/>
                          <a:cs typeface="Times New Roman"/>
                        </a:rPr>
                        <a:t>Peculiar Feelings </a:t>
                      </a:r>
                      <a:endParaRPr lang="en-GB" sz="1000" b="1">
                        <a:effectLst/>
                        <a:latin typeface="Calibri"/>
                        <a:ea typeface="Calibri" panose="020F0502020204030204" pitchFamily="34" charset="0"/>
                        <a:cs typeface="Times New Roman"/>
                      </a:endParaRPr>
                    </a:p>
                    <a:p>
                      <a:pPr marL="0" lvl="0" indent="0" algn="ctr">
                        <a:lnSpc>
                          <a:spcPct val="150000"/>
                        </a:lnSpc>
                        <a:spcAft>
                          <a:spcPts val="0"/>
                        </a:spcAft>
                        <a:buFont typeface="Symbol" panose="05050102010706020507" pitchFamily="18" charset="2"/>
                        <a:buNone/>
                      </a:pPr>
                      <a:r>
                        <a:rPr lang="en-GB" sz="1000" b="1">
                          <a:solidFill>
                            <a:schemeClr val="accent6"/>
                          </a:solidFill>
                          <a:effectLst/>
                          <a:latin typeface="Calibri"/>
                          <a:ea typeface="Calibri"/>
                          <a:cs typeface="Times New Roman"/>
                        </a:rPr>
                        <a:t>Emotional Changes</a:t>
                      </a:r>
                    </a:p>
                    <a:p>
                      <a:pPr marL="0" lvl="0" indent="0" algn="ctr">
                        <a:lnSpc>
                          <a:spcPct val="150000"/>
                        </a:lnSpc>
                        <a:spcAft>
                          <a:spcPts val="0"/>
                        </a:spcAft>
                        <a:buFont typeface="Symbol" panose="05050102010706020507" pitchFamily="18" charset="2"/>
                        <a:buNone/>
                      </a:pPr>
                      <a:r>
                        <a:rPr lang="en-GB" sz="1000" b="1">
                          <a:solidFill>
                            <a:schemeClr val="accent6"/>
                          </a:solidFill>
                          <a:effectLst/>
                          <a:latin typeface="Calibri"/>
                          <a:ea typeface="Calibri"/>
                          <a:cs typeface="Times New Roman"/>
                        </a:rPr>
                        <a:t>Hope Beyond Death</a:t>
                      </a:r>
                    </a:p>
                    <a:p>
                      <a:pPr marL="0" lvl="0" indent="0" algn="ctr">
                        <a:lnSpc>
                          <a:spcPct val="150000"/>
                        </a:lnSpc>
                        <a:spcAft>
                          <a:spcPts val="0"/>
                        </a:spcAft>
                        <a:buFont typeface="Symbol" panose="05050102010706020507" pitchFamily="18" charset="2"/>
                        <a:buNone/>
                      </a:pPr>
                      <a:r>
                        <a:rPr lang="en-GB" sz="1000" b="1">
                          <a:solidFill>
                            <a:srgbClr val="ED7D31"/>
                          </a:solidFill>
                          <a:effectLst/>
                          <a:latin typeface="Calibri"/>
                          <a:ea typeface="Calibri"/>
                          <a:cs typeface="Times New Roman"/>
                        </a:rPr>
                        <a:t>Seeing Stuff Online </a:t>
                      </a:r>
                      <a:endParaRPr lang="en-GB" sz="1000" b="1">
                        <a:effectLst/>
                        <a:latin typeface="Calibri"/>
                        <a:ea typeface="Calibri" panose="020F0502020204030204" pitchFamily="34" charset="0"/>
                        <a:cs typeface="Times New Roman"/>
                      </a:endParaRPr>
                    </a:p>
                    <a:p>
                      <a:pPr marL="0" lvl="0" indent="0" algn="ctr">
                        <a:lnSpc>
                          <a:spcPct val="150000"/>
                        </a:lnSpc>
                        <a:spcAft>
                          <a:spcPts val="0"/>
                        </a:spcAft>
                        <a:buFont typeface="Symbol" panose="05050102010706020507" pitchFamily="18" charset="2"/>
                        <a:buNone/>
                      </a:pPr>
                      <a:r>
                        <a:rPr lang="en-GB" sz="1000" b="1">
                          <a:solidFill>
                            <a:srgbClr val="0070C0"/>
                          </a:solidFill>
                          <a:effectLst/>
                          <a:latin typeface="Calibri"/>
                          <a:ea typeface="Calibri"/>
                          <a:cs typeface="Times New Roman"/>
                        </a:rPr>
                        <a:t>NSPCC PANTS (Sexual Harassment)</a:t>
                      </a:r>
                      <a:endParaRPr lang="en-GB" sz="1000" b="1">
                        <a:effectLst/>
                        <a:latin typeface="Calibri"/>
                        <a:ea typeface="Calibri"/>
                        <a:cs typeface="Times New Roman"/>
                      </a:endParaRPr>
                    </a:p>
                    <a:p>
                      <a:pPr marL="0" lvl="0" indent="0" algn="ctr">
                        <a:lnSpc>
                          <a:spcPct val="150000"/>
                        </a:lnSpc>
                        <a:spcAft>
                          <a:spcPts val="0"/>
                        </a:spcAft>
                        <a:buFont typeface="Symbol" panose="05050102010706020507" pitchFamily="18" charset="2"/>
                        <a:buNone/>
                      </a:pPr>
                      <a:r>
                        <a:rPr lang="en-GB" sz="1000" b="1">
                          <a:solidFill>
                            <a:srgbClr val="ED7D31"/>
                          </a:solidFill>
                          <a:effectLst/>
                          <a:latin typeface="Calibri"/>
                          <a:ea typeface="Calibri"/>
                          <a:cs typeface="Times New Roman"/>
                        </a:rPr>
                        <a:t>Health, Wellbeing and Lifestyle</a:t>
                      </a:r>
                      <a:endParaRPr lang="en-GB" sz="1000" b="1">
                        <a:effectLst/>
                        <a:latin typeface="Calibri"/>
                        <a:ea typeface="Calibri"/>
                        <a:cs typeface="Times New Roman"/>
                      </a:endParaRPr>
                    </a:p>
                    <a:p>
                      <a:pPr marL="0" lvl="0" indent="0" algn="ctr">
                        <a:lnSpc>
                          <a:spcPct val="150000"/>
                        </a:lnSpc>
                        <a:spcAft>
                          <a:spcPts val="0"/>
                        </a:spcAft>
                        <a:buFont typeface="Symbol" panose="05050102010706020507" pitchFamily="18" charset="2"/>
                        <a:buNone/>
                      </a:pPr>
                      <a:r>
                        <a:rPr lang="en-GB" sz="1000" b="1">
                          <a:solidFill>
                            <a:srgbClr val="ED7D31"/>
                          </a:solidFill>
                          <a:effectLst/>
                          <a:latin typeface="Calibri"/>
                          <a:ea typeface="Calibri"/>
                          <a:cs typeface="Times New Roman"/>
                        </a:rPr>
                        <a:t>Privacy and Security</a:t>
                      </a:r>
                      <a:endParaRPr lang="en-GB" sz="1000" b="1">
                        <a:effectLst/>
                        <a:latin typeface="Calibri"/>
                        <a:ea typeface="Calibri"/>
                        <a:cs typeface="Times New Roman"/>
                      </a:endParaRPr>
                    </a:p>
                    <a:p>
                      <a:pPr marL="0" lvl="0" indent="0" algn="ctr">
                        <a:lnSpc>
                          <a:spcPct val="150000"/>
                        </a:lnSpc>
                        <a:spcAft>
                          <a:spcPts val="0"/>
                        </a:spcAft>
                        <a:buFont typeface="Symbol" panose="05050102010706020507" pitchFamily="18" charset="2"/>
                        <a:buNone/>
                      </a:pPr>
                      <a:r>
                        <a:rPr lang="en-GB" sz="1000" b="1">
                          <a:solidFill>
                            <a:srgbClr val="D42CC8"/>
                          </a:solidFill>
                          <a:effectLst/>
                          <a:latin typeface="Calibri"/>
                          <a:ea typeface="Calibri"/>
                          <a:cs typeface="Times New Roman"/>
                        </a:rPr>
                        <a:t>Budgeting</a:t>
                      </a:r>
                      <a:endParaRPr lang="en-GB" sz="1000" b="1">
                        <a:effectLst/>
                        <a:latin typeface="Calibri"/>
                        <a:ea typeface="Calibri"/>
                        <a:cs typeface="Times New Roman"/>
                      </a:endParaRPr>
                    </a:p>
                    <a:p>
                      <a:pPr marL="0" lvl="0" indent="0" algn="ctr">
                        <a:lnSpc>
                          <a:spcPct val="150000"/>
                        </a:lnSpc>
                        <a:spcAft>
                          <a:spcPts val="0"/>
                        </a:spcAft>
                        <a:buFont typeface="Symbol" panose="05050102010706020507" pitchFamily="18" charset="2"/>
                        <a:buNone/>
                      </a:pPr>
                      <a:r>
                        <a:rPr lang="en-GB" sz="1000" b="1">
                          <a:solidFill>
                            <a:srgbClr val="00B0F0"/>
                          </a:solidFill>
                          <a:effectLst/>
                          <a:latin typeface="Calibri"/>
                          <a:ea typeface="Calibri"/>
                          <a:cs typeface="Times New Roman"/>
                        </a:rPr>
                        <a:t>Emotions and Feelings</a:t>
                      </a:r>
                      <a:endParaRPr lang="en-GB" sz="1000" b="1">
                        <a:effectLst/>
                        <a:latin typeface="Calibri"/>
                        <a:ea typeface="Calibri"/>
                        <a:cs typeface="Times New Roman"/>
                      </a:endParaRPr>
                    </a:p>
                    <a:p>
                      <a:pPr marL="0" lvl="0" indent="0" algn="ctr">
                        <a:lnSpc>
                          <a:spcPct val="150000"/>
                        </a:lnSpc>
                        <a:spcAft>
                          <a:spcPts val="0"/>
                        </a:spcAft>
                        <a:buFont typeface="Symbol" panose="05050102010706020507" pitchFamily="18" charset="2"/>
                        <a:buNone/>
                      </a:pPr>
                      <a:r>
                        <a:rPr lang="en-GB" sz="1000" b="1">
                          <a:solidFill>
                            <a:srgbClr val="00B0F0"/>
                          </a:solidFill>
                          <a:effectLst/>
                          <a:latin typeface="Calibri"/>
                          <a:ea typeface="Calibri"/>
                          <a:cs typeface="Times New Roman"/>
                        </a:rPr>
                        <a:t>Mental Health Problems – Feeling Unhappy </a:t>
                      </a:r>
                      <a:endParaRPr lang="en-GB" sz="1000" b="1">
                        <a:effectLst/>
                        <a:latin typeface="Calibri"/>
                        <a:ea typeface="Calibri" panose="020F0502020204030204" pitchFamily="34" charset="0"/>
                        <a:cs typeface="Times New Roman"/>
                      </a:endParaRPr>
                    </a:p>
                  </a:txBody>
                  <a:tcPr marL="68580" marR="68580" marT="0" marB="0">
                    <a:lnL w="6350" cap="flat" cmpd="sng" algn="ctr">
                      <a:solidFill>
                        <a:schemeClr val="accent6"/>
                      </a:solidFill>
                      <a:prstDash val="solid"/>
                      <a:round/>
                      <a:headEnd type="none" w="med" len="med"/>
                      <a:tailEnd type="none" w="med" len="med"/>
                    </a:lnL>
                    <a:lnR w="635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63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lvl="0" indent="0" algn="ctr">
                        <a:lnSpc>
                          <a:spcPct val="150000"/>
                        </a:lnSpc>
                        <a:spcAft>
                          <a:spcPts val="0"/>
                        </a:spcAft>
                        <a:buFont typeface="Symbol" panose="05050102010706020507" pitchFamily="18" charset="2"/>
                        <a:buNone/>
                      </a:pPr>
                      <a:r>
                        <a:rPr lang="en-GB" sz="1000" b="1">
                          <a:solidFill>
                            <a:schemeClr val="accent6"/>
                          </a:solidFill>
                          <a:effectLst/>
                          <a:latin typeface="Calibri"/>
                          <a:ea typeface="Calibri"/>
                          <a:cs typeface="Times New Roman"/>
                        </a:rPr>
                        <a:t>Making Babies - Part 1 and 2 (Pt 2 may be omitted)</a:t>
                      </a:r>
                    </a:p>
                    <a:p>
                      <a:pPr marL="0" lvl="0" indent="0" algn="ctr">
                        <a:lnSpc>
                          <a:spcPct val="150000"/>
                        </a:lnSpc>
                        <a:spcAft>
                          <a:spcPts val="0"/>
                        </a:spcAft>
                        <a:buFont typeface="Symbol" panose="05050102010706020507" pitchFamily="18" charset="2"/>
                        <a:buNone/>
                      </a:pPr>
                      <a:r>
                        <a:rPr lang="en-GB" sz="1000" b="1">
                          <a:solidFill>
                            <a:schemeClr val="accent6"/>
                          </a:solidFill>
                          <a:effectLst/>
                          <a:latin typeface="Calibri"/>
                          <a:ea typeface="Calibri"/>
                          <a:cs typeface="Times New Roman"/>
                        </a:rPr>
                        <a:t>Menstruation </a:t>
                      </a:r>
                    </a:p>
                    <a:p>
                      <a:pPr marL="0" lvl="0" indent="0" algn="ctr">
                        <a:lnSpc>
                          <a:spcPct val="150000"/>
                        </a:lnSpc>
                        <a:spcAft>
                          <a:spcPts val="0"/>
                        </a:spcAft>
                        <a:buFont typeface="Symbol" panose="05050102010706020507" pitchFamily="18" charset="2"/>
                        <a:buNone/>
                      </a:pPr>
                      <a:r>
                        <a:rPr lang="en-GB" sz="1000" b="1">
                          <a:solidFill>
                            <a:schemeClr val="accent6"/>
                          </a:solidFill>
                          <a:effectLst/>
                          <a:latin typeface="Calibri"/>
                          <a:ea typeface="Calibri"/>
                          <a:cs typeface="Times New Roman"/>
                        </a:rPr>
                        <a:t>The Holy Trinity</a:t>
                      </a:r>
                    </a:p>
                    <a:p>
                      <a:pPr marL="0" lvl="0" indent="0" algn="ctr">
                        <a:lnSpc>
                          <a:spcPct val="150000"/>
                        </a:lnSpc>
                        <a:spcAft>
                          <a:spcPts val="0"/>
                        </a:spcAft>
                        <a:buFont typeface="Symbol" panose="05050102010706020507" pitchFamily="18" charset="2"/>
                        <a:buNone/>
                      </a:pPr>
                      <a:r>
                        <a:rPr lang="en-GB" sz="1000" b="1">
                          <a:solidFill>
                            <a:schemeClr val="accent6"/>
                          </a:solidFill>
                          <a:effectLst/>
                          <a:latin typeface="Calibri"/>
                          <a:ea typeface="Calibri"/>
                          <a:cs typeface="Times New Roman"/>
                        </a:rPr>
                        <a:t>Catholic Social Teaching </a:t>
                      </a:r>
                      <a:endParaRPr lang="en-GB" sz="1000" b="1">
                        <a:effectLst/>
                        <a:latin typeface="Calibri"/>
                        <a:ea typeface="Calibri" panose="020F0502020204030204" pitchFamily="34" charset="0"/>
                        <a:cs typeface="Times New Roman"/>
                      </a:endParaRPr>
                    </a:p>
                    <a:p>
                      <a:pPr marL="0" lvl="0" indent="0" algn="ctr">
                        <a:lnSpc>
                          <a:spcPct val="150000"/>
                        </a:lnSpc>
                        <a:spcAft>
                          <a:spcPts val="0"/>
                        </a:spcAft>
                        <a:buFont typeface="Symbol" panose="05050102010706020507" pitchFamily="18" charset="2"/>
                        <a:buNone/>
                      </a:pPr>
                      <a:r>
                        <a:rPr lang="en-GB" sz="1000" b="1">
                          <a:solidFill>
                            <a:srgbClr val="FF0000"/>
                          </a:solidFill>
                          <a:effectLst/>
                          <a:latin typeface="Calibri"/>
                          <a:ea typeface="Calibri"/>
                          <a:cs typeface="Times New Roman"/>
                        </a:rPr>
                        <a:t>Reaching Out</a:t>
                      </a:r>
                      <a:endParaRPr lang="en-GB" sz="1000" b="1">
                        <a:effectLst/>
                        <a:latin typeface="Calibri"/>
                        <a:ea typeface="Calibri"/>
                        <a:cs typeface="Times New Roman"/>
                      </a:endParaRPr>
                    </a:p>
                    <a:p>
                      <a:pPr marL="0" lvl="0" indent="0" algn="ctr">
                        <a:lnSpc>
                          <a:spcPct val="150000"/>
                        </a:lnSpc>
                        <a:spcAft>
                          <a:spcPts val="0"/>
                        </a:spcAft>
                        <a:buFont typeface="Symbol" panose="05050102010706020507" pitchFamily="18" charset="2"/>
                        <a:buNone/>
                      </a:pPr>
                      <a:r>
                        <a:rPr lang="en-GB" sz="1000" b="1">
                          <a:solidFill>
                            <a:srgbClr val="ED7D31"/>
                          </a:solidFill>
                          <a:effectLst/>
                          <a:latin typeface="Calibri"/>
                          <a:ea typeface="Calibri"/>
                          <a:cs typeface="Times New Roman"/>
                        </a:rPr>
                        <a:t>Copyright and Ownership</a:t>
                      </a:r>
                      <a:endParaRPr lang="en-GB" sz="1000" b="1">
                        <a:effectLst/>
                        <a:latin typeface="Calibri"/>
                        <a:ea typeface="Calibri"/>
                        <a:cs typeface="Times New Roman"/>
                      </a:endParaRPr>
                    </a:p>
                    <a:p>
                      <a:pPr marL="0" lvl="0" indent="0" algn="ctr">
                        <a:lnSpc>
                          <a:spcPct val="150000"/>
                        </a:lnSpc>
                        <a:spcAft>
                          <a:spcPts val="0"/>
                        </a:spcAft>
                        <a:buFont typeface="Symbol" panose="05050102010706020507" pitchFamily="18" charset="2"/>
                        <a:buNone/>
                      </a:pPr>
                      <a:r>
                        <a:rPr lang="en-GB" sz="1000" b="1">
                          <a:solidFill>
                            <a:srgbClr val="D42CC8"/>
                          </a:solidFill>
                          <a:effectLst/>
                          <a:latin typeface="Calibri"/>
                          <a:ea typeface="Calibri"/>
                          <a:cs typeface="Times New Roman"/>
                        </a:rPr>
                        <a:t>Money and Emotional Wellbeing</a:t>
                      </a:r>
                      <a:endParaRPr lang="en-GB" sz="1000" b="1">
                        <a:effectLst/>
                        <a:latin typeface="Calibri"/>
                        <a:ea typeface="Calibri"/>
                        <a:cs typeface="Times New Roman"/>
                      </a:endParaRPr>
                    </a:p>
                    <a:p>
                      <a:pPr marL="0" lvl="0" indent="0" algn="ctr">
                        <a:lnSpc>
                          <a:spcPct val="150000"/>
                        </a:lnSpc>
                        <a:spcAft>
                          <a:spcPts val="0"/>
                        </a:spcAft>
                        <a:buFont typeface="Symbol" panose="05050102010706020507" pitchFamily="18" charset="2"/>
                        <a:buNone/>
                      </a:pPr>
                      <a:r>
                        <a:rPr lang="en-GB" sz="1000" b="1">
                          <a:solidFill>
                            <a:srgbClr val="00B0F0"/>
                          </a:solidFill>
                          <a:effectLst/>
                          <a:latin typeface="Calibri"/>
                          <a:ea typeface="Calibri"/>
                          <a:cs typeface="Times New Roman"/>
                        </a:rPr>
                        <a:t>Looking After Our Mental Health</a:t>
                      </a:r>
                      <a:endParaRPr lang="en-GB" sz="1000" b="1">
                        <a:effectLst/>
                        <a:latin typeface="Calibri"/>
                        <a:ea typeface="Calibri"/>
                        <a:cs typeface="Times New Roman"/>
                      </a:endParaRPr>
                    </a:p>
                    <a:p>
                      <a:pPr marL="0" lvl="0" indent="0" algn="ctr">
                        <a:lnSpc>
                          <a:spcPct val="150000"/>
                        </a:lnSpc>
                        <a:spcAft>
                          <a:spcPts val="0"/>
                        </a:spcAft>
                        <a:buFont typeface="Symbol" panose="05050102010706020507" pitchFamily="18" charset="2"/>
                        <a:buNone/>
                      </a:pPr>
                      <a:endParaRPr lang="en-GB" sz="1000" b="1">
                        <a:effectLst/>
                        <a:latin typeface="Calibri"/>
                        <a:ea typeface="Calibri" panose="020F0502020204030204" pitchFamily="34" charset="0"/>
                        <a:cs typeface="Times New Roman"/>
                      </a:endParaRPr>
                    </a:p>
                  </a:txBody>
                  <a:tcPr marL="68580" marR="68580" marT="0" marB="0">
                    <a:lnL w="6350" cap="flat" cmpd="sng" algn="ctr">
                      <a:solidFill>
                        <a:schemeClr val="accent6"/>
                      </a:solidFill>
                      <a:prstDash val="solid"/>
                      <a:round/>
                      <a:headEnd type="none" w="med" len="med"/>
                      <a:tailEnd type="none" w="med" len="med"/>
                    </a:lnL>
                    <a:lnR w="635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63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97356568"/>
                  </a:ext>
                </a:extLst>
              </a:tr>
              <a:tr h="2859053">
                <a:tc gridSpan="2">
                  <a:txBody>
                    <a:bodyPr/>
                    <a:lstStyle/>
                    <a:p>
                      <a:pPr lvl="0" algn="ctr">
                        <a:buNone/>
                      </a:pPr>
                      <a:r>
                        <a:rPr lang="en-GB" sz="1000" b="1" kern="1200">
                          <a:solidFill>
                            <a:schemeClr val="dk1"/>
                          </a:solidFill>
                          <a:effectLst/>
                          <a:latin typeface="+mn-lt"/>
                          <a:ea typeface="+mn-ea"/>
                          <a:cs typeface="+mn-cs"/>
                        </a:rPr>
                        <a:t>KEY</a:t>
                      </a:r>
                      <a:endParaRPr lang="en-US"/>
                    </a:p>
                  </a:txBody>
                  <a:tcPr anchor="ctr">
                    <a:lnL w="6350">
                      <a:solidFill>
                        <a:schemeClr val="accent6"/>
                      </a:solidFill>
                    </a:lnL>
                    <a:lnR w="6350" cap="flat" cmpd="sng" algn="ctr">
                      <a:solidFill>
                        <a:schemeClr val="accent6"/>
                      </a:solidFill>
                      <a:prstDash val="solid"/>
                      <a:round/>
                      <a:headEnd type="none" w="med" len="med"/>
                      <a:tailEnd type="none" w="med" len="med"/>
                    </a:lnR>
                    <a:lnT w="12700">
                      <a:solidFill>
                        <a:schemeClr val="accent6"/>
                      </a:solidFill>
                    </a:lnT>
                    <a:lnB w="6350">
                      <a:solidFill>
                        <a:schemeClr val="accent6"/>
                      </a:solidFill>
                    </a:lnB>
                    <a:lnTlToBr w="0">
                      <a:noFill/>
                    </a:lnTlToBr>
                    <a:lnBlToTr w="0">
                      <a:noFill/>
                    </a:lnBlToTr>
                    <a:solidFill>
                      <a:srgbClr val="DDFFD5"/>
                    </a:solidFill>
                  </a:tcPr>
                </a:tc>
                <a:tc hMerge="1">
                  <a:txBody>
                    <a:bodyPr/>
                    <a:lstStyle/>
                    <a:p>
                      <a:endParaRPr lang="en-GB" sz="1000" b="1" kern="1200">
                        <a:solidFill>
                          <a:schemeClr val="dk1"/>
                        </a:solidFill>
                        <a:effectLst/>
                        <a:latin typeface="+mn-lt"/>
                        <a:ea typeface="+mn-ea"/>
                        <a:cs typeface="+mn-cs"/>
                      </a:endParaRPr>
                    </a:p>
                  </a:txBody>
                  <a:tcPr anchor="ctr">
                    <a:lnL w="12700" cap="flat" cmpd="sng" algn="ctr">
                      <a:solidFill>
                        <a:srgbClr val="DDFFD5"/>
                      </a:solidFill>
                      <a:prstDash val="solid"/>
                      <a:round/>
                      <a:headEnd type="none" w="med" len="med"/>
                      <a:tailEnd type="none" w="med" len="med"/>
                    </a:lnL>
                    <a:lnR w="12700" cap="flat" cmpd="sng" algn="ctr">
                      <a:solidFill>
                        <a:srgbClr val="DDFFD5"/>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DFFD5"/>
                    </a:solidFill>
                  </a:tcPr>
                </a:tc>
                <a:tc gridSpan="3">
                  <a:txBody>
                    <a:bodyPr/>
                    <a:lstStyle/>
                    <a:p>
                      <a:pPr lvl="0">
                        <a:lnSpc>
                          <a:spcPct val="107000"/>
                        </a:lnSpc>
                        <a:spcAft>
                          <a:spcPts val="800"/>
                        </a:spcAft>
                        <a:buNone/>
                      </a:pPr>
                      <a:r>
                        <a:rPr lang="en-GB" sz="1000" b="1" i="0" u="none" strike="noStrike" noProof="0">
                          <a:solidFill>
                            <a:schemeClr val="accent6"/>
                          </a:solidFill>
                          <a:effectLst/>
                          <a:latin typeface="Calibri"/>
                        </a:rPr>
                        <a:t>Relationships and Sex Education</a:t>
                      </a:r>
                      <a:r>
                        <a:rPr lang="en-GB" sz="1000" b="1" i="0" u="none" strike="noStrike" noProof="0">
                          <a:solidFill>
                            <a:srgbClr val="92D050"/>
                          </a:solidFill>
                          <a:effectLst/>
                          <a:latin typeface="Calibri"/>
                        </a:rPr>
                        <a:t> </a:t>
                      </a:r>
                      <a:r>
                        <a:rPr lang="en-GB" sz="1000" b="1" i="0" u="none" strike="noStrike" noProof="0">
                          <a:solidFill>
                            <a:srgbClr val="000000"/>
                          </a:solidFill>
                          <a:effectLst/>
                          <a:latin typeface="Calibri"/>
                        </a:rPr>
                        <a:t>– some RSE lessons include the following themes: </a:t>
                      </a:r>
                      <a:endParaRPr lang="en-GB" sz="1000" b="0" i="0" u="none" strike="noStrike" noProof="0">
                        <a:solidFill>
                          <a:srgbClr val="000000"/>
                        </a:solidFill>
                        <a:effectLst/>
                        <a:latin typeface="Calibri"/>
                      </a:endParaRPr>
                    </a:p>
                    <a:p>
                      <a:pPr lvl="0">
                        <a:lnSpc>
                          <a:spcPct val="107000"/>
                        </a:lnSpc>
                        <a:spcAft>
                          <a:spcPts val="800"/>
                        </a:spcAft>
                        <a:buNone/>
                      </a:pPr>
                      <a:r>
                        <a:rPr lang="en-GB" sz="1000" b="1" i="0" u="none" strike="noStrike" noProof="0">
                          <a:solidFill>
                            <a:srgbClr val="FF0000"/>
                          </a:solidFill>
                          <a:effectLst/>
                          <a:latin typeface="Calibri"/>
                        </a:rPr>
                        <a:t>Protected Characteristics</a:t>
                      </a:r>
                      <a:r>
                        <a:rPr lang="en-GB" sz="1000" b="1" i="0" u="none" strike="noStrike" noProof="0">
                          <a:solidFill>
                            <a:srgbClr val="000000"/>
                          </a:solidFill>
                          <a:effectLst/>
                          <a:latin typeface="Calibri"/>
                        </a:rPr>
                        <a:t>*</a:t>
                      </a:r>
                      <a:r>
                        <a:rPr lang="en-GB" sz="1000" b="1" i="0" u="none" strike="noStrike" noProof="0">
                          <a:solidFill>
                            <a:srgbClr val="FF0000"/>
                          </a:solidFill>
                          <a:effectLst/>
                          <a:latin typeface="Calibri"/>
                        </a:rPr>
                        <a:t> </a:t>
                      </a:r>
                      <a:endParaRPr lang="en-GB" sz="1000" b="0" i="0" u="none" strike="noStrike" noProof="0">
                        <a:solidFill>
                          <a:srgbClr val="000000"/>
                        </a:solidFill>
                        <a:effectLst/>
                        <a:latin typeface="Calibri"/>
                      </a:endParaRPr>
                    </a:p>
                    <a:p>
                      <a:pPr lvl="0">
                        <a:lnSpc>
                          <a:spcPct val="107000"/>
                        </a:lnSpc>
                        <a:spcAft>
                          <a:spcPts val="800"/>
                        </a:spcAft>
                        <a:buNone/>
                      </a:pPr>
                      <a:r>
                        <a:rPr lang="en-GB" sz="1000" b="1" i="0" u="none" strike="noStrike" noProof="0">
                          <a:solidFill>
                            <a:srgbClr val="7030A0"/>
                          </a:solidFill>
                          <a:effectLst/>
                          <a:latin typeface="Calibri"/>
                        </a:rPr>
                        <a:t>Safeguarding* (including Road Safety)</a:t>
                      </a:r>
                      <a:endParaRPr lang="en-GB" sz="1000" b="0" i="0" u="none" strike="noStrike" noProof="0">
                        <a:solidFill>
                          <a:srgbClr val="000000"/>
                        </a:solidFill>
                        <a:effectLst/>
                        <a:latin typeface="Calibri"/>
                      </a:endParaRPr>
                    </a:p>
                    <a:p>
                      <a:pPr lvl="0">
                        <a:lnSpc>
                          <a:spcPct val="107000"/>
                        </a:lnSpc>
                        <a:spcAft>
                          <a:spcPts val="800"/>
                        </a:spcAft>
                        <a:buNone/>
                      </a:pPr>
                      <a:r>
                        <a:rPr lang="en-GB" sz="1000" b="1" i="0" u="none" strike="noStrike" noProof="0">
                          <a:solidFill>
                            <a:srgbClr val="00B0F0"/>
                          </a:solidFill>
                          <a:effectLst/>
                          <a:latin typeface="Calibri"/>
                        </a:rPr>
                        <a:t>Mini Medics – Mental Health </a:t>
                      </a:r>
                      <a:endParaRPr lang="en-GB" sz="1000" b="0" i="0" u="none" strike="noStrike" noProof="0">
                        <a:solidFill>
                          <a:srgbClr val="000000"/>
                        </a:solidFill>
                        <a:effectLst/>
                        <a:latin typeface="Calibri"/>
                      </a:endParaRPr>
                    </a:p>
                    <a:p>
                      <a:pPr lvl="0">
                        <a:lnSpc>
                          <a:spcPct val="107000"/>
                        </a:lnSpc>
                        <a:spcAft>
                          <a:spcPts val="800"/>
                        </a:spcAft>
                        <a:buNone/>
                      </a:pPr>
                      <a:r>
                        <a:rPr lang="en-GB" sz="1000" b="1" i="0" u="none" strike="noStrike" noProof="0">
                          <a:solidFill>
                            <a:srgbClr val="0070C0"/>
                          </a:solidFill>
                          <a:effectLst/>
                          <a:latin typeface="Calibri"/>
                        </a:rPr>
                        <a:t>Sexual Harassment </a:t>
                      </a:r>
                      <a:endParaRPr lang="en-GB" sz="1000" b="0" i="0" u="none" strike="noStrike" noProof="0">
                        <a:solidFill>
                          <a:srgbClr val="000000"/>
                        </a:solidFill>
                        <a:effectLst/>
                        <a:latin typeface="Calibri"/>
                      </a:endParaRPr>
                    </a:p>
                    <a:p>
                      <a:pPr lvl="0">
                        <a:lnSpc>
                          <a:spcPct val="107000"/>
                        </a:lnSpc>
                        <a:spcAft>
                          <a:spcPts val="800"/>
                        </a:spcAft>
                        <a:buNone/>
                      </a:pPr>
                      <a:r>
                        <a:rPr lang="en-GB" sz="1000" b="1" i="0" u="none" strike="noStrike" noProof="0">
                          <a:solidFill>
                            <a:schemeClr val="accent6">
                              <a:lumMod val="75000"/>
                            </a:schemeClr>
                          </a:solidFill>
                          <a:effectLst/>
                          <a:latin typeface="Calibri"/>
                        </a:rPr>
                        <a:t>Child on Child Abuse</a:t>
                      </a:r>
                      <a:r>
                        <a:rPr lang="en-GB" sz="1000" b="1" i="0" u="none" strike="noStrike" noProof="0">
                          <a:solidFill>
                            <a:srgbClr val="000000"/>
                          </a:solidFill>
                          <a:effectLst/>
                          <a:latin typeface="Calibri"/>
                        </a:rPr>
                        <a:t>*</a:t>
                      </a:r>
                      <a:endParaRPr lang="en-GB" sz="1000" b="0" i="0" u="none" strike="noStrike" noProof="0">
                        <a:solidFill>
                          <a:srgbClr val="000000"/>
                        </a:solidFill>
                        <a:effectLst/>
                        <a:latin typeface="Calibri"/>
                      </a:endParaRPr>
                    </a:p>
                    <a:p>
                      <a:pPr lvl="0">
                        <a:lnSpc>
                          <a:spcPct val="107000"/>
                        </a:lnSpc>
                        <a:spcAft>
                          <a:spcPts val="800"/>
                        </a:spcAft>
                        <a:buNone/>
                      </a:pPr>
                      <a:r>
                        <a:rPr lang="en-GB" sz="1000" b="1" i="0" u="none" strike="noStrike" noProof="0">
                          <a:solidFill>
                            <a:srgbClr val="FF9933"/>
                          </a:solidFill>
                          <a:effectLst/>
                          <a:latin typeface="Calibri"/>
                        </a:rPr>
                        <a:t>Online Safety</a:t>
                      </a:r>
                      <a:r>
                        <a:rPr lang="en-GB" sz="1000" b="1" i="0" u="none" strike="noStrike" noProof="0">
                          <a:solidFill>
                            <a:srgbClr val="000000"/>
                          </a:solidFill>
                          <a:effectLst/>
                          <a:latin typeface="Calibri"/>
                        </a:rPr>
                        <a:t>*</a:t>
                      </a:r>
                      <a:r>
                        <a:rPr lang="en-GB" sz="1000" b="1" i="0" u="none" strike="noStrike" noProof="0">
                          <a:solidFill>
                            <a:srgbClr val="ED7D31"/>
                          </a:solidFill>
                          <a:effectLst/>
                          <a:latin typeface="Calibri"/>
                        </a:rPr>
                        <a:t> </a:t>
                      </a:r>
                      <a:endParaRPr lang="en-GB" sz="1000" b="0" i="0" u="none" strike="noStrike" noProof="0">
                        <a:solidFill>
                          <a:srgbClr val="000000"/>
                        </a:solidFill>
                        <a:effectLst/>
                        <a:latin typeface="Calibri"/>
                      </a:endParaRPr>
                    </a:p>
                    <a:p>
                      <a:pPr lvl="0">
                        <a:lnSpc>
                          <a:spcPct val="107000"/>
                        </a:lnSpc>
                        <a:spcAft>
                          <a:spcPts val="800"/>
                        </a:spcAft>
                        <a:buNone/>
                      </a:pPr>
                      <a:r>
                        <a:rPr lang="en-GB" sz="1000" b="1" i="0" u="none" strike="noStrike" noProof="0">
                          <a:solidFill>
                            <a:schemeClr val="accent4">
                              <a:lumMod val="60000"/>
                              <a:lumOff val="40000"/>
                            </a:schemeClr>
                          </a:solidFill>
                          <a:effectLst/>
                          <a:latin typeface="Calibri"/>
                        </a:rPr>
                        <a:t>Bullying</a:t>
                      </a:r>
                      <a:endParaRPr lang="en-GB" sz="1000" b="0" i="0" u="none" strike="noStrike" noProof="0">
                        <a:solidFill>
                          <a:srgbClr val="000000"/>
                        </a:solidFill>
                        <a:effectLst/>
                        <a:latin typeface="Calibri"/>
                      </a:endParaRPr>
                    </a:p>
                    <a:p>
                      <a:pPr lvl="0">
                        <a:lnSpc>
                          <a:spcPct val="107000"/>
                        </a:lnSpc>
                        <a:spcAft>
                          <a:spcPts val="800"/>
                        </a:spcAft>
                        <a:buNone/>
                      </a:pPr>
                      <a:r>
                        <a:rPr lang="en-GB" sz="1000" b="1" i="0" u="none" strike="noStrike" noProof="0">
                          <a:solidFill>
                            <a:srgbClr val="CC00CC"/>
                          </a:solidFill>
                          <a:effectLst/>
                          <a:latin typeface="Calibri"/>
                        </a:rPr>
                        <a:t>Financial Capability</a:t>
                      </a:r>
                      <a:endParaRPr lang="en-US" sz="1000" b="0" i="0" u="none" strike="noStrike" noProof="0">
                        <a:solidFill>
                          <a:srgbClr val="000000"/>
                        </a:solidFill>
                        <a:effectLst/>
                        <a:latin typeface="Calibri"/>
                      </a:endParaRPr>
                    </a:p>
                    <a:p>
                      <a:pPr lvl="0">
                        <a:lnSpc>
                          <a:spcPct val="107000"/>
                        </a:lnSpc>
                        <a:spcAft>
                          <a:spcPts val="800"/>
                        </a:spcAft>
                        <a:buNone/>
                      </a:pPr>
                      <a:r>
                        <a:rPr lang="en-GB" sz="1000" b="1" i="0" u="none" strike="noStrike" noProof="0">
                          <a:solidFill>
                            <a:srgbClr val="000000"/>
                          </a:solidFill>
                          <a:effectLst/>
                          <a:latin typeface="Calibri"/>
                        </a:rPr>
                        <a:t>*PREVENT Strategy included</a:t>
                      </a:r>
                      <a:endParaRPr lang="en-GB" sz="1000" b="0" i="0" u="none" strike="noStrike" noProof="0">
                        <a:solidFill>
                          <a:srgbClr val="000000"/>
                        </a:solidFill>
                        <a:effectLst/>
                        <a:latin typeface="Calibri"/>
                      </a:endParaRPr>
                    </a:p>
                    <a:p>
                      <a:pPr lvl="0">
                        <a:lnSpc>
                          <a:spcPct val="107000"/>
                        </a:lnSpc>
                        <a:spcAft>
                          <a:spcPts val="800"/>
                        </a:spcAft>
                        <a:buNone/>
                      </a:pPr>
                      <a:endParaRPr lang="en-GB" sz="1000" b="1" i="0" u="none" strike="noStrike" noProof="0">
                        <a:solidFill>
                          <a:schemeClr val="accent6"/>
                        </a:solidFill>
                        <a:effectLst/>
                        <a:latin typeface="Calibri"/>
                      </a:endParaRPr>
                    </a:p>
                  </a:txBody>
                  <a:tcPr marL="68580" marR="68580" marT="0" marB="0">
                    <a:lnL w="6350" cap="flat" cmpd="sng" algn="ctr">
                      <a:solidFill>
                        <a:schemeClr val="accent6"/>
                      </a:solidFill>
                      <a:prstDash val="solid"/>
                      <a:round/>
                      <a:headEnd type="none" w="med" len="med"/>
                      <a:tailEnd type="none" w="med" len="med"/>
                    </a:lnL>
                    <a:lnR w="6350" cap="flat" cmpd="sng" algn="ctr">
                      <a:solidFill>
                        <a:schemeClr val="accent6"/>
                      </a:solidFill>
                      <a:prstDash val="solid"/>
                      <a:round/>
                      <a:headEnd type="none" w="med" len="med"/>
                      <a:tailEnd type="none" w="med" len="med"/>
                    </a:lnR>
                    <a:lnT w="6350" cap="flat" cmpd="sng" algn="ctr">
                      <a:solidFill>
                        <a:schemeClr val="accent6"/>
                      </a:solidFill>
                      <a:prstDash val="solid"/>
                      <a:round/>
                      <a:headEnd type="none" w="med" len="med"/>
                      <a:tailEnd type="none" w="med" len="med"/>
                    </a:lnT>
                    <a:lnB w="63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nSpc>
                          <a:spcPct val="107000"/>
                        </a:lnSpc>
                        <a:spcAft>
                          <a:spcPts val="800"/>
                        </a:spcAft>
                      </a:pP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pPr>
                        <a:lnSpc>
                          <a:spcPct val="107000"/>
                        </a:lnSpc>
                        <a:spcAft>
                          <a:spcPts val="800"/>
                        </a:spcAft>
                      </a:pP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809518714"/>
                  </a:ext>
                </a:extLst>
              </a:tr>
            </a:tbl>
          </a:graphicData>
        </a:graphic>
      </p:graphicFrame>
    </p:spTree>
    <p:extLst>
      <p:ext uri="{BB962C8B-B14F-4D97-AF65-F5344CB8AC3E}">
        <p14:creationId xmlns:p14="http://schemas.microsoft.com/office/powerpoint/2010/main" val="9528077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white background with black dots&#10;&#10;Description automatically generated">
            <a:extLst>
              <a:ext uri="{FF2B5EF4-FFF2-40B4-BE49-F238E27FC236}">
                <a16:creationId xmlns:a16="http://schemas.microsoft.com/office/drawing/2014/main" id="{7786FC48-B72E-2264-42A8-060851054B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9" y="0"/>
            <a:ext cx="7558636" cy="10691813"/>
          </a:xfrm>
          <a:prstGeom prst="rect">
            <a:avLst/>
          </a:prstGeom>
        </p:spPr>
      </p:pic>
      <p:sp>
        <p:nvSpPr>
          <p:cNvPr id="8" name="TextBox 7">
            <a:extLst>
              <a:ext uri="{FF2B5EF4-FFF2-40B4-BE49-F238E27FC236}">
                <a16:creationId xmlns:a16="http://schemas.microsoft.com/office/drawing/2014/main" id="{84FF7A6A-169B-FA56-B532-2E57CEB5FF61}"/>
              </a:ext>
            </a:extLst>
          </p:cNvPr>
          <p:cNvSpPr txBox="1"/>
          <p:nvPr/>
        </p:nvSpPr>
        <p:spPr>
          <a:xfrm>
            <a:off x="1708727" y="489527"/>
            <a:ext cx="4137891" cy="407035"/>
          </a:xfrm>
          <a:prstGeom prst="rect">
            <a:avLst/>
          </a:prstGeom>
          <a:noFill/>
        </p:spPr>
        <p:txBody>
          <a:bodyPr wrap="square" lIns="91440" tIns="45720" rIns="91440" bIns="45720" rtlCol="0" anchor="t">
            <a:spAutoFit/>
          </a:bodyPr>
          <a:lstStyle/>
          <a:p>
            <a:pPr algn="ctr">
              <a:lnSpc>
                <a:spcPct val="107000"/>
              </a:lnSpc>
              <a:spcAft>
                <a:spcPts val="800"/>
              </a:spcAft>
            </a:pPr>
            <a:r>
              <a:rPr lang="en-GB" sz="2000" b="1">
                <a:solidFill>
                  <a:schemeClr val="bg1"/>
                </a:solidFill>
                <a:latin typeface="Calibri"/>
                <a:ea typeface="Calibri" panose="020F0502020204030204" pitchFamily="34" charset="0"/>
                <a:cs typeface="Times New Roman"/>
              </a:rPr>
              <a:t>SEND</a:t>
            </a:r>
            <a:endParaRPr lang="en-GB" sz="2000" b="1">
              <a:solidFill>
                <a:schemeClr val="bg1"/>
              </a:solidFill>
              <a:effectLst/>
              <a:latin typeface="Calibri"/>
              <a:ea typeface="Calibri" panose="020F0502020204030204" pitchFamily="34" charset="0"/>
              <a:cs typeface="Times New Roman"/>
            </a:endParaRPr>
          </a:p>
        </p:txBody>
      </p:sp>
      <p:sp>
        <p:nvSpPr>
          <p:cNvPr id="9" name="TextBox 8">
            <a:extLst>
              <a:ext uri="{FF2B5EF4-FFF2-40B4-BE49-F238E27FC236}">
                <a16:creationId xmlns:a16="http://schemas.microsoft.com/office/drawing/2014/main" id="{CBB98832-A5C4-A6AB-1273-FAC820C7D039}"/>
              </a:ext>
            </a:extLst>
          </p:cNvPr>
          <p:cNvSpPr txBox="1"/>
          <p:nvPr/>
        </p:nvSpPr>
        <p:spPr>
          <a:xfrm>
            <a:off x="0" y="10363198"/>
            <a:ext cx="7559675" cy="307777"/>
          </a:xfrm>
          <a:prstGeom prst="rect">
            <a:avLst/>
          </a:prstGeom>
          <a:noFill/>
        </p:spPr>
        <p:txBody>
          <a:bodyPr wrap="square" rtlCol="0" anchor="b">
            <a:spAutoFit/>
          </a:bodyPr>
          <a:lstStyle/>
          <a:p>
            <a:pPr algn="ctr"/>
            <a:r>
              <a:rPr lang="en-GB" sz="1400" i="1">
                <a:solidFill>
                  <a:schemeClr val="bg1"/>
                </a:solidFill>
                <a:latin typeface="Open Sans" panose="020B0606030504020204" pitchFamily="34" charset="0"/>
                <a:ea typeface="Open Sans" panose="020B0606030504020204" pitchFamily="34" charset="0"/>
                <a:cs typeface="Open Sans" panose="020B0606030504020204" pitchFamily="34" charset="0"/>
              </a:rPr>
              <a:t>Christ at the Centre, Children at the Heart </a:t>
            </a:r>
          </a:p>
        </p:txBody>
      </p:sp>
      <p:sp>
        <p:nvSpPr>
          <p:cNvPr id="2" name="TextBox 1">
            <a:extLst>
              <a:ext uri="{FF2B5EF4-FFF2-40B4-BE49-F238E27FC236}">
                <a16:creationId xmlns:a16="http://schemas.microsoft.com/office/drawing/2014/main" id="{AEC71E05-5649-F5AC-4C75-540F0ED8332F}"/>
              </a:ext>
            </a:extLst>
          </p:cNvPr>
          <p:cNvSpPr txBox="1"/>
          <p:nvPr/>
        </p:nvSpPr>
        <p:spPr>
          <a:xfrm>
            <a:off x="1934" y="895230"/>
            <a:ext cx="7551017" cy="938718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US" sz="1100">
                <a:ea typeface="Calibri"/>
                <a:cs typeface="Calibri"/>
              </a:rPr>
              <a:t>The BHCET PSHE curriculum has been designed to be delivered to the whole class. However, the tasks are adapted by class teachers to meet the needs of individual children. To ensure pupils with SEND achieve well, they should be exposed to the same learning as their peers; however, the way they evidence their learning through the tasks can be adapted.  </a:t>
            </a:r>
            <a:endParaRPr lang="en-US"/>
          </a:p>
          <a:p>
            <a:pPr algn="just"/>
            <a:endParaRPr lang="en-US"/>
          </a:p>
          <a:p>
            <a:pPr algn="just"/>
            <a:r>
              <a:rPr lang="en-US" sz="1100">
                <a:ea typeface="Calibri"/>
                <a:cs typeface="Calibri"/>
              </a:rPr>
              <a:t>Through scaffolding, tasks can be adapted to ensure all learners can access and evidence the same threshold concepts and learning objectives as their non-SEND counterparts. Scaffolding strategies can include providing sentence starters, a writing frame, vocabulary banks, sorting and matching cards or visual prompts. Reactive or proactive adaptations can make the BHCET curriculum accessible and achievable for all.  </a:t>
            </a:r>
            <a:endParaRPr lang="en-US"/>
          </a:p>
          <a:p>
            <a:pPr algn="just"/>
            <a:endParaRPr lang="en-US"/>
          </a:p>
          <a:p>
            <a:pPr algn="just"/>
            <a:r>
              <a:rPr lang="en-US" sz="1100">
                <a:ea typeface="Calibri"/>
                <a:cs typeface="Calibri"/>
              </a:rPr>
              <a:t>Other strategies of adaptation are outlined through the EEF’s Five-a-Day principles, which include explicit instruction, metacognitive strategies, flexible grouping and the use of technology: </a:t>
            </a:r>
            <a:endParaRPr lang="en-US"/>
          </a:p>
          <a:p>
            <a:pPr algn="just"/>
            <a:r>
              <a:rPr lang="en-US" sz="1200" b="1">
                <a:ea typeface="Calibri"/>
                <a:cs typeface="Calibri"/>
              </a:rPr>
              <a:t>Scaffolding</a:t>
            </a:r>
            <a:r>
              <a:rPr lang="en-US" sz="1200">
                <a:ea typeface="Calibri"/>
                <a:cs typeface="Calibri"/>
              </a:rPr>
              <a:t> </a:t>
            </a:r>
            <a:endParaRPr lang="en-US"/>
          </a:p>
          <a:p>
            <a:pPr algn="just"/>
            <a:r>
              <a:rPr lang="en-US" sz="1100">
                <a:ea typeface="Calibri"/>
                <a:cs typeface="Calibri"/>
              </a:rPr>
              <a:t>‘Scaffolding’ is a metaphor for temporary support that is removed when it is no longer required. Initially, a teacher would provide enough support so that pupils can successfully complete tasks that they could not do independently. This requires effective assessment to gain a precise understanding of the pupil’s current capabilities. </a:t>
            </a:r>
            <a:endParaRPr lang="en-US"/>
          </a:p>
          <a:p>
            <a:pPr algn="just"/>
            <a:r>
              <a:rPr lang="en-US" sz="1100">
                <a:ea typeface="Calibri"/>
                <a:cs typeface="Calibri"/>
              </a:rPr>
              <a:t>Examples: Support could be visual, verbal, or written. Writing frames, partially completed examples, knowledge </a:t>
            </a:r>
            <a:r>
              <a:rPr lang="en-US" sz="1100" err="1">
                <a:ea typeface="Calibri"/>
                <a:cs typeface="Calibri"/>
              </a:rPr>
              <a:t>organisers</a:t>
            </a:r>
            <a:r>
              <a:rPr lang="en-US" sz="1100">
                <a:ea typeface="Calibri"/>
                <a:cs typeface="Calibri"/>
              </a:rPr>
              <a:t>,  sentence starters can all be useful. Reminders of what equipment is needed for each lesson and classroom routines can be useful. Scaffolding discussion of texts: promoting prediction, questioning, clarification and </a:t>
            </a:r>
            <a:r>
              <a:rPr lang="en-US" sz="1100" err="1">
                <a:ea typeface="Calibri"/>
                <a:cs typeface="Calibri"/>
              </a:rPr>
              <a:t>summarising</a:t>
            </a:r>
            <a:r>
              <a:rPr lang="en-US" sz="1100">
                <a:ea typeface="Calibri"/>
                <a:cs typeface="Calibri"/>
              </a:rPr>
              <a:t>.  </a:t>
            </a:r>
            <a:endParaRPr lang="en-US"/>
          </a:p>
          <a:p>
            <a:pPr algn="just"/>
            <a:endParaRPr lang="en-US"/>
          </a:p>
          <a:p>
            <a:pPr algn="just"/>
            <a:r>
              <a:rPr lang="en-US" sz="1200" b="1">
                <a:ea typeface="Calibri"/>
                <a:cs typeface="Calibri"/>
              </a:rPr>
              <a:t>Explicit Instruction</a:t>
            </a:r>
            <a:r>
              <a:rPr lang="en-US" sz="1200">
                <a:ea typeface="Calibri"/>
                <a:cs typeface="Calibri"/>
              </a:rPr>
              <a:t> </a:t>
            </a:r>
            <a:endParaRPr lang="en-US"/>
          </a:p>
          <a:p>
            <a:pPr algn="just"/>
            <a:r>
              <a:rPr lang="en-US" sz="1100">
                <a:ea typeface="Calibri"/>
                <a:cs typeface="Calibri"/>
              </a:rPr>
              <a:t>Explicit instruction refers to a range of teacher-led approaches, focused on teacher demonstration followed by guided practice and independent practice. Explicit instruction is not just  “teaching by telling” or  “transmission teaching” One popular approach to explicit instruction is </a:t>
            </a:r>
            <a:r>
              <a:rPr lang="en-US" sz="1100" err="1">
                <a:ea typeface="Calibri"/>
                <a:cs typeface="Calibri"/>
              </a:rPr>
              <a:t>Rosenshine’s</a:t>
            </a:r>
            <a:r>
              <a:rPr lang="en-US" sz="1100">
                <a:ea typeface="Calibri"/>
                <a:cs typeface="Calibri"/>
              </a:rPr>
              <a:t>  ‘Principles of Instruction’. </a:t>
            </a:r>
            <a:endParaRPr lang="en-US"/>
          </a:p>
          <a:p>
            <a:pPr algn="just"/>
            <a:r>
              <a:rPr lang="en-US" sz="1100">
                <a:ea typeface="Calibri"/>
                <a:cs typeface="Calibri"/>
              </a:rPr>
              <a:t>Examples: Worked examples with the teacher modelling self-regulation and thought processes is helpful. A teacher might teach a pupil a strategy for </a:t>
            </a:r>
            <a:r>
              <a:rPr lang="en-US" sz="1100" err="1">
                <a:ea typeface="Calibri"/>
                <a:cs typeface="Calibri"/>
              </a:rPr>
              <a:t>summarising</a:t>
            </a:r>
            <a:r>
              <a:rPr lang="en-US" sz="1100">
                <a:ea typeface="Calibri"/>
                <a:cs typeface="Calibri"/>
              </a:rPr>
              <a:t> a paragraph by initially  ‘thinking aloud’ while identifying the topic of the paragraph to model this process to the pupil. They would then give the pupil the opportunity to </a:t>
            </a:r>
            <a:r>
              <a:rPr lang="en-US" sz="1100" err="1">
                <a:ea typeface="Calibri"/>
                <a:cs typeface="Calibri"/>
              </a:rPr>
              <a:t>practise</a:t>
            </a:r>
            <a:r>
              <a:rPr lang="en-US" sz="1100">
                <a:ea typeface="Calibri"/>
                <a:cs typeface="Calibri"/>
              </a:rPr>
              <a:t> this skill. Using visual aids and concrete examples promotes discussion and links in learning. </a:t>
            </a:r>
            <a:endParaRPr lang="en-US"/>
          </a:p>
          <a:p>
            <a:pPr algn="just"/>
            <a:endParaRPr lang="en-US"/>
          </a:p>
          <a:p>
            <a:pPr algn="just"/>
            <a:r>
              <a:rPr lang="en-US" sz="1200" b="1">
                <a:ea typeface="Calibri"/>
                <a:cs typeface="Calibri"/>
              </a:rPr>
              <a:t>Cognitive and Metacognitive Strategies</a:t>
            </a:r>
            <a:r>
              <a:rPr lang="en-US" sz="1200">
                <a:ea typeface="Calibri"/>
                <a:cs typeface="Calibri"/>
              </a:rPr>
              <a:t> </a:t>
            </a:r>
            <a:endParaRPr lang="en-US"/>
          </a:p>
          <a:p>
            <a:pPr algn="just"/>
            <a:r>
              <a:rPr lang="en-US" sz="1100">
                <a:ea typeface="Calibri"/>
                <a:cs typeface="Calibri"/>
              </a:rPr>
              <a:t>Cognitive strategies are skills like </a:t>
            </a:r>
            <a:r>
              <a:rPr lang="en-US" sz="1100" err="1">
                <a:ea typeface="Calibri"/>
                <a:cs typeface="Calibri"/>
              </a:rPr>
              <a:t>memorisation</a:t>
            </a:r>
            <a:r>
              <a:rPr lang="en-US" sz="1100">
                <a:ea typeface="Calibri"/>
                <a:cs typeface="Calibri"/>
              </a:rPr>
              <a:t> techniques or subject specific strategies like methods to solve problems in </a:t>
            </a:r>
            <a:r>
              <a:rPr lang="en-US" sz="1100" err="1">
                <a:ea typeface="Calibri"/>
                <a:cs typeface="Calibri"/>
              </a:rPr>
              <a:t>maths</a:t>
            </a:r>
            <a:r>
              <a:rPr lang="en-US" sz="1100">
                <a:ea typeface="Calibri"/>
                <a:cs typeface="Calibri"/>
              </a:rPr>
              <a:t>. Metacognitive strategies help pupils plan, monitor and evaluate their learning </a:t>
            </a:r>
            <a:endParaRPr lang="en-US"/>
          </a:p>
          <a:p>
            <a:pPr algn="just"/>
            <a:r>
              <a:rPr lang="en-US" sz="1100">
                <a:ea typeface="Calibri"/>
                <a:cs typeface="Calibri"/>
              </a:rPr>
              <a:t>Examples: Chunking the task will support pupils with SEND – this may be through provision of checklists, instructions on a whiteboard or providing one question at a time. This helps reduce distractions to avoid overloading working memory. </a:t>
            </a:r>
            <a:endParaRPr lang="en-US"/>
          </a:p>
          <a:p>
            <a:pPr algn="just"/>
            <a:r>
              <a:rPr lang="en-US" sz="1100">
                <a:ea typeface="Calibri"/>
                <a:cs typeface="Calibri"/>
              </a:rPr>
              <a:t>Prompt sheets that help pupils to evaluate their progress, with ideas for further support. </a:t>
            </a:r>
            <a:endParaRPr lang="en-US"/>
          </a:p>
          <a:p>
            <a:pPr algn="just"/>
            <a:endParaRPr lang="en-US"/>
          </a:p>
          <a:p>
            <a:pPr algn="just"/>
            <a:r>
              <a:rPr lang="en-US" sz="1200" b="1">
                <a:ea typeface="Calibri"/>
                <a:cs typeface="Calibri"/>
              </a:rPr>
              <a:t>Flexible Grouping</a:t>
            </a:r>
            <a:r>
              <a:rPr lang="en-US" sz="1200">
                <a:ea typeface="Calibri"/>
                <a:cs typeface="Calibri"/>
              </a:rPr>
              <a:t> </a:t>
            </a:r>
            <a:endParaRPr lang="en-US"/>
          </a:p>
          <a:p>
            <a:pPr algn="just"/>
            <a:r>
              <a:rPr lang="en-US" sz="1100">
                <a:ea typeface="Calibri"/>
                <a:cs typeface="Calibri"/>
              </a:rPr>
              <a:t>Flexible grouping describes when pupils are allocated to smaller groups based on the individual needs that they currently share with other pupils. Such groups can be formed for an explicit purpose and disbanded when that purpose is met </a:t>
            </a:r>
            <a:endParaRPr lang="en-US"/>
          </a:p>
          <a:p>
            <a:pPr algn="just"/>
            <a:r>
              <a:rPr lang="en-US" sz="1100">
                <a:ea typeface="Calibri"/>
                <a:cs typeface="Calibri"/>
              </a:rPr>
              <a:t>Examples: Allocating temporary groups can allow teachers to set up opportunities for collaborative learning, for example to read and </a:t>
            </a:r>
            <a:r>
              <a:rPr lang="en-US" sz="1100" err="1">
                <a:ea typeface="Calibri"/>
                <a:cs typeface="Calibri"/>
              </a:rPr>
              <a:t>analyse</a:t>
            </a:r>
            <a:r>
              <a:rPr lang="en-US" sz="1100">
                <a:ea typeface="Calibri"/>
                <a:cs typeface="Calibri"/>
              </a:rPr>
              <a:t> source texts, complete graphic </a:t>
            </a:r>
            <a:r>
              <a:rPr lang="en-US" sz="1100" err="1">
                <a:ea typeface="Calibri"/>
                <a:cs typeface="Calibri"/>
              </a:rPr>
              <a:t>organisers</a:t>
            </a:r>
            <a:r>
              <a:rPr lang="en-US" sz="1100">
                <a:ea typeface="Calibri"/>
                <a:cs typeface="Calibri"/>
              </a:rPr>
              <a:t>, independently carry out a skill, remember a fact, or understand a concept. Pre-teaching key vocabulary, is a useful technique. </a:t>
            </a:r>
            <a:endParaRPr lang="en-US"/>
          </a:p>
          <a:p>
            <a:pPr algn="just"/>
            <a:endParaRPr lang="en-US"/>
          </a:p>
          <a:p>
            <a:pPr algn="just"/>
            <a:r>
              <a:rPr lang="en-US" sz="1200" b="1">
                <a:ea typeface="Calibri"/>
                <a:cs typeface="Calibri"/>
              </a:rPr>
              <a:t>Use of Technology</a:t>
            </a:r>
            <a:r>
              <a:rPr lang="en-US" sz="1200">
                <a:ea typeface="Calibri"/>
                <a:cs typeface="Calibri"/>
              </a:rPr>
              <a:t> </a:t>
            </a:r>
            <a:endParaRPr lang="en-US"/>
          </a:p>
          <a:p>
            <a:pPr algn="just"/>
            <a:r>
              <a:rPr lang="en-US" sz="1100">
                <a:ea typeface="Calibri"/>
                <a:cs typeface="Calibri"/>
              </a:rPr>
              <a:t>Technology can assist teacher modelling. Technology, as a method to provide feedback to pupils and/ or parents can be effective, especially when the pupil can act on this feedback.  </a:t>
            </a:r>
            <a:endParaRPr lang="en-US"/>
          </a:p>
          <a:p>
            <a:pPr algn="just"/>
            <a:r>
              <a:rPr lang="en-US" sz="1100">
                <a:ea typeface="Calibri"/>
                <a:cs typeface="Calibri"/>
              </a:rPr>
              <a:t>Examples: Use a visualizer to model worked examples. Technology applications, such as online quizzes can prove effective. Speech generating apps to enable note-taking and extended writing can be helpful.</a:t>
            </a:r>
            <a:endParaRPr lang="en-US"/>
          </a:p>
          <a:p>
            <a:pPr algn="l"/>
            <a:endParaRPr lang="en-US">
              <a:ea typeface="Calibri"/>
              <a:cs typeface="Calibri"/>
            </a:endParaRPr>
          </a:p>
        </p:txBody>
      </p:sp>
    </p:spTree>
    <p:extLst>
      <p:ext uri="{BB962C8B-B14F-4D97-AF65-F5344CB8AC3E}">
        <p14:creationId xmlns:p14="http://schemas.microsoft.com/office/powerpoint/2010/main" val="1578593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white background with black dots&#10;&#10;Description automatically generated">
            <a:extLst>
              <a:ext uri="{FF2B5EF4-FFF2-40B4-BE49-F238E27FC236}">
                <a16:creationId xmlns:a16="http://schemas.microsoft.com/office/drawing/2014/main" id="{7786FC48-B72E-2264-42A8-060851054B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9" y="0"/>
            <a:ext cx="7558636" cy="10691813"/>
          </a:xfrm>
          <a:prstGeom prst="rect">
            <a:avLst/>
          </a:prstGeom>
        </p:spPr>
      </p:pic>
      <p:sp>
        <p:nvSpPr>
          <p:cNvPr id="8" name="TextBox 7">
            <a:extLst>
              <a:ext uri="{FF2B5EF4-FFF2-40B4-BE49-F238E27FC236}">
                <a16:creationId xmlns:a16="http://schemas.microsoft.com/office/drawing/2014/main" id="{84FF7A6A-169B-FA56-B532-2E57CEB5FF61}"/>
              </a:ext>
            </a:extLst>
          </p:cNvPr>
          <p:cNvSpPr txBox="1"/>
          <p:nvPr/>
        </p:nvSpPr>
        <p:spPr>
          <a:xfrm>
            <a:off x="1708727" y="489527"/>
            <a:ext cx="4137891" cy="407035"/>
          </a:xfrm>
          <a:prstGeom prst="rect">
            <a:avLst/>
          </a:prstGeom>
          <a:noFill/>
        </p:spPr>
        <p:txBody>
          <a:bodyPr wrap="square" lIns="91440" tIns="45720" rIns="91440" bIns="45720" rtlCol="0" anchor="t">
            <a:spAutoFit/>
          </a:bodyPr>
          <a:lstStyle/>
          <a:p>
            <a:pPr algn="ctr">
              <a:lnSpc>
                <a:spcPct val="107000"/>
              </a:lnSpc>
              <a:spcAft>
                <a:spcPts val="800"/>
              </a:spcAft>
            </a:pPr>
            <a:r>
              <a:rPr lang="en-GB" sz="2000" b="1">
                <a:solidFill>
                  <a:schemeClr val="bg1"/>
                </a:solidFill>
                <a:latin typeface="Calibri"/>
                <a:ea typeface="Calibri" panose="020F0502020204030204" pitchFamily="34" charset="0"/>
                <a:cs typeface="Times New Roman"/>
              </a:rPr>
              <a:t>ASSESSMENT</a:t>
            </a:r>
            <a:endParaRPr lang="en-GB" sz="2000" b="1">
              <a:solidFill>
                <a:schemeClr val="bg1"/>
              </a:solidFill>
              <a:effectLst/>
              <a:latin typeface="Calibri"/>
              <a:ea typeface="Calibri" panose="020F0502020204030204" pitchFamily="34" charset="0"/>
              <a:cs typeface="Times New Roman"/>
            </a:endParaRPr>
          </a:p>
        </p:txBody>
      </p:sp>
      <p:sp>
        <p:nvSpPr>
          <p:cNvPr id="9" name="TextBox 8">
            <a:extLst>
              <a:ext uri="{FF2B5EF4-FFF2-40B4-BE49-F238E27FC236}">
                <a16:creationId xmlns:a16="http://schemas.microsoft.com/office/drawing/2014/main" id="{CBB98832-A5C4-A6AB-1273-FAC820C7D039}"/>
              </a:ext>
            </a:extLst>
          </p:cNvPr>
          <p:cNvSpPr txBox="1"/>
          <p:nvPr/>
        </p:nvSpPr>
        <p:spPr>
          <a:xfrm>
            <a:off x="0" y="10363198"/>
            <a:ext cx="7559675" cy="307777"/>
          </a:xfrm>
          <a:prstGeom prst="rect">
            <a:avLst/>
          </a:prstGeom>
          <a:noFill/>
        </p:spPr>
        <p:txBody>
          <a:bodyPr wrap="square" rtlCol="0" anchor="b">
            <a:spAutoFit/>
          </a:bodyPr>
          <a:lstStyle/>
          <a:p>
            <a:pPr algn="ctr"/>
            <a:r>
              <a:rPr lang="en-GB" sz="1400" i="1">
                <a:solidFill>
                  <a:schemeClr val="bg1"/>
                </a:solidFill>
                <a:latin typeface="Open Sans" panose="020B0606030504020204" pitchFamily="34" charset="0"/>
                <a:ea typeface="Open Sans" panose="020B0606030504020204" pitchFamily="34" charset="0"/>
                <a:cs typeface="Open Sans" panose="020B0606030504020204" pitchFamily="34" charset="0"/>
              </a:rPr>
              <a:t>Christ at the Centre, Children at the Heart </a:t>
            </a:r>
          </a:p>
        </p:txBody>
      </p:sp>
      <p:pic>
        <p:nvPicPr>
          <p:cNvPr id="5" name="Picture 4" descr="A diagram of a brain&#10;&#10;Description automatically generated">
            <a:extLst>
              <a:ext uri="{FF2B5EF4-FFF2-40B4-BE49-F238E27FC236}">
                <a16:creationId xmlns:a16="http://schemas.microsoft.com/office/drawing/2014/main" id="{C8AA4F14-20AF-B926-DE91-461EA23B89F8}"/>
              </a:ext>
            </a:extLst>
          </p:cNvPr>
          <p:cNvPicPr>
            <a:picLocks noChangeAspect="1"/>
          </p:cNvPicPr>
          <p:nvPr/>
        </p:nvPicPr>
        <p:blipFill>
          <a:blip r:embed="rId4"/>
          <a:stretch>
            <a:fillRect/>
          </a:stretch>
        </p:blipFill>
        <p:spPr>
          <a:xfrm>
            <a:off x="2651981" y="2761342"/>
            <a:ext cx="2243085" cy="1789873"/>
          </a:xfrm>
          <a:prstGeom prst="rect">
            <a:avLst/>
          </a:prstGeom>
        </p:spPr>
      </p:pic>
      <p:pic>
        <p:nvPicPr>
          <p:cNvPr id="6" name="Picture 5" descr="A diagram of a learning&#10;&#10;Description automatically generated">
            <a:extLst>
              <a:ext uri="{FF2B5EF4-FFF2-40B4-BE49-F238E27FC236}">
                <a16:creationId xmlns:a16="http://schemas.microsoft.com/office/drawing/2014/main" id="{E7D1C6E4-1771-9F81-DB79-B2182A19AFEF}"/>
              </a:ext>
            </a:extLst>
          </p:cNvPr>
          <p:cNvPicPr>
            <a:picLocks noChangeAspect="1"/>
          </p:cNvPicPr>
          <p:nvPr/>
        </p:nvPicPr>
        <p:blipFill>
          <a:blip r:embed="rId5"/>
          <a:stretch>
            <a:fillRect/>
          </a:stretch>
        </p:blipFill>
        <p:spPr>
          <a:xfrm>
            <a:off x="1181297" y="7708071"/>
            <a:ext cx="5461776" cy="2518095"/>
          </a:xfrm>
          <a:prstGeom prst="rect">
            <a:avLst/>
          </a:prstGeom>
        </p:spPr>
      </p:pic>
      <p:sp>
        <p:nvSpPr>
          <p:cNvPr id="2" name="TextBox 1">
            <a:extLst>
              <a:ext uri="{FF2B5EF4-FFF2-40B4-BE49-F238E27FC236}">
                <a16:creationId xmlns:a16="http://schemas.microsoft.com/office/drawing/2014/main" id="{263EF5FF-E2FF-1062-5E12-EB55A491FEFE}"/>
              </a:ext>
            </a:extLst>
          </p:cNvPr>
          <p:cNvSpPr txBox="1"/>
          <p:nvPr/>
        </p:nvSpPr>
        <p:spPr>
          <a:xfrm>
            <a:off x="4342" y="1110872"/>
            <a:ext cx="7551197" cy="680186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US" sz="1100" b="1">
                <a:ea typeface="Calibri"/>
                <a:cs typeface="Calibri"/>
              </a:rPr>
              <a:t>Assessment comprises two </a:t>
            </a:r>
            <a:r>
              <a:rPr lang="en-US" sz="1100" b="1" u="sng">
                <a:ea typeface="Calibri"/>
                <a:cs typeface="Calibri"/>
              </a:rPr>
              <a:t>linked</a:t>
            </a:r>
            <a:r>
              <a:rPr lang="en-US" sz="1100" b="1">
                <a:ea typeface="Calibri"/>
                <a:cs typeface="Calibri"/>
              </a:rPr>
              <a:t> processes:</a:t>
            </a:r>
            <a:endParaRPr lang="en-US"/>
          </a:p>
          <a:p>
            <a:pPr algn="just"/>
            <a:r>
              <a:rPr lang="en-US" sz="1100" b="1">
                <a:ea typeface="Calibri"/>
                <a:cs typeface="Calibri"/>
              </a:rPr>
              <a:t>Formative Assessment:</a:t>
            </a:r>
            <a:r>
              <a:rPr lang="en-US" sz="1100">
                <a:ea typeface="Calibri"/>
                <a:cs typeface="Calibri"/>
              </a:rPr>
              <a:t> provides Assessment </a:t>
            </a:r>
            <a:r>
              <a:rPr lang="en-US" sz="1100" b="1" u="sng">
                <a:ea typeface="Calibri"/>
                <a:cs typeface="Calibri"/>
              </a:rPr>
              <a:t>for</a:t>
            </a:r>
            <a:r>
              <a:rPr lang="en-US" sz="1100" b="1">
                <a:ea typeface="Calibri"/>
                <a:cs typeface="Calibri"/>
              </a:rPr>
              <a:t> </a:t>
            </a:r>
            <a:r>
              <a:rPr lang="en-US" sz="1100">
                <a:ea typeface="Calibri"/>
                <a:cs typeface="Calibri"/>
              </a:rPr>
              <a:t>Learning. Is a continuous process and an integral part of teaching and learning; informal observations, dialogue/effective use of questioning, consolidation activities, low stakes quizzing, routine marking; and pupil/peer assessment all contribute to the developing profile of progress. When pupils make changes and consider actions to their work, based on the activity, they are ‘self-regulating’ their work.  Self-regulating activities can be termed Assessment </a:t>
            </a:r>
            <a:r>
              <a:rPr lang="en-US" sz="1100" b="1" u="sng">
                <a:ea typeface="Calibri"/>
                <a:cs typeface="Calibri"/>
              </a:rPr>
              <a:t>as</a:t>
            </a:r>
            <a:r>
              <a:rPr lang="en-US" sz="1100" b="1" u="sng">
                <a:solidFill>
                  <a:srgbClr val="FF0000"/>
                </a:solidFill>
                <a:ea typeface="Calibri"/>
                <a:cs typeface="Calibri"/>
              </a:rPr>
              <a:t> </a:t>
            </a:r>
            <a:r>
              <a:rPr lang="en-US" sz="1100">
                <a:ea typeface="Calibri"/>
                <a:cs typeface="Calibri"/>
              </a:rPr>
              <a:t>Learning.  Self-regulated learners are aware of their strengths and weaknesses, and can motivate themselves to engage in, and improve, their learning. Pupils start by </a:t>
            </a:r>
            <a:r>
              <a:rPr lang="en-US" sz="1100" b="1">
                <a:ea typeface="Calibri"/>
                <a:cs typeface="Calibri"/>
              </a:rPr>
              <a:t>planning</a:t>
            </a:r>
            <a:r>
              <a:rPr lang="en-US" sz="1100">
                <a:ea typeface="Calibri"/>
                <a:cs typeface="Calibri"/>
              </a:rPr>
              <a:t> how to undertake a task, working on it while </a:t>
            </a:r>
            <a:r>
              <a:rPr lang="en-US" sz="1100" b="1">
                <a:ea typeface="Calibri"/>
                <a:cs typeface="Calibri"/>
              </a:rPr>
              <a:t>monitoring</a:t>
            </a:r>
            <a:r>
              <a:rPr lang="en-US" sz="1100">
                <a:ea typeface="Calibri"/>
                <a:cs typeface="Calibri"/>
              </a:rPr>
              <a:t> the strategy to check progress, then </a:t>
            </a:r>
            <a:r>
              <a:rPr lang="en-US" sz="1100" b="1">
                <a:ea typeface="Calibri"/>
                <a:cs typeface="Calibri"/>
              </a:rPr>
              <a:t>evaluating</a:t>
            </a:r>
            <a:r>
              <a:rPr lang="en-US" sz="1100">
                <a:ea typeface="Calibri"/>
                <a:cs typeface="Calibri"/>
              </a:rPr>
              <a:t> the overall success.</a:t>
            </a:r>
            <a:endParaRPr lang="en-US"/>
          </a:p>
          <a:p>
            <a:pPr algn="just"/>
            <a:endParaRPr lang="en-US" sz="1100">
              <a:ea typeface="Calibri"/>
              <a:cs typeface="Calibri"/>
            </a:endParaRPr>
          </a:p>
          <a:p>
            <a:pPr algn="just"/>
            <a:endParaRPr lang="en-US" sz="1100">
              <a:ea typeface="Calibri"/>
              <a:cs typeface="Calibri"/>
            </a:endParaRPr>
          </a:p>
          <a:p>
            <a:pPr algn="just"/>
            <a:endParaRPr lang="en-US" sz="1100">
              <a:ea typeface="Calibri"/>
              <a:cs typeface="Calibri"/>
            </a:endParaRPr>
          </a:p>
          <a:p>
            <a:pPr algn="just"/>
            <a:endParaRPr lang="en-US" sz="1100">
              <a:ea typeface="Calibri"/>
              <a:cs typeface="Calibri"/>
            </a:endParaRPr>
          </a:p>
          <a:p>
            <a:pPr algn="just"/>
            <a:endParaRPr lang="en-US" sz="1100">
              <a:ea typeface="Calibri"/>
              <a:cs typeface="Calibri"/>
            </a:endParaRPr>
          </a:p>
          <a:p>
            <a:pPr algn="just"/>
            <a:endParaRPr lang="en-US" sz="1100">
              <a:ea typeface="Calibri"/>
              <a:cs typeface="Calibri"/>
            </a:endParaRPr>
          </a:p>
          <a:p>
            <a:pPr algn="just"/>
            <a:endParaRPr lang="en-US" sz="1100">
              <a:ea typeface="Calibri"/>
              <a:cs typeface="Calibri"/>
            </a:endParaRPr>
          </a:p>
          <a:p>
            <a:pPr algn="just"/>
            <a:endParaRPr lang="en-US" sz="1100">
              <a:ea typeface="Calibri"/>
              <a:cs typeface="Calibri"/>
            </a:endParaRPr>
          </a:p>
          <a:p>
            <a:pPr algn="just"/>
            <a:endParaRPr lang="en-US" sz="1100">
              <a:ea typeface="Calibri"/>
              <a:cs typeface="Calibri"/>
            </a:endParaRPr>
          </a:p>
          <a:p>
            <a:pPr algn="just"/>
            <a:endParaRPr lang="en-US" sz="1100">
              <a:ea typeface="Calibri"/>
              <a:cs typeface="Calibri"/>
            </a:endParaRPr>
          </a:p>
          <a:p>
            <a:pPr algn="just"/>
            <a:endParaRPr lang="en-US" sz="1100">
              <a:ea typeface="Calibri"/>
              <a:cs typeface="Calibri"/>
            </a:endParaRPr>
          </a:p>
          <a:p>
            <a:pPr algn="just"/>
            <a:endParaRPr lang="en-US" sz="1100">
              <a:ea typeface="Calibri"/>
              <a:cs typeface="Calibri"/>
            </a:endParaRPr>
          </a:p>
          <a:p>
            <a:pPr algn="just"/>
            <a:endParaRPr lang="en-US" sz="1100">
              <a:ea typeface="Calibri"/>
              <a:cs typeface="Calibri"/>
            </a:endParaRPr>
          </a:p>
          <a:p>
            <a:pPr algn="just"/>
            <a:r>
              <a:rPr lang="en-US" sz="1100" b="1">
                <a:ea typeface="Calibri"/>
                <a:cs typeface="Calibri"/>
              </a:rPr>
              <a:t>Summative Assessment:</a:t>
            </a:r>
            <a:r>
              <a:rPr lang="en-US" sz="1100">
                <a:ea typeface="Calibri"/>
                <a:cs typeface="Calibri"/>
              </a:rPr>
              <a:t> provides Assessment </a:t>
            </a:r>
            <a:r>
              <a:rPr lang="en-US" sz="1100" b="1" u="sng">
                <a:ea typeface="Calibri"/>
                <a:cs typeface="Calibri"/>
              </a:rPr>
              <a:t>of</a:t>
            </a:r>
            <a:r>
              <a:rPr lang="en-US" sz="1100">
                <a:ea typeface="Calibri"/>
                <a:cs typeface="Calibri"/>
              </a:rPr>
              <a:t> Learning and is a judgement of attainment at key points throughout the year- using past knowledge to measure attainment and progress. Examples of this are </a:t>
            </a:r>
            <a:r>
              <a:rPr lang="en-US" sz="1100" err="1">
                <a:ea typeface="Calibri"/>
                <a:cs typeface="Calibri"/>
              </a:rPr>
              <a:t>standardised</a:t>
            </a:r>
            <a:r>
              <a:rPr lang="en-US" sz="1100">
                <a:ea typeface="Calibri"/>
                <a:cs typeface="Calibri"/>
              </a:rPr>
              <a:t> tests, tasks and end of term/annual assessments which include a sample of pupil’s prior learning.</a:t>
            </a:r>
            <a:endParaRPr lang="en-US"/>
          </a:p>
          <a:p>
            <a:pPr algn="just"/>
            <a:r>
              <a:rPr lang="en-US" sz="1100" b="1">
                <a:ea typeface="Calibri"/>
                <a:cs typeface="Calibri"/>
              </a:rPr>
              <a:t>Assessment</a:t>
            </a:r>
            <a:r>
              <a:rPr lang="en-US" sz="1100">
                <a:ea typeface="Calibri"/>
                <a:cs typeface="Calibri"/>
              </a:rPr>
              <a:t> is a continuous process which is integral to teaching and learning and:</a:t>
            </a:r>
            <a:endParaRPr lang="en-US"/>
          </a:p>
          <a:p>
            <a:pPr algn="just"/>
            <a:r>
              <a:rPr lang="en-US" sz="1100">
                <a:ea typeface="+mn-lt"/>
                <a:cs typeface="+mn-lt"/>
              </a:rPr>
              <a:t>•</a:t>
            </a:r>
            <a:r>
              <a:rPr lang="en-US" sz="1100">
                <a:ea typeface="Calibri"/>
                <a:cs typeface="Calibri"/>
              </a:rPr>
              <a:t>Enables an informed judgement to be made about a pupil’s understanding, skills, attitude to learning and successful acquisition of knowledge as they move through the curriculum. </a:t>
            </a:r>
            <a:endParaRPr lang="en-US"/>
          </a:p>
          <a:p>
            <a:pPr algn="just"/>
            <a:r>
              <a:rPr lang="en-US" sz="1100">
                <a:ea typeface="+mn-lt"/>
                <a:cs typeface="+mn-lt"/>
              </a:rPr>
              <a:t>•</a:t>
            </a:r>
            <a:r>
              <a:rPr lang="en-US" sz="1100">
                <a:ea typeface="Calibri"/>
                <a:cs typeface="Calibri"/>
              </a:rPr>
              <a:t>Incorporates a wide range of assessment techniques to be used in different contexts/purposes. </a:t>
            </a:r>
            <a:endParaRPr lang="en-US"/>
          </a:p>
          <a:p>
            <a:pPr algn="just"/>
            <a:r>
              <a:rPr lang="en-US" sz="1100">
                <a:ea typeface="+mn-lt"/>
                <a:cs typeface="+mn-lt"/>
              </a:rPr>
              <a:t>•</a:t>
            </a:r>
            <a:r>
              <a:rPr lang="en-US" sz="1100">
                <a:ea typeface="Calibri"/>
                <a:cs typeface="Calibri"/>
              </a:rPr>
              <a:t>Is accompanied by </a:t>
            </a:r>
            <a:r>
              <a:rPr lang="en-US" sz="1100" b="1">
                <a:ea typeface="Calibri"/>
                <a:cs typeface="Calibri"/>
              </a:rPr>
              <a:t>clear assessment criteria</a:t>
            </a:r>
            <a:r>
              <a:rPr lang="en-US" sz="1100">
                <a:ea typeface="Calibri"/>
                <a:cs typeface="Calibri"/>
              </a:rPr>
              <a:t> that enables effective marking and feedback, a reliable progress evaluation to be given and demonstrates clearly what a pupil must do to improve.</a:t>
            </a:r>
            <a:endParaRPr lang="en-US"/>
          </a:p>
          <a:p>
            <a:pPr algn="just"/>
            <a:r>
              <a:rPr lang="en-US" sz="1100">
                <a:ea typeface="+mn-lt"/>
                <a:cs typeface="+mn-lt"/>
              </a:rPr>
              <a:t>•</a:t>
            </a:r>
            <a:r>
              <a:rPr lang="en-US" sz="1100">
                <a:ea typeface="Calibri"/>
                <a:cs typeface="Calibri"/>
              </a:rPr>
              <a:t>Provides feedback </a:t>
            </a:r>
            <a:r>
              <a:rPr lang="en-US" sz="1100" err="1">
                <a:ea typeface="Calibri"/>
                <a:cs typeface="Calibri"/>
              </a:rPr>
              <a:t>recognising</a:t>
            </a:r>
            <a:r>
              <a:rPr lang="en-US" sz="1100">
                <a:ea typeface="Calibri"/>
                <a:cs typeface="Calibri"/>
              </a:rPr>
              <a:t> achievement, increasing pupil confidence/motivation. </a:t>
            </a:r>
            <a:endParaRPr lang="en-US"/>
          </a:p>
          <a:p>
            <a:pPr algn="just"/>
            <a:r>
              <a:rPr lang="en-US" sz="1100">
                <a:ea typeface="+mn-lt"/>
                <a:cs typeface="+mn-lt"/>
              </a:rPr>
              <a:t>•</a:t>
            </a:r>
            <a:r>
              <a:rPr lang="en-US" sz="1100">
                <a:ea typeface="Calibri"/>
                <a:cs typeface="Calibri"/>
              </a:rPr>
              <a:t>Supports learning by making clear to pupils: what they are trying to achieve; what they have achieved; what the learning gaps and misconceptions are and what the next steps in learning are.</a:t>
            </a:r>
            <a:endParaRPr lang="en-US"/>
          </a:p>
          <a:p>
            <a:pPr algn="just"/>
            <a:r>
              <a:rPr lang="en-US" sz="1100">
                <a:ea typeface="+mn-lt"/>
                <a:cs typeface="+mn-lt"/>
              </a:rPr>
              <a:t>•</a:t>
            </a:r>
            <a:r>
              <a:rPr lang="en-US" sz="1100">
                <a:ea typeface="Calibri"/>
                <a:cs typeface="Calibri"/>
              </a:rPr>
              <a:t>Allows regular subject specific extended writing and access to high quality text/ reading.</a:t>
            </a:r>
            <a:endParaRPr lang="en-US"/>
          </a:p>
          <a:p>
            <a:pPr algn="just"/>
            <a:r>
              <a:rPr lang="en-US" sz="1100">
                <a:ea typeface="+mn-lt"/>
                <a:cs typeface="+mn-lt"/>
              </a:rPr>
              <a:t>•</a:t>
            </a:r>
            <a:r>
              <a:rPr lang="en-US" sz="1100">
                <a:ea typeface="Calibri"/>
                <a:cs typeface="Calibri"/>
              </a:rPr>
              <a:t>Should be moderated and </a:t>
            </a:r>
            <a:r>
              <a:rPr lang="en-US" sz="1100" err="1">
                <a:ea typeface="Calibri"/>
                <a:cs typeface="Calibri"/>
              </a:rPr>
              <a:t>standardised</a:t>
            </a:r>
            <a:r>
              <a:rPr lang="en-US" sz="1100">
                <a:ea typeface="Calibri"/>
                <a:cs typeface="Calibri"/>
              </a:rPr>
              <a:t> to ensure </a:t>
            </a:r>
            <a:r>
              <a:rPr lang="en-US" sz="1100" b="1" u="sng">
                <a:ea typeface="Calibri"/>
                <a:cs typeface="Calibri"/>
              </a:rPr>
              <a:t>purposeful, meaningful, and timely feedback.</a:t>
            </a:r>
            <a:endParaRPr lang="en-US"/>
          </a:p>
          <a:p>
            <a:pPr algn="just"/>
            <a:r>
              <a:rPr lang="en-US" sz="1100">
                <a:ea typeface="+mn-lt"/>
                <a:cs typeface="+mn-lt"/>
              </a:rPr>
              <a:t>•</a:t>
            </a:r>
            <a:r>
              <a:rPr lang="en-US" sz="1100">
                <a:ea typeface="Calibri"/>
                <a:cs typeface="Calibri"/>
              </a:rPr>
              <a:t>Includes feedback to pupils to help them understand what they need to improve, challenging them to achieve their target rather than a grade.</a:t>
            </a:r>
            <a:endParaRPr lang="en-US"/>
          </a:p>
          <a:p>
            <a:r>
              <a:rPr lang="en-US" sz="1100">
                <a:ea typeface="+mn-lt"/>
                <a:cs typeface="+mn-lt"/>
              </a:rPr>
              <a:t>•</a:t>
            </a:r>
            <a:r>
              <a:rPr lang="en-US" sz="1100">
                <a:ea typeface="Calibri"/>
                <a:cs typeface="Calibri"/>
              </a:rPr>
              <a:t>Allows leaders and staff to make timely adaptations to the curriculum. </a:t>
            </a:r>
            <a:endParaRPr lang="en-US"/>
          </a:p>
          <a:p>
            <a:pPr algn="l"/>
            <a:endParaRPr lang="en-US">
              <a:ea typeface="Calibri"/>
              <a:cs typeface="Calibri"/>
            </a:endParaRPr>
          </a:p>
        </p:txBody>
      </p:sp>
    </p:spTree>
    <p:extLst>
      <p:ext uri="{BB962C8B-B14F-4D97-AF65-F5344CB8AC3E}">
        <p14:creationId xmlns:p14="http://schemas.microsoft.com/office/powerpoint/2010/main" val="11920272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white background with black dots&#10;&#10;Description automatically generated">
            <a:extLst>
              <a:ext uri="{FF2B5EF4-FFF2-40B4-BE49-F238E27FC236}">
                <a16:creationId xmlns:a16="http://schemas.microsoft.com/office/drawing/2014/main" id="{49276E52-A7D7-AEBC-97EF-33CF7D8294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9" y="0"/>
            <a:ext cx="7558636" cy="10691813"/>
          </a:xfrm>
          <a:prstGeom prst="rect">
            <a:avLst/>
          </a:prstGeom>
        </p:spPr>
      </p:pic>
      <p:pic>
        <p:nvPicPr>
          <p:cNvPr id="4" name="Picture 3" descr="A green spiral with white text&#10;&#10;Description automatically generated">
            <a:extLst>
              <a:ext uri="{FF2B5EF4-FFF2-40B4-BE49-F238E27FC236}">
                <a16:creationId xmlns:a16="http://schemas.microsoft.com/office/drawing/2014/main" id="{693751B1-93C3-1829-D471-4E37A69DC07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9" y="0"/>
            <a:ext cx="7558636" cy="10691813"/>
          </a:xfrm>
          <a:prstGeom prst="rect">
            <a:avLst/>
          </a:prstGeom>
        </p:spPr>
      </p:pic>
      <p:sp>
        <p:nvSpPr>
          <p:cNvPr id="6" name="TextBox 5">
            <a:extLst>
              <a:ext uri="{FF2B5EF4-FFF2-40B4-BE49-F238E27FC236}">
                <a16:creationId xmlns:a16="http://schemas.microsoft.com/office/drawing/2014/main" id="{C579C7CF-68BE-20E2-031F-1F0763062A2A}"/>
              </a:ext>
            </a:extLst>
          </p:cNvPr>
          <p:cNvSpPr txBox="1"/>
          <p:nvPr/>
        </p:nvSpPr>
        <p:spPr>
          <a:xfrm>
            <a:off x="1708727" y="489527"/>
            <a:ext cx="4137891" cy="400110"/>
          </a:xfrm>
          <a:prstGeom prst="rect">
            <a:avLst/>
          </a:prstGeom>
          <a:noFill/>
        </p:spPr>
        <p:txBody>
          <a:bodyPr wrap="square" rtlCol="0">
            <a:spAutoFit/>
          </a:bodyPr>
          <a:lstStyle/>
          <a:p>
            <a:pPr algn="ctr"/>
            <a:r>
              <a:rPr lang="en-GB" sz="2000" b="1">
                <a:solidFill>
                  <a:schemeClr val="bg1"/>
                </a:solidFill>
                <a:latin typeface="Open Sans" panose="020B0606030504020204" pitchFamily="34" charset="0"/>
                <a:ea typeface="Open Sans" panose="020B0606030504020204" pitchFamily="34" charset="0"/>
                <a:cs typeface="Open Sans" panose="020B0606030504020204" pitchFamily="34" charset="0"/>
              </a:rPr>
              <a:t>CURRICULUM NARRATIVE</a:t>
            </a:r>
          </a:p>
        </p:txBody>
      </p:sp>
      <p:sp>
        <p:nvSpPr>
          <p:cNvPr id="7" name="TextBox 6">
            <a:extLst>
              <a:ext uri="{FF2B5EF4-FFF2-40B4-BE49-F238E27FC236}">
                <a16:creationId xmlns:a16="http://schemas.microsoft.com/office/drawing/2014/main" id="{D6226471-5749-A6AB-CAF1-A3B67408BCAC}"/>
              </a:ext>
            </a:extLst>
          </p:cNvPr>
          <p:cNvSpPr txBox="1"/>
          <p:nvPr/>
        </p:nvSpPr>
        <p:spPr>
          <a:xfrm>
            <a:off x="0" y="10363198"/>
            <a:ext cx="7559675" cy="307777"/>
          </a:xfrm>
          <a:prstGeom prst="rect">
            <a:avLst/>
          </a:prstGeom>
          <a:noFill/>
        </p:spPr>
        <p:txBody>
          <a:bodyPr wrap="square" rtlCol="0" anchor="b">
            <a:spAutoFit/>
          </a:bodyPr>
          <a:lstStyle/>
          <a:p>
            <a:pPr algn="ctr"/>
            <a:r>
              <a:rPr lang="en-GB" sz="1400" i="1">
                <a:solidFill>
                  <a:schemeClr val="bg1"/>
                </a:solidFill>
                <a:latin typeface="Open Sans" panose="020B0606030504020204" pitchFamily="34" charset="0"/>
                <a:ea typeface="Open Sans" panose="020B0606030504020204" pitchFamily="34" charset="0"/>
                <a:cs typeface="Open Sans" panose="020B0606030504020204" pitchFamily="34" charset="0"/>
              </a:rPr>
              <a:t>Christ at the Centre, Children at the Heart </a:t>
            </a:r>
          </a:p>
        </p:txBody>
      </p:sp>
      <p:sp>
        <p:nvSpPr>
          <p:cNvPr id="8" name="TextBox 7">
            <a:extLst>
              <a:ext uri="{FF2B5EF4-FFF2-40B4-BE49-F238E27FC236}">
                <a16:creationId xmlns:a16="http://schemas.microsoft.com/office/drawing/2014/main" id="{1228F6EF-39E3-2C93-C455-F3652C26D84B}"/>
              </a:ext>
            </a:extLst>
          </p:cNvPr>
          <p:cNvSpPr txBox="1"/>
          <p:nvPr/>
        </p:nvSpPr>
        <p:spPr>
          <a:xfrm>
            <a:off x="1708728" y="928370"/>
            <a:ext cx="4137890" cy="369332"/>
          </a:xfrm>
          <a:prstGeom prst="rect">
            <a:avLst/>
          </a:prstGeom>
          <a:noFill/>
        </p:spPr>
        <p:txBody>
          <a:bodyPr wrap="square" rtlCol="0">
            <a:spAutoFit/>
          </a:bodyPr>
          <a:lstStyle/>
          <a:p>
            <a:pPr algn="ctr"/>
            <a:r>
              <a:rPr lang="en-GB" b="1">
                <a:solidFill>
                  <a:srgbClr val="70CD5B"/>
                </a:solidFill>
              </a:rPr>
              <a:t>RELATIONSHIPS</a:t>
            </a:r>
          </a:p>
        </p:txBody>
      </p:sp>
      <p:sp>
        <p:nvSpPr>
          <p:cNvPr id="37" name="TextBox 36">
            <a:extLst>
              <a:ext uri="{FF2B5EF4-FFF2-40B4-BE49-F238E27FC236}">
                <a16:creationId xmlns:a16="http://schemas.microsoft.com/office/drawing/2014/main" id="{2C86A462-3971-8726-7FE6-A321E6989B06}"/>
              </a:ext>
            </a:extLst>
          </p:cNvPr>
          <p:cNvSpPr txBox="1"/>
          <p:nvPr/>
        </p:nvSpPr>
        <p:spPr>
          <a:xfrm>
            <a:off x="1771548" y="1215903"/>
            <a:ext cx="3840047" cy="553998"/>
          </a:xfrm>
          <a:prstGeom prst="rect">
            <a:avLst/>
          </a:prstGeom>
          <a:noFill/>
          <a:ln>
            <a:noFill/>
          </a:ln>
        </p:spPr>
        <p:txBody>
          <a:bodyPr wrap="square" lIns="91440" tIns="45720" rIns="91440" bIns="45720" rtlCol="0" anchor="t">
            <a:spAutoFit/>
          </a:bodyPr>
          <a:lstStyle/>
          <a:p>
            <a:pPr algn="ctr"/>
            <a:r>
              <a:rPr lang="en-GB" sz="1000"/>
              <a:t>Understanding our relationship with God, our family and our friends. Understanding the cycle of life and growing up in the body given to us by God. </a:t>
            </a:r>
            <a:endParaRPr lang="en-US" sz="1000">
              <a:ea typeface="Calibri" panose="020F0502020204030204"/>
              <a:cs typeface="Calibri" panose="020F0502020204030204"/>
            </a:endParaRPr>
          </a:p>
        </p:txBody>
      </p:sp>
      <p:pic>
        <p:nvPicPr>
          <p:cNvPr id="41" name="Picture 40" descr="A green circle with a white circle with a green circle with a white circle with a green cross and a couple of people holding a baby&#10;&#10;Description automatically generated">
            <a:extLst>
              <a:ext uri="{FF2B5EF4-FFF2-40B4-BE49-F238E27FC236}">
                <a16:creationId xmlns:a16="http://schemas.microsoft.com/office/drawing/2014/main" id="{5720F954-34B8-682C-9DA1-F81F47A3EC67}"/>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117630" y="1168870"/>
            <a:ext cx="595427" cy="595427"/>
          </a:xfrm>
          <a:prstGeom prst="rect">
            <a:avLst/>
          </a:prstGeom>
        </p:spPr>
      </p:pic>
      <p:pic>
        <p:nvPicPr>
          <p:cNvPr id="38" name="Picture 37" descr="A green and white circle with a cross in it&#10;&#10;Description automatically generated">
            <a:extLst>
              <a:ext uri="{FF2B5EF4-FFF2-40B4-BE49-F238E27FC236}">
                <a16:creationId xmlns:a16="http://schemas.microsoft.com/office/drawing/2014/main" id="{96D53B61-4EDA-7EC8-CA54-DBB97692DDC4}"/>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4198436" y="4257415"/>
            <a:ext cx="724450" cy="381673"/>
          </a:xfrm>
          <a:prstGeom prst="rect">
            <a:avLst/>
          </a:prstGeom>
        </p:spPr>
      </p:pic>
      <p:pic>
        <p:nvPicPr>
          <p:cNvPr id="63" name="Picture 62" descr="A green and white circle with a couple of people in it&#10;&#10;Description automatically generated">
            <a:extLst>
              <a:ext uri="{FF2B5EF4-FFF2-40B4-BE49-F238E27FC236}">
                <a16:creationId xmlns:a16="http://schemas.microsoft.com/office/drawing/2014/main" id="{741E9DF3-1E03-F5CB-A40C-43095A99FD2A}"/>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2273074" y="1943982"/>
            <a:ext cx="748760" cy="381673"/>
          </a:xfrm>
          <a:prstGeom prst="rect">
            <a:avLst/>
          </a:prstGeom>
        </p:spPr>
      </p:pic>
      <p:pic>
        <p:nvPicPr>
          <p:cNvPr id="65" name="Picture 64" descr="A green and white circle with a green outline&#10;&#10;Description automatically generated">
            <a:extLst>
              <a:ext uri="{FF2B5EF4-FFF2-40B4-BE49-F238E27FC236}">
                <a16:creationId xmlns:a16="http://schemas.microsoft.com/office/drawing/2014/main" id="{06AD2FF7-C234-08CD-75AE-0949256A905D}"/>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3162173" y="1946469"/>
            <a:ext cx="914071" cy="381673"/>
          </a:xfrm>
          <a:prstGeom prst="rect">
            <a:avLst/>
          </a:prstGeom>
        </p:spPr>
      </p:pic>
      <p:pic>
        <p:nvPicPr>
          <p:cNvPr id="67" name="Picture 66" descr="A green and white circle with a person in the clouds&#10;&#10;Description automatically generated">
            <a:extLst>
              <a:ext uri="{FF2B5EF4-FFF2-40B4-BE49-F238E27FC236}">
                <a16:creationId xmlns:a16="http://schemas.microsoft.com/office/drawing/2014/main" id="{AFDCB5A4-1E48-5037-F3AC-F5E5D015AE48}"/>
              </a:ext>
            </a:extLst>
          </p:cNvPr>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1460214" y="1936063"/>
            <a:ext cx="644225" cy="381673"/>
          </a:xfrm>
          <a:prstGeom prst="rect">
            <a:avLst/>
          </a:prstGeom>
        </p:spPr>
      </p:pic>
      <p:pic>
        <p:nvPicPr>
          <p:cNvPr id="69" name="Picture 68" descr="A green and white circle with white text&#10;&#10;Description automatically generated">
            <a:extLst>
              <a:ext uri="{FF2B5EF4-FFF2-40B4-BE49-F238E27FC236}">
                <a16:creationId xmlns:a16="http://schemas.microsoft.com/office/drawing/2014/main" id="{E22585C6-FD85-24A2-0A68-EC485FCAC7FB}"/>
              </a:ext>
            </a:extLst>
          </p:cNvPr>
          <p:cNvPicPr>
            <a:picLocks noChangeAspect="1"/>
          </p:cNvPicPr>
          <p:nvPr/>
        </p:nvPicPr>
        <p:blipFill>
          <a:blip r:embed="rId10" cstate="hqprint">
            <a:extLst>
              <a:ext uri="{28A0092B-C50C-407E-A947-70E740481C1C}">
                <a14:useLocalDpi xmlns:a14="http://schemas.microsoft.com/office/drawing/2010/main" val="0"/>
              </a:ext>
            </a:extLst>
          </a:blip>
          <a:stretch>
            <a:fillRect/>
          </a:stretch>
        </p:blipFill>
        <p:spPr>
          <a:xfrm>
            <a:off x="4259869" y="1936063"/>
            <a:ext cx="972415" cy="381673"/>
          </a:xfrm>
          <a:prstGeom prst="rect">
            <a:avLst/>
          </a:prstGeom>
        </p:spPr>
      </p:pic>
      <p:pic>
        <p:nvPicPr>
          <p:cNvPr id="70" name="Picture 69" descr="A green and white circle with white text&#10;&#10;Description automatically generated">
            <a:extLst>
              <a:ext uri="{FF2B5EF4-FFF2-40B4-BE49-F238E27FC236}">
                <a16:creationId xmlns:a16="http://schemas.microsoft.com/office/drawing/2014/main" id="{70C629C5-16AA-2B49-4347-DEA4D28A70FF}"/>
              </a:ext>
            </a:extLst>
          </p:cNvPr>
          <p:cNvPicPr>
            <a:picLocks noChangeAspect="1"/>
          </p:cNvPicPr>
          <p:nvPr/>
        </p:nvPicPr>
        <p:blipFill>
          <a:blip r:embed="rId10" cstate="hqprint">
            <a:extLst>
              <a:ext uri="{28A0092B-C50C-407E-A947-70E740481C1C}">
                <a14:useLocalDpi xmlns:a14="http://schemas.microsoft.com/office/drawing/2010/main" val="0"/>
              </a:ext>
            </a:extLst>
          </a:blip>
          <a:stretch>
            <a:fillRect/>
          </a:stretch>
        </p:blipFill>
        <p:spPr>
          <a:xfrm>
            <a:off x="1466224" y="3078097"/>
            <a:ext cx="972415" cy="381673"/>
          </a:xfrm>
          <a:prstGeom prst="rect">
            <a:avLst/>
          </a:prstGeom>
        </p:spPr>
      </p:pic>
      <p:pic>
        <p:nvPicPr>
          <p:cNvPr id="71" name="Picture 70" descr="A green and white circle with a green outline&#10;&#10;Description automatically generated">
            <a:extLst>
              <a:ext uri="{FF2B5EF4-FFF2-40B4-BE49-F238E27FC236}">
                <a16:creationId xmlns:a16="http://schemas.microsoft.com/office/drawing/2014/main" id="{058CE0BA-9E5F-3602-1485-5FBADA984C30}"/>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2697710" y="3099332"/>
            <a:ext cx="914071" cy="381673"/>
          </a:xfrm>
          <a:prstGeom prst="rect">
            <a:avLst/>
          </a:prstGeom>
        </p:spPr>
      </p:pic>
      <p:pic>
        <p:nvPicPr>
          <p:cNvPr id="72" name="Picture 71" descr="A green and white circle with a couple of people in it&#10;&#10;Description automatically generated">
            <a:extLst>
              <a:ext uri="{FF2B5EF4-FFF2-40B4-BE49-F238E27FC236}">
                <a16:creationId xmlns:a16="http://schemas.microsoft.com/office/drawing/2014/main" id="{CE99B6AD-245E-0122-A053-0D0CC3D432C9}"/>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3908329" y="3078098"/>
            <a:ext cx="748760" cy="381673"/>
          </a:xfrm>
          <a:prstGeom prst="rect">
            <a:avLst/>
          </a:prstGeom>
        </p:spPr>
      </p:pic>
      <p:pic>
        <p:nvPicPr>
          <p:cNvPr id="73" name="Picture 72" descr="A green and white circle with a person in the clouds&#10;&#10;Description automatically generated">
            <a:extLst>
              <a:ext uri="{FF2B5EF4-FFF2-40B4-BE49-F238E27FC236}">
                <a16:creationId xmlns:a16="http://schemas.microsoft.com/office/drawing/2014/main" id="{856FAFE1-CE4C-4351-C20A-56DEB2FF99BC}"/>
              </a:ext>
            </a:extLst>
          </p:cNvPr>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4929574" y="3083778"/>
            <a:ext cx="644225" cy="381673"/>
          </a:xfrm>
          <a:prstGeom prst="rect">
            <a:avLst/>
          </a:prstGeom>
        </p:spPr>
      </p:pic>
      <p:pic>
        <p:nvPicPr>
          <p:cNvPr id="74" name="Picture 73" descr="A green and white circle with a person in the clouds&#10;&#10;Description automatically generated">
            <a:extLst>
              <a:ext uri="{FF2B5EF4-FFF2-40B4-BE49-F238E27FC236}">
                <a16:creationId xmlns:a16="http://schemas.microsoft.com/office/drawing/2014/main" id="{8F53B6BF-1683-4470-23FB-C66A9CC93799}"/>
              </a:ext>
            </a:extLst>
          </p:cNvPr>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1630221" y="4243209"/>
            <a:ext cx="644225" cy="381673"/>
          </a:xfrm>
          <a:prstGeom prst="rect">
            <a:avLst/>
          </a:prstGeom>
        </p:spPr>
      </p:pic>
      <p:pic>
        <p:nvPicPr>
          <p:cNvPr id="75" name="Picture 74" descr="A green and white circle with a couple of people in it&#10;&#10;Description automatically generated">
            <a:extLst>
              <a:ext uri="{FF2B5EF4-FFF2-40B4-BE49-F238E27FC236}">
                <a16:creationId xmlns:a16="http://schemas.microsoft.com/office/drawing/2014/main" id="{D695B47A-2E3F-737B-9B5F-B7696A40772F}"/>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2368531" y="4238175"/>
            <a:ext cx="748760" cy="381673"/>
          </a:xfrm>
          <a:prstGeom prst="rect">
            <a:avLst/>
          </a:prstGeom>
        </p:spPr>
      </p:pic>
      <p:pic>
        <p:nvPicPr>
          <p:cNvPr id="76" name="Picture 75" descr="A green and white circle with a green outline&#10;&#10;Description automatically generated">
            <a:extLst>
              <a:ext uri="{FF2B5EF4-FFF2-40B4-BE49-F238E27FC236}">
                <a16:creationId xmlns:a16="http://schemas.microsoft.com/office/drawing/2014/main" id="{CD54B35B-B265-0555-3730-BE103F0E67CF}"/>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3200755" y="4253148"/>
            <a:ext cx="914071" cy="381673"/>
          </a:xfrm>
          <a:prstGeom prst="rect">
            <a:avLst/>
          </a:prstGeom>
        </p:spPr>
      </p:pic>
      <p:pic>
        <p:nvPicPr>
          <p:cNvPr id="77" name="Picture 76" descr="A green and white circle with white text&#10;&#10;Description automatically generated">
            <a:extLst>
              <a:ext uri="{FF2B5EF4-FFF2-40B4-BE49-F238E27FC236}">
                <a16:creationId xmlns:a16="http://schemas.microsoft.com/office/drawing/2014/main" id="{ED6EA3A1-B9B6-00F8-4CC7-5BEA04E2870A}"/>
              </a:ext>
            </a:extLst>
          </p:cNvPr>
          <p:cNvPicPr>
            <a:picLocks noChangeAspect="1"/>
          </p:cNvPicPr>
          <p:nvPr/>
        </p:nvPicPr>
        <p:blipFill>
          <a:blip r:embed="rId10" cstate="hqprint">
            <a:extLst>
              <a:ext uri="{28A0092B-C50C-407E-A947-70E740481C1C}">
                <a14:useLocalDpi xmlns:a14="http://schemas.microsoft.com/office/drawing/2010/main" val="0"/>
              </a:ext>
            </a:extLst>
          </a:blip>
          <a:stretch>
            <a:fillRect/>
          </a:stretch>
        </p:blipFill>
        <p:spPr>
          <a:xfrm>
            <a:off x="5003828" y="4253148"/>
            <a:ext cx="972415" cy="381673"/>
          </a:xfrm>
          <a:prstGeom prst="rect">
            <a:avLst/>
          </a:prstGeom>
        </p:spPr>
      </p:pic>
      <p:pic>
        <p:nvPicPr>
          <p:cNvPr id="78" name="Picture 77" descr="A green and white circle with a green outline&#10;&#10;Description automatically generated">
            <a:extLst>
              <a:ext uri="{FF2B5EF4-FFF2-40B4-BE49-F238E27FC236}">
                <a16:creationId xmlns:a16="http://schemas.microsoft.com/office/drawing/2014/main" id="{495146DE-304E-08ED-D857-4790E6EA8E9E}"/>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1868925" y="5390519"/>
            <a:ext cx="914071" cy="381673"/>
          </a:xfrm>
          <a:prstGeom prst="rect">
            <a:avLst/>
          </a:prstGeom>
        </p:spPr>
      </p:pic>
      <p:pic>
        <p:nvPicPr>
          <p:cNvPr id="79" name="Picture 78" descr="A green and white circle with a couple of people in it&#10;&#10;Description automatically generated">
            <a:extLst>
              <a:ext uri="{FF2B5EF4-FFF2-40B4-BE49-F238E27FC236}">
                <a16:creationId xmlns:a16="http://schemas.microsoft.com/office/drawing/2014/main" id="{E244D358-7F9B-E1EB-4D9C-8674DF77D096}"/>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3257910" y="5395853"/>
            <a:ext cx="748760" cy="381673"/>
          </a:xfrm>
          <a:prstGeom prst="rect">
            <a:avLst/>
          </a:prstGeom>
        </p:spPr>
      </p:pic>
      <p:pic>
        <p:nvPicPr>
          <p:cNvPr id="80" name="Picture 79" descr="A green and white circle with a person in the clouds&#10;&#10;Description automatically generated">
            <a:extLst>
              <a:ext uri="{FF2B5EF4-FFF2-40B4-BE49-F238E27FC236}">
                <a16:creationId xmlns:a16="http://schemas.microsoft.com/office/drawing/2014/main" id="{D616A3DF-1276-5BA7-1EDA-7D942A66FA64}"/>
              </a:ext>
            </a:extLst>
          </p:cNvPr>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4686903" y="5395853"/>
            <a:ext cx="644225" cy="381673"/>
          </a:xfrm>
          <a:prstGeom prst="rect">
            <a:avLst/>
          </a:prstGeom>
        </p:spPr>
      </p:pic>
      <p:pic>
        <p:nvPicPr>
          <p:cNvPr id="81" name="Picture 80" descr="A green and white circle with a person in the clouds&#10;&#10;Description automatically generated">
            <a:extLst>
              <a:ext uri="{FF2B5EF4-FFF2-40B4-BE49-F238E27FC236}">
                <a16:creationId xmlns:a16="http://schemas.microsoft.com/office/drawing/2014/main" id="{F7753899-0033-7DF6-6400-549452FE974E}"/>
              </a:ext>
            </a:extLst>
          </p:cNvPr>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1848219" y="6569405"/>
            <a:ext cx="644225" cy="381673"/>
          </a:xfrm>
          <a:prstGeom prst="rect">
            <a:avLst/>
          </a:prstGeom>
        </p:spPr>
      </p:pic>
      <p:pic>
        <p:nvPicPr>
          <p:cNvPr id="82" name="Picture 81" descr="A green and white circle with a couple of people in it&#10;&#10;Description automatically generated">
            <a:extLst>
              <a:ext uri="{FF2B5EF4-FFF2-40B4-BE49-F238E27FC236}">
                <a16:creationId xmlns:a16="http://schemas.microsoft.com/office/drawing/2014/main" id="{EA0E2E42-F17D-753C-964C-FF8363968AAD}"/>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3190006" y="6569066"/>
            <a:ext cx="748760" cy="381673"/>
          </a:xfrm>
          <a:prstGeom prst="rect">
            <a:avLst/>
          </a:prstGeom>
        </p:spPr>
      </p:pic>
      <p:pic>
        <p:nvPicPr>
          <p:cNvPr id="83" name="Picture 82" descr="A green and white circle with a green outline&#10;&#10;Description automatically generated">
            <a:extLst>
              <a:ext uri="{FF2B5EF4-FFF2-40B4-BE49-F238E27FC236}">
                <a16:creationId xmlns:a16="http://schemas.microsoft.com/office/drawing/2014/main" id="{D2BFB73B-3EB8-BCF7-ECC9-EED14D18BE15}"/>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4613188" y="6569404"/>
            <a:ext cx="914071" cy="381673"/>
          </a:xfrm>
          <a:prstGeom prst="rect">
            <a:avLst/>
          </a:prstGeom>
        </p:spPr>
      </p:pic>
      <p:pic>
        <p:nvPicPr>
          <p:cNvPr id="84" name="Picture 83" descr="A green and white circle with a green outline&#10;&#10;Description automatically generated">
            <a:extLst>
              <a:ext uri="{FF2B5EF4-FFF2-40B4-BE49-F238E27FC236}">
                <a16:creationId xmlns:a16="http://schemas.microsoft.com/office/drawing/2014/main" id="{7014B064-F9E1-01EF-BEF2-6F3FBC565C0C}"/>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1720004" y="7737148"/>
            <a:ext cx="914071" cy="381673"/>
          </a:xfrm>
          <a:prstGeom prst="rect">
            <a:avLst/>
          </a:prstGeom>
        </p:spPr>
      </p:pic>
      <p:pic>
        <p:nvPicPr>
          <p:cNvPr id="85" name="Picture 84" descr="A green and white circle with a couple of people in it&#10;&#10;Description automatically generated">
            <a:extLst>
              <a:ext uri="{FF2B5EF4-FFF2-40B4-BE49-F238E27FC236}">
                <a16:creationId xmlns:a16="http://schemas.microsoft.com/office/drawing/2014/main" id="{7109FD3C-4790-C050-9E80-3959558EB355}"/>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3172828" y="7742279"/>
            <a:ext cx="748760" cy="381673"/>
          </a:xfrm>
          <a:prstGeom prst="rect">
            <a:avLst/>
          </a:prstGeom>
        </p:spPr>
      </p:pic>
      <p:pic>
        <p:nvPicPr>
          <p:cNvPr id="86" name="Picture 85" descr="A green and white circle with a person in the clouds&#10;&#10;Description automatically generated">
            <a:extLst>
              <a:ext uri="{FF2B5EF4-FFF2-40B4-BE49-F238E27FC236}">
                <a16:creationId xmlns:a16="http://schemas.microsoft.com/office/drawing/2014/main" id="{F7A0AD9B-6ECD-27BC-B256-08A31FC205CB}"/>
              </a:ext>
            </a:extLst>
          </p:cNvPr>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4581064" y="7732406"/>
            <a:ext cx="644225" cy="381673"/>
          </a:xfrm>
          <a:prstGeom prst="rect">
            <a:avLst/>
          </a:prstGeom>
        </p:spPr>
      </p:pic>
      <p:pic>
        <p:nvPicPr>
          <p:cNvPr id="87" name="Picture 86" descr="A green and white circle with white text&#10;&#10;Description automatically generated">
            <a:extLst>
              <a:ext uri="{FF2B5EF4-FFF2-40B4-BE49-F238E27FC236}">
                <a16:creationId xmlns:a16="http://schemas.microsoft.com/office/drawing/2014/main" id="{7197E58B-A3CB-0C9D-FCAD-A4FA39539F5E}"/>
              </a:ext>
            </a:extLst>
          </p:cNvPr>
          <p:cNvPicPr>
            <a:picLocks noChangeAspect="1"/>
          </p:cNvPicPr>
          <p:nvPr/>
        </p:nvPicPr>
        <p:blipFill>
          <a:blip r:embed="rId10" cstate="hqprint">
            <a:extLst>
              <a:ext uri="{28A0092B-C50C-407E-A947-70E740481C1C}">
                <a14:useLocalDpi xmlns:a14="http://schemas.microsoft.com/office/drawing/2010/main" val="0"/>
              </a:ext>
            </a:extLst>
          </a:blip>
          <a:stretch>
            <a:fillRect/>
          </a:stretch>
        </p:blipFill>
        <p:spPr>
          <a:xfrm>
            <a:off x="4894985" y="8914513"/>
            <a:ext cx="972415" cy="381673"/>
          </a:xfrm>
          <a:prstGeom prst="rect">
            <a:avLst/>
          </a:prstGeom>
        </p:spPr>
      </p:pic>
      <p:pic>
        <p:nvPicPr>
          <p:cNvPr id="88" name="Picture 87" descr="A green and white circle with a green outline&#10;&#10;Description automatically generated">
            <a:extLst>
              <a:ext uri="{FF2B5EF4-FFF2-40B4-BE49-F238E27FC236}">
                <a16:creationId xmlns:a16="http://schemas.microsoft.com/office/drawing/2014/main" id="{9106ACE5-2028-4EBD-6457-DC8E15FD7147}"/>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2358880" y="8889007"/>
            <a:ext cx="914071" cy="381673"/>
          </a:xfrm>
          <a:prstGeom prst="rect">
            <a:avLst/>
          </a:prstGeom>
        </p:spPr>
      </p:pic>
      <p:pic>
        <p:nvPicPr>
          <p:cNvPr id="89" name="Picture 88" descr="A green and white circle with a couple of people in it&#10;&#10;Description automatically generated">
            <a:extLst>
              <a:ext uri="{FF2B5EF4-FFF2-40B4-BE49-F238E27FC236}">
                <a16:creationId xmlns:a16="http://schemas.microsoft.com/office/drawing/2014/main" id="{80B11DA1-B886-7483-83F0-A94D83880DD7}"/>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3343125" y="8890787"/>
            <a:ext cx="748760" cy="381673"/>
          </a:xfrm>
          <a:prstGeom prst="rect">
            <a:avLst/>
          </a:prstGeom>
        </p:spPr>
      </p:pic>
      <p:pic>
        <p:nvPicPr>
          <p:cNvPr id="90" name="Picture 89" descr="A green and white circle with a person in the clouds&#10;&#10;Description automatically generated">
            <a:extLst>
              <a:ext uri="{FF2B5EF4-FFF2-40B4-BE49-F238E27FC236}">
                <a16:creationId xmlns:a16="http://schemas.microsoft.com/office/drawing/2014/main" id="{53D4A6AA-9EB6-482D-B3DA-F3B7959C5EDE}"/>
              </a:ext>
            </a:extLst>
          </p:cNvPr>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4170324" y="8917305"/>
            <a:ext cx="644225" cy="381673"/>
          </a:xfrm>
          <a:prstGeom prst="rect">
            <a:avLst/>
          </a:prstGeom>
        </p:spPr>
      </p:pic>
    </p:spTree>
    <p:extLst>
      <p:ext uri="{BB962C8B-B14F-4D97-AF65-F5344CB8AC3E}">
        <p14:creationId xmlns:p14="http://schemas.microsoft.com/office/powerpoint/2010/main" val="41386469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EACAF5-35C6-E448-5083-6C773FE3FDEB}"/>
            </a:ext>
          </a:extLst>
        </p:cNvPr>
        <p:cNvGrpSpPr/>
        <p:nvPr/>
      </p:nvGrpSpPr>
      <p:grpSpPr>
        <a:xfrm>
          <a:off x="0" y="0"/>
          <a:ext cx="0" cy="0"/>
          <a:chOff x="0" y="0"/>
          <a:chExt cx="0" cy="0"/>
        </a:xfrm>
      </p:grpSpPr>
      <p:pic>
        <p:nvPicPr>
          <p:cNvPr id="5" name="Picture 4" descr="A white background with black dots&#10;&#10;Description automatically generated">
            <a:extLst>
              <a:ext uri="{FF2B5EF4-FFF2-40B4-BE49-F238E27FC236}">
                <a16:creationId xmlns:a16="http://schemas.microsoft.com/office/drawing/2014/main" id="{4456C92A-FB36-2EF3-6975-20A2A459B4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9" y="0"/>
            <a:ext cx="7558636" cy="10691813"/>
          </a:xfrm>
          <a:prstGeom prst="rect">
            <a:avLst/>
          </a:prstGeom>
        </p:spPr>
      </p:pic>
      <p:pic>
        <p:nvPicPr>
          <p:cNvPr id="4" name="Picture 3" descr="A green spiral with white text&#10;&#10;Description automatically generated">
            <a:extLst>
              <a:ext uri="{FF2B5EF4-FFF2-40B4-BE49-F238E27FC236}">
                <a16:creationId xmlns:a16="http://schemas.microsoft.com/office/drawing/2014/main" id="{74AB941D-40C3-A125-5E95-5262DECCCDE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9" y="0"/>
            <a:ext cx="7558636" cy="10691813"/>
          </a:xfrm>
          <a:prstGeom prst="rect">
            <a:avLst/>
          </a:prstGeom>
        </p:spPr>
      </p:pic>
      <p:sp>
        <p:nvSpPr>
          <p:cNvPr id="6" name="TextBox 5">
            <a:extLst>
              <a:ext uri="{FF2B5EF4-FFF2-40B4-BE49-F238E27FC236}">
                <a16:creationId xmlns:a16="http://schemas.microsoft.com/office/drawing/2014/main" id="{9B046E71-DCDB-F499-520D-A148EC89F158}"/>
              </a:ext>
            </a:extLst>
          </p:cNvPr>
          <p:cNvSpPr txBox="1"/>
          <p:nvPr/>
        </p:nvSpPr>
        <p:spPr>
          <a:xfrm>
            <a:off x="1708727" y="489527"/>
            <a:ext cx="4137891" cy="400110"/>
          </a:xfrm>
          <a:prstGeom prst="rect">
            <a:avLst/>
          </a:prstGeom>
          <a:noFill/>
        </p:spPr>
        <p:txBody>
          <a:bodyPr wrap="square" rtlCol="0">
            <a:spAutoFit/>
          </a:bodyPr>
          <a:lstStyle/>
          <a:p>
            <a:pPr algn="ctr"/>
            <a:r>
              <a:rPr lang="en-GB" sz="2000" b="1">
                <a:solidFill>
                  <a:schemeClr val="bg1"/>
                </a:solidFill>
                <a:latin typeface="Open Sans" panose="020B0606030504020204" pitchFamily="34" charset="0"/>
                <a:ea typeface="Open Sans" panose="020B0606030504020204" pitchFamily="34" charset="0"/>
                <a:cs typeface="Open Sans" panose="020B0606030504020204" pitchFamily="34" charset="0"/>
              </a:rPr>
              <a:t>CURRICULUM NARRATIVE</a:t>
            </a:r>
          </a:p>
        </p:txBody>
      </p:sp>
      <p:sp>
        <p:nvSpPr>
          <p:cNvPr id="7" name="TextBox 6">
            <a:extLst>
              <a:ext uri="{FF2B5EF4-FFF2-40B4-BE49-F238E27FC236}">
                <a16:creationId xmlns:a16="http://schemas.microsoft.com/office/drawing/2014/main" id="{BEDA9552-17E8-929C-C880-454143C49997}"/>
              </a:ext>
            </a:extLst>
          </p:cNvPr>
          <p:cNvSpPr txBox="1"/>
          <p:nvPr/>
        </p:nvSpPr>
        <p:spPr>
          <a:xfrm>
            <a:off x="0" y="10363198"/>
            <a:ext cx="7559675" cy="307777"/>
          </a:xfrm>
          <a:prstGeom prst="rect">
            <a:avLst/>
          </a:prstGeom>
          <a:noFill/>
        </p:spPr>
        <p:txBody>
          <a:bodyPr wrap="square" rtlCol="0" anchor="b">
            <a:spAutoFit/>
          </a:bodyPr>
          <a:lstStyle/>
          <a:p>
            <a:pPr algn="ctr"/>
            <a:r>
              <a:rPr lang="en-GB" sz="1400" i="1">
                <a:solidFill>
                  <a:schemeClr val="bg1"/>
                </a:solidFill>
                <a:latin typeface="Open Sans" panose="020B0606030504020204" pitchFamily="34" charset="0"/>
                <a:ea typeface="Open Sans" panose="020B0606030504020204" pitchFamily="34" charset="0"/>
                <a:cs typeface="Open Sans" panose="020B0606030504020204" pitchFamily="34" charset="0"/>
              </a:rPr>
              <a:t>Christ at the Centre, Children at the Heart </a:t>
            </a:r>
          </a:p>
        </p:txBody>
      </p:sp>
      <p:sp>
        <p:nvSpPr>
          <p:cNvPr id="2" name="TextBox 1">
            <a:extLst>
              <a:ext uri="{FF2B5EF4-FFF2-40B4-BE49-F238E27FC236}">
                <a16:creationId xmlns:a16="http://schemas.microsoft.com/office/drawing/2014/main" id="{D3D384E3-F74E-7280-5459-AC8C4147965B}"/>
              </a:ext>
            </a:extLst>
          </p:cNvPr>
          <p:cNvSpPr txBox="1"/>
          <p:nvPr/>
        </p:nvSpPr>
        <p:spPr>
          <a:xfrm>
            <a:off x="1680690" y="942395"/>
            <a:ext cx="4137890" cy="369332"/>
          </a:xfrm>
          <a:prstGeom prst="rect">
            <a:avLst/>
          </a:prstGeom>
          <a:noFill/>
        </p:spPr>
        <p:txBody>
          <a:bodyPr wrap="square" lIns="91440" tIns="45720" rIns="91440" bIns="45720" rtlCol="0" anchor="t">
            <a:spAutoFit/>
          </a:bodyPr>
          <a:lstStyle/>
          <a:p>
            <a:pPr algn="ctr"/>
            <a:r>
              <a:rPr lang="en-GB" b="1">
                <a:solidFill>
                  <a:srgbClr val="70CD5B"/>
                </a:solidFill>
              </a:rPr>
              <a:t>STAYING SAFE</a:t>
            </a:r>
          </a:p>
        </p:txBody>
      </p:sp>
      <p:sp>
        <p:nvSpPr>
          <p:cNvPr id="3" name="TextBox 2">
            <a:extLst>
              <a:ext uri="{FF2B5EF4-FFF2-40B4-BE49-F238E27FC236}">
                <a16:creationId xmlns:a16="http://schemas.microsoft.com/office/drawing/2014/main" id="{CE5AA031-1285-A6C4-4D06-C4F0896F9FF1}"/>
              </a:ext>
            </a:extLst>
          </p:cNvPr>
          <p:cNvSpPr txBox="1"/>
          <p:nvPr/>
        </p:nvSpPr>
        <p:spPr>
          <a:xfrm>
            <a:off x="2113736" y="1232381"/>
            <a:ext cx="3528619"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1000">
                <a:cs typeface="Segoe UI"/>
              </a:rPr>
              <a:t>Concepts of bullying, abuse, sexual harassment, online safety and road safety. </a:t>
            </a:r>
            <a:endParaRPr lang="en-GB" sz="1000">
              <a:ea typeface="Calibri"/>
              <a:cs typeface="Segoe UI"/>
            </a:endParaRPr>
          </a:p>
        </p:txBody>
      </p:sp>
      <p:pic>
        <p:nvPicPr>
          <p:cNvPr id="39" name="Graphic 38">
            <a:extLst>
              <a:ext uri="{FF2B5EF4-FFF2-40B4-BE49-F238E27FC236}">
                <a16:creationId xmlns:a16="http://schemas.microsoft.com/office/drawing/2014/main" id="{97AF219D-DE13-56BA-1340-20D83067A768}"/>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1117110" y="1138372"/>
            <a:ext cx="595427" cy="595427"/>
          </a:xfrm>
          <a:prstGeom prst="rect">
            <a:avLst/>
          </a:prstGeom>
        </p:spPr>
      </p:pic>
      <p:pic>
        <p:nvPicPr>
          <p:cNvPr id="42" name="Picture 41" descr="A green and white circle with a computer and a phone&#10;&#10;Description automatically generated">
            <a:extLst>
              <a:ext uri="{FF2B5EF4-FFF2-40B4-BE49-F238E27FC236}">
                <a16:creationId xmlns:a16="http://schemas.microsoft.com/office/drawing/2014/main" id="{A5BF8A31-A230-E78F-0C6C-5AF2FAE391D9}"/>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1830625" y="1982605"/>
            <a:ext cx="660014" cy="327919"/>
          </a:xfrm>
          <a:prstGeom prst="rect">
            <a:avLst/>
          </a:prstGeom>
        </p:spPr>
      </p:pic>
      <p:pic>
        <p:nvPicPr>
          <p:cNvPr id="44" name="Picture 43" descr="A green circle with white text&#10;&#10;Description automatically generated">
            <a:extLst>
              <a:ext uri="{FF2B5EF4-FFF2-40B4-BE49-F238E27FC236}">
                <a16:creationId xmlns:a16="http://schemas.microsoft.com/office/drawing/2014/main" id="{6C72D8EE-93DD-8212-00EC-25A04E448105}"/>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4194742" y="1981950"/>
            <a:ext cx="847993" cy="327918"/>
          </a:xfrm>
          <a:prstGeom prst="rect">
            <a:avLst/>
          </a:prstGeom>
        </p:spPr>
      </p:pic>
      <p:pic>
        <p:nvPicPr>
          <p:cNvPr id="46" name="Picture 45" descr="A green and white sign with a person walking on it&#10;&#10;Description automatically generated">
            <a:extLst>
              <a:ext uri="{FF2B5EF4-FFF2-40B4-BE49-F238E27FC236}">
                <a16:creationId xmlns:a16="http://schemas.microsoft.com/office/drawing/2014/main" id="{86672F71-FCA7-A087-3011-5809CBEFF4D7}"/>
              </a:ext>
            </a:extLst>
          </p:cNvPr>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1687356" y="5451650"/>
            <a:ext cx="647482" cy="327918"/>
          </a:xfrm>
          <a:prstGeom prst="rect">
            <a:avLst/>
          </a:prstGeom>
        </p:spPr>
      </p:pic>
      <p:pic>
        <p:nvPicPr>
          <p:cNvPr id="48" name="Picture 47" descr="A green and white circle with white text&#10;&#10;Description automatically generated">
            <a:extLst>
              <a:ext uri="{FF2B5EF4-FFF2-40B4-BE49-F238E27FC236}">
                <a16:creationId xmlns:a16="http://schemas.microsoft.com/office/drawing/2014/main" id="{DB8EF2F0-A7B7-A622-8394-4BAE226F5CAD}"/>
              </a:ext>
            </a:extLst>
          </p:cNvPr>
          <p:cNvPicPr>
            <a:picLocks noChangeAspect="1"/>
          </p:cNvPicPr>
          <p:nvPr/>
        </p:nvPicPr>
        <p:blipFill>
          <a:blip r:embed="rId10" cstate="hqprint">
            <a:extLst>
              <a:ext uri="{28A0092B-C50C-407E-A947-70E740481C1C}">
                <a14:useLocalDpi xmlns:a14="http://schemas.microsoft.com/office/drawing/2010/main" val="0"/>
              </a:ext>
            </a:extLst>
          </a:blip>
          <a:stretch>
            <a:fillRect/>
          </a:stretch>
        </p:blipFill>
        <p:spPr>
          <a:xfrm>
            <a:off x="2923021" y="1990641"/>
            <a:ext cx="889766" cy="327918"/>
          </a:xfrm>
          <a:prstGeom prst="rect">
            <a:avLst/>
          </a:prstGeom>
        </p:spPr>
      </p:pic>
      <p:pic>
        <p:nvPicPr>
          <p:cNvPr id="49" name="Picture 48" descr="A green circle with white text&#10;&#10;Description automatically generated">
            <a:extLst>
              <a:ext uri="{FF2B5EF4-FFF2-40B4-BE49-F238E27FC236}">
                <a16:creationId xmlns:a16="http://schemas.microsoft.com/office/drawing/2014/main" id="{4C0E535A-0169-DB9A-A898-37612AFF0254}"/>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1705308" y="3142426"/>
            <a:ext cx="847993" cy="327918"/>
          </a:xfrm>
          <a:prstGeom prst="rect">
            <a:avLst/>
          </a:prstGeom>
        </p:spPr>
      </p:pic>
      <p:pic>
        <p:nvPicPr>
          <p:cNvPr id="50" name="Picture 49" descr="A green and white circle with white text&#10;&#10;Description automatically generated">
            <a:extLst>
              <a:ext uri="{FF2B5EF4-FFF2-40B4-BE49-F238E27FC236}">
                <a16:creationId xmlns:a16="http://schemas.microsoft.com/office/drawing/2014/main" id="{875A2BD4-2A6F-B765-6A87-8F476054E38A}"/>
              </a:ext>
            </a:extLst>
          </p:cNvPr>
          <p:cNvPicPr>
            <a:picLocks noChangeAspect="1"/>
          </p:cNvPicPr>
          <p:nvPr/>
        </p:nvPicPr>
        <p:blipFill>
          <a:blip r:embed="rId10" cstate="hqprint">
            <a:extLst>
              <a:ext uri="{28A0092B-C50C-407E-A947-70E740481C1C}">
                <a14:useLocalDpi xmlns:a14="http://schemas.microsoft.com/office/drawing/2010/main" val="0"/>
              </a:ext>
            </a:extLst>
          </a:blip>
          <a:stretch>
            <a:fillRect/>
          </a:stretch>
        </p:blipFill>
        <p:spPr>
          <a:xfrm>
            <a:off x="3182642" y="3142426"/>
            <a:ext cx="889766" cy="327918"/>
          </a:xfrm>
          <a:prstGeom prst="rect">
            <a:avLst/>
          </a:prstGeom>
        </p:spPr>
      </p:pic>
      <p:pic>
        <p:nvPicPr>
          <p:cNvPr id="51" name="Picture 50" descr="A green and white circle with a computer and a phone&#10;&#10;Description automatically generated">
            <a:extLst>
              <a:ext uri="{FF2B5EF4-FFF2-40B4-BE49-F238E27FC236}">
                <a16:creationId xmlns:a16="http://schemas.microsoft.com/office/drawing/2014/main" id="{F963C903-7871-4D8E-669B-C1E9617D163D}"/>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4678075" y="3153156"/>
            <a:ext cx="660014" cy="327919"/>
          </a:xfrm>
          <a:prstGeom prst="rect">
            <a:avLst/>
          </a:prstGeom>
        </p:spPr>
      </p:pic>
      <p:pic>
        <p:nvPicPr>
          <p:cNvPr id="52" name="Picture 51" descr="A green and white circle with a computer and a phone&#10;&#10;Description automatically generated">
            <a:extLst>
              <a:ext uri="{FF2B5EF4-FFF2-40B4-BE49-F238E27FC236}">
                <a16:creationId xmlns:a16="http://schemas.microsoft.com/office/drawing/2014/main" id="{C219AEA5-F101-2169-3455-FE081B3C20D1}"/>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1830624" y="4304963"/>
            <a:ext cx="660014" cy="327919"/>
          </a:xfrm>
          <a:prstGeom prst="rect">
            <a:avLst/>
          </a:prstGeom>
        </p:spPr>
      </p:pic>
      <p:pic>
        <p:nvPicPr>
          <p:cNvPr id="53" name="Picture 52" descr="A green and white circle with white text&#10;&#10;Description automatically generated">
            <a:extLst>
              <a:ext uri="{FF2B5EF4-FFF2-40B4-BE49-F238E27FC236}">
                <a16:creationId xmlns:a16="http://schemas.microsoft.com/office/drawing/2014/main" id="{D63001D6-E3C1-E769-32C2-0447B153BF2F}"/>
              </a:ext>
            </a:extLst>
          </p:cNvPr>
          <p:cNvPicPr>
            <a:picLocks noChangeAspect="1"/>
          </p:cNvPicPr>
          <p:nvPr/>
        </p:nvPicPr>
        <p:blipFill>
          <a:blip r:embed="rId10" cstate="hqprint">
            <a:extLst>
              <a:ext uri="{28A0092B-C50C-407E-A947-70E740481C1C}">
                <a14:useLocalDpi xmlns:a14="http://schemas.microsoft.com/office/drawing/2010/main" val="0"/>
              </a:ext>
            </a:extLst>
          </a:blip>
          <a:stretch>
            <a:fillRect/>
          </a:stretch>
        </p:blipFill>
        <p:spPr>
          <a:xfrm>
            <a:off x="3131311" y="4304963"/>
            <a:ext cx="889766" cy="327918"/>
          </a:xfrm>
          <a:prstGeom prst="rect">
            <a:avLst/>
          </a:prstGeom>
        </p:spPr>
      </p:pic>
      <p:pic>
        <p:nvPicPr>
          <p:cNvPr id="54" name="Picture 53" descr="A green circle with white text&#10;&#10;Description automatically generated">
            <a:extLst>
              <a:ext uri="{FF2B5EF4-FFF2-40B4-BE49-F238E27FC236}">
                <a16:creationId xmlns:a16="http://schemas.microsoft.com/office/drawing/2014/main" id="{AECE1890-E135-7D14-34FF-745930BF28E4}"/>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4582839" y="4274037"/>
            <a:ext cx="847993" cy="327918"/>
          </a:xfrm>
          <a:prstGeom prst="rect">
            <a:avLst/>
          </a:prstGeom>
        </p:spPr>
      </p:pic>
      <p:pic>
        <p:nvPicPr>
          <p:cNvPr id="56" name="Picture 55" descr="A green circle with white text&#10;&#10;Description automatically generated">
            <a:extLst>
              <a:ext uri="{FF2B5EF4-FFF2-40B4-BE49-F238E27FC236}">
                <a16:creationId xmlns:a16="http://schemas.microsoft.com/office/drawing/2014/main" id="{E018F7B8-24EC-A585-2A9D-B5D8BA6CE2E6}"/>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2652003" y="5451650"/>
            <a:ext cx="847993" cy="327918"/>
          </a:xfrm>
          <a:prstGeom prst="rect">
            <a:avLst/>
          </a:prstGeom>
        </p:spPr>
      </p:pic>
      <p:pic>
        <p:nvPicPr>
          <p:cNvPr id="57" name="Picture 56" descr="A green and white circle with white text&#10;&#10;Description automatically generated">
            <a:extLst>
              <a:ext uri="{FF2B5EF4-FFF2-40B4-BE49-F238E27FC236}">
                <a16:creationId xmlns:a16="http://schemas.microsoft.com/office/drawing/2014/main" id="{66605BF9-D4C0-8A57-803A-C53371D8E6FE}"/>
              </a:ext>
            </a:extLst>
          </p:cNvPr>
          <p:cNvPicPr>
            <a:picLocks noChangeAspect="1"/>
          </p:cNvPicPr>
          <p:nvPr/>
        </p:nvPicPr>
        <p:blipFill>
          <a:blip r:embed="rId10" cstate="hqprint">
            <a:extLst>
              <a:ext uri="{28A0092B-C50C-407E-A947-70E740481C1C}">
                <a14:useLocalDpi xmlns:a14="http://schemas.microsoft.com/office/drawing/2010/main" val="0"/>
              </a:ext>
            </a:extLst>
          </a:blip>
          <a:stretch>
            <a:fillRect/>
          </a:stretch>
        </p:blipFill>
        <p:spPr>
          <a:xfrm>
            <a:off x="3825950" y="5451650"/>
            <a:ext cx="889766" cy="327918"/>
          </a:xfrm>
          <a:prstGeom prst="rect">
            <a:avLst/>
          </a:prstGeom>
        </p:spPr>
      </p:pic>
      <p:pic>
        <p:nvPicPr>
          <p:cNvPr id="62" name="Picture 61" descr="A green and white circle with a computer and a phone&#10;&#10;Description automatically generated">
            <a:extLst>
              <a:ext uri="{FF2B5EF4-FFF2-40B4-BE49-F238E27FC236}">
                <a16:creationId xmlns:a16="http://schemas.microsoft.com/office/drawing/2014/main" id="{8D9C5BDC-AFC2-BE9E-B446-E9AA7A385C71}"/>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5010800" y="5451650"/>
            <a:ext cx="660014" cy="327919"/>
          </a:xfrm>
          <a:prstGeom prst="rect">
            <a:avLst/>
          </a:prstGeom>
        </p:spPr>
      </p:pic>
      <p:pic>
        <p:nvPicPr>
          <p:cNvPr id="70" name="Picture 69" descr="A green and white circle with a computer and a phone&#10;&#10;Description automatically generated">
            <a:extLst>
              <a:ext uri="{FF2B5EF4-FFF2-40B4-BE49-F238E27FC236}">
                <a16:creationId xmlns:a16="http://schemas.microsoft.com/office/drawing/2014/main" id="{BBE6100E-DC0F-A42A-4F30-3295D6D88FA3}"/>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4769870" y="6606445"/>
            <a:ext cx="660014" cy="327919"/>
          </a:xfrm>
          <a:prstGeom prst="rect">
            <a:avLst/>
          </a:prstGeom>
        </p:spPr>
      </p:pic>
      <p:pic>
        <p:nvPicPr>
          <p:cNvPr id="72" name="Picture 71" descr="A green and white sign with a person walking on it&#10;&#10;Description automatically generated">
            <a:extLst>
              <a:ext uri="{FF2B5EF4-FFF2-40B4-BE49-F238E27FC236}">
                <a16:creationId xmlns:a16="http://schemas.microsoft.com/office/drawing/2014/main" id="{E239D284-98DE-4A81-F21F-69949A61515B}"/>
              </a:ext>
            </a:extLst>
          </p:cNvPr>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3470326" y="6612575"/>
            <a:ext cx="647482" cy="327918"/>
          </a:xfrm>
          <a:prstGeom prst="rect">
            <a:avLst/>
          </a:prstGeom>
        </p:spPr>
      </p:pic>
      <p:pic>
        <p:nvPicPr>
          <p:cNvPr id="73" name="Picture 72" descr="A green circle with white text&#10;&#10;Description automatically generated">
            <a:extLst>
              <a:ext uri="{FF2B5EF4-FFF2-40B4-BE49-F238E27FC236}">
                <a16:creationId xmlns:a16="http://schemas.microsoft.com/office/drawing/2014/main" id="{6266EBDA-CE47-8E10-E223-18940AD9EB5D}"/>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2049344" y="6606445"/>
            <a:ext cx="847993" cy="327918"/>
          </a:xfrm>
          <a:prstGeom prst="rect">
            <a:avLst/>
          </a:prstGeom>
        </p:spPr>
      </p:pic>
      <p:pic>
        <p:nvPicPr>
          <p:cNvPr id="74" name="Picture 73" descr="A green circle with white text&#10;&#10;Description automatically generated">
            <a:extLst>
              <a:ext uri="{FF2B5EF4-FFF2-40B4-BE49-F238E27FC236}">
                <a16:creationId xmlns:a16="http://schemas.microsoft.com/office/drawing/2014/main" id="{26415A4F-87C7-BBE3-B2E2-995F28B9E686}"/>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1473108" y="7736618"/>
            <a:ext cx="847993" cy="327918"/>
          </a:xfrm>
          <a:prstGeom prst="rect">
            <a:avLst/>
          </a:prstGeom>
        </p:spPr>
      </p:pic>
      <p:pic>
        <p:nvPicPr>
          <p:cNvPr id="75" name="Picture 74" descr="A green and white sign with a person walking on it&#10;&#10;Description automatically generated">
            <a:extLst>
              <a:ext uri="{FF2B5EF4-FFF2-40B4-BE49-F238E27FC236}">
                <a16:creationId xmlns:a16="http://schemas.microsoft.com/office/drawing/2014/main" id="{A525DDAE-147B-1CAB-6781-8911721590D8}"/>
              </a:ext>
            </a:extLst>
          </p:cNvPr>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2714858" y="7755365"/>
            <a:ext cx="647482" cy="327918"/>
          </a:xfrm>
          <a:prstGeom prst="rect">
            <a:avLst/>
          </a:prstGeom>
        </p:spPr>
      </p:pic>
      <p:pic>
        <p:nvPicPr>
          <p:cNvPr id="76" name="Picture 75" descr="A green and white circle with white text&#10;&#10;Description automatically generated">
            <a:extLst>
              <a:ext uri="{FF2B5EF4-FFF2-40B4-BE49-F238E27FC236}">
                <a16:creationId xmlns:a16="http://schemas.microsoft.com/office/drawing/2014/main" id="{E9F48E9F-6B8E-60FA-A104-BADA63CA23AC}"/>
              </a:ext>
            </a:extLst>
          </p:cNvPr>
          <p:cNvPicPr>
            <a:picLocks noChangeAspect="1"/>
          </p:cNvPicPr>
          <p:nvPr/>
        </p:nvPicPr>
        <p:blipFill>
          <a:blip r:embed="rId10" cstate="hqprint">
            <a:extLst>
              <a:ext uri="{28A0092B-C50C-407E-A947-70E740481C1C}">
                <a14:useLocalDpi xmlns:a14="http://schemas.microsoft.com/office/drawing/2010/main" val="0"/>
              </a:ext>
            </a:extLst>
          </a:blip>
          <a:stretch>
            <a:fillRect/>
          </a:stretch>
        </p:blipFill>
        <p:spPr>
          <a:xfrm>
            <a:off x="3711672" y="7750118"/>
            <a:ext cx="889766" cy="327918"/>
          </a:xfrm>
          <a:prstGeom prst="rect">
            <a:avLst/>
          </a:prstGeom>
        </p:spPr>
      </p:pic>
      <p:pic>
        <p:nvPicPr>
          <p:cNvPr id="77" name="Picture 76" descr="A green and white circle with a computer and a phone&#10;&#10;Description automatically generated">
            <a:extLst>
              <a:ext uri="{FF2B5EF4-FFF2-40B4-BE49-F238E27FC236}">
                <a16:creationId xmlns:a16="http://schemas.microsoft.com/office/drawing/2014/main" id="{10D38849-B500-EAA3-F3B6-C6FC42CD9232}"/>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5006465" y="7760726"/>
            <a:ext cx="660014" cy="327919"/>
          </a:xfrm>
          <a:prstGeom prst="rect">
            <a:avLst/>
          </a:prstGeom>
        </p:spPr>
      </p:pic>
      <p:pic>
        <p:nvPicPr>
          <p:cNvPr id="78" name="Picture 77" descr="A green and white circle with a computer and a phone&#10;&#10;Description automatically generated">
            <a:extLst>
              <a:ext uri="{FF2B5EF4-FFF2-40B4-BE49-F238E27FC236}">
                <a16:creationId xmlns:a16="http://schemas.microsoft.com/office/drawing/2014/main" id="{BB22376E-0828-3D18-F5EF-F220535878F9}"/>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2376988" y="8898401"/>
            <a:ext cx="660014" cy="327919"/>
          </a:xfrm>
          <a:prstGeom prst="rect">
            <a:avLst/>
          </a:prstGeom>
        </p:spPr>
      </p:pic>
      <p:pic>
        <p:nvPicPr>
          <p:cNvPr id="79" name="Picture 78" descr="A green and white circle with white text&#10;&#10;Description automatically generated">
            <a:extLst>
              <a:ext uri="{FF2B5EF4-FFF2-40B4-BE49-F238E27FC236}">
                <a16:creationId xmlns:a16="http://schemas.microsoft.com/office/drawing/2014/main" id="{93A35149-0188-18E8-8673-3C65E45FE29A}"/>
              </a:ext>
            </a:extLst>
          </p:cNvPr>
          <p:cNvPicPr>
            <a:picLocks noChangeAspect="1"/>
          </p:cNvPicPr>
          <p:nvPr/>
        </p:nvPicPr>
        <p:blipFill>
          <a:blip r:embed="rId10" cstate="hqprint">
            <a:extLst>
              <a:ext uri="{28A0092B-C50C-407E-A947-70E740481C1C}">
                <a14:useLocalDpi xmlns:a14="http://schemas.microsoft.com/office/drawing/2010/main" val="0"/>
              </a:ext>
            </a:extLst>
          </a:blip>
          <a:stretch>
            <a:fillRect/>
          </a:stretch>
        </p:blipFill>
        <p:spPr>
          <a:xfrm>
            <a:off x="3169163" y="8901518"/>
            <a:ext cx="889766" cy="327918"/>
          </a:xfrm>
          <a:prstGeom prst="rect">
            <a:avLst/>
          </a:prstGeom>
        </p:spPr>
      </p:pic>
      <p:pic>
        <p:nvPicPr>
          <p:cNvPr id="80" name="Picture 79" descr="A green and white sign with a person walking on it&#10;&#10;Description automatically generated">
            <a:extLst>
              <a:ext uri="{FF2B5EF4-FFF2-40B4-BE49-F238E27FC236}">
                <a16:creationId xmlns:a16="http://schemas.microsoft.com/office/drawing/2014/main" id="{218FBD41-B1CF-28A0-D18C-BB70A39FAE4F}"/>
              </a:ext>
            </a:extLst>
          </p:cNvPr>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4215276" y="8908093"/>
            <a:ext cx="647482" cy="327918"/>
          </a:xfrm>
          <a:prstGeom prst="rect">
            <a:avLst/>
          </a:prstGeom>
        </p:spPr>
      </p:pic>
      <p:pic>
        <p:nvPicPr>
          <p:cNvPr id="81" name="Picture 80" descr="A green circle with white text&#10;&#10;Description automatically generated">
            <a:extLst>
              <a:ext uri="{FF2B5EF4-FFF2-40B4-BE49-F238E27FC236}">
                <a16:creationId xmlns:a16="http://schemas.microsoft.com/office/drawing/2014/main" id="{082CFB9E-EA2A-A049-4349-A0BA16333D49}"/>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5000357" y="8908093"/>
            <a:ext cx="847993" cy="327918"/>
          </a:xfrm>
          <a:prstGeom prst="rect">
            <a:avLst/>
          </a:prstGeom>
        </p:spPr>
      </p:pic>
    </p:spTree>
    <p:extLst>
      <p:ext uri="{BB962C8B-B14F-4D97-AF65-F5344CB8AC3E}">
        <p14:creationId xmlns:p14="http://schemas.microsoft.com/office/powerpoint/2010/main" val="28193602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FBA45F-7A82-02B8-C744-2405648D8B58}"/>
            </a:ext>
          </a:extLst>
        </p:cNvPr>
        <p:cNvGrpSpPr/>
        <p:nvPr/>
      </p:nvGrpSpPr>
      <p:grpSpPr>
        <a:xfrm>
          <a:off x="0" y="0"/>
          <a:ext cx="0" cy="0"/>
          <a:chOff x="0" y="0"/>
          <a:chExt cx="0" cy="0"/>
        </a:xfrm>
      </p:grpSpPr>
      <p:pic>
        <p:nvPicPr>
          <p:cNvPr id="5" name="Picture 4" descr="A white background with black dots&#10;&#10;Description automatically generated">
            <a:extLst>
              <a:ext uri="{FF2B5EF4-FFF2-40B4-BE49-F238E27FC236}">
                <a16:creationId xmlns:a16="http://schemas.microsoft.com/office/drawing/2014/main" id="{93D1ED29-31F0-E276-690C-BD57A190B9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9" y="0"/>
            <a:ext cx="7558636" cy="10691813"/>
          </a:xfrm>
          <a:prstGeom prst="rect">
            <a:avLst/>
          </a:prstGeom>
        </p:spPr>
      </p:pic>
      <p:pic>
        <p:nvPicPr>
          <p:cNvPr id="4" name="Picture 3" descr="A green spiral with white text&#10;&#10;Description automatically generated">
            <a:extLst>
              <a:ext uri="{FF2B5EF4-FFF2-40B4-BE49-F238E27FC236}">
                <a16:creationId xmlns:a16="http://schemas.microsoft.com/office/drawing/2014/main" id="{225C50EF-9D83-BDE7-AE53-AD0AFC72018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9" y="0"/>
            <a:ext cx="7558636" cy="10691813"/>
          </a:xfrm>
          <a:prstGeom prst="rect">
            <a:avLst/>
          </a:prstGeom>
        </p:spPr>
      </p:pic>
      <p:sp>
        <p:nvSpPr>
          <p:cNvPr id="6" name="TextBox 5">
            <a:extLst>
              <a:ext uri="{FF2B5EF4-FFF2-40B4-BE49-F238E27FC236}">
                <a16:creationId xmlns:a16="http://schemas.microsoft.com/office/drawing/2014/main" id="{CC3DD033-0E38-3406-0822-CC6D4C9BE847}"/>
              </a:ext>
            </a:extLst>
          </p:cNvPr>
          <p:cNvSpPr txBox="1"/>
          <p:nvPr/>
        </p:nvSpPr>
        <p:spPr>
          <a:xfrm>
            <a:off x="1708727" y="489527"/>
            <a:ext cx="4137891" cy="400110"/>
          </a:xfrm>
          <a:prstGeom prst="rect">
            <a:avLst/>
          </a:prstGeom>
          <a:noFill/>
        </p:spPr>
        <p:txBody>
          <a:bodyPr wrap="square" rtlCol="0">
            <a:spAutoFit/>
          </a:bodyPr>
          <a:lstStyle/>
          <a:p>
            <a:pPr algn="ctr"/>
            <a:r>
              <a:rPr lang="en-GB" sz="2000" b="1">
                <a:solidFill>
                  <a:schemeClr val="bg1"/>
                </a:solidFill>
                <a:latin typeface="Open Sans" panose="020B0606030504020204" pitchFamily="34" charset="0"/>
                <a:ea typeface="Open Sans" panose="020B0606030504020204" pitchFamily="34" charset="0"/>
                <a:cs typeface="Open Sans" panose="020B0606030504020204" pitchFamily="34" charset="0"/>
              </a:rPr>
              <a:t>CURRICULUM NARRATIVE</a:t>
            </a:r>
          </a:p>
        </p:txBody>
      </p:sp>
      <p:sp>
        <p:nvSpPr>
          <p:cNvPr id="7" name="TextBox 6">
            <a:extLst>
              <a:ext uri="{FF2B5EF4-FFF2-40B4-BE49-F238E27FC236}">
                <a16:creationId xmlns:a16="http://schemas.microsoft.com/office/drawing/2014/main" id="{CEB2456F-AAB5-D564-7413-293202F8B38F}"/>
              </a:ext>
            </a:extLst>
          </p:cNvPr>
          <p:cNvSpPr txBox="1"/>
          <p:nvPr/>
        </p:nvSpPr>
        <p:spPr>
          <a:xfrm>
            <a:off x="0" y="10363198"/>
            <a:ext cx="7559675" cy="307777"/>
          </a:xfrm>
          <a:prstGeom prst="rect">
            <a:avLst/>
          </a:prstGeom>
          <a:noFill/>
        </p:spPr>
        <p:txBody>
          <a:bodyPr wrap="square" rtlCol="0" anchor="b">
            <a:spAutoFit/>
          </a:bodyPr>
          <a:lstStyle/>
          <a:p>
            <a:pPr algn="ctr"/>
            <a:r>
              <a:rPr lang="en-GB" sz="1400" i="1">
                <a:solidFill>
                  <a:schemeClr val="bg1"/>
                </a:solidFill>
                <a:latin typeface="Open Sans" panose="020B0606030504020204" pitchFamily="34" charset="0"/>
                <a:ea typeface="Open Sans" panose="020B0606030504020204" pitchFamily="34" charset="0"/>
                <a:cs typeface="Open Sans" panose="020B0606030504020204" pitchFamily="34" charset="0"/>
              </a:rPr>
              <a:t>Christ at the Centre, Children at the Heart </a:t>
            </a:r>
          </a:p>
        </p:txBody>
      </p:sp>
      <p:sp>
        <p:nvSpPr>
          <p:cNvPr id="2" name="TextBox 1">
            <a:extLst>
              <a:ext uri="{FF2B5EF4-FFF2-40B4-BE49-F238E27FC236}">
                <a16:creationId xmlns:a16="http://schemas.microsoft.com/office/drawing/2014/main" id="{AEEFCD6A-130B-FF79-1CFD-ECE0061C5A61}"/>
              </a:ext>
            </a:extLst>
          </p:cNvPr>
          <p:cNvSpPr txBox="1"/>
          <p:nvPr/>
        </p:nvSpPr>
        <p:spPr>
          <a:xfrm>
            <a:off x="1708728" y="886295"/>
            <a:ext cx="4137890" cy="369332"/>
          </a:xfrm>
          <a:prstGeom prst="rect">
            <a:avLst/>
          </a:prstGeom>
          <a:noFill/>
        </p:spPr>
        <p:txBody>
          <a:bodyPr wrap="square" rtlCol="0">
            <a:spAutoFit/>
          </a:bodyPr>
          <a:lstStyle/>
          <a:p>
            <a:pPr algn="ctr"/>
            <a:r>
              <a:rPr lang="en-GB" b="1">
                <a:solidFill>
                  <a:srgbClr val="70CD5B"/>
                </a:solidFill>
              </a:rPr>
              <a:t>HEALTH &amp; WELLBEING</a:t>
            </a:r>
          </a:p>
        </p:txBody>
      </p:sp>
      <p:pic>
        <p:nvPicPr>
          <p:cNvPr id="39" name="Picture 38" descr="A green and white circle with a heart and pulse line&#10;&#10;Description automatically generated">
            <a:extLst>
              <a:ext uri="{FF2B5EF4-FFF2-40B4-BE49-F238E27FC236}">
                <a16:creationId xmlns:a16="http://schemas.microsoft.com/office/drawing/2014/main" id="{62F89B15-96A3-8A7E-A376-EEF143C14B88}"/>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654319" y="1033840"/>
            <a:ext cx="595427" cy="595427"/>
          </a:xfrm>
          <a:prstGeom prst="rect">
            <a:avLst/>
          </a:prstGeom>
        </p:spPr>
      </p:pic>
      <p:sp>
        <p:nvSpPr>
          <p:cNvPr id="3" name="TextBox 2">
            <a:extLst>
              <a:ext uri="{FF2B5EF4-FFF2-40B4-BE49-F238E27FC236}">
                <a16:creationId xmlns:a16="http://schemas.microsoft.com/office/drawing/2014/main" id="{39AB9006-F91C-5331-92BA-810B35FC7987}"/>
              </a:ext>
            </a:extLst>
          </p:cNvPr>
          <p:cNvSpPr txBox="1"/>
          <p:nvPr/>
        </p:nvSpPr>
        <p:spPr>
          <a:xfrm>
            <a:off x="2226000" y="1134206"/>
            <a:ext cx="3121885" cy="55399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1000"/>
              <a:t>Healthy eating, importance of exercise, alcohol, harmful substances. first aid, mental health and developmental changes.</a:t>
            </a:r>
            <a:endParaRPr lang="en-GB">
              <a:ea typeface="Calibri" panose="020F0502020204030204"/>
              <a:cs typeface="Calibri" panose="020F0502020204030204"/>
            </a:endParaRPr>
          </a:p>
        </p:txBody>
      </p:sp>
      <p:sp>
        <p:nvSpPr>
          <p:cNvPr id="57" name="TextBox 56">
            <a:extLst>
              <a:ext uri="{FF2B5EF4-FFF2-40B4-BE49-F238E27FC236}">
                <a16:creationId xmlns:a16="http://schemas.microsoft.com/office/drawing/2014/main" id="{714892B9-FEDD-4B93-BD0A-5BB6F81190D8}"/>
              </a:ext>
            </a:extLst>
          </p:cNvPr>
          <p:cNvSpPr txBox="1"/>
          <p:nvPr/>
        </p:nvSpPr>
        <p:spPr>
          <a:xfrm>
            <a:off x="5304525" y="6441997"/>
            <a:ext cx="1185425" cy="246221"/>
          </a:xfrm>
          <a:prstGeom prst="rect">
            <a:avLst/>
          </a:prstGeom>
          <a:noFill/>
        </p:spPr>
        <p:txBody>
          <a:bodyPr wrap="square" lIns="91440" tIns="45720" rIns="91440" bIns="45720" rtlCol="0" anchor="t">
            <a:spAutoFit/>
          </a:bodyPr>
          <a:lstStyle/>
          <a:p>
            <a:pPr algn="ctr"/>
            <a:r>
              <a:rPr lang="en-GB" sz="1000">
                <a:solidFill>
                  <a:schemeClr val="bg1"/>
                </a:solidFill>
              </a:rPr>
              <a:t>Sun Safety</a:t>
            </a:r>
            <a:endParaRPr lang="en-US" sz="1000">
              <a:solidFill>
                <a:schemeClr val="bg1"/>
              </a:solidFill>
              <a:ea typeface="Calibri" panose="020F0502020204030204"/>
              <a:cs typeface="Calibri" panose="020F0502020204030204"/>
            </a:endParaRPr>
          </a:p>
        </p:txBody>
      </p:sp>
      <p:pic>
        <p:nvPicPr>
          <p:cNvPr id="37" name="Picture 36" descr="A green and white circle with a face&#10;&#10;Description automatically generated">
            <a:extLst>
              <a:ext uri="{FF2B5EF4-FFF2-40B4-BE49-F238E27FC236}">
                <a16:creationId xmlns:a16="http://schemas.microsoft.com/office/drawing/2014/main" id="{B06D895C-7C98-2DBD-2CB4-74DE68AFABE1}"/>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5144602" y="8903348"/>
            <a:ext cx="873407" cy="369609"/>
          </a:xfrm>
          <a:prstGeom prst="rect">
            <a:avLst/>
          </a:prstGeom>
        </p:spPr>
      </p:pic>
      <p:pic>
        <p:nvPicPr>
          <p:cNvPr id="41" name="Picture 40" descr="A green and white circle with a cross in it&#10;&#10;Description automatically generated">
            <a:extLst>
              <a:ext uri="{FF2B5EF4-FFF2-40B4-BE49-F238E27FC236}">
                <a16:creationId xmlns:a16="http://schemas.microsoft.com/office/drawing/2014/main" id="{5FE19CFA-DDC1-7A81-6202-D9CCD2C004E8}"/>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2547119" y="7737591"/>
            <a:ext cx="648876" cy="380125"/>
          </a:xfrm>
          <a:prstGeom prst="rect">
            <a:avLst/>
          </a:prstGeom>
        </p:spPr>
      </p:pic>
      <p:pic>
        <p:nvPicPr>
          <p:cNvPr id="43" name="Picture 42" descr="A green and white circle with a green and white circle with white text&#10;&#10;Description automatically generated">
            <a:extLst>
              <a:ext uri="{FF2B5EF4-FFF2-40B4-BE49-F238E27FC236}">
                <a16:creationId xmlns:a16="http://schemas.microsoft.com/office/drawing/2014/main" id="{E4BF9410-8F7E-3739-440F-053CC7FFDA66}"/>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4109235" y="7751876"/>
            <a:ext cx="932154" cy="380125"/>
          </a:xfrm>
          <a:prstGeom prst="rect">
            <a:avLst/>
          </a:prstGeom>
        </p:spPr>
      </p:pic>
      <p:pic>
        <p:nvPicPr>
          <p:cNvPr id="45" name="Picture 44" descr="A green and white circle with a baby bottle in it&#10;&#10;Description automatically generated">
            <a:extLst>
              <a:ext uri="{FF2B5EF4-FFF2-40B4-BE49-F238E27FC236}">
                <a16:creationId xmlns:a16="http://schemas.microsoft.com/office/drawing/2014/main" id="{F6205E27-86BC-1BA4-DD19-8809665CC331}"/>
              </a:ext>
            </a:extLst>
          </p:cNvPr>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4197619" y="8919589"/>
            <a:ext cx="814552" cy="369609"/>
          </a:xfrm>
          <a:prstGeom prst="rect">
            <a:avLst/>
          </a:prstGeom>
        </p:spPr>
      </p:pic>
      <p:pic>
        <p:nvPicPr>
          <p:cNvPr id="59" name="Picture 58" descr="A green and white circle with a green hat and heartbeat line&#10;&#10;Description automatically generated">
            <a:extLst>
              <a:ext uri="{FF2B5EF4-FFF2-40B4-BE49-F238E27FC236}">
                <a16:creationId xmlns:a16="http://schemas.microsoft.com/office/drawing/2014/main" id="{54208FDD-3485-6DE7-13CC-C8D44D815114}"/>
              </a:ext>
            </a:extLst>
          </p:cNvPr>
          <p:cNvPicPr>
            <a:picLocks noChangeAspect="1"/>
          </p:cNvPicPr>
          <p:nvPr/>
        </p:nvPicPr>
        <p:blipFill>
          <a:blip r:embed="rId10" cstate="hqprint">
            <a:extLst>
              <a:ext uri="{28A0092B-C50C-407E-A947-70E740481C1C}">
                <a14:useLocalDpi xmlns:a14="http://schemas.microsoft.com/office/drawing/2010/main" val="0"/>
              </a:ext>
            </a:extLst>
          </a:blip>
          <a:stretch>
            <a:fillRect/>
          </a:stretch>
        </p:blipFill>
        <p:spPr>
          <a:xfrm>
            <a:off x="3344143" y="6567864"/>
            <a:ext cx="765092" cy="380125"/>
          </a:xfrm>
          <a:prstGeom prst="rect">
            <a:avLst/>
          </a:prstGeom>
        </p:spPr>
      </p:pic>
      <p:pic>
        <p:nvPicPr>
          <p:cNvPr id="61" name="Picture 60" descr="A green and white circle with a person in a circle and white text&#10;&#10;Description automatically generated">
            <a:extLst>
              <a:ext uri="{FF2B5EF4-FFF2-40B4-BE49-F238E27FC236}">
                <a16:creationId xmlns:a16="http://schemas.microsoft.com/office/drawing/2014/main" id="{3F7AA82C-D90C-D57C-661E-B163CC00A600}"/>
              </a:ext>
            </a:extLst>
          </p:cNvPr>
          <p:cNvPicPr>
            <a:picLocks noChangeAspect="1"/>
          </p:cNvPicPr>
          <p:nvPr/>
        </p:nvPicPr>
        <p:blipFill>
          <a:blip r:embed="rId11" cstate="hqprint">
            <a:extLst>
              <a:ext uri="{28A0092B-C50C-407E-A947-70E740481C1C}">
                <a14:useLocalDpi xmlns:a14="http://schemas.microsoft.com/office/drawing/2010/main" val="0"/>
              </a:ext>
            </a:extLst>
          </a:blip>
          <a:stretch>
            <a:fillRect/>
          </a:stretch>
        </p:blipFill>
        <p:spPr>
          <a:xfrm>
            <a:off x="2393725" y="8919589"/>
            <a:ext cx="833385" cy="369609"/>
          </a:xfrm>
          <a:prstGeom prst="rect">
            <a:avLst/>
          </a:prstGeom>
        </p:spPr>
      </p:pic>
      <p:pic>
        <p:nvPicPr>
          <p:cNvPr id="63" name="Picture 62" descr="A green circle with white text&#10;&#10;Description automatically generated">
            <a:extLst>
              <a:ext uri="{FF2B5EF4-FFF2-40B4-BE49-F238E27FC236}">
                <a16:creationId xmlns:a16="http://schemas.microsoft.com/office/drawing/2014/main" id="{30A235C5-F9D0-7FC4-0C06-A40A2FA6FE22}"/>
              </a:ext>
            </a:extLst>
          </p:cNvPr>
          <p:cNvPicPr>
            <a:picLocks noChangeAspect="1"/>
          </p:cNvPicPr>
          <p:nvPr/>
        </p:nvPicPr>
        <p:blipFill>
          <a:blip r:embed="rId12" cstate="hqprint">
            <a:extLst>
              <a:ext uri="{28A0092B-C50C-407E-A947-70E740481C1C}">
                <a14:useLocalDpi xmlns:a14="http://schemas.microsoft.com/office/drawing/2010/main" val="0"/>
              </a:ext>
            </a:extLst>
          </a:blip>
          <a:stretch>
            <a:fillRect/>
          </a:stretch>
        </p:blipFill>
        <p:spPr>
          <a:xfrm>
            <a:off x="3351322" y="8922086"/>
            <a:ext cx="708613" cy="369609"/>
          </a:xfrm>
          <a:prstGeom prst="rect">
            <a:avLst/>
          </a:prstGeom>
        </p:spPr>
      </p:pic>
      <p:pic>
        <p:nvPicPr>
          <p:cNvPr id="64" name="Picture 63" descr="A green and white circle with a baby bottle in it&#10;&#10;Description automatically generated">
            <a:extLst>
              <a:ext uri="{FF2B5EF4-FFF2-40B4-BE49-F238E27FC236}">
                <a16:creationId xmlns:a16="http://schemas.microsoft.com/office/drawing/2014/main" id="{209153D5-DCA0-2840-90F5-578895D61BE9}"/>
              </a:ext>
            </a:extLst>
          </p:cNvPr>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2146551" y="6575846"/>
            <a:ext cx="837728" cy="380125"/>
          </a:xfrm>
          <a:prstGeom prst="rect">
            <a:avLst/>
          </a:prstGeom>
        </p:spPr>
      </p:pic>
      <p:pic>
        <p:nvPicPr>
          <p:cNvPr id="65" name="Picture 64" descr="A green and white circle with a face&#10;&#10;Description automatically generated">
            <a:extLst>
              <a:ext uri="{FF2B5EF4-FFF2-40B4-BE49-F238E27FC236}">
                <a16:creationId xmlns:a16="http://schemas.microsoft.com/office/drawing/2014/main" id="{65055665-ACC7-5B27-29C4-E1540F3827D1}"/>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4486809" y="6589139"/>
            <a:ext cx="898257" cy="380125"/>
          </a:xfrm>
          <a:prstGeom prst="rect">
            <a:avLst/>
          </a:prstGeom>
        </p:spPr>
      </p:pic>
      <p:pic>
        <p:nvPicPr>
          <p:cNvPr id="66" name="Picture 65" descr="A green and white circle with a green hat and heartbeat line&#10;&#10;Description automatically generated">
            <a:extLst>
              <a:ext uri="{FF2B5EF4-FFF2-40B4-BE49-F238E27FC236}">
                <a16:creationId xmlns:a16="http://schemas.microsoft.com/office/drawing/2014/main" id="{5234F239-A2C5-EF85-8D84-6E39950DAEE7}"/>
              </a:ext>
            </a:extLst>
          </p:cNvPr>
          <p:cNvPicPr>
            <a:picLocks noChangeAspect="1"/>
          </p:cNvPicPr>
          <p:nvPr/>
        </p:nvPicPr>
        <p:blipFill>
          <a:blip r:embed="rId10" cstate="hqprint">
            <a:extLst>
              <a:ext uri="{28A0092B-C50C-407E-A947-70E740481C1C}">
                <a14:useLocalDpi xmlns:a14="http://schemas.microsoft.com/office/drawing/2010/main" val="0"/>
              </a:ext>
            </a:extLst>
          </a:blip>
          <a:stretch>
            <a:fillRect/>
          </a:stretch>
        </p:blipFill>
        <p:spPr>
          <a:xfrm>
            <a:off x="5039001" y="5413735"/>
            <a:ext cx="765092" cy="380125"/>
          </a:xfrm>
          <a:prstGeom prst="rect">
            <a:avLst/>
          </a:prstGeom>
        </p:spPr>
      </p:pic>
      <p:pic>
        <p:nvPicPr>
          <p:cNvPr id="67" name="Picture 66" descr="A green and white circle with a green and white circle with white text&#10;&#10;Description automatically generated">
            <a:extLst>
              <a:ext uri="{FF2B5EF4-FFF2-40B4-BE49-F238E27FC236}">
                <a16:creationId xmlns:a16="http://schemas.microsoft.com/office/drawing/2014/main" id="{DC99B1A9-82C4-67A6-8269-1872FE614732}"/>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3786942" y="5412028"/>
            <a:ext cx="932154" cy="380125"/>
          </a:xfrm>
          <a:prstGeom prst="rect">
            <a:avLst/>
          </a:prstGeom>
        </p:spPr>
      </p:pic>
      <p:pic>
        <p:nvPicPr>
          <p:cNvPr id="68" name="Picture 67" descr="A green and white circle with a cross in it&#10;&#10;Description automatically generated">
            <a:extLst>
              <a:ext uri="{FF2B5EF4-FFF2-40B4-BE49-F238E27FC236}">
                <a16:creationId xmlns:a16="http://schemas.microsoft.com/office/drawing/2014/main" id="{8D69934F-1723-459C-317C-27F664B67DCF}"/>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2813369" y="5406119"/>
            <a:ext cx="648876" cy="380125"/>
          </a:xfrm>
          <a:prstGeom prst="rect">
            <a:avLst/>
          </a:prstGeom>
        </p:spPr>
      </p:pic>
      <p:pic>
        <p:nvPicPr>
          <p:cNvPr id="69" name="Picture 68" descr="A green and white circle with a face&#10;&#10;Description automatically generated">
            <a:extLst>
              <a:ext uri="{FF2B5EF4-FFF2-40B4-BE49-F238E27FC236}">
                <a16:creationId xmlns:a16="http://schemas.microsoft.com/office/drawing/2014/main" id="{EBF00143-C134-7467-0385-E5B4E1BA048F}"/>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1708727" y="5416538"/>
            <a:ext cx="898257" cy="380125"/>
          </a:xfrm>
          <a:prstGeom prst="rect">
            <a:avLst/>
          </a:prstGeom>
        </p:spPr>
      </p:pic>
      <p:pic>
        <p:nvPicPr>
          <p:cNvPr id="70" name="Picture 69" descr="A green and white circle with a person in a circle and white text&#10;&#10;Description automatically generated">
            <a:extLst>
              <a:ext uri="{FF2B5EF4-FFF2-40B4-BE49-F238E27FC236}">
                <a16:creationId xmlns:a16="http://schemas.microsoft.com/office/drawing/2014/main" id="{4E84AB68-F8CF-46D8-5193-EE028296E47B}"/>
              </a:ext>
            </a:extLst>
          </p:cNvPr>
          <p:cNvPicPr>
            <a:picLocks noChangeAspect="1"/>
          </p:cNvPicPr>
          <p:nvPr/>
        </p:nvPicPr>
        <p:blipFill>
          <a:blip r:embed="rId11" cstate="hqprint">
            <a:extLst>
              <a:ext uri="{28A0092B-C50C-407E-A947-70E740481C1C}">
                <a14:useLocalDpi xmlns:a14="http://schemas.microsoft.com/office/drawing/2010/main" val="0"/>
              </a:ext>
            </a:extLst>
          </a:blip>
          <a:stretch>
            <a:fillRect/>
          </a:stretch>
        </p:blipFill>
        <p:spPr>
          <a:xfrm>
            <a:off x="1867512" y="4260278"/>
            <a:ext cx="833385" cy="369609"/>
          </a:xfrm>
          <a:prstGeom prst="rect">
            <a:avLst/>
          </a:prstGeom>
        </p:spPr>
      </p:pic>
      <p:pic>
        <p:nvPicPr>
          <p:cNvPr id="71" name="Picture 70" descr="A green and white circle with a baby bottle in it&#10;&#10;Description automatically generated">
            <a:extLst>
              <a:ext uri="{FF2B5EF4-FFF2-40B4-BE49-F238E27FC236}">
                <a16:creationId xmlns:a16="http://schemas.microsoft.com/office/drawing/2014/main" id="{8F5D555D-A20E-C131-0DE7-E23FD4F0A120}"/>
              </a:ext>
            </a:extLst>
          </p:cNvPr>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3232839" y="4269436"/>
            <a:ext cx="837728" cy="380125"/>
          </a:xfrm>
          <a:prstGeom prst="rect">
            <a:avLst/>
          </a:prstGeom>
        </p:spPr>
      </p:pic>
      <p:pic>
        <p:nvPicPr>
          <p:cNvPr id="72" name="Picture 71" descr="A green and white circle with a green hat and heartbeat line&#10;&#10;Description automatically generated">
            <a:extLst>
              <a:ext uri="{FF2B5EF4-FFF2-40B4-BE49-F238E27FC236}">
                <a16:creationId xmlns:a16="http://schemas.microsoft.com/office/drawing/2014/main" id="{51CBCE10-2753-1988-1443-ACA22080ED50}"/>
              </a:ext>
            </a:extLst>
          </p:cNvPr>
          <p:cNvPicPr>
            <a:picLocks noChangeAspect="1"/>
          </p:cNvPicPr>
          <p:nvPr/>
        </p:nvPicPr>
        <p:blipFill>
          <a:blip r:embed="rId10" cstate="hqprint">
            <a:extLst>
              <a:ext uri="{28A0092B-C50C-407E-A947-70E740481C1C}">
                <a14:useLocalDpi xmlns:a14="http://schemas.microsoft.com/office/drawing/2010/main" val="0"/>
              </a:ext>
            </a:extLst>
          </a:blip>
          <a:stretch>
            <a:fillRect/>
          </a:stretch>
        </p:blipFill>
        <p:spPr>
          <a:xfrm>
            <a:off x="4656455" y="4272132"/>
            <a:ext cx="765092" cy="380125"/>
          </a:xfrm>
          <a:prstGeom prst="rect">
            <a:avLst/>
          </a:prstGeom>
        </p:spPr>
      </p:pic>
      <p:pic>
        <p:nvPicPr>
          <p:cNvPr id="73" name="Picture 72" descr="A green and white circle with a green and white circle with white text&#10;&#10;Description automatically generated">
            <a:extLst>
              <a:ext uri="{FF2B5EF4-FFF2-40B4-BE49-F238E27FC236}">
                <a16:creationId xmlns:a16="http://schemas.microsoft.com/office/drawing/2014/main" id="{C84C82D6-2156-86C9-6FD5-0006CC016C0B}"/>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5103077" y="3097819"/>
            <a:ext cx="932154" cy="380125"/>
          </a:xfrm>
          <a:prstGeom prst="rect">
            <a:avLst/>
          </a:prstGeom>
        </p:spPr>
      </p:pic>
      <p:pic>
        <p:nvPicPr>
          <p:cNvPr id="74" name="Picture 73" descr="A green and white circle with a person in a circle and white text&#10;&#10;Description automatically generated">
            <a:extLst>
              <a:ext uri="{FF2B5EF4-FFF2-40B4-BE49-F238E27FC236}">
                <a16:creationId xmlns:a16="http://schemas.microsoft.com/office/drawing/2014/main" id="{3581BDF0-6C57-7556-FEB4-9EDE6E2BD670}"/>
              </a:ext>
            </a:extLst>
          </p:cNvPr>
          <p:cNvPicPr>
            <a:picLocks noChangeAspect="1"/>
          </p:cNvPicPr>
          <p:nvPr/>
        </p:nvPicPr>
        <p:blipFill>
          <a:blip r:embed="rId11" cstate="hqprint">
            <a:extLst>
              <a:ext uri="{28A0092B-C50C-407E-A947-70E740481C1C}">
                <a14:useLocalDpi xmlns:a14="http://schemas.microsoft.com/office/drawing/2010/main" val="0"/>
              </a:ext>
            </a:extLst>
          </a:blip>
          <a:stretch>
            <a:fillRect/>
          </a:stretch>
        </p:blipFill>
        <p:spPr>
          <a:xfrm>
            <a:off x="4143311" y="3108335"/>
            <a:ext cx="833385" cy="369609"/>
          </a:xfrm>
          <a:prstGeom prst="rect">
            <a:avLst/>
          </a:prstGeom>
        </p:spPr>
      </p:pic>
      <p:pic>
        <p:nvPicPr>
          <p:cNvPr id="75" name="Picture 74" descr="A green and white circle with a cross in it&#10;&#10;Description automatically generated">
            <a:extLst>
              <a:ext uri="{FF2B5EF4-FFF2-40B4-BE49-F238E27FC236}">
                <a16:creationId xmlns:a16="http://schemas.microsoft.com/office/drawing/2014/main" id="{FBFBDD0E-9B46-592E-98BF-1C31DDB08E65}"/>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3368054" y="3101570"/>
            <a:ext cx="648876" cy="380125"/>
          </a:xfrm>
          <a:prstGeom prst="rect">
            <a:avLst/>
          </a:prstGeom>
        </p:spPr>
      </p:pic>
      <p:pic>
        <p:nvPicPr>
          <p:cNvPr id="76" name="Picture 75" descr="A green and white circle with a green hat and heartbeat line&#10;&#10;Description automatically generated">
            <a:extLst>
              <a:ext uri="{FF2B5EF4-FFF2-40B4-BE49-F238E27FC236}">
                <a16:creationId xmlns:a16="http://schemas.microsoft.com/office/drawing/2014/main" id="{8AFC64B6-C4F3-28A6-A4C7-AE2410894103}"/>
              </a:ext>
            </a:extLst>
          </p:cNvPr>
          <p:cNvPicPr>
            <a:picLocks noChangeAspect="1"/>
          </p:cNvPicPr>
          <p:nvPr/>
        </p:nvPicPr>
        <p:blipFill>
          <a:blip r:embed="rId10" cstate="hqprint">
            <a:extLst>
              <a:ext uri="{28A0092B-C50C-407E-A947-70E740481C1C}">
                <a14:useLocalDpi xmlns:a14="http://schemas.microsoft.com/office/drawing/2010/main" val="0"/>
              </a:ext>
            </a:extLst>
          </a:blip>
          <a:stretch>
            <a:fillRect/>
          </a:stretch>
        </p:blipFill>
        <p:spPr>
          <a:xfrm>
            <a:off x="2515421" y="3109608"/>
            <a:ext cx="765092" cy="380125"/>
          </a:xfrm>
          <a:prstGeom prst="rect">
            <a:avLst/>
          </a:prstGeom>
        </p:spPr>
      </p:pic>
      <p:pic>
        <p:nvPicPr>
          <p:cNvPr id="77" name="Picture 76" descr="A green and white circle with a face&#10;&#10;Description automatically generated">
            <a:extLst>
              <a:ext uri="{FF2B5EF4-FFF2-40B4-BE49-F238E27FC236}">
                <a16:creationId xmlns:a16="http://schemas.microsoft.com/office/drawing/2014/main" id="{D6553B46-D8FB-AAF4-E37F-00B8C14D3E3A}"/>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1510031" y="3111541"/>
            <a:ext cx="898257" cy="380125"/>
          </a:xfrm>
          <a:prstGeom prst="rect">
            <a:avLst/>
          </a:prstGeom>
        </p:spPr>
      </p:pic>
      <p:pic>
        <p:nvPicPr>
          <p:cNvPr id="78" name="Picture 77" descr="A green and white circle with a green hat and heartbeat line&#10;&#10;Description automatically generated">
            <a:extLst>
              <a:ext uri="{FF2B5EF4-FFF2-40B4-BE49-F238E27FC236}">
                <a16:creationId xmlns:a16="http://schemas.microsoft.com/office/drawing/2014/main" id="{8CAF4DA4-7BDC-E63D-52CB-8500F33283FC}"/>
              </a:ext>
            </a:extLst>
          </p:cNvPr>
          <p:cNvPicPr>
            <a:picLocks noChangeAspect="1"/>
          </p:cNvPicPr>
          <p:nvPr/>
        </p:nvPicPr>
        <p:blipFill>
          <a:blip r:embed="rId10" cstate="hqprint">
            <a:extLst>
              <a:ext uri="{28A0092B-C50C-407E-A947-70E740481C1C}">
                <a14:useLocalDpi xmlns:a14="http://schemas.microsoft.com/office/drawing/2010/main" val="0"/>
              </a:ext>
            </a:extLst>
          </a:blip>
          <a:stretch>
            <a:fillRect/>
          </a:stretch>
        </p:blipFill>
        <p:spPr>
          <a:xfrm>
            <a:off x="1519113" y="1957521"/>
            <a:ext cx="765092" cy="380125"/>
          </a:xfrm>
          <a:prstGeom prst="rect">
            <a:avLst/>
          </a:prstGeom>
        </p:spPr>
      </p:pic>
      <p:pic>
        <p:nvPicPr>
          <p:cNvPr id="79" name="Picture 78" descr="A green and white circle with a person in a circle and white text&#10;&#10;Description automatically generated">
            <a:extLst>
              <a:ext uri="{FF2B5EF4-FFF2-40B4-BE49-F238E27FC236}">
                <a16:creationId xmlns:a16="http://schemas.microsoft.com/office/drawing/2014/main" id="{BE69D402-75BA-CD8F-D908-C6F23A62B514}"/>
              </a:ext>
            </a:extLst>
          </p:cNvPr>
          <p:cNvPicPr>
            <a:picLocks noChangeAspect="1"/>
          </p:cNvPicPr>
          <p:nvPr/>
        </p:nvPicPr>
        <p:blipFill>
          <a:blip r:embed="rId11" cstate="hqprint">
            <a:extLst>
              <a:ext uri="{28A0092B-C50C-407E-A947-70E740481C1C}">
                <a14:useLocalDpi xmlns:a14="http://schemas.microsoft.com/office/drawing/2010/main" val="0"/>
              </a:ext>
            </a:extLst>
          </a:blip>
          <a:stretch>
            <a:fillRect/>
          </a:stretch>
        </p:blipFill>
        <p:spPr>
          <a:xfrm>
            <a:off x="2454864" y="1957521"/>
            <a:ext cx="833385" cy="369609"/>
          </a:xfrm>
          <a:prstGeom prst="rect">
            <a:avLst/>
          </a:prstGeom>
        </p:spPr>
      </p:pic>
      <p:pic>
        <p:nvPicPr>
          <p:cNvPr id="80" name="Picture 79" descr="A green and white circle with a baby bottle in it&#10;&#10;Description automatically generated">
            <a:extLst>
              <a:ext uri="{FF2B5EF4-FFF2-40B4-BE49-F238E27FC236}">
                <a16:creationId xmlns:a16="http://schemas.microsoft.com/office/drawing/2014/main" id="{8ACB494B-F2A6-4AB8-D598-D9785C9B3FA4}"/>
              </a:ext>
            </a:extLst>
          </p:cNvPr>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3385936" y="1953106"/>
            <a:ext cx="837728" cy="380125"/>
          </a:xfrm>
          <a:prstGeom prst="rect">
            <a:avLst/>
          </a:prstGeom>
        </p:spPr>
      </p:pic>
      <p:pic>
        <p:nvPicPr>
          <p:cNvPr id="81" name="Picture 80" descr="A green and white circle with a green and white circle with white text&#10;&#10;Description automatically generated">
            <a:extLst>
              <a:ext uri="{FF2B5EF4-FFF2-40B4-BE49-F238E27FC236}">
                <a16:creationId xmlns:a16="http://schemas.microsoft.com/office/drawing/2014/main" id="{FB8D0F6A-DD2A-E723-1167-9CC51690889A}"/>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4372371" y="1956216"/>
            <a:ext cx="932154" cy="380125"/>
          </a:xfrm>
          <a:prstGeom prst="rect">
            <a:avLst/>
          </a:prstGeom>
        </p:spPr>
      </p:pic>
      <p:pic>
        <p:nvPicPr>
          <p:cNvPr id="8" name="Picture 7" descr="A green and white circle with a head and pulse line&#10;&#10;Description automatically generated">
            <a:extLst>
              <a:ext uri="{FF2B5EF4-FFF2-40B4-BE49-F238E27FC236}">
                <a16:creationId xmlns:a16="http://schemas.microsoft.com/office/drawing/2014/main" id="{8177A65E-EC70-4BD6-22BB-64FC183BE85B}"/>
              </a:ext>
            </a:extLst>
          </p:cNvPr>
          <p:cNvPicPr>
            <a:picLocks noChangeAspect="1"/>
          </p:cNvPicPr>
          <p:nvPr/>
        </p:nvPicPr>
        <p:blipFill>
          <a:blip r:embed="rId13"/>
          <a:stretch>
            <a:fillRect/>
          </a:stretch>
        </p:blipFill>
        <p:spPr>
          <a:xfrm>
            <a:off x="1514823" y="3109479"/>
            <a:ext cx="381584" cy="400731"/>
          </a:xfrm>
          <a:prstGeom prst="rect">
            <a:avLst/>
          </a:prstGeom>
        </p:spPr>
      </p:pic>
      <p:pic>
        <p:nvPicPr>
          <p:cNvPr id="9" name="Picture 8" descr="A green and white circle with a head and pulse line&#10;&#10;Description automatically generated">
            <a:extLst>
              <a:ext uri="{FF2B5EF4-FFF2-40B4-BE49-F238E27FC236}">
                <a16:creationId xmlns:a16="http://schemas.microsoft.com/office/drawing/2014/main" id="{4E05AA52-2B13-7610-D206-9864BEDD650D}"/>
              </a:ext>
            </a:extLst>
          </p:cNvPr>
          <p:cNvPicPr>
            <a:picLocks noChangeAspect="1"/>
          </p:cNvPicPr>
          <p:nvPr/>
        </p:nvPicPr>
        <p:blipFill>
          <a:blip r:embed="rId13"/>
          <a:stretch>
            <a:fillRect/>
          </a:stretch>
        </p:blipFill>
        <p:spPr>
          <a:xfrm>
            <a:off x="1712905" y="5402837"/>
            <a:ext cx="381584" cy="400731"/>
          </a:xfrm>
          <a:prstGeom prst="rect">
            <a:avLst/>
          </a:prstGeom>
        </p:spPr>
      </p:pic>
      <p:pic>
        <p:nvPicPr>
          <p:cNvPr id="10" name="Picture 9" descr="A green and white circle with a head and pulse line&#10;&#10;Description automatically generated">
            <a:extLst>
              <a:ext uri="{FF2B5EF4-FFF2-40B4-BE49-F238E27FC236}">
                <a16:creationId xmlns:a16="http://schemas.microsoft.com/office/drawing/2014/main" id="{E3661AF4-57D8-924C-7267-56E1777A5B9C}"/>
              </a:ext>
            </a:extLst>
          </p:cNvPr>
          <p:cNvPicPr>
            <a:picLocks noChangeAspect="1"/>
          </p:cNvPicPr>
          <p:nvPr/>
        </p:nvPicPr>
        <p:blipFill>
          <a:blip r:embed="rId13"/>
          <a:stretch>
            <a:fillRect/>
          </a:stretch>
        </p:blipFill>
        <p:spPr>
          <a:xfrm>
            <a:off x="4481447" y="6580095"/>
            <a:ext cx="381584" cy="400731"/>
          </a:xfrm>
          <a:prstGeom prst="rect">
            <a:avLst/>
          </a:prstGeom>
        </p:spPr>
      </p:pic>
      <p:pic>
        <p:nvPicPr>
          <p:cNvPr id="11" name="Picture 10" descr="A green and white circle with a head and pulse line&#10;&#10;Description automatically generated">
            <a:extLst>
              <a:ext uri="{FF2B5EF4-FFF2-40B4-BE49-F238E27FC236}">
                <a16:creationId xmlns:a16="http://schemas.microsoft.com/office/drawing/2014/main" id="{4CAC458A-B71F-6BD3-22F8-5061861640B9}"/>
              </a:ext>
            </a:extLst>
          </p:cNvPr>
          <p:cNvPicPr>
            <a:picLocks noChangeAspect="1"/>
          </p:cNvPicPr>
          <p:nvPr/>
        </p:nvPicPr>
        <p:blipFill>
          <a:blip r:embed="rId13"/>
          <a:stretch>
            <a:fillRect/>
          </a:stretch>
        </p:blipFill>
        <p:spPr>
          <a:xfrm>
            <a:off x="5139119" y="8873453"/>
            <a:ext cx="381584" cy="400731"/>
          </a:xfrm>
          <a:prstGeom prst="rect">
            <a:avLst/>
          </a:prstGeom>
        </p:spPr>
      </p:pic>
    </p:spTree>
    <p:extLst>
      <p:ext uri="{BB962C8B-B14F-4D97-AF65-F5344CB8AC3E}">
        <p14:creationId xmlns:p14="http://schemas.microsoft.com/office/powerpoint/2010/main" val="33297921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E78032-0C61-D030-17D9-A4E9CDA830DE}"/>
            </a:ext>
          </a:extLst>
        </p:cNvPr>
        <p:cNvGrpSpPr/>
        <p:nvPr/>
      </p:nvGrpSpPr>
      <p:grpSpPr>
        <a:xfrm>
          <a:off x="0" y="0"/>
          <a:ext cx="0" cy="0"/>
          <a:chOff x="0" y="0"/>
          <a:chExt cx="0" cy="0"/>
        </a:xfrm>
      </p:grpSpPr>
      <p:pic>
        <p:nvPicPr>
          <p:cNvPr id="5" name="Picture 4" descr="A white background with black dots&#10;&#10;Description automatically generated">
            <a:extLst>
              <a:ext uri="{FF2B5EF4-FFF2-40B4-BE49-F238E27FC236}">
                <a16:creationId xmlns:a16="http://schemas.microsoft.com/office/drawing/2014/main" id="{D3C8358C-80FE-6463-DA70-F2D7ABB3156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9" y="0"/>
            <a:ext cx="7558636" cy="10691813"/>
          </a:xfrm>
          <a:prstGeom prst="rect">
            <a:avLst/>
          </a:prstGeom>
        </p:spPr>
      </p:pic>
      <p:pic>
        <p:nvPicPr>
          <p:cNvPr id="4" name="Picture 3" descr="A green spiral with white text&#10;&#10;Description automatically generated">
            <a:extLst>
              <a:ext uri="{FF2B5EF4-FFF2-40B4-BE49-F238E27FC236}">
                <a16:creationId xmlns:a16="http://schemas.microsoft.com/office/drawing/2014/main" id="{8D6FD30D-AF12-18BB-017E-AA624BA8C19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9" y="0"/>
            <a:ext cx="7558636" cy="10691813"/>
          </a:xfrm>
          <a:prstGeom prst="rect">
            <a:avLst/>
          </a:prstGeom>
        </p:spPr>
      </p:pic>
      <p:sp>
        <p:nvSpPr>
          <p:cNvPr id="6" name="TextBox 5">
            <a:extLst>
              <a:ext uri="{FF2B5EF4-FFF2-40B4-BE49-F238E27FC236}">
                <a16:creationId xmlns:a16="http://schemas.microsoft.com/office/drawing/2014/main" id="{2EFAF370-493E-F542-7A62-E11231AF4DDD}"/>
              </a:ext>
            </a:extLst>
          </p:cNvPr>
          <p:cNvSpPr txBox="1"/>
          <p:nvPr/>
        </p:nvSpPr>
        <p:spPr>
          <a:xfrm>
            <a:off x="1708727" y="489527"/>
            <a:ext cx="4137891" cy="400110"/>
          </a:xfrm>
          <a:prstGeom prst="rect">
            <a:avLst/>
          </a:prstGeom>
          <a:noFill/>
        </p:spPr>
        <p:txBody>
          <a:bodyPr wrap="square" rtlCol="0">
            <a:spAutoFit/>
          </a:bodyPr>
          <a:lstStyle/>
          <a:p>
            <a:pPr algn="ctr"/>
            <a:r>
              <a:rPr lang="en-GB" sz="2000" b="1">
                <a:solidFill>
                  <a:schemeClr val="bg1"/>
                </a:solidFill>
                <a:latin typeface="Open Sans" panose="020B0606030504020204" pitchFamily="34" charset="0"/>
                <a:ea typeface="Open Sans" panose="020B0606030504020204" pitchFamily="34" charset="0"/>
                <a:cs typeface="Open Sans" panose="020B0606030504020204" pitchFamily="34" charset="0"/>
              </a:rPr>
              <a:t>CURRICULUM NARRATIVE</a:t>
            </a:r>
          </a:p>
        </p:txBody>
      </p:sp>
      <p:sp>
        <p:nvSpPr>
          <p:cNvPr id="7" name="TextBox 6">
            <a:extLst>
              <a:ext uri="{FF2B5EF4-FFF2-40B4-BE49-F238E27FC236}">
                <a16:creationId xmlns:a16="http://schemas.microsoft.com/office/drawing/2014/main" id="{83621B79-C83A-4B31-DE30-A679CE445ED5}"/>
              </a:ext>
            </a:extLst>
          </p:cNvPr>
          <p:cNvSpPr txBox="1"/>
          <p:nvPr/>
        </p:nvSpPr>
        <p:spPr>
          <a:xfrm>
            <a:off x="0" y="10363198"/>
            <a:ext cx="7559675" cy="307777"/>
          </a:xfrm>
          <a:prstGeom prst="rect">
            <a:avLst/>
          </a:prstGeom>
          <a:noFill/>
        </p:spPr>
        <p:txBody>
          <a:bodyPr wrap="square" rtlCol="0" anchor="b">
            <a:spAutoFit/>
          </a:bodyPr>
          <a:lstStyle/>
          <a:p>
            <a:pPr algn="ctr"/>
            <a:r>
              <a:rPr lang="en-GB" sz="1400" i="1">
                <a:solidFill>
                  <a:schemeClr val="bg1"/>
                </a:solidFill>
                <a:latin typeface="Open Sans" panose="020B0606030504020204" pitchFamily="34" charset="0"/>
                <a:ea typeface="Open Sans" panose="020B0606030504020204" pitchFamily="34" charset="0"/>
                <a:cs typeface="Open Sans" panose="020B0606030504020204" pitchFamily="34" charset="0"/>
              </a:rPr>
              <a:t>Christ at the Centre, Children at the Heart </a:t>
            </a:r>
          </a:p>
        </p:txBody>
      </p:sp>
      <p:sp>
        <p:nvSpPr>
          <p:cNvPr id="2" name="TextBox 1">
            <a:extLst>
              <a:ext uri="{FF2B5EF4-FFF2-40B4-BE49-F238E27FC236}">
                <a16:creationId xmlns:a16="http://schemas.microsoft.com/office/drawing/2014/main" id="{F0084120-2700-935D-6CFA-6AF2B5594DAB}"/>
              </a:ext>
            </a:extLst>
          </p:cNvPr>
          <p:cNvSpPr txBox="1"/>
          <p:nvPr/>
        </p:nvSpPr>
        <p:spPr>
          <a:xfrm>
            <a:off x="1708728" y="942395"/>
            <a:ext cx="4137890" cy="369332"/>
          </a:xfrm>
          <a:prstGeom prst="rect">
            <a:avLst/>
          </a:prstGeom>
          <a:noFill/>
        </p:spPr>
        <p:txBody>
          <a:bodyPr wrap="square" lIns="91440" tIns="45720" rIns="91440" bIns="45720" rtlCol="0" anchor="t">
            <a:spAutoFit/>
          </a:bodyPr>
          <a:lstStyle/>
          <a:p>
            <a:pPr algn="ctr"/>
            <a:r>
              <a:rPr lang="en-GB" b="1">
                <a:solidFill>
                  <a:srgbClr val="70CD5B"/>
                </a:solidFill>
              </a:rPr>
              <a:t>LIVING IN THE WIDER WORLD</a:t>
            </a:r>
          </a:p>
        </p:txBody>
      </p:sp>
      <p:pic>
        <p:nvPicPr>
          <p:cNvPr id="45" name="Picture 44" descr="A green circle with a globe and arrows&#10;&#10;Description automatically generated">
            <a:extLst>
              <a:ext uri="{FF2B5EF4-FFF2-40B4-BE49-F238E27FC236}">
                <a16:creationId xmlns:a16="http://schemas.microsoft.com/office/drawing/2014/main" id="{F5452AB1-C7F2-B066-FFA7-22B8E4A792CA}"/>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582802" y="1033840"/>
            <a:ext cx="595427" cy="595427"/>
          </a:xfrm>
          <a:prstGeom prst="rect">
            <a:avLst/>
          </a:prstGeom>
        </p:spPr>
      </p:pic>
      <p:sp>
        <p:nvSpPr>
          <p:cNvPr id="49" name="TextBox 48">
            <a:extLst>
              <a:ext uri="{FF2B5EF4-FFF2-40B4-BE49-F238E27FC236}">
                <a16:creationId xmlns:a16="http://schemas.microsoft.com/office/drawing/2014/main" id="{0B9112EF-9DC6-09CC-4E19-CAB3685E23C5}"/>
              </a:ext>
            </a:extLst>
          </p:cNvPr>
          <p:cNvSpPr txBox="1"/>
          <p:nvPr/>
        </p:nvSpPr>
        <p:spPr>
          <a:xfrm>
            <a:off x="2099841" y="1232381"/>
            <a:ext cx="3556672"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1000"/>
              <a:t>Understanding technology, careers, financial capability, being part of a community and being stewards of God’s world. </a:t>
            </a:r>
            <a:endParaRPr lang="en-GB">
              <a:cs typeface="Calibri" panose="020F0502020204030204"/>
            </a:endParaRPr>
          </a:p>
        </p:txBody>
      </p:sp>
      <p:pic>
        <p:nvPicPr>
          <p:cNvPr id="28" name="Picture 27" descr="A green and white circle with a green logo&#10;&#10;Description automatically generated">
            <a:extLst>
              <a:ext uri="{FF2B5EF4-FFF2-40B4-BE49-F238E27FC236}">
                <a16:creationId xmlns:a16="http://schemas.microsoft.com/office/drawing/2014/main" id="{5A5D3B76-9B0C-2EE7-AA41-ECC77F567F1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053678" y="1902785"/>
            <a:ext cx="1210058" cy="478537"/>
          </a:xfrm>
          <a:prstGeom prst="rect">
            <a:avLst/>
          </a:prstGeom>
        </p:spPr>
      </p:pic>
      <p:pic>
        <p:nvPicPr>
          <p:cNvPr id="30" name="Picture 29" descr="A green and white logo&#10;&#10;Description automatically generated">
            <a:extLst>
              <a:ext uri="{FF2B5EF4-FFF2-40B4-BE49-F238E27FC236}">
                <a16:creationId xmlns:a16="http://schemas.microsoft.com/office/drawing/2014/main" id="{0C899C93-7B28-A1A8-8FD6-EB3DBFCC57D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794790" y="1889305"/>
            <a:ext cx="966218" cy="478537"/>
          </a:xfrm>
          <a:prstGeom prst="rect">
            <a:avLst/>
          </a:prstGeom>
        </p:spPr>
      </p:pic>
      <p:pic>
        <p:nvPicPr>
          <p:cNvPr id="32" name="Picture 31" descr="A green and white circle with a computer and a phone&#10;&#10;Description automatically generated">
            <a:extLst>
              <a:ext uri="{FF2B5EF4-FFF2-40B4-BE49-F238E27FC236}">
                <a16:creationId xmlns:a16="http://schemas.microsoft.com/office/drawing/2014/main" id="{E854B51F-20FB-7899-2948-F5AD59EAFFF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942726" y="1905184"/>
            <a:ext cx="963170" cy="478537"/>
          </a:xfrm>
          <a:prstGeom prst="rect">
            <a:avLst/>
          </a:prstGeom>
        </p:spPr>
      </p:pic>
      <p:pic>
        <p:nvPicPr>
          <p:cNvPr id="33" name="Picture 32" descr="A green and white circle with a green logo&#10;&#10;Description automatically generated">
            <a:extLst>
              <a:ext uri="{FF2B5EF4-FFF2-40B4-BE49-F238E27FC236}">
                <a16:creationId xmlns:a16="http://schemas.microsoft.com/office/drawing/2014/main" id="{7E3EE8D0-E8A2-7044-6418-0B6794ED757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58169" y="3058207"/>
            <a:ext cx="1210058" cy="478537"/>
          </a:xfrm>
          <a:prstGeom prst="rect">
            <a:avLst/>
          </a:prstGeom>
        </p:spPr>
      </p:pic>
      <p:pic>
        <p:nvPicPr>
          <p:cNvPr id="34" name="Picture 33" descr="A green and white circle with a computer and a phone&#10;&#10;Description automatically generated">
            <a:extLst>
              <a:ext uri="{FF2B5EF4-FFF2-40B4-BE49-F238E27FC236}">
                <a16:creationId xmlns:a16="http://schemas.microsoft.com/office/drawing/2014/main" id="{469BEEA3-02F2-3E52-8D94-0609CCD4FF4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236219" y="3058206"/>
            <a:ext cx="963170" cy="478537"/>
          </a:xfrm>
          <a:prstGeom prst="rect">
            <a:avLst/>
          </a:prstGeom>
        </p:spPr>
      </p:pic>
      <p:pic>
        <p:nvPicPr>
          <p:cNvPr id="35" name="Picture 34" descr="A green and white logo&#10;&#10;Description automatically generated">
            <a:extLst>
              <a:ext uri="{FF2B5EF4-FFF2-40B4-BE49-F238E27FC236}">
                <a16:creationId xmlns:a16="http://schemas.microsoft.com/office/drawing/2014/main" id="{5F567963-7E76-3EE3-A0B1-EB6F9D850E3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582521" y="3061926"/>
            <a:ext cx="966218" cy="478537"/>
          </a:xfrm>
          <a:prstGeom prst="rect">
            <a:avLst/>
          </a:prstGeom>
        </p:spPr>
      </p:pic>
      <p:pic>
        <p:nvPicPr>
          <p:cNvPr id="37" name="Picture 36" descr="A green and white circle with a green logo&#10;&#10;Description automatically generated">
            <a:extLst>
              <a:ext uri="{FF2B5EF4-FFF2-40B4-BE49-F238E27FC236}">
                <a16:creationId xmlns:a16="http://schemas.microsoft.com/office/drawing/2014/main" id="{B5EBE018-B43A-90B4-4B70-5DAAB7E658C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44636" y="4221067"/>
            <a:ext cx="1210058" cy="478537"/>
          </a:xfrm>
          <a:prstGeom prst="rect">
            <a:avLst/>
          </a:prstGeom>
        </p:spPr>
      </p:pic>
      <p:pic>
        <p:nvPicPr>
          <p:cNvPr id="41" name="Picture 40" descr="A green and white circle with a computer and a phone&#10;&#10;Description automatically generated">
            <a:extLst>
              <a:ext uri="{FF2B5EF4-FFF2-40B4-BE49-F238E27FC236}">
                <a16:creationId xmlns:a16="http://schemas.microsoft.com/office/drawing/2014/main" id="{3ADBEDE9-B221-2137-DC94-EEF80FC577D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236219" y="4221067"/>
            <a:ext cx="963170" cy="478537"/>
          </a:xfrm>
          <a:prstGeom prst="rect">
            <a:avLst/>
          </a:prstGeom>
        </p:spPr>
      </p:pic>
      <p:pic>
        <p:nvPicPr>
          <p:cNvPr id="50" name="Picture 49" descr="A green and white logo&#10;&#10;Description automatically generated">
            <a:extLst>
              <a:ext uri="{FF2B5EF4-FFF2-40B4-BE49-F238E27FC236}">
                <a16:creationId xmlns:a16="http://schemas.microsoft.com/office/drawing/2014/main" id="{99B57BC9-E41D-1285-B035-79F7FB6AF88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946263" y="4216677"/>
            <a:ext cx="966218" cy="478537"/>
          </a:xfrm>
          <a:prstGeom prst="rect">
            <a:avLst/>
          </a:prstGeom>
        </p:spPr>
      </p:pic>
      <p:pic>
        <p:nvPicPr>
          <p:cNvPr id="51" name="Picture 50" descr="A green and white circle with a green logo&#10;&#10;Description automatically generated">
            <a:extLst>
              <a:ext uri="{FF2B5EF4-FFF2-40B4-BE49-F238E27FC236}">
                <a16:creationId xmlns:a16="http://schemas.microsoft.com/office/drawing/2014/main" id="{5324EFF5-12EB-2090-FE24-DA7437DC7D0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00584" y="5372598"/>
            <a:ext cx="1210058" cy="478537"/>
          </a:xfrm>
          <a:prstGeom prst="rect">
            <a:avLst/>
          </a:prstGeom>
        </p:spPr>
      </p:pic>
      <p:pic>
        <p:nvPicPr>
          <p:cNvPr id="52" name="Picture 51" descr="A green and white circle with a computer and a phone&#10;&#10;Description automatically generated">
            <a:extLst>
              <a:ext uri="{FF2B5EF4-FFF2-40B4-BE49-F238E27FC236}">
                <a16:creationId xmlns:a16="http://schemas.microsoft.com/office/drawing/2014/main" id="{2AD915FF-F90D-F830-BF18-799FE0D354F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420416" y="5372598"/>
            <a:ext cx="963170" cy="478537"/>
          </a:xfrm>
          <a:prstGeom prst="rect">
            <a:avLst/>
          </a:prstGeom>
        </p:spPr>
      </p:pic>
      <p:pic>
        <p:nvPicPr>
          <p:cNvPr id="53" name="Picture 52" descr="A green and white logo&#10;&#10;Description automatically generated">
            <a:extLst>
              <a:ext uri="{FF2B5EF4-FFF2-40B4-BE49-F238E27FC236}">
                <a16:creationId xmlns:a16="http://schemas.microsoft.com/office/drawing/2014/main" id="{B1EEB65D-E273-DA42-D0BB-0A066F1CB4F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861258" y="5378279"/>
            <a:ext cx="966218" cy="478537"/>
          </a:xfrm>
          <a:prstGeom prst="rect">
            <a:avLst/>
          </a:prstGeom>
        </p:spPr>
      </p:pic>
      <p:pic>
        <p:nvPicPr>
          <p:cNvPr id="54" name="Picture 53" descr="A green and white circle with a computer and a phone&#10;&#10;Description automatically generated">
            <a:extLst>
              <a:ext uri="{FF2B5EF4-FFF2-40B4-BE49-F238E27FC236}">
                <a16:creationId xmlns:a16="http://schemas.microsoft.com/office/drawing/2014/main" id="{B1572879-9B0A-2CDB-73BD-60CE77F7E68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199389" y="6536407"/>
            <a:ext cx="963170" cy="478537"/>
          </a:xfrm>
          <a:prstGeom prst="rect">
            <a:avLst/>
          </a:prstGeom>
        </p:spPr>
      </p:pic>
      <p:pic>
        <p:nvPicPr>
          <p:cNvPr id="55" name="Picture 54" descr="A green and white logo&#10;&#10;Description automatically generated">
            <a:extLst>
              <a:ext uri="{FF2B5EF4-FFF2-40B4-BE49-F238E27FC236}">
                <a16:creationId xmlns:a16="http://schemas.microsoft.com/office/drawing/2014/main" id="{30A7AD71-F750-BE37-B2E4-BEE05001FC1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761008" y="6523935"/>
            <a:ext cx="966218" cy="478537"/>
          </a:xfrm>
          <a:prstGeom prst="rect">
            <a:avLst/>
          </a:prstGeom>
        </p:spPr>
      </p:pic>
      <p:pic>
        <p:nvPicPr>
          <p:cNvPr id="56" name="Picture 55" descr="A green and white circle with a computer and a phone&#10;&#10;Description automatically generated">
            <a:extLst>
              <a:ext uri="{FF2B5EF4-FFF2-40B4-BE49-F238E27FC236}">
                <a16:creationId xmlns:a16="http://schemas.microsoft.com/office/drawing/2014/main" id="{206E2EB3-07AA-1CC5-DA12-6970BC82176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177391" y="7686950"/>
            <a:ext cx="963170" cy="478537"/>
          </a:xfrm>
          <a:prstGeom prst="rect">
            <a:avLst/>
          </a:prstGeom>
        </p:spPr>
      </p:pic>
      <p:pic>
        <p:nvPicPr>
          <p:cNvPr id="57" name="Picture 56" descr="A green and white logo&#10;&#10;Description automatically generated">
            <a:extLst>
              <a:ext uri="{FF2B5EF4-FFF2-40B4-BE49-F238E27FC236}">
                <a16:creationId xmlns:a16="http://schemas.microsoft.com/office/drawing/2014/main" id="{EA6EBA25-F8F3-98BF-9AA1-FD492A2F1B9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158600" y="7676891"/>
            <a:ext cx="966218" cy="478537"/>
          </a:xfrm>
          <a:prstGeom prst="rect">
            <a:avLst/>
          </a:prstGeom>
        </p:spPr>
      </p:pic>
      <p:pic>
        <p:nvPicPr>
          <p:cNvPr id="58" name="Picture 57" descr="A green and white circle with a computer and a phone&#10;&#10;Description automatically generated">
            <a:extLst>
              <a:ext uri="{FF2B5EF4-FFF2-40B4-BE49-F238E27FC236}">
                <a16:creationId xmlns:a16="http://schemas.microsoft.com/office/drawing/2014/main" id="{5E7B3CB5-38D7-C9EB-5CA6-E47A8EB61AA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695537" y="8838327"/>
            <a:ext cx="963170" cy="478537"/>
          </a:xfrm>
          <a:prstGeom prst="rect">
            <a:avLst/>
          </a:prstGeom>
        </p:spPr>
      </p:pic>
    </p:spTree>
    <p:extLst>
      <p:ext uri="{BB962C8B-B14F-4D97-AF65-F5344CB8AC3E}">
        <p14:creationId xmlns:p14="http://schemas.microsoft.com/office/powerpoint/2010/main" val="32543463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white background with black dots&#10;&#10;Description automatically generated">
            <a:extLst>
              <a:ext uri="{FF2B5EF4-FFF2-40B4-BE49-F238E27FC236}">
                <a16:creationId xmlns:a16="http://schemas.microsoft.com/office/drawing/2014/main" id="{8D9EC1E1-CEBB-43A2-9E66-ED4D741A33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9" y="0"/>
            <a:ext cx="7558636" cy="10691813"/>
          </a:xfrm>
          <a:prstGeom prst="rect">
            <a:avLst/>
          </a:prstGeom>
        </p:spPr>
      </p:pic>
      <p:sp>
        <p:nvSpPr>
          <p:cNvPr id="8" name="TextBox 7">
            <a:extLst>
              <a:ext uri="{FF2B5EF4-FFF2-40B4-BE49-F238E27FC236}">
                <a16:creationId xmlns:a16="http://schemas.microsoft.com/office/drawing/2014/main" id="{84FF7A6A-169B-FA56-B532-2E57CEB5FF61}"/>
              </a:ext>
            </a:extLst>
          </p:cNvPr>
          <p:cNvSpPr txBox="1"/>
          <p:nvPr/>
        </p:nvSpPr>
        <p:spPr>
          <a:xfrm>
            <a:off x="1708727" y="489527"/>
            <a:ext cx="4137891" cy="400110"/>
          </a:xfrm>
          <a:prstGeom prst="rect">
            <a:avLst/>
          </a:prstGeom>
          <a:noFill/>
        </p:spPr>
        <p:txBody>
          <a:bodyPr wrap="square" rtlCol="0">
            <a:spAutoFit/>
          </a:bodyPr>
          <a:lstStyle/>
          <a:p>
            <a:pPr algn="ctr"/>
            <a:r>
              <a:rPr lang="en-GB" sz="2000" b="1">
                <a:solidFill>
                  <a:schemeClr val="bg1"/>
                </a:solidFill>
                <a:latin typeface="Open Sans" panose="020B0606030504020204" pitchFamily="34" charset="0"/>
                <a:ea typeface="Open Sans" panose="020B0606030504020204" pitchFamily="34" charset="0"/>
                <a:cs typeface="Open Sans" panose="020B0606030504020204" pitchFamily="34" charset="0"/>
              </a:rPr>
              <a:t>CURRICULUM NARRATIVE</a:t>
            </a:r>
          </a:p>
        </p:txBody>
      </p:sp>
      <p:sp>
        <p:nvSpPr>
          <p:cNvPr id="9" name="TextBox 8">
            <a:extLst>
              <a:ext uri="{FF2B5EF4-FFF2-40B4-BE49-F238E27FC236}">
                <a16:creationId xmlns:a16="http://schemas.microsoft.com/office/drawing/2014/main" id="{CBB98832-A5C4-A6AB-1273-FAC820C7D039}"/>
              </a:ext>
            </a:extLst>
          </p:cNvPr>
          <p:cNvSpPr txBox="1"/>
          <p:nvPr/>
        </p:nvSpPr>
        <p:spPr>
          <a:xfrm>
            <a:off x="0" y="10363198"/>
            <a:ext cx="7559675" cy="307777"/>
          </a:xfrm>
          <a:prstGeom prst="rect">
            <a:avLst/>
          </a:prstGeom>
          <a:noFill/>
        </p:spPr>
        <p:txBody>
          <a:bodyPr wrap="square" rtlCol="0" anchor="b">
            <a:spAutoFit/>
          </a:bodyPr>
          <a:lstStyle/>
          <a:p>
            <a:pPr algn="ctr"/>
            <a:r>
              <a:rPr lang="en-GB" sz="1400" i="1">
                <a:solidFill>
                  <a:schemeClr val="bg1"/>
                </a:solidFill>
                <a:latin typeface="Open Sans" panose="020B0606030504020204" pitchFamily="34" charset="0"/>
                <a:ea typeface="Open Sans" panose="020B0606030504020204" pitchFamily="34" charset="0"/>
                <a:cs typeface="Open Sans" panose="020B0606030504020204" pitchFamily="34" charset="0"/>
              </a:rPr>
              <a:t>Christ at the Centre, Children at the Heart </a:t>
            </a:r>
          </a:p>
        </p:txBody>
      </p:sp>
      <p:graphicFrame>
        <p:nvGraphicFramePr>
          <p:cNvPr id="2" name="Table 2">
            <a:extLst>
              <a:ext uri="{FF2B5EF4-FFF2-40B4-BE49-F238E27FC236}">
                <a16:creationId xmlns:a16="http://schemas.microsoft.com/office/drawing/2014/main" id="{36C8D21B-F8C6-8AA3-26C3-248A3ACE93EC}"/>
              </a:ext>
            </a:extLst>
          </p:cNvPr>
          <p:cNvGraphicFramePr>
            <a:graphicFrameLocks noGrp="1"/>
          </p:cNvGraphicFramePr>
          <p:nvPr>
            <p:extLst>
              <p:ext uri="{D42A27DB-BD31-4B8C-83A1-F6EECF244321}">
                <p14:modId xmlns:p14="http://schemas.microsoft.com/office/powerpoint/2010/main" val="1328455507"/>
              </p:ext>
            </p:extLst>
          </p:nvPr>
        </p:nvGraphicFramePr>
        <p:xfrm>
          <a:off x="135997" y="1580004"/>
          <a:ext cx="1842718" cy="3912112"/>
        </p:xfrm>
        <a:graphic>
          <a:graphicData uri="http://schemas.openxmlformats.org/drawingml/2006/table">
            <a:tbl>
              <a:tblPr firstRow="1" bandRow="1">
                <a:solidFill>
                  <a:srgbClr val="70CD5B"/>
                </a:solidFill>
                <a:tableStyleId>{6E25E649-3F16-4E02-A733-19D2CDBF48F0}</a:tableStyleId>
              </a:tblPr>
              <a:tblGrid>
                <a:gridCol w="1842718">
                  <a:extLst>
                    <a:ext uri="{9D8B030D-6E8A-4147-A177-3AD203B41FA5}">
                      <a16:colId xmlns:a16="http://schemas.microsoft.com/office/drawing/2014/main" val="4071917207"/>
                    </a:ext>
                  </a:extLst>
                </a:gridCol>
              </a:tblGrid>
              <a:tr h="315928">
                <a:tc>
                  <a:txBody>
                    <a:bodyPr/>
                    <a:lstStyle/>
                    <a:p>
                      <a:pPr algn="ctr"/>
                      <a:r>
                        <a:rPr lang="en-US" sz="1000">
                          <a:latin typeface="Open Sans" panose="020B0606030504020204" pitchFamily="34" charset="0"/>
                          <a:ea typeface="Open Sans" panose="020B0606030504020204" pitchFamily="34" charset="0"/>
                          <a:cs typeface="Open Sans" panose="020B0606030504020204" pitchFamily="34" charset="0"/>
                        </a:rPr>
                        <a:t>Careers </a:t>
                      </a:r>
                      <a:endParaRPr lang="en-GB" sz="1000">
                        <a:latin typeface="Open Sans" panose="020B0606030504020204" pitchFamily="34" charset="0"/>
                        <a:ea typeface="Open Sans" panose="020B0606030504020204" pitchFamily="34" charset="0"/>
                        <a:cs typeface="Open Sans" panose="020B0606030504020204" pitchFamily="34" charset="0"/>
                      </a:endParaRPr>
                    </a:p>
                  </a:txBody>
                  <a:tcPr anchor="ctr">
                    <a:lnL>
                      <a:noFill/>
                    </a:lnL>
                    <a:lnR>
                      <a:noFill/>
                    </a:lnR>
                    <a:lnT w="25400" cmpd="sng">
                      <a:noFill/>
                    </a:lnT>
                    <a:lnB w="25400" cmpd="sng">
                      <a:noFill/>
                    </a:lnB>
                    <a:lnTlToBr w="12700" cmpd="sng">
                      <a:noFill/>
                      <a:prstDash val="solid"/>
                    </a:lnTlToBr>
                    <a:lnBlToTr w="12700" cmpd="sng">
                      <a:noFill/>
                      <a:prstDash val="solid"/>
                    </a:lnBlToTr>
                    <a:solidFill>
                      <a:srgbClr val="70CD5B"/>
                    </a:solidFill>
                  </a:tcPr>
                </a:tc>
                <a:extLst>
                  <a:ext uri="{0D108BD9-81ED-4DB2-BD59-A6C34878D82A}">
                    <a16:rowId xmlns:a16="http://schemas.microsoft.com/office/drawing/2014/main" val="3088175293"/>
                  </a:ext>
                </a:extLst>
              </a:tr>
              <a:tr h="3596184">
                <a:tc>
                  <a:txBody>
                    <a:bodyPr/>
                    <a:lstStyle/>
                    <a:p>
                      <a:pPr algn="just"/>
                      <a:r>
                        <a:rPr lang="en-GB" sz="1000"/>
                        <a:t>Through clear direction within PSHE and RSE, children are exposed to a range of careers. </a:t>
                      </a:r>
                    </a:p>
                    <a:p>
                      <a:pPr algn="just"/>
                      <a:endParaRPr lang="en-GB" sz="1000"/>
                    </a:p>
                    <a:p>
                      <a:pPr algn="just"/>
                      <a:r>
                        <a:rPr lang="en-GB" sz="1000"/>
                        <a:t>They learn about jobs within the community, public sector and other more specialised job roles.</a:t>
                      </a:r>
                    </a:p>
                    <a:p>
                      <a:pPr algn="just"/>
                      <a:endParaRPr lang="en-GB" sz="1000"/>
                    </a:p>
                    <a:p>
                      <a:pPr algn="just"/>
                      <a:r>
                        <a:rPr lang="en-GB" sz="1000"/>
                        <a:t>Children have opportunities to reflect on a career they aspire for and the skills they might need to reach their goals. </a:t>
                      </a:r>
                      <a:endParaRPr lang="en-GB" sz="1200"/>
                    </a:p>
                    <a:p>
                      <a:endParaRPr lang="en-GB" sz="1200"/>
                    </a:p>
                    <a:p>
                      <a:endParaRPr lang="en-GB" sz="1200"/>
                    </a:p>
                    <a:p>
                      <a:endParaRPr lang="en-GB" sz="1200"/>
                    </a:p>
                    <a:p>
                      <a:endParaRPr lang="en-GB" sz="1200"/>
                    </a:p>
                    <a:p>
                      <a:endParaRPr lang="en-GB" sz="1200"/>
                    </a:p>
                    <a:p>
                      <a:endParaRPr lang="en-GB" sz="1200"/>
                    </a:p>
                    <a:p>
                      <a:endParaRPr lang="en-GB" sz="1200"/>
                    </a:p>
                    <a:p>
                      <a:endParaRPr lang="en-GB" sz="1200"/>
                    </a:p>
                  </a:txBody>
                  <a:tcPr>
                    <a:lnL>
                      <a:noFill/>
                    </a:lnL>
                    <a:lnR>
                      <a:noFill/>
                    </a:lnR>
                    <a:lnT w="25400" cmpd="sng">
                      <a:noFill/>
                    </a:lnT>
                    <a:lnB w="254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66337711"/>
                  </a:ext>
                </a:extLst>
              </a:tr>
            </a:tbl>
          </a:graphicData>
        </a:graphic>
      </p:graphicFrame>
      <p:pic>
        <p:nvPicPr>
          <p:cNvPr id="11" name="Picture 10" descr="A green rectangle with white rectangles&#10;&#10;Description automatically generated">
            <a:extLst>
              <a:ext uri="{FF2B5EF4-FFF2-40B4-BE49-F238E27FC236}">
                <a16:creationId xmlns:a16="http://schemas.microsoft.com/office/drawing/2014/main" id="{606A09C3-AB01-090C-1BB9-3233B1EC4CA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3631" y="4453883"/>
            <a:ext cx="1478283" cy="841250"/>
          </a:xfrm>
          <a:prstGeom prst="rect">
            <a:avLst/>
          </a:prstGeom>
        </p:spPr>
      </p:pic>
      <p:graphicFrame>
        <p:nvGraphicFramePr>
          <p:cNvPr id="7" name="Table 2">
            <a:extLst>
              <a:ext uri="{FF2B5EF4-FFF2-40B4-BE49-F238E27FC236}">
                <a16:creationId xmlns:a16="http://schemas.microsoft.com/office/drawing/2014/main" id="{327EC4C5-0C21-D8D3-D06A-42722F72797B}"/>
              </a:ext>
            </a:extLst>
          </p:cNvPr>
          <p:cNvGraphicFramePr>
            <a:graphicFrameLocks noGrp="1"/>
          </p:cNvGraphicFramePr>
          <p:nvPr>
            <p:extLst>
              <p:ext uri="{D42A27DB-BD31-4B8C-83A1-F6EECF244321}">
                <p14:modId xmlns:p14="http://schemas.microsoft.com/office/powerpoint/2010/main" val="3432072237"/>
              </p:ext>
            </p:extLst>
          </p:nvPr>
        </p:nvGraphicFramePr>
        <p:xfrm>
          <a:off x="2105026" y="1580002"/>
          <a:ext cx="2400300" cy="3912113"/>
        </p:xfrm>
        <a:graphic>
          <a:graphicData uri="http://schemas.openxmlformats.org/drawingml/2006/table">
            <a:tbl>
              <a:tblPr firstRow="1" bandRow="1">
                <a:tableStyleId>{6E25E649-3F16-4E02-A733-19D2CDBF48F0}</a:tableStyleId>
              </a:tblPr>
              <a:tblGrid>
                <a:gridCol w="2400300">
                  <a:extLst>
                    <a:ext uri="{9D8B030D-6E8A-4147-A177-3AD203B41FA5}">
                      <a16:colId xmlns:a16="http://schemas.microsoft.com/office/drawing/2014/main" val="4071917207"/>
                    </a:ext>
                  </a:extLst>
                </a:gridCol>
              </a:tblGrid>
              <a:tr h="295788">
                <a:tc>
                  <a:txBody>
                    <a:bodyPr/>
                    <a:lstStyle/>
                    <a:p>
                      <a:pPr algn="ctr"/>
                      <a:r>
                        <a:rPr lang="en-US" sz="1000">
                          <a:latin typeface="Open Sans" panose="020B0606030504020204" pitchFamily="34" charset="0"/>
                          <a:ea typeface="Open Sans" panose="020B0606030504020204" pitchFamily="34" charset="0"/>
                          <a:cs typeface="Open Sans" panose="020B0606030504020204" pitchFamily="34" charset="0"/>
                        </a:rPr>
                        <a:t>Virtues </a:t>
                      </a:r>
                      <a:endParaRPr lang="en-GB" sz="1000">
                        <a:latin typeface="Open Sans" panose="020B0606030504020204" pitchFamily="34" charset="0"/>
                        <a:ea typeface="Open Sans" panose="020B0606030504020204" pitchFamily="34" charset="0"/>
                        <a:cs typeface="Open Sans" panose="020B0606030504020204" pitchFamily="34" charset="0"/>
                      </a:endParaRPr>
                    </a:p>
                  </a:txBody>
                  <a:tcPr anchor="ctr">
                    <a:lnL>
                      <a:noFill/>
                    </a:lnL>
                    <a:lnR>
                      <a:noFill/>
                    </a:lnR>
                    <a:lnT w="25400" cmpd="sng">
                      <a:noFill/>
                    </a:lnT>
                    <a:lnB w="25400" cmpd="sng">
                      <a:noFill/>
                    </a:lnB>
                    <a:lnTlToBr w="12700" cmpd="sng">
                      <a:noFill/>
                      <a:prstDash val="solid"/>
                    </a:lnTlToBr>
                    <a:lnBlToTr w="12700" cmpd="sng">
                      <a:noFill/>
                      <a:prstDash val="solid"/>
                    </a:lnBlToTr>
                    <a:solidFill>
                      <a:srgbClr val="70CD5B"/>
                    </a:solidFill>
                  </a:tcPr>
                </a:tc>
                <a:extLst>
                  <a:ext uri="{0D108BD9-81ED-4DB2-BD59-A6C34878D82A}">
                    <a16:rowId xmlns:a16="http://schemas.microsoft.com/office/drawing/2014/main" val="3088175293"/>
                  </a:ext>
                </a:extLst>
              </a:tr>
              <a:tr h="3616325">
                <a:tc>
                  <a:txBody>
                    <a:bodyPr/>
                    <a:lstStyle/>
                    <a:p>
                      <a:pPr algn="just"/>
                      <a:r>
                        <a:rPr lang="en-US" sz="1000" b="0"/>
                        <a:t>Our character virtues of respect and responsibility, justice and compassion, confidence and resilience, honesty and self-belief, run through our PSHE curriculum and are designed to help children develop their sense of self and be ready to move with confidence onto their next chapter.</a:t>
                      </a:r>
                    </a:p>
                    <a:p>
                      <a:pPr algn="just"/>
                      <a:endParaRPr lang="en-US" sz="1000" b="0"/>
                    </a:p>
                    <a:p>
                      <a:pPr algn="just"/>
                      <a:r>
                        <a:rPr lang="en-GB" sz="1000" b="0"/>
                        <a:t>Through learning about mental health and being safe, the children develop a sense of resilience, responsibility and confidence. Parliament, stewardship and British Values education enables children to develop their sense of justice. </a:t>
                      </a:r>
                    </a:p>
                    <a:p>
                      <a:pPr algn="just"/>
                      <a:endParaRPr lang="en-GB" sz="1000" b="0"/>
                    </a:p>
                    <a:p>
                      <a:pPr algn="just"/>
                      <a:r>
                        <a:rPr lang="en-GB" sz="1000" b="0"/>
                        <a:t>Overall, the PSHE curriculum, alongside the character virtues supports pupils in becoming ready for the wider world in secondary school and as adults. </a:t>
                      </a:r>
                    </a:p>
                  </a:txBody>
                  <a:tcPr>
                    <a:lnL>
                      <a:noFill/>
                    </a:lnL>
                    <a:lnR>
                      <a:noFill/>
                    </a:lnR>
                    <a:lnT w="25400" cmpd="sng">
                      <a:noFill/>
                    </a:lnT>
                    <a:lnB w="254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66337711"/>
                  </a:ext>
                </a:extLst>
              </a:tr>
            </a:tbl>
          </a:graphicData>
        </a:graphic>
      </p:graphicFrame>
      <p:graphicFrame>
        <p:nvGraphicFramePr>
          <p:cNvPr id="10" name="Table 2">
            <a:extLst>
              <a:ext uri="{FF2B5EF4-FFF2-40B4-BE49-F238E27FC236}">
                <a16:creationId xmlns:a16="http://schemas.microsoft.com/office/drawing/2014/main" id="{84BC5239-453F-7BC9-7CE0-27E34CB0F830}"/>
              </a:ext>
            </a:extLst>
          </p:cNvPr>
          <p:cNvGraphicFramePr>
            <a:graphicFrameLocks noGrp="1"/>
          </p:cNvGraphicFramePr>
          <p:nvPr>
            <p:extLst>
              <p:ext uri="{D42A27DB-BD31-4B8C-83A1-F6EECF244321}">
                <p14:modId xmlns:p14="http://schemas.microsoft.com/office/powerpoint/2010/main" val="3381263661"/>
              </p:ext>
            </p:extLst>
          </p:nvPr>
        </p:nvGraphicFramePr>
        <p:xfrm>
          <a:off x="4631636" y="1580003"/>
          <a:ext cx="2792042" cy="3914756"/>
        </p:xfrm>
        <a:graphic>
          <a:graphicData uri="http://schemas.openxmlformats.org/drawingml/2006/table">
            <a:tbl>
              <a:tblPr firstRow="1" bandRow="1">
                <a:tableStyleId>{6E25E649-3F16-4E02-A733-19D2CDBF48F0}</a:tableStyleId>
              </a:tblPr>
              <a:tblGrid>
                <a:gridCol w="602056">
                  <a:extLst>
                    <a:ext uri="{9D8B030D-6E8A-4147-A177-3AD203B41FA5}">
                      <a16:colId xmlns:a16="http://schemas.microsoft.com/office/drawing/2014/main" val="4071917207"/>
                    </a:ext>
                  </a:extLst>
                </a:gridCol>
                <a:gridCol w="2189986">
                  <a:extLst>
                    <a:ext uri="{9D8B030D-6E8A-4147-A177-3AD203B41FA5}">
                      <a16:colId xmlns:a16="http://schemas.microsoft.com/office/drawing/2014/main" val="2522831374"/>
                    </a:ext>
                  </a:extLst>
                </a:gridCol>
              </a:tblGrid>
              <a:tr h="318116">
                <a:tc gridSpan="2">
                  <a:txBody>
                    <a:bodyPr/>
                    <a:lstStyle/>
                    <a:p>
                      <a:pPr algn="ctr"/>
                      <a:r>
                        <a:rPr lang="en-GB" sz="1000">
                          <a:latin typeface="Open Sans"/>
                          <a:ea typeface="Open Sans"/>
                          <a:cs typeface="Open Sans"/>
                        </a:rPr>
                        <a:t>Threshold Concepts</a:t>
                      </a:r>
                    </a:p>
                  </a:txBody>
                  <a:tcPr anchor="ctr">
                    <a:lnL>
                      <a:noFill/>
                    </a:lnL>
                    <a:lnR>
                      <a:noFill/>
                    </a:lnR>
                    <a:lnT w="25400" cmpd="sng">
                      <a:noFill/>
                    </a:lnT>
                    <a:lnB w="25400" cmpd="sng">
                      <a:noFill/>
                    </a:lnB>
                    <a:lnTlToBr w="12700" cmpd="sng">
                      <a:noFill/>
                      <a:prstDash val="solid"/>
                    </a:lnTlToBr>
                    <a:lnBlToTr w="12700" cmpd="sng">
                      <a:noFill/>
                      <a:prstDash val="solid"/>
                    </a:lnBlToTr>
                    <a:solidFill>
                      <a:srgbClr val="70CD5B"/>
                    </a:solidFill>
                  </a:tcPr>
                </a:tc>
                <a:tc hMerge="1">
                  <a:txBody>
                    <a:bodyPr/>
                    <a:lstStyle/>
                    <a:p>
                      <a:endParaRPr lang="en-GB"/>
                    </a:p>
                  </a:txBody>
                  <a:tcPr/>
                </a:tc>
                <a:extLst>
                  <a:ext uri="{0D108BD9-81ED-4DB2-BD59-A6C34878D82A}">
                    <a16:rowId xmlns:a16="http://schemas.microsoft.com/office/drawing/2014/main" val="3088175293"/>
                  </a:ext>
                </a:extLst>
              </a:tr>
              <a:tr h="3593996">
                <a:tc>
                  <a:txBody>
                    <a:bodyPr/>
                    <a:lstStyle/>
                    <a:p>
                      <a:endParaRPr lang="en-GB" sz="1000"/>
                    </a:p>
                  </a:txBody>
                  <a:tcPr>
                    <a:lnL>
                      <a:noFill/>
                    </a:lnL>
                    <a:lnR>
                      <a:noFill/>
                    </a:lnR>
                    <a:lnT w="25400" cmpd="sng">
                      <a:noFill/>
                    </a:lnT>
                    <a:lnB w="25400" cmpd="sng">
                      <a:noFill/>
                    </a:lnB>
                    <a:lnTlToBr w="12700" cmpd="sng">
                      <a:noFill/>
                      <a:prstDash val="solid"/>
                    </a:lnTlToBr>
                    <a:lnBlToTr w="12700" cmpd="sng">
                      <a:noFill/>
                      <a:prstDash val="solid"/>
                    </a:lnBlToTr>
                    <a:solidFill>
                      <a:schemeClr val="bg1">
                        <a:lumMod val="95000"/>
                      </a:schemeClr>
                    </a:solidFill>
                  </a:tcPr>
                </a:tc>
                <a:tc>
                  <a:txBody>
                    <a:bodyPr/>
                    <a:lstStyle/>
                    <a:p>
                      <a:r>
                        <a:rPr lang="en-GB" sz="1000" b="1"/>
                        <a:t>Relationships</a:t>
                      </a:r>
                      <a:endParaRPr lang="en-GB" sz="1000"/>
                    </a:p>
                    <a:p>
                      <a:pPr lvl="0" algn="just">
                        <a:buNone/>
                      </a:pPr>
                      <a:r>
                        <a:rPr lang="en-GB" sz="1000" b="0" i="0" u="none" strike="noStrike" noProof="0">
                          <a:solidFill>
                            <a:srgbClr val="000000"/>
                          </a:solidFill>
                          <a:latin typeface="Calibri"/>
                        </a:rPr>
                        <a:t>Understanding our relationship with God, our family and our friends. Understanding the cycle of life and growing up in the body given to us by God. </a:t>
                      </a:r>
                      <a:endParaRPr lang="en-GB" sz="1000" b="0"/>
                    </a:p>
                    <a:p>
                      <a:pPr lvl="0" algn="just">
                        <a:buNone/>
                      </a:pPr>
                      <a:endParaRPr lang="en-GB" sz="1000" b="0"/>
                    </a:p>
                    <a:p>
                      <a:pPr algn="just"/>
                      <a:r>
                        <a:rPr lang="en-GB" sz="1000" b="1"/>
                        <a:t>Health and Wellbeing </a:t>
                      </a:r>
                    </a:p>
                    <a:p>
                      <a:pPr algn="just"/>
                      <a:r>
                        <a:rPr lang="en-GB" sz="1000"/>
                        <a:t>Healthy eating, importance of exercise, first aid, mental health and developmental changes. </a:t>
                      </a:r>
                    </a:p>
                    <a:p>
                      <a:pPr lvl="0" algn="just">
                        <a:buNone/>
                      </a:pPr>
                      <a:endParaRPr lang="en-GB" sz="1000"/>
                    </a:p>
                    <a:p>
                      <a:pPr algn="just"/>
                      <a:endParaRPr lang="en-GB" sz="1000" b="1"/>
                    </a:p>
                    <a:p>
                      <a:pPr algn="just"/>
                      <a:r>
                        <a:rPr lang="en-GB" sz="1000" b="1"/>
                        <a:t>Living in the Wider World</a:t>
                      </a:r>
                      <a:endParaRPr lang="en-GB" sz="1000"/>
                    </a:p>
                    <a:p>
                      <a:pPr algn="just"/>
                      <a:r>
                        <a:rPr lang="en-GB" sz="1000"/>
                        <a:t>Understanding technology, careers, financial capability and being stewards of God’s world. </a:t>
                      </a:r>
                    </a:p>
                    <a:p>
                      <a:pPr algn="just"/>
                      <a:endParaRPr lang="en-GB" sz="1000"/>
                    </a:p>
                    <a:p>
                      <a:pPr lvl="0" algn="just">
                        <a:buNone/>
                      </a:pPr>
                      <a:endParaRPr lang="en-GB" sz="1000"/>
                    </a:p>
                    <a:p>
                      <a:pPr algn="just"/>
                      <a:r>
                        <a:rPr lang="en-GB" sz="1000" b="1"/>
                        <a:t>Staying Safe </a:t>
                      </a:r>
                      <a:endParaRPr lang="en-GB" sz="1000"/>
                    </a:p>
                    <a:p>
                      <a:pPr algn="just"/>
                      <a:r>
                        <a:rPr lang="en-GB" sz="1000"/>
                        <a:t>Concepts of bullying, abuse, sexual harassment, online safety and road safety. </a:t>
                      </a:r>
                    </a:p>
                  </a:txBody>
                  <a:tcPr>
                    <a:lnL>
                      <a:noFill/>
                    </a:lnL>
                    <a:lnR>
                      <a:noFill/>
                    </a:lnR>
                    <a:lnT w="25400" cmpd="sng">
                      <a:noFill/>
                    </a:lnT>
                    <a:lnB w="254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66337711"/>
                  </a:ext>
                </a:extLst>
              </a:tr>
            </a:tbl>
          </a:graphicData>
        </a:graphic>
      </p:graphicFrame>
      <p:sp>
        <p:nvSpPr>
          <p:cNvPr id="20" name="TextBox 19">
            <a:extLst>
              <a:ext uri="{FF2B5EF4-FFF2-40B4-BE49-F238E27FC236}">
                <a16:creationId xmlns:a16="http://schemas.microsoft.com/office/drawing/2014/main" id="{38FD0BE2-CFC5-5671-78E0-2F18651F8E0C}"/>
              </a:ext>
            </a:extLst>
          </p:cNvPr>
          <p:cNvSpPr txBox="1"/>
          <p:nvPr/>
        </p:nvSpPr>
        <p:spPr>
          <a:xfrm>
            <a:off x="135997" y="5750030"/>
            <a:ext cx="7287681" cy="3477875"/>
          </a:xfrm>
          <a:prstGeom prst="rect">
            <a:avLst/>
          </a:prstGeom>
          <a:noFill/>
        </p:spPr>
        <p:txBody>
          <a:bodyPr wrap="square" lIns="91440" tIns="45720" rIns="91440" bIns="45720" rtlCol="0" anchor="t">
            <a:spAutoFit/>
          </a:bodyPr>
          <a:lstStyle/>
          <a:p>
            <a:pPr algn="just"/>
            <a:r>
              <a:rPr lang="en-GB" sz="1000"/>
              <a:t>The study of PSHE and RSE is a vital part of children’s development and wider understanding of the world we live in. Within PSHE, children will recognise that every individual is unique and made in the image and likeness of God. Through PSHE, children will gain the knowledge they need to make informed choices and therefore make positive contributions to the wider community.  </a:t>
            </a:r>
            <a:endParaRPr lang="en-GB" sz="1000">
              <a:cs typeface="Calibri"/>
            </a:endParaRPr>
          </a:p>
          <a:p>
            <a:pPr algn="just"/>
            <a:endParaRPr lang="en-GB" sz="1000">
              <a:cs typeface="Calibri"/>
            </a:endParaRPr>
          </a:p>
          <a:p>
            <a:pPr algn="just"/>
            <a:endParaRPr lang="en-GB" sz="1000">
              <a:latin typeface="Calibri"/>
              <a:ea typeface="Open Sans"/>
              <a:cs typeface="Calibri" panose="020F0502020204030204"/>
            </a:endParaRPr>
          </a:p>
          <a:p>
            <a:pPr algn="just"/>
            <a:r>
              <a:rPr lang="en-GB" sz="1000" b="1">
                <a:latin typeface="Calibri"/>
                <a:ea typeface="Open Sans"/>
                <a:cs typeface="Open Sans"/>
              </a:rPr>
              <a:t>The Journey Begins…</a:t>
            </a:r>
          </a:p>
          <a:p>
            <a:pPr algn="just"/>
            <a:endParaRPr lang="en-GB" sz="1000" b="1">
              <a:latin typeface="Calibri"/>
              <a:cs typeface="Calibri"/>
            </a:endParaRPr>
          </a:p>
          <a:p>
            <a:pPr algn="just"/>
            <a:r>
              <a:rPr lang="en-GB" sz="1000">
                <a:latin typeface="Calibri"/>
                <a:cs typeface="Calibri"/>
              </a:rPr>
              <a:t>In EYFS, PSHE includes learning about feelings, the body and the basic concept of having rules for their body. Children will learn about making safe choices online, and for crossing the road. They will also explore different family set ups, and recognise all families are different. </a:t>
            </a:r>
          </a:p>
          <a:p>
            <a:pPr algn="just"/>
            <a:endParaRPr lang="en-GB" sz="1000">
              <a:latin typeface="Calibri"/>
              <a:cs typeface="Calibri"/>
            </a:endParaRPr>
          </a:p>
          <a:p>
            <a:pPr algn="just"/>
            <a:r>
              <a:rPr lang="en-GB" sz="1000">
                <a:latin typeface="Calibri"/>
                <a:cs typeface="Calibri"/>
              </a:rPr>
              <a:t>In KS1, these concepts are developed and built upon. In Year 1, children start to learn about financial capability and the concept of handling money. They start to learn about abuse in the form of physical contact. They begin to develop an understanding of online safety, by exploring online image and identity. Year 1 children learn some basic first aid skills and start to understand the impact of harmful substances. In Year 2, children learn about girls and boys bodies, how to be clean and healthy and they will continue to understand being safe online. They explore financial capability and learn how to save money. They explore mental health and feelings, including the theme of death. </a:t>
            </a:r>
          </a:p>
          <a:p>
            <a:pPr algn="just"/>
            <a:endParaRPr lang="en-GB" sz="1000">
              <a:latin typeface="Calibri"/>
              <a:cs typeface="Calibri"/>
            </a:endParaRPr>
          </a:p>
          <a:p>
            <a:pPr algn="just"/>
            <a:r>
              <a:rPr lang="en-GB" sz="1000">
                <a:latin typeface="Calibri"/>
                <a:cs typeface="Calibri"/>
              </a:rPr>
              <a:t>In KS2, many themes are built upon in greater detail than in KS1. Online safety is taught in all year groups and children explore how to recognise and deal with cyberbullying. Mental health is taught in every term in KS2, as is financial capability. Children learn about sexual harassment and abuse, so that they can recognise negative relationships and situations that are not safe. There are many opportunities for learning about family, feelings and the community in which children explore a range of protected characteristics. </a:t>
            </a:r>
            <a:endParaRPr lang="en-GB" sz="1000"/>
          </a:p>
        </p:txBody>
      </p:sp>
      <p:pic>
        <p:nvPicPr>
          <p:cNvPr id="5" name="Picture 4" descr="A green and white circle with a cross&#10;&#10;Description automatically generated">
            <a:extLst>
              <a:ext uri="{FF2B5EF4-FFF2-40B4-BE49-F238E27FC236}">
                <a16:creationId xmlns:a16="http://schemas.microsoft.com/office/drawing/2014/main" id="{C18C1420-CDC7-6717-4412-190779F1CBE3}"/>
              </a:ext>
            </a:extLst>
          </p:cNvPr>
          <p:cNvPicPr>
            <a:picLocks noChangeAspect="1"/>
          </p:cNvPicPr>
          <p:nvPr/>
        </p:nvPicPr>
        <p:blipFill>
          <a:blip r:embed="rId5"/>
          <a:stretch>
            <a:fillRect/>
          </a:stretch>
        </p:blipFill>
        <p:spPr>
          <a:xfrm>
            <a:off x="4675697" y="4896352"/>
            <a:ext cx="590072" cy="592638"/>
          </a:xfrm>
          <a:prstGeom prst="rect">
            <a:avLst/>
          </a:prstGeom>
        </p:spPr>
      </p:pic>
      <p:pic>
        <p:nvPicPr>
          <p:cNvPr id="6" name="Picture 5" descr="A green and white circle with a heart and pulse line&#10;&#10;Description automatically generated">
            <a:extLst>
              <a:ext uri="{FF2B5EF4-FFF2-40B4-BE49-F238E27FC236}">
                <a16:creationId xmlns:a16="http://schemas.microsoft.com/office/drawing/2014/main" id="{6F97F971-FEDB-D4B7-0981-D4D085F89C88}"/>
              </a:ext>
            </a:extLst>
          </p:cNvPr>
          <p:cNvPicPr>
            <a:picLocks noChangeAspect="1"/>
          </p:cNvPicPr>
          <p:nvPr/>
        </p:nvPicPr>
        <p:blipFill>
          <a:blip r:embed="rId6"/>
          <a:stretch>
            <a:fillRect/>
          </a:stretch>
        </p:blipFill>
        <p:spPr>
          <a:xfrm>
            <a:off x="4675940" y="2982109"/>
            <a:ext cx="585313" cy="603593"/>
          </a:xfrm>
          <a:prstGeom prst="rect">
            <a:avLst/>
          </a:prstGeom>
        </p:spPr>
      </p:pic>
      <p:pic>
        <p:nvPicPr>
          <p:cNvPr id="12" name="Picture 11" descr="A green circle with a white circle with a green circle with a white circle with a green cross and a couple of people holding a baby&#10;&#10;Description automatically generated">
            <a:extLst>
              <a:ext uri="{FF2B5EF4-FFF2-40B4-BE49-F238E27FC236}">
                <a16:creationId xmlns:a16="http://schemas.microsoft.com/office/drawing/2014/main" id="{7D774FF0-B010-546C-212C-0EF9C17B386D}"/>
              </a:ext>
            </a:extLst>
          </p:cNvPr>
          <p:cNvPicPr>
            <a:picLocks noChangeAspect="1"/>
          </p:cNvPicPr>
          <p:nvPr/>
        </p:nvPicPr>
        <p:blipFill>
          <a:blip r:embed="rId7"/>
          <a:stretch>
            <a:fillRect/>
          </a:stretch>
        </p:blipFill>
        <p:spPr>
          <a:xfrm>
            <a:off x="4689731" y="1936222"/>
            <a:ext cx="590072" cy="590259"/>
          </a:xfrm>
          <a:prstGeom prst="rect">
            <a:avLst/>
          </a:prstGeom>
        </p:spPr>
      </p:pic>
      <p:pic>
        <p:nvPicPr>
          <p:cNvPr id="13" name="Picture 12" descr="A green circle with a globe and arrows&#10;&#10;Description automatically generated">
            <a:extLst>
              <a:ext uri="{FF2B5EF4-FFF2-40B4-BE49-F238E27FC236}">
                <a16:creationId xmlns:a16="http://schemas.microsoft.com/office/drawing/2014/main" id="{66F08509-B4FC-7D27-AAB4-62630CCE13B7}"/>
              </a:ext>
            </a:extLst>
          </p:cNvPr>
          <p:cNvPicPr>
            <a:picLocks noChangeAspect="1"/>
          </p:cNvPicPr>
          <p:nvPr/>
        </p:nvPicPr>
        <p:blipFill>
          <a:blip r:embed="rId8"/>
          <a:stretch>
            <a:fillRect/>
          </a:stretch>
        </p:blipFill>
        <p:spPr>
          <a:xfrm>
            <a:off x="4681250" y="3847091"/>
            <a:ext cx="600845" cy="600075"/>
          </a:xfrm>
          <a:prstGeom prst="rect">
            <a:avLst/>
          </a:prstGeom>
        </p:spPr>
      </p:pic>
    </p:spTree>
    <p:extLst>
      <p:ext uri="{BB962C8B-B14F-4D97-AF65-F5344CB8AC3E}">
        <p14:creationId xmlns:p14="http://schemas.microsoft.com/office/powerpoint/2010/main" val="5044432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white background with black dots&#10;&#10;Description automatically generated">
            <a:extLst>
              <a:ext uri="{FF2B5EF4-FFF2-40B4-BE49-F238E27FC236}">
                <a16:creationId xmlns:a16="http://schemas.microsoft.com/office/drawing/2014/main" id="{0178D364-D988-B14A-F536-82963F064D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9" y="0"/>
            <a:ext cx="7558636" cy="10691813"/>
          </a:xfrm>
          <a:prstGeom prst="rect">
            <a:avLst/>
          </a:prstGeom>
        </p:spPr>
      </p:pic>
      <p:sp>
        <p:nvSpPr>
          <p:cNvPr id="8" name="TextBox 7">
            <a:extLst>
              <a:ext uri="{FF2B5EF4-FFF2-40B4-BE49-F238E27FC236}">
                <a16:creationId xmlns:a16="http://schemas.microsoft.com/office/drawing/2014/main" id="{84FF7A6A-169B-FA56-B532-2E57CEB5FF61}"/>
              </a:ext>
            </a:extLst>
          </p:cNvPr>
          <p:cNvSpPr txBox="1"/>
          <p:nvPr/>
        </p:nvSpPr>
        <p:spPr>
          <a:xfrm>
            <a:off x="1708727" y="489527"/>
            <a:ext cx="4137891" cy="400110"/>
          </a:xfrm>
          <a:prstGeom prst="rect">
            <a:avLst/>
          </a:prstGeom>
          <a:noFill/>
        </p:spPr>
        <p:txBody>
          <a:bodyPr wrap="square" rtlCol="0">
            <a:spAutoFit/>
          </a:bodyPr>
          <a:lstStyle/>
          <a:p>
            <a:pPr algn="ctr"/>
            <a:r>
              <a:rPr lang="en-GB" sz="2000" b="1">
                <a:solidFill>
                  <a:schemeClr val="bg1"/>
                </a:solidFill>
                <a:latin typeface="Open Sans" panose="020B0606030504020204" pitchFamily="34" charset="0"/>
                <a:ea typeface="Open Sans" panose="020B0606030504020204" pitchFamily="34" charset="0"/>
                <a:cs typeface="Open Sans" panose="020B0606030504020204" pitchFamily="34" charset="0"/>
              </a:rPr>
              <a:t>CURRICULUM NARRATIVE</a:t>
            </a:r>
          </a:p>
        </p:txBody>
      </p:sp>
      <p:sp>
        <p:nvSpPr>
          <p:cNvPr id="9" name="TextBox 8">
            <a:extLst>
              <a:ext uri="{FF2B5EF4-FFF2-40B4-BE49-F238E27FC236}">
                <a16:creationId xmlns:a16="http://schemas.microsoft.com/office/drawing/2014/main" id="{CBB98832-A5C4-A6AB-1273-FAC820C7D039}"/>
              </a:ext>
            </a:extLst>
          </p:cNvPr>
          <p:cNvSpPr txBox="1"/>
          <p:nvPr/>
        </p:nvSpPr>
        <p:spPr>
          <a:xfrm>
            <a:off x="0" y="10363198"/>
            <a:ext cx="7559675" cy="307777"/>
          </a:xfrm>
          <a:prstGeom prst="rect">
            <a:avLst/>
          </a:prstGeom>
          <a:noFill/>
        </p:spPr>
        <p:txBody>
          <a:bodyPr wrap="square" rtlCol="0" anchor="b">
            <a:spAutoFit/>
          </a:bodyPr>
          <a:lstStyle/>
          <a:p>
            <a:pPr algn="ctr"/>
            <a:r>
              <a:rPr lang="en-GB" sz="1400" i="1">
                <a:solidFill>
                  <a:schemeClr val="bg1"/>
                </a:solidFill>
                <a:latin typeface="Open Sans" panose="020B0606030504020204" pitchFamily="34" charset="0"/>
                <a:ea typeface="Open Sans" panose="020B0606030504020204" pitchFamily="34" charset="0"/>
                <a:cs typeface="Open Sans" panose="020B0606030504020204" pitchFamily="34" charset="0"/>
              </a:rPr>
              <a:t>Christ at the Centre, Children at the Heart </a:t>
            </a:r>
          </a:p>
        </p:txBody>
      </p:sp>
      <p:sp>
        <p:nvSpPr>
          <p:cNvPr id="20" name="TextBox 19">
            <a:extLst>
              <a:ext uri="{FF2B5EF4-FFF2-40B4-BE49-F238E27FC236}">
                <a16:creationId xmlns:a16="http://schemas.microsoft.com/office/drawing/2014/main" id="{38FD0BE2-CFC5-5671-78E0-2F18651F8E0C}"/>
              </a:ext>
            </a:extLst>
          </p:cNvPr>
          <p:cNvSpPr txBox="1"/>
          <p:nvPr/>
        </p:nvSpPr>
        <p:spPr>
          <a:xfrm>
            <a:off x="135997" y="1504950"/>
            <a:ext cx="7287681" cy="8109912"/>
          </a:xfrm>
          <a:prstGeom prst="rect">
            <a:avLst/>
          </a:prstGeom>
          <a:noFill/>
        </p:spPr>
        <p:txBody>
          <a:bodyPr wrap="square" lIns="91440" tIns="45720" rIns="91440" bIns="45720" rtlCol="0" anchor="t">
            <a:spAutoFit/>
          </a:bodyPr>
          <a:lstStyle/>
          <a:p>
            <a:r>
              <a:rPr lang="en-GB" sz="1100" b="1">
                <a:latin typeface="Calibri"/>
                <a:ea typeface="Open Sans"/>
                <a:cs typeface="Open Sans"/>
              </a:rPr>
              <a:t>Intent</a:t>
            </a:r>
          </a:p>
          <a:p>
            <a:endParaRPr lang="en-GB" sz="1000" b="1">
              <a:latin typeface="Calibri"/>
              <a:ea typeface="Open Sans"/>
              <a:cs typeface="Open Sans"/>
            </a:endParaRPr>
          </a:p>
          <a:p>
            <a:pPr algn="just"/>
            <a:r>
              <a:rPr lang="en-GB" sz="1000">
                <a:latin typeface="Calibri"/>
                <a:ea typeface="Open Sans"/>
                <a:cs typeface="Open Sans"/>
              </a:rPr>
              <a:t>Our PSHE curriculum is purposeful, progressive and empowering for all pupils. The curriculum provokes curiosity and excitement for all. Gospel Values, Trust Character Virtues and British Values are threaded throughout. The PSHE and RSE curriculum build on the statutory content outlined in the National Curriculum with the aim to provide pupils with the knowledge and understanding they need to make informed choices and to be a positive influence in the communities that they belong to. It gives pupils the knowledge, skills and attributes they need to keep themselves healthy and safe, and to prepare them for life and work in modern Britain. We intend that all pupils will recognise and value that every individual is special and unique in the image and likeness of God. </a:t>
            </a:r>
          </a:p>
          <a:p>
            <a:pPr algn="just"/>
            <a:endParaRPr lang="en-GB" sz="1000" b="1">
              <a:latin typeface="Calibri"/>
              <a:ea typeface="Open Sans"/>
              <a:cs typeface="Open Sans"/>
            </a:endParaRPr>
          </a:p>
          <a:p>
            <a:pPr algn="just"/>
            <a:endParaRPr lang="en-GB" sz="1000" b="1">
              <a:latin typeface="Calibri"/>
              <a:ea typeface="Open Sans"/>
              <a:cs typeface="Open Sans"/>
            </a:endParaRPr>
          </a:p>
          <a:p>
            <a:pPr algn="just"/>
            <a:r>
              <a:rPr lang="en-GB" sz="1100" b="1">
                <a:latin typeface="Calibri"/>
                <a:ea typeface="Open Sans"/>
                <a:cs typeface="Open Sans"/>
              </a:rPr>
              <a:t>Implementation</a:t>
            </a:r>
            <a:endParaRPr lang="en-GB" sz="1100">
              <a:latin typeface="Calibri"/>
              <a:ea typeface="Open Sans"/>
              <a:cs typeface="Calibri"/>
            </a:endParaRPr>
          </a:p>
          <a:p>
            <a:pPr algn="just"/>
            <a:endParaRPr lang="en-GB" sz="1000">
              <a:ea typeface="Calibri"/>
              <a:cs typeface="Calibri"/>
            </a:endParaRPr>
          </a:p>
          <a:p>
            <a:pPr algn="just"/>
            <a:r>
              <a:rPr lang="en-GB" sz="1000">
                <a:cs typeface="Calibri"/>
              </a:rPr>
              <a:t>The curriculum has been designed to provide opportunities for pupils to develop the skills, knowledge and understanding they need to grow into independent and respectful members of society, by addressing topics most relevant in this current climate. The Ten:Ten RSE programme has been followed as well as being supplemented with additional resources and programmes that provide pupils with a spiral, coherent PSHE and RSE curriculum. Topics that are covered across the different year groups include safeguarding; sexual harassment; child on child abuse; protected characteristics; financial capability; mental health; and online safety. The sequence of the long-term plan ensures that themes are taught intentionally as opposed to incidentally. </a:t>
            </a:r>
            <a:endParaRPr lang="en-GB" sz="1000">
              <a:ea typeface="Calibri"/>
              <a:cs typeface="Calibri"/>
            </a:endParaRPr>
          </a:p>
          <a:p>
            <a:pPr algn="just"/>
            <a:endParaRPr lang="en-GB" sz="1000" b="1">
              <a:latin typeface="Calibri"/>
              <a:ea typeface="Open Sans" panose="020B0606030504020204" pitchFamily="34" charset="0"/>
              <a:cs typeface="Calibri"/>
            </a:endParaRPr>
          </a:p>
          <a:p>
            <a:pPr algn="just"/>
            <a:r>
              <a:rPr lang="en-US" sz="1000">
                <a:ea typeface="Open Sans" panose="020B0606030504020204" pitchFamily="34" charset="0"/>
                <a:cs typeface="Open Sans" panose="020B0606030504020204" pitchFamily="34" charset="0"/>
              </a:rPr>
              <a:t>Teachers will deliver lessons, which teach children the steps they can take to protect and support their own and others’ health, safety, and happiness. Learning is reflected through the active role our children play in our community, and books show independent work, group work and evidence of role play or group activities.</a:t>
            </a:r>
          </a:p>
          <a:p>
            <a:pPr algn="just"/>
            <a:endParaRPr lang="en-US" sz="1000">
              <a:ea typeface="Open Sans" panose="020B0606030504020204" pitchFamily="34" charset="0"/>
              <a:cs typeface="Open Sans" panose="020B0606030504020204" pitchFamily="34" charset="0"/>
            </a:endParaRPr>
          </a:p>
          <a:p>
            <a:pPr algn="just"/>
            <a:r>
              <a:rPr lang="en-US" sz="1000">
                <a:ea typeface="Open Sans" panose="020B0606030504020204" pitchFamily="34" charset="0"/>
                <a:cs typeface="Open Sans" panose="020B0606030504020204" pitchFamily="34" charset="0"/>
              </a:rPr>
              <a:t>All children have the opportunity to express themselves, talk about relevant matters, and learn without judgement. We ensure that our children have a voice during learning walks, and at regular meetings for each pupil’s voice group. When delivering PSHE, our priority is ensuring that all parents understand and can support their children at home, in the hope of extending and building on the learning children do at school. Parents are consulted on and have a voice in how and what their children learn.</a:t>
            </a:r>
          </a:p>
          <a:p>
            <a:pPr algn="just"/>
            <a:endParaRPr lang="en-US" sz="1000">
              <a:ea typeface="Open Sans" panose="020B0606030504020204" pitchFamily="34" charset="0"/>
              <a:cs typeface="Open Sans" panose="020B0606030504020204" pitchFamily="34" charset="0"/>
            </a:endParaRPr>
          </a:p>
          <a:p>
            <a:pPr algn="just"/>
            <a:r>
              <a:rPr lang="en-US" sz="1000" b="1">
                <a:ea typeface="Open Sans" panose="020B0606030504020204" pitchFamily="34" charset="0"/>
                <a:cs typeface="Open Sans" panose="020B0606030504020204" pitchFamily="34" charset="0"/>
              </a:rPr>
              <a:t>Schools should be aware of the ‘Key Decisions’ as advised by Ten:Ten and make these decisions how they see fit for their children and families. The long-term plan using Ten:Ten may then be altered accordingly for schools who make different decisions. Parents should have access to the PSHE curriculum and can request to see any resources used. </a:t>
            </a:r>
            <a:r>
              <a:rPr lang="en-GB" sz="1000" b="1">
                <a:ea typeface="Open Sans" panose="020B0606030504020204" pitchFamily="34" charset="0"/>
                <a:cs typeface="Open Sans" panose="020B0606030504020204" pitchFamily="34" charset="0"/>
              </a:rPr>
              <a:t>Parents have the right to request that their child be withdrawn from some or all of sex education delivered as part of statutory RSE.  </a:t>
            </a:r>
            <a:endParaRPr lang="en-GB" sz="1000" b="1">
              <a:latin typeface="Calibri"/>
              <a:ea typeface="Open Sans" panose="020B0606030504020204" pitchFamily="34" charset="0"/>
              <a:cs typeface="Open Sans" panose="020B0606030504020204" pitchFamily="34" charset="0"/>
            </a:endParaRPr>
          </a:p>
          <a:p>
            <a:pPr algn="just"/>
            <a:endParaRPr lang="en-GB" sz="1000" b="1">
              <a:latin typeface="Calibri"/>
              <a:ea typeface="Open Sans" panose="020B0606030504020204" pitchFamily="34" charset="0"/>
              <a:cs typeface="Open Sans" panose="020B0606030504020204" pitchFamily="34" charset="0"/>
            </a:endParaRPr>
          </a:p>
          <a:p>
            <a:pPr algn="just"/>
            <a:r>
              <a:rPr lang="en-GB" sz="1100" b="1">
                <a:latin typeface="Calibri"/>
                <a:ea typeface="Open Sans"/>
                <a:cs typeface="Open Sans"/>
              </a:rPr>
              <a:t>Impact</a:t>
            </a:r>
          </a:p>
          <a:p>
            <a:pPr algn="just"/>
            <a:endParaRPr lang="en-GB" sz="1000">
              <a:ea typeface="Calibri"/>
              <a:cs typeface="Calibri"/>
            </a:endParaRPr>
          </a:p>
          <a:p>
            <a:pPr algn="just"/>
            <a:r>
              <a:rPr lang="en-GB" sz="1000">
                <a:cs typeface="Calibri"/>
              </a:rPr>
              <a:t>Pupils will be able to effectively manage their relationships and make informed lifestyle choices. They will be able to apply their learning to real life situations and make positive contributions to the wider community in which they live and beyond. Attitudes and behaviour demonstrates respect tolerance and high aspirations of themselves. The PSHE curriculum provides pupils with the knowledge, skills and understanding they need for their next step in their education and adulthood. </a:t>
            </a:r>
            <a:endParaRPr lang="en-GB" sz="1000">
              <a:ea typeface="Calibri"/>
              <a:cs typeface="Calibri"/>
            </a:endParaRPr>
          </a:p>
          <a:p>
            <a:pPr algn="just"/>
            <a:endParaRPr lang="en-GB" sz="1000">
              <a:cs typeface="Calibri"/>
            </a:endParaRPr>
          </a:p>
          <a:p>
            <a:pPr algn="just"/>
            <a:r>
              <a:rPr lang="en-US" sz="1000" b="0" i="0">
                <a:solidFill>
                  <a:srgbClr val="212529"/>
                </a:solidFill>
                <a:effectLst/>
              </a:rPr>
              <a:t>Children will leave us ready for their next step into Secondary school and are armed with skills, knowledge and understanding that they can take forward into adulthood. Our children leave us prepared for life in an ever-changing modern Britain. They have the tools they need to succeed, keep themselves safe and thrive.</a:t>
            </a:r>
          </a:p>
          <a:p>
            <a:pPr algn="just"/>
            <a:endParaRPr lang="en-US" sz="1000" b="0" i="0">
              <a:solidFill>
                <a:srgbClr val="212529"/>
              </a:solidFill>
              <a:effectLst/>
            </a:endParaRPr>
          </a:p>
          <a:p>
            <a:pPr algn="just"/>
            <a:r>
              <a:rPr lang="en-US" sz="1000" b="0" i="0">
                <a:solidFill>
                  <a:srgbClr val="212529"/>
                </a:solidFill>
                <a:effectLst/>
              </a:rPr>
              <a:t>We measure impact by the triangulation of lesson observations, work scrutiny and pupil voice, as well as this we carry our yearly subject leader/ teaching staff discussions – where areas for development are discussed, and for which targets for the year are collaboratively developed.</a:t>
            </a:r>
          </a:p>
          <a:p>
            <a:endParaRPr lang="en-GB" sz="1000">
              <a:cs typeface="Calibri"/>
            </a:endParaRPr>
          </a:p>
          <a:p>
            <a:endParaRPr lang="en-GB">
              <a:cs typeface="Calibri" panose="020F0502020204030204"/>
            </a:endParaRPr>
          </a:p>
        </p:txBody>
      </p:sp>
    </p:spTree>
    <p:extLst>
      <p:ext uri="{BB962C8B-B14F-4D97-AF65-F5344CB8AC3E}">
        <p14:creationId xmlns:p14="http://schemas.microsoft.com/office/powerpoint/2010/main" val="22531562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white background with black dots&#10;&#10;Description automatically generated">
            <a:extLst>
              <a:ext uri="{FF2B5EF4-FFF2-40B4-BE49-F238E27FC236}">
                <a16:creationId xmlns:a16="http://schemas.microsoft.com/office/drawing/2014/main" id="{1D046F33-1244-F5D4-47C3-55C3A17B91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9" y="0"/>
            <a:ext cx="7558636" cy="10691813"/>
          </a:xfrm>
          <a:prstGeom prst="rect">
            <a:avLst/>
          </a:prstGeom>
        </p:spPr>
      </p:pic>
      <p:sp>
        <p:nvSpPr>
          <p:cNvPr id="8" name="TextBox 7">
            <a:extLst>
              <a:ext uri="{FF2B5EF4-FFF2-40B4-BE49-F238E27FC236}">
                <a16:creationId xmlns:a16="http://schemas.microsoft.com/office/drawing/2014/main" id="{84FF7A6A-169B-FA56-B532-2E57CEB5FF61}"/>
              </a:ext>
            </a:extLst>
          </p:cNvPr>
          <p:cNvSpPr txBox="1"/>
          <p:nvPr/>
        </p:nvSpPr>
        <p:spPr>
          <a:xfrm>
            <a:off x="1708727" y="489527"/>
            <a:ext cx="4137891" cy="400110"/>
          </a:xfrm>
          <a:prstGeom prst="rect">
            <a:avLst/>
          </a:prstGeom>
          <a:noFill/>
        </p:spPr>
        <p:txBody>
          <a:bodyPr wrap="square" lIns="91440" tIns="45720" rIns="91440" bIns="45720" rtlCol="0" anchor="t">
            <a:spAutoFit/>
          </a:bodyPr>
          <a:lstStyle/>
          <a:p>
            <a:pPr algn="ctr"/>
            <a:r>
              <a:rPr lang="en-GB" sz="2000" b="1">
                <a:solidFill>
                  <a:schemeClr val="bg1"/>
                </a:solidFill>
                <a:latin typeface="Open Sans"/>
                <a:ea typeface="Open Sans"/>
                <a:cs typeface="Open Sans"/>
              </a:rPr>
              <a:t>CURRICULUM ICONS</a:t>
            </a:r>
            <a:endParaRPr lang="en-GB" sz="2000" b="1">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 name="TextBox 8">
            <a:extLst>
              <a:ext uri="{FF2B5EF4-FFF2-40B4-BE49-F238E27FC236}">
                <a16:creationId xmlns:a16="http://schemas.microsoft.com/office/drawing/2014/main" id="{CBB98832-A5C4-A6AB-1273-FAC820C7D039}"/>
              </a:ext>
            </a:extLst>
          </p:cNvPr>
          <p:cNvSpPr txBox="1"/>
          <p:nvPr/>
        </p:nvSpPr>
        <p:spPr>
          <a:xfrm>
            <a:off x="0" y="10363198"/>
            <a:ext cx="7559675" cy="307777"/>
          </a:xfrm>
          <a:prstGeom prst="rect">
            <a:avLst/>
          </a:prstGeom>
          <a:noFill/>
        </p:spPr>
        <p:txBody>
          <a:bodyPr wrap="square" rtlCol="0" anchor="b">
            <a:spAutoFit/>
          </a:bodyPr>
          <a:lstStyle/>
          <a:p>
            <a:pPr algn="ctr"/>
            <a:r>
              <a:rPr lang="en-GB" sz="1400" i="1">
                <a:solidFill>
                  <a:schemeClr val="bg1"/>
                </a:solidFill>
                <a:latin typeface="Open Sans" panose="020B0606030504020204" pitchFamily="34" charset="0"/>
                <a:ea typeface="Open Sans" panose="020B0606030504020204" pitchFamily="34" charset="0"/>
                <a:cs typeface="Open Sans" panose="020B0606030504020204" pitchFamily="34" charset="0"/>
              </a:rPr>
              <a:t>Christ at the Centre, Children at the Heart </a:t>
            </a:r>
          </a:p>
        </p:txBody>
      </p:sp>
      <p:pic>
        <p:nvPicPr>
          <p:cNvPr id="12" name="Picture 11" descr="A green and white circle with a check mark in the middle&#10;&#10;Description automatically generated">
            <a:extLst>
              <a:ext uri="{FF2B5EF4-FFF2-40B4-BE49-F238E27FC236}">
                <a16:creationId xmlns:a16="http://schemas.microsoft.com/office/drawing/2014/main" id="{3203F6A9-55A7-68FF-67F0-525D9FE69A9B}"/>
              </a:ext>
            </a:extLst>
          </p:cNvPr>
          <p:cNvPicPr>
            <a:picLocks noChangeAspect="1"/>
          </p:cNvPicPr>
          <p:nvPr/>
        </p:nvPicPr>
        <p:blipFill>
          <a:blip r:embed="rId4"/>
          <a:stretch>
            <a:fillRect/>
          </a:stretch>
        </p:blipFill>
        <p:spPr>
          <a:xfrm>
            <a:off x="377487" y="1562886"/>
            <a:ext cx="690300" cy="683543"/>
          </a:xfrm>
          <a:prstGeom prst="rect">
            <a:avLst/>
          </a:prstGeom>
        </p:spPr>
      </p:pic>
      <p:sp>
        <p:nvSpPr>
          <p:cNvPr id="13" name="TextBox 12">
            <a:extLst>
              <a:ext uri="{FF2B5EF4-FFF2-40B4-BE49-F238E27FC236}">
                <a16:creationId xmlns:a16="http://schemas.microsoft.com/office/drawing/2014/main" id="{542B538D-DA8D-72D0-7F1A-E82C7A245ACF}"/>
              </a:ext>
            </a:extLst>
          </p:cNvPr>
          <p:cNvSpPr txBox="1"/>
          <p:nvPr/>
        </p:nvSpPr>
        <p:spPr>
          <a:xfrm>
            <a:off x="1041636" y="1736758"/>
            <a:ext cx="2770200" cy="5786199"/>
          </a:xfrm>
          <a:prstGeom prst="rect">
            <a:avLst/>
          </a:prstGeom>
          <a:noFill/>
        </p:spPr>
        <p:txBody>
          <a:bodyPr wrap="square" lIns="91440" tIns="45720" rIns="91440" bIns="45720" rtlCol="0" anchor="t">
            <a:spAutoFit/>
          </a:bodyPr>
          <a:lstStyle/>
          <a:p>
            <a:r>
              <a:rPr lang="en-GB" sz="1000" b="1">
                <a:solidFill>
                  <a:srgbClr val="7030A0"/>
                </a:solidFill>
              </a:rPr>
              <a:t>Safeguarding</a:t>
            </a:r>
            <a:endParaRPr lang="en-US">
              <a:solidFill>
                <a:srgbClr val="7030A0"/>
              </a:solidFill>
            </a:endParaRPr>
          </a:p>
          <a:p>
            <a:endParaRPr lang="en-GB" sz="1000" b="1">
              <a:ea typeface="Calibri"/>
              <a:cs typeface="Calibri"/>
            </a:endParaRPr>
          </a:p>
          <a:p>
            <a:endParaRPr lang="en-GB" sz="1000" b="1">
              <a:ea typeface="Calibri"/>
              <a:cs typeface="Calibri"/>
            </a:endParaRPr>
          </a:p>
          <a:p>
            <a:endParaRPr lang="en-GB" sz="1000"/>
          </a:p>
          <a:p>
            <a:endParaRPr lang="en-GB" sz="1000"/>
          </a:p>
          <a:p>
            <a:r>
              <a:rPr lang="en-GB" sz="1000" b="1">
                <a:solidFill>
                  <a:srgbClr val="7030A0"/>
                </a:solidFill>
              </a:rPr>
              <a:t>Road Safety</a:t>
            </a:r>
            <a:endParaRPr lang="en-GB">
              <a:solidFill>
                <a:srgbClr val="7030A0"/>
              </a:solidFill>
            </a:endParaRPr>
          </a:p>
          <a:p>
            <a:endParaRPr lang="en-GB" sz="1000"/>
          </a:p>
          <a:p>
            <a:endParaRPr lang="en-GB" sz="1000"/>
          </a:p>
          <a:p>
            <a:endParaRPr lang="en-GB" sz="1000">
              <a:ea typeface="Calibri"/>
              <a:cs typeface="Calibri"/>
            </a:endParaRPr>
          </a:p>
          <a:p>
            <a:endParaRPr lang="en-GB" sz="1000">
              <a:ea typeface="Calibri"/>
              <a:cs typeface="Calibri"/>
            </a:endParaRPr>
          </a:p>
          <a:p>
            <a:r>
              <a:rPr lang="en-GB" sz="1000" b="1">
                <a:solidFill>
                  <a:srgbClr val="00B0F0"/>
                </a:solidFill>
              </a:rPr>
              <a:t>–Mental Health</a:t>
            </a:r>
            <a:endParaRPr lang="en-GB">
              <a:solidFill>
                <a:srgbClr val="00B0F0"/>
              </a:solidFill>
              <a:ea typeface="Calibri"/>
              <a:cs typeface="Calibri"/>
            </a:endParaRPr>
          </a:p>
          <a:p>
            <a:endParaRPr lang="en-GB" sz="1000"/>
          </a:p>
          <a:p>
            <a:endParaRPr lang="en-GB" sz="1000"/>
          </a:p>
          <a:p>
            <a:endParaRPr lang="en-GB" sz="1000">
              <a:ea typeface="Calibri"/>
              <a:cs typeface="Calibri"/>
            </a:endParaRPr>
          </a:p>
          <a:p>
            <a:endParaRPr lang="en-GB" sz="1000">
              <a:ea typeface="Calibri"/>
              <a:cs typeface="Calibri"/>
            </a:endParaRPr>
          </a:p>
          <a:p>
            <a:endParaRPr lang="en-GB" sz="1000">
              <a:solidFill>
                <a:srgbClr val="000000"/>
              </a:solidFill>
              <a:ea typeface="Calibri"/>
              <a:cs typeface="Calibri"/>
            </a:endParaRPr>
          </a:p>
          <a:p>
            <a:r>
              <a:rPr lang="en-GB" sz="1000" b="1">
                <a:solidFill>
                  <a:srgbClr val="0070C0"/>
                </a:solidFill>
                <a:ea typeface="Calibri"/>
                <a:cs typeface="Calibri"/>
              </a:rPr>
              <a:t>Sexual Harassment </a:t>
            </a:r>
          </a:p>
          <a:p>
            <a:endParaRPr lang="en-GB" sz="1000" b="1">
              <a:solidFill>
                <a:srgbClr val="0070C0"/>
              </a:solidFill>
              <a:ea typeface="Calibri"/>
              <a:cs typeface="Calibri"/>
            </a:endParaRPr>
          </a:p>
          <a:p>
            <a:endParaRPr lang="en-GB" sz="1000" b="1">
              <a:solidFill>
                <a:srgbClr val="0070C0"/>
              </a:solidFill>
              <a:ea typeface="Calibri"/>
              <a:cs typeface="Calibri"/>
            </a:endParaRPr>
          </a:p>
          <a:p>
            <a:endParaRPr lang="en-GB" sz="1000" b="1">
              <a:solidFill>
                <a:srgbClr val="0070C0"/>
              </a:solidFill>
              <a:ea typeface="Calibri"/>
              <a:cs typeface="Calibri"/>
            </a:endParaRPr>
          </a:p>
          <a:p>
            <a:endParaRPr lang="en-GB" sz="1000" b="1">
              <a:solidFill>
                <a:srgbClr val="0070C0"/>
              </a:solidFill>
              <a:ea typeface="Calibri"/>
              <a:cs typeface="Calibri"/>
            </a:endParaRPr>
          </a:p>
          <a:p>
            <a:r>
              <a:rPr lang="en-GB" sz="1000" b="1">
                <a:solidFill>
                  <a:srgbClr val="00B050"/>
                </a:solidFill>
                <a:ea typeface="Calibri"/>
                <a:cs typeface="Calibri"/>
              </a:rPr>
              <a:t>Child on Child Abuse</a:t>
            </a:r>
          </a:p>
          <a:p>
            <a:endParaRPr lang="en-GB" sz="1000" b="1">
              <a:solidFill>
                <a:srgbClr val="00B050"/>
              </a:solidFill>
              <a:ea typeface="Calibri"/>
              <a:cs typeface="Calibri"/>
            </a:endParaRPr>
          </a:p>
          <a:p>
            <a:endParaRPr lang="en-GB" sz="1000" b="1">
              <a:solidFill>
                <a:srgbClr val="00B050"/>
              </a:solidFill>
              <a:ea typeface="Calibri"/>
              <a:cs typeface="Calibri"/>
            </a:endParaRPr>
          </a:p>
          <a:p>
            <a:endParaRPr lang="en-GB" sz="1000" b="1">
              <a:solidFill>
                <a:srgbClr val="00B050"/>
              </a:solidFill>
              <a:ea typeface="Calibri"/>
              <a:cs typeface="Calibri"/>
            </a:endParaRPr>
          </a:p>
          <a:p>
            <a:endParaRPr lang="en-GB" sz="1000" b="1">
              <a:solidFill>
                <a:srgbClr val="00B050"/>
              </a:solidFill>
              <a:ea typeface="Calibri"/>
              <a:cs typeface="Calibri"/>
            </a:endParaRPr>
          </a:p>
          <a:p>
            <a:r>
              <a:rPr lang="en-GB" sz="1000" b="1">
                <a:solidFill>
                  <a:srgbClr val="FF9933"/>
                </a:solidFill>
                <a:ea typeface="Calibri"/>
                <a:cs typeface="Calibri"/>
              </a:rPr>
              <a:t>Online Safety</a:t>
            </a:r>
          </a:p>
          <a:p>
            <a:endParaRPr lang="en-GB" sz="1000" b="1">
              <a:solidFill>
                <a:srgbClr val="FF9933"/>
              </a:solidFill>
              <a:ea typeface="Calibri"/>
              <a:cs typeface="Calibri"/>
            </a:endParaRPr>
          </a:p>
          <a:p>
            <a:endParaRPr lang="en-GB" sz="1000" b="1">
              <a:solidFill>
                <a:srgbClr val="FF9933"/>
              </a:solidFill>
              <a:ea typeface="Calibri"/>
              <a:cs typeface="Calibri"/>
            </a:endParaRPr>
          </a:p>
          <a:p>
            <a:endParaRPr lang="en-GB" sz="1000" b="1">
              <a:solidFill>
                <a:srgbClr val="FF9933"/>
              </a:solidFill>
              <a:ea typeface="Calibri"/>
              <a:cs typeface="Calibri"/>
            </a:endParaRPr>
          </a:p>
          <a:p>
            <a:endParaRPr lang="en-GB" sz="1000" b="1">
              <a:solidFill>
                <a:srgbClr val="FF9933"/>
              </a:solidFill>
              <a:ea typeface="Calibri"/>
              <a:cs typeface="Calibri"/>
            </a:endParaRPr>
          </a:p>
          <a:p>
            <a:r>
              <a:rPr lang="en-GB" sz="1000" b="1">
                <a:solidFill>
                  <a:schemeClr val="accent4"/>
                </a:solidFill>
                <a:ea typeface="Calibri"/>
                <a:cs typeface="Calibri"/>
              </a:rPr>
              <a:t>Bullying </a:t>
            </a:r>
          </a:p>
          <a:p>
            <a:endParaRPr lang="en-GB" sz="1000" b="1">
              <a:solidFill>
                <a:schemeClr val="accent4"/>
              </a:solidFill>
              <a:ea typeface="Calibri"/>
              <a:cs typeface="Calibri"/>
            </a:endParaRPr>
          </a:p>
          <a:p>
            <a:endParaRPr lang="en-GB" sz="1000" b="1">
              <a:solidFill>
                <a:schemeClr val="accent4"/>
              </a:solidFill>
              <a:ea typeface="Calibri"/>
              <a:cs typeface="Calibri"/>
            </a:endParaRPr>
          </a:p>
          <a:p>
            <a:endParaRPr lang="en-GB" sz="1000" b="1">
              <a:solidFill>
                <a:schemeClr val="accent4"/>
              </a:solidFill>
              <a:ea typeface="Calibri"/>
              <a:cs typeface="Calibri"/>
            </a:endParaRPr>
          </a:p>
          <a:p>
            <a:endParaRPr lang="en-GB" sz="1000" b="1">
              <a:solidFill>
                <a:schemeClr val="accent4"/>
              </a:solidFill>
              <a:ea typeface="Calibri"/>
              <a:cs typeface="Calibri"/>
            </a:endParaRPr>
          </a:p>
          <a:p>
            <a:r>
              <a:rPr lang="en-GB" sz="1000" b="1">
                <a:solidFill>
                  <a:srgbClr val="CC00CC"/>
                </a:solidFill>
                <a:ea typeface="Calibri"/>
                <a:cs typeface="Calibri"/>
              </a:rPr>
              <a:t>Financial Capability </a:t>
            </a:r>
          </a:p>
        </p:txBody>
      </p:sp>
      <p:pic>
        <p:nvPicPr>
          <p:cNvPr id="14" name="Picture 13" descr="A green and white circle with a person walking on it&#10;&#10;Description automatically generated">
            <a:extLst>
              <a:ext uri="{FF2B5EF4-FFF2-40B4-BE49-F238E27FC236}">
                <a16:creationId xmlns:a16="http://schemas.microsoft.com/office/drawing/2014/main" id="{A9B78B60-3F81-5D99-58AD-17022102C900}"/>
              </a:ext>
            </a:extLst>
          </p:cNvPr>
          <p:cNvPicPr>
            <a:picLocks noChangeAspect="1"/>
          </p:cNvPicPr>
          <p:nvPr/>
        </p:nvPicPr>
        <p:blipFill>
          <a:blip r:embed="rId5"/>
          <a:stretch>
            <a:fillRect/>
          </a:stretch>
        </p:blipFill>
        <p:spPr>
          <a:xfrm>
            <a:off x="374550" y="2293254"/>
            <a:ext cx="687062" cy="695256"/>
          </a:xfrm>
          <a:prstGeom prst="rect">
            <a:avLst/>
          </a:prstGeom>
        </p:spPr>
      </p:pic>
      <p:pic>
        <p:nvPicPr>
          <p:cNvPr id="15" name="Picture 14" descr="A green and white circle with a head and pulse line&#10;&#10;Description automatically generated">
            <a:extLst>
              <a:ext uri="{FF2B5EF4-FFF2-40B4-BE49-F238E27FC236}">
                <a16:creationId xmlns:a16="http://schemas.microsoft.com/office/drawing/2014/main" id="{B265396B-0ABF-8FD0-C579-726A29F89265}"/>
              </a:ext>
            </a:extLst>
          </p:cNvPr>
          <p:cNvPicPr>
            <a:picLocks noChangeAspect="1"/>
          </p:cNvPicPr>
          <p:nvPr/>
        </p:nvPicPr>
        <p:blipFill>
          <a:blip r:embed="rId6"/>
          <a:stretch>
            <a:fillRect/>
          </a:stretch>
        </p:blipFill>
        <p:spPr>
          <a:xfrm>
            <a:off x="374523" y="3059178"/>
            <a:ext cx="711525" cy="687100"/>
          </a:xfrm>
          <a:prstGeom prst="rect">
            <a:avLst/>
          </a:prstGeom>
        </p:spPr>
      </p:pic>
      <p:pic>
        <p:nvPicPr>
          <p:cNvPr id="17" name="Picture 16" descr="A green circle with a couple of people&#10;&#10;Description automatically generated">
            <a:extLst>
              <a:ext uri="{FF2B5EF4-FFF2-40B4-BE49-F238E27FC236}">
                <a16:creationId xmlns:a16="http://schemas.microsoft.com/office/drawing/2014/main" id="{4C234B9D-B27D-4F32-0114-F2DBE38EE2B8}"/>
              </a:ext>
            </a:extLst>
          </p:cNvPr>
          <p:cNvPicPr>
            <a:picLocks noChangeAspect="1"/>
          </p:cNvPicPr>
          <p:nvPr/>
        </p:nvPicPr>
        <p:blipFill>
          <a:blip r:embed="rId7"/>
          <a:stretch>
            <a:fillRect/>
          </a:stretch>
        </p:blipFill>
        <p:spPr>
          <a:xfrm>
            <a:off x="382684" y="3792505"/>
            <a:ext cx="695215" cy="700828"/>
          </a:xfrm>
          <a:prstGeom prst="rect">
            <a:avLst/>
          </a:prstGeom>
        </p:spPr>
      </p:pic>
      <p:pic>
        <p:nvPicPr>
          <p:cNvPr id="18" name="Picture 17" descr="A green and white circle with a couple of people holding up their arms&#10;&#10;Description automatically generated">
            <a:extLst>
              <a:ext uri="{FF2B5EF4-FFF2-40B4-BE49-F238E27FC236}">
                <a16:creationId xmlns:a16="http://schemas.microsoft.com/office/drawing/2014/main" id="{BF52BC96-79EA-2450-89C7-56C9332BBAC5}"/>
              </a:ext>
            </a:extLst>
          </p:cNvPr>
          <p:cNvPicPr>
            <a:picLocks noChangeAspect="1"/>
          </p:cNvPicPr>
          <p:nvPr/>
        </p:nvPicPr>
        <p:blipFill>
          <a:blip r:embed="rId8"/>
          <a:stretch>
            <a:fillRect/>
          </a:stretch>
        </p:blipFill>
        <p:spPr>
          <a:xfrm>
            <a:off x="382684" y="4558437"/>
            <a:ext cx="696571" cy="680301"/>
          </a:xfrm>
          <a:prstGeom prst="rect">
            <a:avLst/>
          </a:prstGeom>
        </p:spPr>
      </p:pic>
      <p:pic>
        <p:nvPicPr>
          <p:cNvPr id="21" name="Picture 20" descr="A green circle with a person in a pose&#10;&#10;Description automatically generated">
            <a:extLst>
              <a:ext uri="{FF2B5EF4-FFF2-40B4-BE49-F238E27FC236}">
                <a16:creationId xmlns:a16="http://schemas.microsoft.com/office/drawing/2014/main" id="{A2CB68CD-D2B0-5D7A-C857-5D5EE745F9F2}"/>
              </a:ext>
            </a:extLst>
          </p:cNvPr>
          <p:cNvPicPr>
            <a:picLocks noChangeAspect="1"/>
          </p:cNvPicPr>
          <p:nvPr/>
        </p:nvPicPr>
        <p:blipFill>
          <a:blip r:embed="rId9"/>
          <a:stretch>
            <a:fillRect/>
          </a:stretch>
        </p:blipFill>
        <p:spPr>
          <a:xfrm>
            <a:off x="398980" y="6073984"/>
            <a:ext cx="687060" cy="685742"/>
          </a:xfrm>
          <a:prstGeom prst="rect">
            <a:avLst/>
          </a:prstGeom>
        </p:spPr>
      </p:pic>
      <p:pic>
        <p:nvPicPr>
          <p:cNvPr id="22" name="Picture 21" descr="A green and white circle with a bag of money&#10;&#10;Description automatically generated">
            <a:extLst>
              <a:ext uri="{FF2B5EF4-FFF2-40B4-BE49-F238E27FC236}">
                <a16:creationId xmlns:a16="http://schemas.microsoft.com/office/drawing/2014/main" id="{A7089F6B-5B8D-A03A-9A44-DACCA5495D6F}"/>
              </a:ext>
            </a:extLst>
          </p:cNvPr>
          <p:cNvPicPr>
            <a:picLocks noChangeAspect="1"/>
          </p:cNvPicPr>
          <p:nvPr/>
        </p:nvPicPr>
        <p:blipFill>
          <a:blip r:embed="rId10"/>
          <a:stretch>
            <a:fillRect/>
          </a:stretch>
        </p:blipFill>
        <p:spPr>
          <a:xfrm>
            <a:off x="390832" y="6823614"/>
            <a:ext cx="687060" cy="677586"/>
          </a:xfrm>
          <a:prstGeom prst="rect">
            <a:avLst/>
          </a:prstGeom>
        </p:spPr>
      </p:pic>
      <p:sp>
        <p:nvSpPr>
          <p:cNvPr id="24" name="TextBox 23">
            <a:extLst>
              <a:ext uri="{FF2B5EF4-FFF2-40B4-BE49-F238E27FC236}">
                <a16:creationId xmlns:a16="http://schemas.microsoft.com/office/drawing/2014/main" id="{E7ADF895-9640-AE79-F09F-E438847CFFC7}"/>
              </a:ext>
            </a:extLst>
          </p:cNvPr>
          <p:cNvSpPr txBox="1"/>
          <p:nvPr/>
        </p:nvSpPr>
        <p:spPr>
          <a:xfrm>
            <a:off x="5205996" y="1686069"/>
            <a:ext cx="1889463" cy="7171194"/>
          </a:xfrm>
          <a:prstGeom prst="rect">
            <a:avLst/>
          </a:prstGeom>
          <a:noFill/>
        </p:spPr>
        <p:txBody>
          <a:bodyPr wrap="square" lIns="91440" tIns="45720" rIns="91440" bIns="45720" rtlCol="0" anchor="t">
            <a:spAutoFit/>
          </a:bodyPr>
          <a:lstStyle/>
          <a:p>
            <a:r>
              <a:rPr lang="en-GB" sz="1000" b="1">
                <a:solidFill>
                  <a:srgbClr val="FF0000"/>
                </a:solidFill>
              </a:rPr>
              <a:t>Protected Characteristics:</a:t>
            </a:r>
            <a:endParaRPr lang="en-US">
              <a:solidFill>
                <a:srgbClr val="FF0000"/>
              </a:solidFill>
            </a:endParaRPr>
          </a:p>
          <a:p>
            <a:endParaRPr lang="en-GB" sz="1000" b="1">
              <a:ea typeface="Calibri"/>
              <a:cs typeface="Calibri"/>
            </a:endParaRPr>
          </a:p>
          <a:p>
            <a:endParaRPr lang="en-GB" sz="1000" b="1">
              <a:ea typeface="Calibri"/>
              <a:cs typeface="Calibri"/>
            </a:endParaRPr>
          </a:p>
          <a:p>
            <a:endParaRPr lang="en-GB" sz="1000" b="1">
              <a:ea typeface="Calibri"/>
              <a:cs typeface="Calibri"/>
            </a:endParaRPr>
          </a:p>
          <a:p>
            <a:endParaRPr lang="en-GB" sz="1000"/>
          </a:p>
          <a:p>
            <a:endParaRPr lang="en-GB" sz="1000">
              <a:solidFill>
                <a:srgbClr val="000000"/>
              </a:solidFill>
              <a:ea typeface="Calibri"/>
              <a:cs typeface="Calibri"/>
            </a:endParaRPr>
          </a:p>
          <a:p>
            <a:r>
              <a:rPr lang="en-GB" sz="1000" b="1">
                <a:solidFill>
                  <a:srgbClr val="FF0000"/>
                </a:solidFill>
                <a:ea typeface="Calibri"/>
                <a:cs typeface="Calibri"/>
              </a:rPr>
              <a:t>Disability</a:t>
            </a:r>
          </a:p>
          <a:p>
            <a:endParaRPr lang="en-GB" sz="1000">
              <a:solidFill>
                <a:srgbClr val="000000"/>
              </a:solidFill>
              <a:ea typeface="Calibri"/>
              <a:cs typeface="Calibri"/>
            </a:endParaRPr>
          </a:p>
          <a:p>
            <a:endParaRPr lang="en-GB" sz="1000">
              <a:solidFill>
                <a:srgbClr val="000000"/>
              </a:solidFill>
              <a:ea typeface="Calibri"/>
              <a:cs typeface="Calibri"/>
            </a:endParaRPr>
          </a:p>
          <a:p>
            <a:endParaRPr lang="en-GB" sz="1000">
              <a:solidFill>
                <a:srgbClr val="000000"/>
              </a:solidFill>
              <a:ea typeface="Calibri"/>
              <a:cs typeface="Calibri"/>
            </a:endParaRPr>
          </a:p>
          <a:p>
            <a:endParaRPr lang="en-GB" sz="1000">
              <a:solidFill>
                <a:srgbClr val="000000"/>
              </a:solidFill>
            </a:endParaRPr>
          </a:p>
          <a:p>
            <a:r>
              <a:rPr lang="en-GB" sz="1000" b="1">
                <a:solidFill>
                  <a:srgbClr val="FF0000"/>
                </a:solidFill>
              </a:rPr>
              <a:t>Age</a:t>
            </a:r>
            <a:endParaRPr lang="en-GB">
              <a:solidFill>
                <a:srgbClr val="FF0000"/>
              </a:solidFill>
            </a:endParaRPr>
          </a:p>
          <a:p>
            <a:endParaRPr lang="en-GB" sz="1000"/>
          </a:p>
          <a:p>
            <a:endParaRPr lang="en-GB" sz="1000"/>
          </a:p>
          <a:p>
            <a:endParaRPr lang="en-GB" sz="1000">
              <a:ea typeface="Calibri"/>
              <a:cs typeface="Calibri"/>
            </a:endParaRPr>
          </a:p>
          <a:p>
            <a:endParaRPr lang="en-GB" sz="1000">
              <a:solidFill>
                <a:srgbClr val="FF0000"/>
              </a:solidFill>
              <a:ea typeface="Calibri"/>
              <a:cs typeface="Calibri"/>
            </a:endParaRPr>
          </a:p>
          <a:p>
            <a:r>
              <a:rPr lang="en-GB" sz="1000" b="1">
                <a:solidFill>
                  <a:srgbClr val="FF0000"/>
                </a:solidFill>
              </a:rPr>
              <a:t>Race</a:t>
            </a:r>
            <a:endParaRPr lang="en-GB">
              <a:solidFill>
                <a:srgbClr val="00B0F0"/>
              </a:solidFill>
              <a:ea typeface="Calibri"/>
              <a:cs typeface="Calibri"/>
            </a:endParaRPr>
          </a:p>
          <a:p>
            <a:endParaRPr lang="en-GB" sz="1000"/>
          </a:p>
          <a:p>
            <a:endParaRPr lang="en-GB" sz="1000"/>
          </a:p>
          <a:p>
            <a:endParaRPr lang="en-GB" sz="1000">
              <a:ea typeface="Calibri"/>
              <a:cs typeface="Calibri"/>
            </a:endParaRPr>
          </a:p>
          <a:p>
            <a:endParaRPr lang="en-GB" sz="1000">
              <a:ea typeface="Calibri"/>
              <a:cs typeface="Calibri"/>
            </a:endParaRPr>
          </a:p>
          <a:p>
            <a:r>
              <a:rPr lang="en-GB" sz="1000" b="1">
                <a:solidFill>
                  <a:srgbClr val="FF0000"/>
                </a:solidFill>
                <a:ea typeface="Calibri"/>
                <a:cs typeface="Calibri"/>
              </a:rPr>
              <a:t>Gender</a:t>
            </a:r>
          </a:p>
          <a:p>
            <a:endParaRPr lang="en-GB" sz="1000" b="1">
              <a:solidFill>
                <a:srgbClr val="0070C0"/>
              </a:solidFill>
              <a:ea typeface="Calibri"/>
              <a:cs typeface="Calibri"/>
            </a:endParaRPr>
          </a:p>
          <a:p>
            <a:endParaRPr lang="en-GB" sz="1000" b="1">
              <a:solidFill>
                <a:srgbClr val="0070C0"/>
              </a:solidFill>
              <a:ea typeface="Calibri"/>
              <a:cs typeface="Calibri"/>
            </a:endParaRPr>
          </a:p>
          <a:p>
            <a:endParaRPr lang="en-GB" sz="1000" b="1">
              <a:solidFill>
                <a:srgbClr val="0070C0"/>
              </a:solidFill>
              <a:ea typeface="Calibri"/>
              <a:cs typeface="Calibri"/>
            </a:endParaRPr>
          </a:p>
          <a:p>
            <a:endParaRPr lang="en-GB" sz="1000" b="1">
              <a:solidFill>
                <a:srgbClr val="0070C0"/>
              </a:solidFill>
              <a:ea typeface="Calibri"/>
              <a:cs typeface="Calibri"/>
            </a:endParaRPr>
          </a:p>
          <a:p>
            <a:r>
              <a:rPr lang="en-GB" sz="1000" b="1">
                <a:solidFill>
                  <a:srgbClr val="FF0000"/>
                </a:solidFill>
                <a:ea typeface="Calibri"/>
                <a:cs typeface="Calibri"/>
              </a:rPr>
              <a:t>Sexual Orientation</a:t>
            </a:r>
          </a:p>
          <a:p>
            <a:endParaRPr lang="en-GB" sz="1000" b="1">
              <a:solidFill>
                <a:srgbClr val="00B050"/>
              </a:solidFill>
              <a:ea typeface="Calibri"/>
              <a:cs typeface="Calibri"/>
            </a:endParaRPr>
          </a:p>
          <a:p>
            <a:endParaRPr lang="en-GB" sz="1000" b="1">
              <a:solidFill>
                <a:srgbClr val="00B050"/>
              </a:solidFill>
              <a:ea typeface="Calibri"/>
              <a:cs typeface="Calibri"/>
            </a:endParaRPr>
          </a:p>
          <a:p>
            <a:endParaRPr lang="en-GB" sz="1000" b="1">
              <a:solidFill>
                <a:srgbClr val="00B050"/>
              </a:solidFill>
              <a:ea typeface="Calibri"/>
              <a:cs typeface="Calibri"/>
            </a:endParaRPr>
          </a:p>
          <a:p>
            <a:endParaRPr lang="en-GB" sz="1000" b="1">
              <a:solidFill>
                <a:srgbClr val="00B050"/>
              </a:solidFill>
              <a:ea typeface="Calibri"/>
              <a:cs typeface="Calibri"/>
            </a:endParaRPr>
          </a:p>
          <a:p>
            <a:r>
              <a:rPr lang="en-GB" sz="1000" b="1">
                <a:solidFill>
                  <a:srgbClr val="FF0000"/>
                </a:solidFill>
                <a:ea typeface="Calibri"/>
                <a:cs typeface="Calibri"/>
              </a:rPr>
              <a:t>Pregnancy &amp; Maternity</a:t>
            </a:r>
          </a:p>
          <a:p>
            <a:endParaRPr lang="en-GB" sz="1000" b="1">
              <a:solidFill>
                <a:srgbClr val="FF9933"/>
              </a:solidFill>
              <a:ea typeface="Calibri"/>
              <a:cs typeface="Calibri"/>
            </a:endParaRPr>
          </a:p>
          <a:p>
            <a:endParaRPr lang="en-GB" sz="1000" b="1">
              <a:solidFill>
                <a:srgbClr val="FF9933"/>
              </a:solidFill>
              <a:ea typeface="Calibri"/>
              <a:cs typeface="Calibri"/>
            </a:endParaRPr>
          </a:p>
          <a:p>
            <a:endParaRPr lang="en-GB" sz="1000" b="1">
              <a:solidFill>
                <a:srgbClr val="FF9933"/>
              </a:solidFill>
              <a:ea typeface="Calibri"/>
              <a:cs typeface="Calibri"/>
            </a:endParaRPr>
          </a:p>
          <a:p>
            <a:endParaRPr lang="en-GB" sz="1000" b="1">
              <a:solidFill>
                <a:srgbClr val="FF9933"/>
              </a:solidFill>
              <a:ea typeface="Calibri"/>
              <a:cs typeface="Calibri"/>
            </a:endParaRPr>
          </a:p>
          <a:p>
            <a:r>
              <a:rPr lang="en-GB" sz="1000" b="1">
                <a:solidFill>
                  <a:srgbClr val="FF0000"/>
                </a:solidFill>
                <a:ea typeface="Calibri"/>
                <a:cs typeface="Calibri"/>
              </a:rPr>
              <a:t>Marriage and Civil Partnership</a:t>
            </a:r>
          </a:p>
          <a:p>
            <a:endParaRPr lang="en-GB" sz="1000" b="1">
              <a:solidFill>
                <a:srgbClr val="FF0000"/>
              </a:solidFill>
              <a:ea typeface="Calibri"/>
              <a:cs typeface="Calibri"/>
            </a:endParaRPr>
          </a:p>
          <a:p>
            <a:endParaRPr lang="en-GB" sz="1000" b="1">
              <a:solidFill>
                <a:srgbClr val="FF0000"/>
              </a:solidFill>
              <a:ea typeface="Calibri"/>
              <a:cs typeface="Calibri"/>
            </a:endParaRPr>
          </a:p>
          <a:p>
            <a:endParaRPr lang="en-GB" sz="1000" b="1">
              <a:solidFill>
                <a:srgbClr val="FF0000"/>
              </a:solidFill>
              <a:ea typeface="Calibri"/>
              <a:cs typeface="Calibri"/>
            </a:endParaRPr>
          </a:p>
          <a:p>
            <a:endParaRPr lang="en-GB" sz="1000" b="1">
              <a:solidFill>
                <a:srgbClr val="FF0000"/>
              </a:solidFill>
              <a:ea typeface="Calibri"/>
              <a:cs typeface="Calibri"/>
            </a:endParaRPr>
          </a:p>
          <a:p>
            <a:r>
              <a:rPr lang="en-GB" sz="1000" b="1">
                <a:solidFill>
                  <a:srgbClr val="FF0000"/>
                </a:solidFill>
                <a:ea typeface="Calibri"/>
                <a:cs typeface="Calibri"/>
              </a:rPr>
              <a:t>Gender Reassignment </a:t>
            </a:r>
          </a:p>
          <a:p>
            <a:endParaRPr lang="en-GB" sz="1000" b="1">
              <a:solidFill>
                <a:schemeClr val="accent4"/>
              </a:solidFill>
              <a:ea typeface="Calibri"/>
              <a:cs typeface="Calibri"/>
            </a:endParaRPr>
          </a:p>
          <a:p>
            <a:endParaRPr lang="en-GB" sz="1000" b="1">
              <a:solidFill>
                <a:schemeClr val="accent4"/>
              </a:solidFill>
              <a:ea typeface="Calibri"/>
              <a:cs typeface="Calibri"/>
            </a:endParaRPr>
          </a:p>
          <a:p>
            <a:endParaRPr lang="en-GB" sz="1000" b="1">
              <a:solidFill>
                <a:schemeClr val="accent4"/>
              </a:solidFill>
              <a:ea typeface="Calibri"/>
              <a:cs typeface="Calibri"/>
            </a:endParaRPr>
          </a:p>
          <a:p>
            <a:endParaRPr lang="en-GB" sz="1000" b="1">
              <a:solidFill>
                <a:schemeClr val="accent4"/>
              </a:solidFill>
              <a:ea typeface="Calibri"/>
              <a:cs typeface="Calibri"/>
            </a:endParaRPr>
          </a:p>
        </p:txBody>
      </p:sp>
      <p:pic>
        <p:nvPicPr>
          <p:cNvPr id="25" name="Picture 24" descr="A blue and white circle with a lock and people in the background&#10;&#10;Description automatically generated">
            <a:extLst>
              <a:ext uri="{FF2B5EF4-FFF2-40B4-BE49-F238E27FC236}">
                <a16:creationId xmlns:a16="http://schemas.microsoft.com/office/drawing/2014/main" id="{162C2978-F8AA-122A-E3C5-C9C1B77A2A88}"/>
              </a:ext>
            </a:extLst>
          </p:cNvPr>
          <p:cNvPicPr>
            <a:picLocks noChangeAspect="1"/>
          </p:cNvPicPr>
          <p:nvPr/>
        </p:nvPicPr>
        <p:blipFill>
          <a:blip r:embed="rId11"/>
          <a:stretch>
            <a:fillRect/>
          </a:stretch>
        </p:blipFill>
        <p:spPr>
          <a:xfrm>
            <a:off x="4465433" y="1566198"/>
            <a:ext cx="687062" cy="685743"/>
          </a:xfrm>
          <a:prstGeom prst="rect">
            <a:avLst/>
          </a:prstGeom>
        </p:spPr>
      </p:pic>
      <p:pic>
        <p:nvPicPr>
          <p:cNvPr id="26" name="Picture 25" descr="A blue cake with a candle&#10;&#10;Description automatically generated">
            <a:extLst>
              <a:ext uri="{FF2B5EF4-FFF2-40B4-BE49-F238E27FC236}">
                <a16:creationId xmlns:a16="http://schemas.microsoft.com/office/drawing/2014/main" id="{AD249F4F-11AD-7F25-930B-E1C1E1F06A3A}"/>
              </a:ext>
            </a:extLst>
          </p:cNvPr>
          <p:cNvPicPr>
            <a:picLocks noChangeAspect="1"/>
          </p:cNvPicPr>
          <p:nvPr/>
        </p:nvPicPr>
        <p:blipFill>
          <a:blip r:embed="rId12"/>
          <a:stretch>
            <a:fillRect/>
          </a:stretch>
        </p:blipFill>
        <p:spPr>
          <a:xfrm>
            <a:off x="4473575" y="3016567"/>
            <a:ext cx="687060" cy="685742"/>
          </a:xfrm>
          <a:prstGeom prst="rect">
            <a:avLst/>
          </a:prstGeom>
        </p:spPr>
      </p:pic>
      <p:pic>
        <p:nvPicPr>
          <p:cNvPr id="27" name="Picture 26" descr="A blue and white circle with people connected&#10;&#10;Description automatically generated">
            <a:extLst>
              <a:ext uri="{FF2B5EF4-FFF2-40B4-BE49-F238E27FC236}">
                <a16:creationId xmlns:a16="http://schemas.microsoft.com/office/drawing/2014/main" id="{CA6CD916-B841-C0C1-4D58-11E037CB984C}"/>
              </a:ext>
            </a:extLst>
          </p:cNvPr>
          <p:cNvPicPr>
            <a:picLocks noChangeAspect="1"/>
          </p:cNvPicPr>
          <p:nvPr/>
        </p:nvPicPr>
        <p:blipFill>
          <a:blip r:embed="rId13"/>
          <a:stretch>
            <a:fillRect/>
          </a:stretch>
        </p:blipFill>
        <p:spPr>
          <a:xfrm>
            <a:off x="4473575" y="3782493"/>
            <a:ext cx="687957" cy="685742"/>
          </a:xfrm>
          <a:prstGeom prst="rect">
            <a:avLst/>
          </a:prstGeom>
        </p:spPr>
      </p:pic>
      <p:pic>
        <p:nvPicPr>
          <p:cNvPr id="28" name="Picture 27" descr="A blue and white circle with a symbol in it&#10;&#10;Description automatically generated">
            <a:extLst>
              <a:ext uri="{FF2B5EF4-FFF2-40B4-BE49-F238E27FC236}">
                <a16:creationId xmlns:a16="http://schemas.microsoft.com/office/drawing/2014/main" id="{36C3A561-EA80-F11E-F050-87CCD1399CA8}"/>
              </a:ext>
            </a:extLst>
          </p:cNvPr>
          <p:cNvPicPr>
            <a:picLocks noChangeAspect="1"/>
          </p:cNvPicPr>
          <p:nvPr/>
        </p:nvPicPr>
        <p:blipFill>
          <a:blip r:embed="rId14"/>
          <a:stretch>
            <a:fillRect/>
          </a:stretch>
        </p:blipFill>
        <p:spPr>
          <a:xfrm>
            <a:off x="4465428" y="5249143"/>
            <a:ext cx="718323" cy="718363"/>
          </a:xfrm>
          <a:prstGeom prst="rect">
            <a:avLst/>
          </a:prstGeom>
        </p:spPr>
      </p:pic>
      <p:pic>
        <p:nvPicPr>
          <p:cNvPr id="29" name="Picture 28" descr="A blue and white circle with a symbol&#10;&#10;Description automatically generated">
            <a:extLst>
              <a:ext uri="{FF2B5EF4-FFF2-40B4-BE49-F238E27FC236}">
                <a16:creationId xmlns:a16="http://schemas.microsoft.com/office/drawing/2014/main" id="{776669BB-909E-23ED-CA74-E18A99CD9BB7}"/>
              </a:ext>
            </a:extLst>
          </p:cNvPr>
          <p:cNvPicPr>
            <a:picLocks noChangeAspect="1"/>
          </p:cNvPicPr>
          <p:nvPr/>
        </p:nvPicPr>
        <p:blipFill>
          <a:blip r:embed="rId15"/>
          <a:stretch>
            <a:fillRect/>
          </a:stretch>
        </p:blipFill>
        <p:spPr>
          <a:xfrm>
            <a:off x="4473575" y="4515811"/>
            <a:ext cx="680264" cy="695255"/>
          </a:xfrm>
          <a:prstGeom prst="rect">
            <a:avLst/>
          </a:prstGeom>
        </p:spPr>
      </p:pic>
      <p:pic>
        <p:nvPicPr>
          <p:cNvPr id="30" name="Picture 29" descr="A blue and white circle with a pregnant person in a dress&#10;&#10;Description automatically generated">
            <a:extLst>
              <a:ext uri="{FF2B5EF4-FFF2-40B4-BE49-F238E27FC236}">
                <a16:creationId xmlns:a16="http://schemas.microsoft.com/office/drawing/2014/main" id="{6655AC9E-2B14-3861-C131-ACF2EDB60A2B}"/>
              </a:ext>
            </a:extLst>
          </p:cNvPr>
          <p:cNvPicPr>
            <a:picLocks noChangeAspect="1"/>
          </p:cNvPicPr>
          <p:nvPr/>
        </p:nvPicPr>
        <p:blipFill>
          <a:blip r:embed="rId16"/>
          <a:stretch>
            <a:fillRect/>
          </a:stretch>
        </p:blipFill>
        <p:spPr>
          <a:xfrm>
            <a:off x="4465427" y="6047676"/>
            <a:ext cx="687060" cy="685742"/>
          </a:xfrm>
          <a:prstGeom prst="rect">
            <a:avLst/>
          </a:prstGeom>
        </p:spPr>
      </p:pic>
      <p:pic>
        <p:nvPicPr>
          <p:cNvPr id="31" name="Picture 30" descr="A blue ring with a diamond in the middle of it&#10;&#10;Description automatically generated">
            <a:extLst>
              <a:ext uri="{FF2B5EF4-FFF2-40B4-BE49-F238E27FC236}">
                <a16:creationId xmlns:a16="http://schemas.microsoft.com/office/drawing/2014/main" id="{73722071-10EB-0CA7-A75A-9730D39743EE}"/>
              </a:ext>
            </a:extLst>
          </p:cNvPr>
          <p:cNvPicPr>
            <a:picLocks noChangeAspect="1"/>
          </p:cNvPicPr>
          <p:nvPr/>
        </p:nvPicPr>
        <p:blipFill>
          <a:blip r:embed="rId17"/>
          <a:stretch>
            <a:fillRect/>
          </a:stretch>
        </p:blipFill>
        <p:spPr>
          <a:xfrm>
            <a:off x="4473575" y="6797303"/>
            <a:ext cx="687060" cy="685742"/>
          </a:xfrm>
          <a:prstGeom prst="rect">
            <a:avLst/>
          </a:prstGeom>
        </p:spPr>
      </p:pic>
      <p:pic>
        <p:nvPicPr>
          <p:cNvPr id="32" name="Picture 31" descr="A blue and white sign with a person and person in a circle&#10;&#10;Description automatically generated">
            <a:extLst>
              <a:ext uri="{FF2B5EF4-FFF2-40B4-BE49-F238E27FC236}">
                <a16:creationId xmlns:a16="http://schemas.microsoft.com/office/drawing/2014/main" id="{7E62C328-1637-0A7A-218D-74F49ACF7D67}"/>
              </a:ext>
            </a:extLst>
          </p:cNvPr>
          <p:cNvPicPr>
            <a:picLocks noChangeAspect="1"/>
          </p:cNvPicPr>
          <p:nvPr/>
        </p:nvPicPr>
        <p:blipFill>
          <a:blip r:embed="rId18"/>
          <a:stretch>
            <a:fillRect/>
          </a:stretch>
        </p:blipFill>
        <p:spPr>
          <a:xfrm>
            <a:off x="4473575" y="7546932"/>
            <a:ext cx="687060" cy="677586"/>
          </a:xfrm>
          <a:prstGeom prst="rect">
            <a:avLst/>
          </a:prstGeom>
        </p:spPr>
      </p:pic>
      <p:pic>
        <p:nvPicPr>
          <p:cNvPr id="33" name="Picture 32" descr="A blue and white circle with a blue symbol on it&#10;&#10;Description automatically generated">
            <a:extLst>
              <a:ext uri="{FF2B5EF4-FFF2-40B4-BE49-F238E27FC236}">
                <a16:creationId xmlns:a16="http://schemas.microsoft.com/office/drawing/2014/main" id="{EF03258F-8E1B-09B0-6EF0-53C0162EA3AE}"/>
              </a:ext>
            </a:extLst>
          </p:cNvPr>
          <p:cNvPicPr>
            <a:picLocks noChangeAspect="1"/>
          </p:cNvPicPr>
          <p:nvPr/>
        </p:nvPicPr>
        <p:blipFill>
          <a:blip r:embed="rId19"/>
          <a:stretch>
            <a:fillRect/>
          </a:stretch>
        </p:blipFill>
        <p:spPr>
          <a:xfrm>
            <a:off x="4457281" y="2283235"/>
            <a:ext cx="687060" cy="677586"/>
          </a:xfrm>
          <a:prstGeom prst="rect">
            <a:avLst/>
          </a:prstGeom>
        </p:spPr>
      </p:pic>
      <p:pic>
        <p:nvPicPr>
          <p:cNvPr id="2" name="Picture 1" descr="A green circle with a white border and a green cell phone above a computer&#10;&#10;Description automatically generated">
            <a:extLst>
              <a:ext uri="{FF2B5EF4-FFF2-40B4-BE49-F238E27FC236}">
                <a16:creationId xmlns:a16="http://schemas.microsoft.com/office/drawing/2014/main" id="{ED6CE1A4-7DCC-A274-C227-B8A9CFEB776A}"/>
              </a:ext>
            </a:extLst>
          </p:cNvPr>
          <p:cNvPicPr>
            <a:picLocks noChangeAspect="1"/>
          </p:cNvPicPr>
          <p:nvPr/>
        </p:nvPicPr>
        <p:blipFill>
          <a:blip r:embed="rId20"/>
          <a:stretch>
            <a:fillRect/>
          </a:stretch>
        </p:blipFill>
        <p:spPr>
          <a:xfrm>
            <a:off x="405398" y="5281561"/>
            <a:ext cx="682878" cy="683094"/>
          </a:xfrm>
          <a:prstGeom prst="rect">
            <a:avLst/>
          </a:prstGeom>
        </p:spPr>
      </p:pic>
    </p:spTree>
    <p:extLst>
      <p:ext uri="{BB962C8B-B14F-4D97-AF65-F5344CB8AC3E}">
        <p14:creationId xmlns:p14="http://schemas.microsoft.com/office/powerpoint/2010/main" val="20348116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white background with black dots&#10;&#10;Description automatically generated">
            <a:extLst>
              <a:ext uri="{FF2B5EF4-FFF2-40B4-BE49-F238E27FC236}">
                <a16:creationId xmlns:a16="http://schemas.microsoft.com/office/drawing/2014/main" id="{7786FC48-B72E-2264-42A8-060851054B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9" y="0"/>
            <a:ext cx="7558636" cy="10691813"/>
          </a:xfrm>
          <a:prstGeom prst="rect">
            <a:avLst/>
          </a:prstGeom>
        </p:spPr>
      </p:pic>
      <p:sp>
        <p:nvSpPr>
          <p:cNvPr id="8" name="TextBox 7">
            <a:extLst>
              <a:ext uri="{FF2B5EF4-FFF2-40B4-BE49-F238E27FC236}">
                <a16:creationId xmlns:a16="http://schemas.microsoft.com/office/drawing/2014/main" id="{84FF7A6A-169B-FA56-B532-2E57CEB5FF61}"/>
              </a:ext>
            </a:extLst>
          </p:cNvPr>
          <p:cNvSpPr txBox="1"/>
          <p:nvPr/>
        </p:nvSpPr>
        <p:spPr>
          <a:xfrm>
            <a:off x="1708727" y="489527"/>
            <a:ext cx="4137891" cy="407035"/>
          </a:xfrm>
          <a:prstGeom prst="rect">
            <a:avLst/>
          </a:prstGeom>
          <a:noFill/>
        </p:spPr>
        <p:txBody>
          <a:bodyPr wrap="square" lIns="91440" tIns="45720" rIns="91440" bIns="45720" rtlCol="0" anchor="t">
            <a:spAutoFit/>
          </a:bodyPr>
          <a:lstStyle/>
          <a:p>
            <a:pPr algn="ctr">
              <a:lnSpc>
                <a:spcPct val="107000"/>
              </a:lnSpc>
              <a:spcAft>
                <a:spcPts val="800"/>
              </a:spcAft>
            </a:pPr>
            <a:r>
              <a:rPr lang="en-GB" sz="2000" b="1">
                <a:solidFill>
                  <a:schemeClr val="bg1"/>
                </a:solidFill>
                <a:latin typeface="Calibri"/>
                <a:ea typeface="Calibri" panose="020F0502020204030204" pitchFamily="34" charset="0"/>
                <a:cs typeface="Times New Roman"/>
              </a:rPr>
              <a:t>SUPPLEMENTARY LONG-TERM</a:t>
            </a:r>
            <a:r>
              <a:rPr lang="en-GB" sz="2000" b="1">
                <a:solidFill>
                  <a:schemeClr val="bg1"/>
                </a:solidFill>
                <a:effectLst/>
                <a:latin typeface="Calibri"/>
                <a:ea typeface="Calibri" panose="020F0502020204030204" pitchFamily="34" charset="0"/>
                <a:cs typeface="Times New Roman"/>
              </a:rPr>
              <a:t> PLAN</a:t>
            </a:r>
            <a:endParaRPr lang="en-GB" sz="2000">
              <a:solidFill>
                <a:schemeClr val="bg1"/>
              </a:solidFill>
              <a:effectLst/>
              <a:latin typeface="Calibri"/>
              <a:ea typeface="Calibri" panose="020F0502020204030204" pitchFamily="34" charset="0"/>
              <a:cs typeface="Times New Roman"/>
            </a:endParaRPr>
          </a:p>
        </p:txBody>
      </p:sp>
      <p:sp>
        <p:nvSpPr>
          <p:cNvPr id="9" name="TextBox 8">
            <a:extLst>
              <a:ext uri="{FF2B5EF4-FFF2-40B4-BE49-F238E27FC236}">
                <a16:creationId xmlns:a16="http://schemas.microsoft.com/office/drawing/2014/main" id="{CBB98832-A5C4-A6AB-1273-FAC820C7D039}"/>
              </a:ext>
            </a:extLst>
          </p:cNvPr>
          <p:cNvSpPr txBox="1"/>
          <p:nvPr/>
        </p:nvSpPr>
        <p:spPr>
          <a:xfrm>
            <a:off x="0" y="10363198"/>
            <a:ext cx="7559675" cy="307777"/>
          </a:xfrm>
          <a:prstGeom prst="rect">
            <a:avLst/>
          </a:prstGeom>
          <a:noFill/>
        </p:spPr>
        <p:txBody>
          <a:bodyPr wrap="square" rtlCol="0" anchor="b">
            <a:spAutoFit/>
          </a:bodyPr>
          <a:lstStyle/>
          <a:p>
            <a:pPr algn="ctr"/>
            <a:r>
              <a:rPr lang="en-GB" sz="1400" i="1">
                <a:solidFill>
                  <a:schemeClr val="bg1"/>
                </a:solidFill>
                <a:latin typeface="Open Sans" panose="020B0606030504020204" pitchFamily="34" charset="0"/>
                <a:ea typeface="Open Sans" panose="020B0606030504020204" pitchFamily="34" charset="0"/>
                <a:cs typeface="Open Sans" panose="020B0606030504020204" pitchFamily="34" charset="0"/>
              </a:rPr>
              <a:t>Christ at the Centre, Children at the Heart </a:t>
            </a:r>
          </a:p>
        </p:txBody>
      </p:sp>
      <p:graphicFrame>
        <p:nvGraphicFramePr>
          <p:cNvPr id="2" name="Table 2">
            <a:extLst>
              <a:ext uri="{FF2B5EF4-FFF2-40B4-BE49-F238E27FC236}">
                <a16:creationId xmlns:a16="http://schemas.microsoft.com/office/drawing/2014/main" id="{36C8D21B-F8C6-8AA3-26C3-248A3ACE93EC}"/>
              </a:ext>
            </a:extLst>
          </p:cNvPr>
          <p:cNvGraphicFramePr>
            <a:graphicFrameLocks noGrp="1"/>
          </p:cNvGraphicFramePr>
          <p:nvPr>
            <p:extLst>
              <p:ext uri="{D42A27DB-BD31-4B8C-83A1-F6EECF244321}">
                <p14:modId xmlns:p14="http://schemas.microsoft.com/office/powerpoint/2010/main" val="2353231705"/>
              </p:ext>
            </p:extLst>
          </p:nvPr>
        </p:nvGraphicFramePr>
        <p:xfrm>
          <a:off x="134914" y="1110395"/>
          <a:ext cx="7285501" cy="9370109"/>
        </p:xfrm>
        <a:graphic>
          <a:graphicData uri="http://schemas.openxmlformats.org/drawingml/2006/table">
            <a:tbl>
              <a:tblPr firstRow="1" bandRow="1">
                <a:tableStyleId>{6E25E649-3F16-4E02-A733-19D2CDBF48F0}</a:tableStyleId>
              </a:tblPr>
              <a:tblGrid>
                <a:gridCol w="707591">
                  <a:extLst>
                    <a:ext uri="{9D8B030D-6E8A-4147-A177-3AD203B41FA5}">
                      <a16:colId xmlns:a16="http://schemas.microsoft.com/office/drawing/2014/main" val="4071917207"/>
                    </a:ext>
                  </a:extLst>
                </a:gridCol>
                <a:gridCol w="708428">
                  <a:extLst>
                    <a:ext uri="{9D8B030D-6E8A-4147-A177-3AD203B41FA5}">
                      <a16:colId xmlns:a16="http://schemas.microsoft.com/office/drawing/2014/main" val="1303366606"/>
                    </a:ext>
                  </a:extLst>
                </a:gridCol>
                <a:gridCol w="1956494">
                  <a:extLst>
                    <a:ext uri="{9D8B030D-6E8A-4147-A177-3AD203B41FA5}">
                      <a16:colId xmlns:a16="http://schemas.microsoft.com/office/drawing/2014/main" val="1240094198"/>
                    </a:ext>
                  </a:extLst>
                </a:gridCol>
                <a:gridCol w="1956494">
                  <a:extLst>
                    <a:ext uri="{9D8B030D-6E8A-4147-A177-3AD203B41FA5}">
                      <a16:colId xmlns:a16="http://schemas.microsoft.com/office/drawing/2014/main" val="4190830973"/>
                    </a:ext>
                  </a:extLst>
                </a:gridCol>
                <a:gridCol w="1956494">
                  <a:extLst>
                    <a:ext uri="{9D8B030D-6E8A-4147-A177-3AD203B41FA5}">
                      <a16:colId xmlns:a16="http://schemas.microsoft.com/office/drawing/2014/main" val="287625695"/>
                    </a:ext>
                  </a:extLst>
                </a:gridCol>
              </a:tblGrid>
              <a:tr h="305357">
                <a:tc gridSpan="5">
                  <a:txBody>
                    <a:bodyPr/>
                    <a:lstStyle/>
                    <a:p>
                      <a:pPr lvl="0" algn="ctr">
                        <a:buNone/>
                      </a:pPr>
                      <a:r>
                        <a:rPr lang="en-GB" sz="1100">
                          <a:latin typeface="Calibri"/>
                          <a:ea typeface="Open Sans"/>
                          <a:cs typeface="Open Sans"/>
                        </a:rPr>
                        <a:t>Curriculum Coverage</a:t>
                      </a:r>
                    </a:p>
                  </a:txBody>
                  <a:tcPr anchor="ctr">
                    <a:lnL w="6350">
                      <a:solidFill>
                        <a:schemeClr val="accent6"/>
                      </a:solidFill>
                    </a:lnL>
                    <a:lnR w="6350" cap="flat" cmpd="sng" algn="ctr">
                      <a:solidFill>
                        <a:schemeClr val="accent6"/>
                      </a:solidFill>
                      <a:prstDash val="solid"/>
                      <a:round/>
                      <a:headEnd type="none" w="med" len="med"/>
                      <a:tailEnd type="none" w="med" len="med"/>
                    </a:lnR>
                    <a:lnT w="0">
                      <a:noFill/>
                    </a:lnT>
                    <a:lnB w="12700">
                      <a:solidFill>
                        <a:schemeClr val="accent6"/>
                      </a:solidFill>
                    </a:lnB>
                    <a:lnTlToBr w="0">
                      <a:noFill/>
                    </a:lnTlToBr>
                    <a:lnBlToTr w="0">
                      <a:noFill/>
                    </a:lnBlToTr>
                    <a:solidFill>
                      <a:srgbClr val="70CD5B"/>
                    </a:solidFill>
                  </a:tcPr>
                </a:tc>
                <a:tc hMerge="1">
                  <a:txBody>
                    <a:bodyPr/>
                    <a:lstStyle/>
                    <a:p>
                      <a:endParaRPr lang="en-GB"/>
                    </a:p>
                  </a:txBody>
                  <a:tcPr/>
                </a:tc>
                <a:tc hMerge="1">
                  <a:txBody>
                    <a:bodyPr/>
                    <a:lstStyle/>
                    <a:p>
                      <a:endParaRPr lang="en-US"/>
                    </a:p>
                  </a:txBody>
                  <a:tcPr anchor="ctr">
                    <a:lnL w="12700">
                      <a:solidFill>
                        <a:schemeClr val="bg1"/>
                      </a:solidFill>
                    </a:lnL>
                    <a:lnR w="12700">
                      <a:solidFill>
                        <a:schemeClr val="bg1"/>
                      </a:solidFill>
                    </a:lnR>
                    <a:lnT w="12700">
                      <a:solidFill>
                        <a:schemeClr val="bg1"/>
                      </a:solidFill>
                    </a:lnT>
                    <a:lnB w="12700">
                      <a:solidFill>
                        <a:srgbClr val="DDFFD5"/>
                      </a:solidFill>
                    </a:lnB>
                    <a:lnTlToBr w="0">
                      <a:noFill/>
                    </a:lnTlToBr>
                    <a:lnBlToTr w="0">
                      <a:noFill/>
                    </a:lnBlToTr>
                    <a:solidFill>
                      <a:srgbClr val="70CD5B"/>
                    </a:solidFill>
                  </a:tcPr>
                </a:tc>
                <a:tc hMerge="1">
                  <a:txBody>
                    <a:bodyPr/>
                    <a:lstStyle/>
                    <a:p>
                      <a:endParaRPr lang="en-US"/>
                    </a:p>
                  </a:txBody>
                  <a:tcPr anchor="ctr">
                    <a:lnL w="12700">
                      <a:solidFill>
                        <a:schemeClr val="bg1"/>
                      </a:solidFill>
                    </a:lnL>
                    <a:lnR w="12700">
                      <a:solidFill>
                        <a:schemeClr val="bg1"/>
                      </a:solidFill>
                    </a:lnR>
                    <a:lnT w="12700">
                      <a:solidFill>
                        <a:schemeClr val="bg1"/>
                      </a:solidFill>
                    </a:lnT>
                    <a:lnB w="12700">
                      <a:solidFill>
                        <a:srgbClr val="DDFFD5"/>
                      </a:solidFill>
                    </a:lnB>
                    <a:lnTlToBr w="0">
                      <a:noFill/>
                    </a:lnTlToBr>
                    <a:lnBlToTr w="0">
                      <a:noFill/>
                    </a:lnBlToTr>
                    <a:solidFill>
                      <a:srgbClr val="70CD5B"/>
                    </a:solidFill>
                  </a:tcPr>
                </a:tc>
                <a:tc hMerge="1">
                  <a:txBody>
                    <a:bodyPr/>
                    <a:lstStyle/>
                    <a:p>
                      <a:endParaRPr lang="en-US"/>
                    </a:p>
                  </a:txBody>
                  <a:tcPr anchor="ctr">
                    <a:lnL w="12700">
                      <a:solidFill>
                        <a:schemeClr val="bg1"/>
                      </a:solidFill>
                    </a:lnL>
                    <a:lnR w="12700">
                      <a:solidFill>
                        <a:schemeClr val="bg1"/>
                      </a:solidFill>
                    </a:lnR>
                    <a:lnT w="12700">
                      <a:solidFill>
                        <a:schemeClr val="bg1"/>
                      </a:solidFill>
                    </a:lnT>
                    <a:lnB w="12700">
                      <a:solidFill>
                        <a:srgbClr val="DDFFD5"/>
                      </a:solidFill>
                    </a:lnB>
                    <a:lnTlToBr w="0">
                      <a:noFill/>
                    </a:lnTlToBr>
                    <a:lnBlToTr w="0">
                      <a:noFill/>
                    </a:lnBlToTr>
                    <a:solidFill>
                      <a:srgbClr val="70CD5B"/>
                    </a:solidFill>
                  </a:tcPr>
                </a:tc>
                <a:extLst>
                  <a:ext uri="{0D108BD9-81ED-4DB2-BD59-A6C34878D82A}">
                    <a16:rowId xmlns:a16="http://schemas.microsoft.com/office/drawing/2014/main" val="2060198366"/>
                  </a:ext>
                </a:extLst>
              </a:tr>
              <a:tr h="0">
                <a:tc>
                  <a:txBody>
                    <a:bodyPr/>
                    <a:lstStyle/>
                    <a:p>
                      <a:pPr algn="ctr"/>
                      <a:r>
                        <a:rPr lang="en-GB" sz="1000" b="1">
                          <a:solidFill>
                            <a:schemeClr val="bg1"/>
                          </a:solidFill>
                          <a:latin typeface="Calibri"/>
                          <a:ea typeface="Open Sans"/>
                          <a:cs typeface="Open Sans"/>
                        </a:rPr>
                        <a:t>Phase</a:t>
                      </a:r>
                    </a:p>
                  </a:txBody>
                  <a:tcPr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rgbClr val="70CD5B"/>
                    </a:solidFill>
                  </a:tcPr>
                </a:tc>
                <a:tc>
                  <a:txBody>
                    <a:bodyPr/>
                    <a:lstStyle/>
                    <a:p>
                      <a:pPr lvl="0" algn="ctr">
                        <a:buNone/>
                      </a:pPr>
                      <a:r>
                        <a:rPr lang="en-GB" sz="1000" b="1">
                          <a:solidFill>
                            <a:schemeClr val="bg1"/>
                          </a:solidFill>
                          <a:latin typeface="Calibri"/>
                          <a:ea typeface="Open Sans"/>
                          <a:cs typeface="Open Sans"/>
                        </a:rPr>
                        <a:t>Year</a:t>
                      </a:r>
                    </a:p>
                  </a:txBody>
                  <a:tcPr anchor="ctr">
                    <a:lnL w="12700">
                      <a:solidFill>
                        <a:schemeClr val="accent6"/>
                      </a:solidFill>
                    </a:lnL>
                    <a:lnR w="12700">
                      <a:solidFill>
                        <a:schemeClr val="accent6"/>
                      </a:solidFill>
                    </a:lnR>
                    <a:lnT w="12700">
                      <a:solidFill>
                        <a:schemeClr val="accent6"/>
                      </a:solidFill>
                    </a:lnT>
                    <a:lnB w="12700">
                      <a:solidFill>
                        <a:schemeClr val="accent6"/>
                      </a:solidFill>
                    </a:lnB>
                    <a:lnTlToBr w="0">
                      <a:noFill/>
                    </a:lnTlToBr>
                    <a:lnBlToTr w="0">
                      <a:noFill/>
                    </a:lnBlToTr>
                    <a:solidFill>
                      <a:srgbClr val="70CD5B"/>
                    </a:solidFill>
                  </a:tcPr>
                </a:tc>
                <a:tc>
                  <a:txBody>
                    <a:bodyPr/>
                    <a:lstStyle/>
                    <a:p>
                      <a:pPr algn="ctr"/>
                      <a:r>
                        <a:rPr lang="en-GB" sz="1000" b="1">
                          <a:solidFill>
                            <a:schemeClr val="bg1"/>
                          </a:solidFill>
                          <a:latin typeface="Calibri"/>
                          <a:ea typeface="Open Sans"/>
                          <a:cs typeface="Open Sans"/>
                        </a:rPr>
                        <a:t>Autumn</a:t>
                      </a:r>
                    </a:p>
                  </a:txBody>
                  <a:tcPr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rgbClr val="70CD5B"/>
                    </a:solidFill>
                  </a:tcPr>
                </a:tc>
                <a:tc>
                  <a:txBody>
                    <a:bodyPr/>
                    <a:lstStyle/>
                    <a:p>
                      <a:pPr algn="ctr"/>
                      <a:r>
                        <a:rPr lang="en-GB" sz="1000" b="1">
                          <a:solidFill>
                            <a:schemeClr val="bg1"/>
                          </a:solidFill>
                          <a:latin typeface="Calibri"/>
                          <a:ea typeface="Open Sans"/>
                          <a:cs typeface="Open Sans"/>
                        </a:rPr>
                        <a:t>Spring</a:t>
                      </a:r>
                    </a:p>
                  </a:txBody>
                  <a:tcPr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rgbClr val="70CD5B"/>
                    </a:solidFill>
                  </a:tcPr>
                </a:tc>
                <a:tc>
                  <a:txBody>
                    <a:bodyPr/>
                    <a:lstStyle/>
                    <a:p>
                      <a:pPr algn="ctr"/>
                      <a:r>
                        <a:rPr lang="en-GB" sz="1000" b="1">
                          <a:solidFill>
                            <a:schemeClr val="bg1"/>
                          </a:solidFill>
                          <a:latin typeface="Calibri"/>
                          <a:ea typeface="Open Sans"/>
                          <a:cs typeface="Open Sans"/>
                        </a:rPr>
                        <a:t>Summer</a:t>
                      </a:r>
                    </a:p>
                  </a:txBody>
                  <a:tcPr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rgbClr val="70CD5B"/>
                    </a:solidFill>
                  </a:tcPr>
                </a:tc>
                <a:extLst>
                  <a:ext uri="{0D108BD9-81ED-4DB2-BD59-A6C34878D82A}">
                    <a16:rowId xmlns:a16="http://schemas.microsoft.com/office/drawing/2014/main" val="3088175293"/>
                  </a:ext>
                </a:extLst>
              </a:tr>
              <a:tr h="1223124">
                <a:tc rowSpan="2">
                  <a:txBody>
                    <a:bodyPr/>
                    <a:lstStyle/>
                    <a:p>
                      <a:pPr algn="ctr"/>
                      <a:r>
                        <a:rPr lang="en-GB" sz="1000" b="1" kern="1200">
                          <a:solidFill>
                            <a:schemeClr val="dk1"/>
                          </a:solidFill>
                          <a:effectLst/>
                          <a:latin typeface="+mn-lt"/>
                          <a:ea typeface="+mn-ea"/>
                          <a:cs typeface="+mn-cs"/>
                        </a:rPr>
                        <a:t>Early Years</a:t>
                      </a:r>
                    </a:p>
                    <a:p>
                      <a:pPr lvl="0" algn="ctr">
                        <a:buNone/>
                      </a:pPr>
                      <a:endParaRPr lang="en-GB" sz="1000" b="1" kern="1200">
                        <a:solidFill>
                          <a:schemeClr val="dk1"/>
                        </a:solidFill>
                        <a:effectLst/>
                        <a:latin typeface="+mn-lt"/>
                        <a:ea typeface="+mn-ea"/>
                        <a:cs typeface="+mn-cs"/>
                      </a:endParaRPr>
                    </a:p>
                  </a:txBody>
                  <a:tcPr anchor="ctr">
                    <a:lnL w="635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63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rgbClr val="DDFFD5"/>
                    </a:solidFill>
                  </a:tcPr>
                </a:tc>
                <a:tc>
                  <a:txBody>
                    <a:bodyPr/>
                    <a:lstStyle/>
                    <a:p>
                      <a:pPr marL="0" lvl="0" indent="0" algn="ctr">
                        <a:buNone/>
                      </a:pPr>
                      <a:r>
                        <a:rPr lang="en-GB" sz="1000" b="1" kern="1200">
                          <a:solidFill>
                            <a:schemeClr val="tx1"/>
                          </a:solidFill>
                          <a:effectLst/>
                          <a:latin typeface="+mn-lt"/>
                          <a:ea typeface="+mn-ea"/>
                          <a:cs typeface="+mn-cs"/>
                        </a:rPr>
                        <a:t>Nursery</a:t>
                      </a:r>
                    </a:p>
                  </a:txBody>
                  <a:tcPr>
                    <a:lnL w="12700">
                      <a:solidFill>
                        <a:schemeClr val="accent6"/>
                      </a:solidFill>
                    </a:lnL>
                    <a:lnR w="12700" cap="flat" cmpd="sng" algn="ctr">
                      <a:solidFill>
                        <a:schemeClr val="accent6"/>
                      </a:solidFill>
                      <a:prstDash val="solid"/>
                      <a:round/>
                      <a:headEnd type="none" w="med" len="med"/>
                      <a:tailEnd type="none" w="med" len="med"/>
                    </a:lnR>
                    <a:lnT w="12700">
                      <a:solidFill>
                        <a:schemeClr val="accent6"/>
                      </a:solidFill>
                    </a:lnT>
                    <a:lnB w="12700">
                      <a:solidFill>
                        <a:schemeClr val="accent6"/>
                      </a:solidFill>
                    </a:lnB>
                    <a:lnTlToBr w="0">
                      <a:noFill/>
                    </a:lnTlToBr>
                    <a:lnBlToTr w="0">
                      <a:noFill/>
                    </a:lnBlToTr>
                    <a:solidFill>
                      <a:schemeClr val="bg1">
                        <a:lumMod val="95000"/>
                      </a:schemeClr>
                    </a:solidFill>
                  </a:tcPr>
                </a:tc>
                <a:tc>
                  <a:txBody>
                    <a:bodyPr/>
                    <a:lstStyle/>
                    <a:p>
                      <a:pPr marL="0" lvl="0" indent="0" algn="ctr">
                        <a:lnSpc>
                          <a:spcPct val="100000"/>
                        </a:lnSpc>
                        <a:spcAft>
                          <a:spcPts val="0"/>
                        </a:spcAft>
                        <a:buNone/>
                      </a:pPr>
                      <a:r>
                        <a:rPr lang="en-GB" sz="1000" b="1">
                          <a:solidFill>
                            <a:schemeClr val="accent6"/>
                          </a:solidFill>
                          <a:effectLst/>
                          <a:latin typeface="Calibri"/>
                          <a:ea typeface="Calibri"/>
                          <a:cs typeface="Times New Roman"/>
                        </a:rPr>
                        <a:t>Story Sessions – Handmade with Love</a:t>
                      </a:r>
                    </a:p>
                    <a:p>
                      <a:pPr marL="0" lvl="0" indent="0" algn="ctr">
                        <a:lnSpc>
                          <a:spcPct val="150000"/>
                        </a:lnSpc>
                        <a:spcAft>
                          <a:spcPts val="0"/>
                        </a:spcAft>
                        <a:buNone/>
                      </a:pPr>
                      <a:r>
                        <a:rPr lang="en-GB" sz="1000" b="1">
                          <a:solidFill>
                            <a:schemeClr val="accent6"/>
                          </a:solidFill>
                          <a:effectLst/>
                          <a:latin typeface="Calibri"/>
                          <a:ea typeface="Calibri"/>
                          <a:cs typeface="Times New Roman"/>
                        </a:rPr>
                        <a:t>Role Model </a:t>
                      </a:r>
                      <a:endParaRPr lang="en-GB" sz="1000" b="1">
                        <a:effectLst/>
                        <a:latin typeface="Calibri"/>
                        <a:ea typeface="Calibri" panose="020F0502020204030204" pitchFamily="34" charset="0"/>
                        <a:cs typeface="Times New Roman"/>
                      </a:endParaRPr>
                    </a:p>
                    <a:p>
                      <a:pPr marL="0" lvl="0" indent="0" algn="ctr">
                        <a:lnSpc>
                          <a:spcPct val="150000"/>
                        </a:lnSpc>
                        <a:spcAft>
                          <a:spcPts val="0"/>
                        </a:spcAft>
                        <a:buNone/>
                      </a:pPr>
                      <a:r>
                        <a:rPr lang="en-GB" sz="1000" b="1">
                          <a:solidFill>
                            <a:srgbClr val="7030A0"/>
                          </a:solidFill>
                          <a:effectLst/>
                          <a:latin typeface="Calibri"/>
                          <a:ea typeface="Calibri"/>
                          <a:cs typeface="Times New Roman"/>
                        </a:rPr>
                        <a:t>Who’s Who? </a:t>
                      </a:r>
                      <a:endParaRPr lang="en-GB" sz="1000" b="1">
                        <a:effectLst/>
                        <a:latin typeface="Calibri"/>
                        <a:ea typeface="Calibri" panose="020F0502020204030204" pitchFamily="34" charset="0"/>
                        <a:cs typeface="Times New Roman"/>
                      </a:endParaRPr>
                    </a:p>
                    <a:p>
                      <a:pPr marL="0" lvl="0" indent="0" algn="ctr">
                        <a:lnSpc>
                          <a:spcPct val="150000"/>
                        </a:lnSpc>
                        <a:spcAft>
                          <a:spcPts val="0"/>
                        </a:spcAft>
                        <a:buNone/>
                      </a:pPr>
                      <a:r>
                        <a:rPr lang="en-GB" sz="1000" b="1">
                          <a:solidFill>
                            <a:srgbClr val="FFC000"/>
                          </a:solidFill>
                          <a:effectLst/>
                          <a:latin typeface="Calibri"/>
                          <a:ea typeface="Calibri"/>
                          <a:cs typeface="Times New Roman"/>
                        </a:rPr>
                        <a:t>You’ve got a Friend in Me</a:t>
                      </a:r>
                      <a:endParaRPr lang="en-GB" sz="1000" b="1">
                        <a:effectLst/>
                        <a:latin typeface="Calibri"/>
                        <a:ea typeface="Calibri"/>
                        <a:cs typeface="Times New Roman"/>
                      </a:endParaRPr>
                    </a:p>
                    <a:p>
                      <a:pPr marL="0" lvl="0" indent="0" algn="ctr">
                        <a:lnSpc>
                          <a:spcPct val="150000"/>
                        </a:lnSpc>
                        <a:spcAft>
                          <a:spcPts val="0"/>
                        </a:spcAft>
                        <a:buNone/>
                      </a:pPr>
                      <a:r>
                        <a:rPr lang="en-GB" sz="1000" b="1">
                          <a:solidFill>
                            <a:schemeClr val="accent6"/>
                          </a:solidFill>
                          <a:effectLst/>
                          <a:latin typeface="Calibri"/>
                          <a:ea typeface="Calibri"/>
                          <a:cs typeface="Times New Roman"/>
                        </a:rPr>
                        <a:t>Forever Friends</a:t>
                      </a:r>
                    </a:p>
                    <a:p>
                      <a:pPr marL="0" lvl="0" indent="0" algn="ctr">
                        <a:lnSpc>
                          <a:spcPct val="150000"/>
                        </a:lnSpc>
                        <a:spcAft>
                          <a:spcPts val="0"/>
                        </a:spcAft>
                        <a:buNone/>
                      </a:pPr>
                      <a:r>
                        <a:rPr lang="en-GB" sz="1000" b="1">
                          <a:solidFill>
                            <a:srgbClr val="ED7D31"/>
                          </a:solidFill>
                          <a:effectLst/>
                          <a:latin typeface="Calibri"/>
                          <a:ea typeface="Calibri"/>
                          <a:cs typeface="Times New Roman"/>
                        </a:rPr>
                        <a:t>Self-image and Online Identify</a:t>
                      </a:r>
                      <a:endParaRPr lang="en-GB" sz="1000" b="1">
                        <a:effectLst/>
                        <a:latin typeface="Calibri"/>
                        <a:ea typeface="Calibri"/>
                        <a:cs typeface="Times New Roman"/>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lvl="0" indent="0" algn="ctr">
                        <a:lnSpc>
                          <a:spcPct val="150000"/>
                        </a:lnSpc>
                        <a:spcAft>
                          <a:spcPts val="0"/>
                        </a:spcAft>
                        <a:buNone/>
                      </a:pPr>
                      <a:r>
                        <a:rPr lang="en-GB" sz="1000" b="1">
                          <a:solidFill>
                            <a:srgbClr val="ED7D31"/>
                          </a:solidFill>
                          <a:effectLst/>
                          <a:latin typeface="Calibri"/>
                          <a:ea typeface="Calibri"/>
                          <a:cs typeface="Times New Roman"/>
                        </a:rPr>
                        <a:t>Safe Inside and Out</a:t>
                      </a:r>
                      <a:endParaRPr lang="en-GB" sz="1000" b="1">
                        <a:effectLst/>
                        <a:latin typeface="Calibri"/>
                        <a:ea typeface="Calibri"/>
                        <a:cs typeface="Times New Roman"/>
                      </a:endParaRPr>
                    </a:p>
                    <a:p>
                      <a:pPr marL="0" lvl="0" indent="0" algn="ctr">
                        <a:lnSpc>
                          <a:spcPct val="150000"/>
                        </a:lnSpc>
                        <a:spcAft>
                          <a:spcPts val="0"/>
                        </a:spcAft>
                        <a:buNone/>
                      </a:pPr>
                      <a:r>
                        <a:rPr lang="en-GB" sz="1000" b="1">
                          <a:solidFill>
                            <a:srgbClr val="0070C0"/>
                          </a:solidFill>
                          <a:effectLst/>
                          <a:latin typeface="Calibri"/>
                          <a:ea typeface="Calibri"/>
                          <a:cs typeface="Times New Roman"/>
                        </a:rPr>
                        <a:t>My Body, My Rules</a:t>
                      </a:r>
                      <a:endParaRPr lang="en-GB" sz="1000" b="1">
                        <a:effectLst/>
                        <a:latin typeface="Calibri"/>
                        <a:ea typeface="Calibri"/>
                        <a:cs typeface="Times New Roman"/>
                      </a:endParaRPr>
                    </a:p>
                    <a:p>
                      <a:pPr marL="0" lvl="0" indent="0" algn="ctr">
                        <a:lnSpc>
                          <a:spcPct val="150000"/>
                        </a:lnSpc>
                        <a:spcAft>
                          <a:spcPts val="0"/>
                        </a:spcAft>
                        <a:buNone/>
                      </a:pPr>
                      <a:r>
                        <a:rPr lang="en-GB" sz="1000" b="1">
                          <a:solidFill>
                            <a:schemeClr val="accent6"/>
                          </a:solidFill>
                          <a:effectLst/>
                          <a:latin typeface="Calibri"/>
                          <a:ea typeface="Calibri"/>
                          <a:cs typeface="Times New Roman"/>
                        </a:rPr>
                        <a:t>Feeling Poorly </a:t>
                      </a:r>
                    </a:p>
                    <a:p>
                      <a:pPr marL="0" lvl="0" indent="0" algn="ctr">
                        <a:lnSpc>
                          <a:spcPct val="150000"/>
                        </a:lnSpc>
                        <a:spcAft>
                          <a:spcPts val="0"/>
                        </a:spcAft>
                        <a:buNone/>
                      </a:pPr>
                      <a:r>
                        <a:rPr lang="en-GB" sz="1000" b="1">
                          <a:solidFill>
                            <a:schemeClr val="accent6"/>
                          </a:solidFill>
                          <a:effectLst/>
                          <a:latin typeface="Calibri"/>
                          <a:ea typeface="Calibri"/>
                          <a:cs typeface="Times New Roman"/>
                        </a:rPr>
                        <a:t>People Who Help Us </a:t>
                      </a:r>
                      <a:endParaRPr lang="en-GB" sz="1000" b="1">
                        <a:effectLst/>
                        <a:latin typeface="Calibri"/>
                        <a:ea typeface="Calibri" panose="020F0502020204030204" pitchFamily="34" charset="0"/>
                        <a:cs typeface="Times New Roman"/>
                      </a:endParaRPr>
                    </a:p>
                    <a:p>
                      <a:pPr marL="0" lvl="0" indent="0" algn="ctr">
                        <a:lnSpc>
                          <a:spcPct val="150000"/>
                        </a:lnSpc>
                        <a:spcAft>
                          <a:spcPts val="0"/>
                        </a:spcAft>
                        <a:buNone/>
                      </a:pPr>
                      <a:r>
                        <a:rPr lang="en-GB" sz="1000" b="1">
                          <a:solidFill>
                            <a:srgbClr val="ED7D31"/>
                          </a:solidFill>
                          <a:effectLst/>
                          <a:latin typeface="Calibri"/>
                          <a:ea typeface="Calibri"/>
                          <a:cs typeface="Times New Roman"/>
                        </a:rPr>
                        <a:t>Online Reputation</a:t>
                      </a:r>
                      <a:endParaRPr lang="en-GB" sz="1000" b="1">
                        <a:effectLst/>
                        <a:latin typeface="Calibri"/>
                        <a:ea typeface="Calibri"/>
                        <a:cs typeface="Times New Roman"/>
                      </a:endParaRPr>
                    </a:p>
                    <a:p>
                      <a:pPr marL="0" lvl="0" indent="0" algn="ctr">
                        <a:lnSpc>
                          <a:spcPct val="150000"/>
                        </a:lnSpc>
                        <a:spcAft>
                          <a:spcPts val="0"/>
                        </a:spcAft>
                        <a:buNone/>
                      </a:pPr>
                      <a:r>
                        <a:rPr lang="en-GB" sz="1000" b="1">
                          <a:effectLst/>
                          <a:latin typeface="Calibri"/>
                          <a:ea typeface="Calibri"/>
                          <a:cs typeface="Times New Roman"/>
                        </a:rPr>
                        <a:t>Courtesy and Manners </a:t>
                      </a:r>
                      <a:endParaRPr lang="en-GB" sz="1000" b="1">
                        <a:effectLst/>
                        <a:latin typeface="Calibri"/>
                        <a:ea typeface="Calibri" panose="020F0502020204030204" pitchFamily="34" charset="0"/>
                        <a:cs typeface="Times New Roman"/>
                      </a:endParaRPr>
                    </a:p>
                    <a:p>
                      <a:pPr marL="0" lvl="0" indent="0" algn="ctr">
                        <a:lnSpc>
                          <a:spcPct val="150000"/>
                        </a:lnSpc>
                        <a:spcAft>
                          <a:spcPts val="0"/>
                        </a:spcAft>
                        <a:buNone/>
                      </a:pPr>
                      <a:r>
                        <a:rPr lang="en-GB" sz="1000" b="1">
                          <a:solidFill>
                            <a:srgbClr val="00B0F0"/>
                          </a:solidFill>
                          <a:effectLst/>
                          <a:latin typeface="Calibri"/>
                          <a:ea typeface="Calibri"/>
                          <a:cs typeface="Times New Roman"/>
                        </a:rPr>
                        <a:t>Healthy Eating</a:t>
                      </a:r>
                      <a:endParaRPr lang="en-GB" sz="1000" b="1">
                        <a:effectLst/>
                        <a:latin typeface="Calibri"/>
                        <a:ea typeface="Calibri"/>
                        <a:cs typeface="Times New Roman"/>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lvl="0" indent="0" algn="ctr">
                        <a:lnSpc>
                          <a:spcPct val="150000"/>
                        </a:lnSpc>
                        <a:spcAft>
                          <a:spcPts val="0"/>
                        </a:spcAft>
                        <a:buNone/>
                      </a:pPr>
                      <a:r>
                        <a:rPr lang="en-GB" sz="1000" b="1">
                          <a:solidFill>
                            <a:schemeClr val="accent6"/>
                          </a:solidFill>
                          <a:effectLst/>
                          <a:latin typeface="Calibri"/>
                          <a:ea typeface="Calibri"/>
                          <a:cs typeface="Times New Roman"/>
                        </a:rPr>
                        <a:t>God is Love</a:t>
                      </a:r>
                    </a:p>
                    <a:p>
                      <a:pPr marL="0" lvl="0" indent="0" algn="ctr">
                        <a:lnSpc>
                          <a:spcPct val="150000"/>
                        </a:lnSpc>
                        <a:spcAft>
                          <a:spcPts val="0"/>
                        </a:spcAft>
                        <a:buNone/>
                      </a:pPr>
                      <a:r>
                        <a:rPr lang="en-GB" sz="1000" b="1">
                          <a:solidFill>
                            <a:schemeClr val="accent6"/>
                          </a:solidFill>
                          <a:effectLst/>
                          <a:latin typeface="Calibri"/>
                          <a:ea typeface="Calibri"/>
                          <a:cs typeface="Times New Roman"/>
                        </a:rPr>
                        <a:t>Loving God, Loving Others</a:t>
                      </a:r>
                    </a:p>
                    <a:p>
                      <a:pPr marL="0" lvl="0" indent="0" algn="ctr">
                        <a:lnSpc>
                          <a:spcPct val="150000"/>
                        </a:lnSpc>
                        <a:spcAft>
                          <a:spcPts val="0"/>
                        </a:spcAft>
                        <a:buNone/>
                      </a:pPr>
                      <a:r>
                        <a:rPr lang="en-GB" sz="1000" b="1">
                          <a:solidFill>
                            <a:srgbClr val="FF0000"/>
                          </a:solidFill>
                          <a:effectLst/>
                          <a:latin typeface="Calibri"/>
                          <a:ea typeface="Calibri" panose="020F0502020204030204" pitchFamily="34" charset="0"/>
                          <a:cs typeface="Times New Roman"/>
                        </a:rPr>
                        <a:t>Me, You, Us</a:t>
                      </a:r>
                      <a:endParaRPr lang="en-GB" sz="1000" b="1">
                        <a:effectLst/>
                        <a:latin typeface="Calibri"/>
                        <a:ea typeface="Calibri" panose="020F0502020204030204" pitchFamily="34" charset="0"/>
                        <a:cs typeface="Times New Roman"/>
                      </a:endParaRPr>
                    </a:p>
                    <a:p>
                      <a:pPr marL="0" lvl="0" indent="0" algn="ctr">
                        <a:lnSpc>
                          <a:spcPct val="150000"/>
                        </a:lnSpc>
                        <a:spcAft>
                          <a:spcPts val="0"/>
                        </a:spcAft>
                        <a:buNone/>
                      </a:pPr>
                      <a:r>
                        <a:rPr lang="en-GB" sz="1000" b="1">
                          <a:solidFill>
                            <a:srgbClr val="ED7D31"/>
                          </a:solidFill>
                          <a:effectLst/>
                          <a:latin typeface="Calibri"/>
                          <a:ea typeface="Calibri" panose="020F0502020204030204" pitchFamily="34" charset="0"/>
                          <a:cs typeface="Times New Roman"/>
                        </a:rPr>
                        <a:t>Online Bullying </a:t>
                      </a:r>
                      <a:endParaRPr lang="en-GB" sz="1000" b="1">
                        <a:effectLst/>
                        <a:latin typeface="Calibri"/>
                        <a:ea typeface="Calibri" panose="020F0502020204030204" pitchFamily="34" charset="0"/>
                        <a:cs typeface="Times New Roman"/>
                      </a:endParaRPr>
                    </a:p>
                    <a:p>
                      <a:pPr marL="0" lvl="0" indent="0" algn="ctr">
                        <a:lnSpc>
                          <a:spcPct val="150000"/>
                        </a:lnSpc>
                        <a:spcAft>
                          <a:spcPts val="0"/>
                        </a:spcAft>
                        <a:buNone/>
                      </a:pPr>
                      <a:r>
                        <a:rPr lang="en-GB" sz="1000" b="1">
                          <a:solidFill>
                            <a:srgbClr val="ED7D31"/>
                          </a:solidFill>
                          <a:effectLst/>
                          <a:latin typeface="Calibri"/>
                          <a:ea typeface="Calibri" panose="020F0502020204030204" pitchFamily="34" charset="0"/>
                          <a:cs typeface="Times New Roman"/>
                        </a:rPr>
                        <a:t>Online Relationships</a:t>
                      </a:r>
                      <a:endParaRPr lang="en-GB" sz="1000" b="1">
                        <a:effectLst/>
                        <a:latin typeface="Calibri"/>
                        <a:ea typeface="Calibri" panose="020F0502020204030204" pitchFamily="34" charset="0"/>
                        <a:cs typeface="Times New Roman"/>
                      </a:endParaRPr>
                    </a:p>
                    <a:p>
                      <a:pPr marL="0" lvl="0" indent="0" algn="ctr">
                        <a:lnSpc>
                          <a:spcPct val="150000"/>
                        </a:lnSpc>
                        <a:spcAft>
                          <a:spcPts val="0"/>
                        </a:spcAft>
                        <a:buNone/>
                      </a:pPr>
                      <a:r>
                        <a:rPr lang="en-GB" sz="1000" b="1">
                          <a:solidFill>
                            <a:srgbClr val="7030A0"/>
                          </a:solidFill>
                          <a:effectLst/>
                          <a:latin typeface="Calibri"/>
                          <a:ea typeface="Calibri" panose="020F0502020204030204" pitchFamily="34" charset="0"/>
                          <a:cs typeface="Times New Roman"/>
                        </a:rPr>
                        <a:t>THINK – Tales of the Road</a:t>
                      </a:r>
                      <a:endParaRPr lang="en-GB" sz="1000" b="1">
                        <a:effectLst/>
                        <a:latin typeface="Calibri"/>
                        <a:ea typeface="Calibri" panose="020F0502020204030204" pitchFamily="34" charset="0"/>
                        <a:cs typeface="Times New Roman"/>
                      </a:endParaRPr>
                    </a:p>
                    <a:p>
                      <a:pPr marL="0" lvl="0" indent="0" algn="ctr">
                        <a:lnSpc>
                          <a:spcPct val="150000"/>
                        </a:lnSpc>
                        <a:spcAft>
                          <a:spcPts val="0"/>
                        </a:spcAft>
                        <a:buNone/>
                      </a:pPr>
                      <a:r>
                        <a:rPr lang="en-GB" sz="1000" b="1">
                          <a:solidFill>
                            <a:srgbClr val="00B0F0"/>
                          </a:solidFill>
                          <a:effectLst/>
                          <a:latin typeface="Calibri"/>
                          <a:ea typeface="Calibri"/>
                          <a:cs typeface="Times New Roman"/>
                        </a:rPr>
                        <a:t>Being Safe in the Sun</a:t>
                      </a:r>
                      <a:endParaRPr lang="en-GB" sz="1000" b="1">
                        <a:effectLst/>
                        <a:latin typeface="Calibri"/>
                        <a:ea typeface="Calibri" panose="020F0502020204030204" pitchFamily="34" charset="0"/>
                        <a:cs typeface="Times New Roman"/>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17836909"/>
                  </a:ext>
                </a:extLst>
              </a:tr>
              <a:tr h="1865264">
                <a:tc vMerge="1">
                  <a:txBody>
                    <a:bodyPr/>
                    <a:lstStyle/>
                    <a:p>
                      <a:endParaRPr lang="en-GB" sz="1000" b="1" kern="1200">
                        <a:solidFill>
                          <a:schemeClr val="dk1"/>
                        </a:solidFill>
                        <a:effectLst/>
                        <a:latin typeface="+mn-lt"/>
                        <a:ea typeface="+mn-ea"/>
                        <a:cs typeface="+mn-cs"/>
                      </a:endParaRPr>
                    </a:p>
                  </a:txBody>
                  <a:tcPr anchor="ctr">
                    <a:lnL w="12700" cap="flat" cmpd="sng" algn="ctr">
                      <a:solidFill>
                        <a:schemeClr val="bg1"/>
                      </a:solidFill>
                      <a:prstDash val="solid"/>
                      <a:round/>
                      <a:headEnd type="none" w="med" len="med"/>
                      <a:tailEnd type="none" w="med" len="med"/>
                    </a:lnL>
                    <a:lnR w="12700" cap="flat" cmpd="sng" algn="ctr">
                      <a:solidFill>
                        <a:srgbClr val="DDFFD5"/>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DFFD5"/>
                    </a:solidFill>
                  </a:tcPr>
                </a:tc>
                <a:tc>
                  <a:txBody>
                    <a:bodyPr/>
                    <a:lstStyle/>
                    <a:p>
                      <a:pPr marL="0" lvl="0" indent="0" algn="ctr">
                        <a:buNone/>
                      </a:pPr>
                      <a:r>
                        <a:rPr lang="en-GB" sz="1000" b="1" i="0" u="none" strike="noStrike" kern="1200" noProof="0">
                          <a:solidFill>
                            <a:schemeClr val="tx1"/>
                          </a:solidFill>
                          <a:effectLst/>
                          <a:latin typeface="Calibri"/>
                        </a:rPr>
                        <a:t>Reception</a:t>
                      </a:r>
                      <a:endParaRPr lang="en-GB" sz="1000" b="1" kern="1200">
                        <a:solidFill>
                          <a:schemeClr val="tx1"/>
                        </a:solidFill>
                        <a:effectLst/>
                        <a:latin typeface="+mn-lt"/>
                        <a:ea typeface="+mn-ea"/>
                        <a:cs typeface="+mn-cs"/>
                      </a:endParaRPr>
                    </a:p>
                  </a:txBody>
                  <a:tcPr>
                    <a:lnL w="6350">
                      <a:solidFill>
                        <a:schemeClr val="accent6"/>
                      </a:solidFill>
                    </a:lnL>
                    <a:lnR w="6350" cap="flat" cmpd="sng" algn="ctr">
                      <a:solidFill>
                        <a:schemeClr val="accent6"/>
                      </a:solidFill>
                      <a:prstDash val="solid"/>
                      <a:round/>
                      <a:headEnd type="none" w="med" len="med"/>
                      <a:tailEnd type="none" w="med" len="med"/>
                    </a:lnR>
                    <a:lnT w="12700">
                      <a:solidFill>
                        <a:schemeClr val="accent6"/>
                      </a:solidFill>
                    </a:lnT>
                    <a:lnB w="6350">
                      <a:solidFill>
                        <a:schemeClr val="accent6"/>
                      </a:solidFill>
                    </a:lnB>
                    <a:lnTlToBr w="0">
                      <a:noFill/>
                    </a:lnTlToBr>
                    <a:lnBlToTr w="0">
                      <a:noFill/>
                    </a:lnBlToTr>
                    <a:solidFill>
                      <a:schemeClr val="bg1">
                        <a:lumMod val="85000"/>
                      </a:schemeClr>
                    </a:solidFill>
                  </a:tcPr>
                </a:tc>
                <a:tc>
                  <a:txBody>
                    <a:bodyPr/>
                    <a:lstStyle/>
                    <a:p>
                      <a:pPr marL="0" lvl="0" indent="0" algn="ctr">
                        <a:lnSpc>
                          <a:spcPct val="150000"/>
                        </a:lnSpc>
                        <a:spcAft>
                          <a:spcPts val="0"/>
                        </a:spcAft>
                        <a:buNone/>
                      </a:pPr>
                      <a:r>
                        <a:rPr lang="en-GB" sz="1000" b="1">
                          <a:solidFill>
                            <a:schemeClr val="accent6"/>
                          </a:solidFill>
                          <a:effectLst/>
                          <a:latin typeface="Calibri"/>
                          <a:ea typeface="Calibri"/>
                          <a:cs typeface="Times New Roman"/>
                        </a:rPr>
                        <a:t>Story Sessions – Handmade with Love</a:t>
                      </a:r>
                    </a:p>
                    <a:p>
                      <a:pPr marL="0" lvl="0" indent="0" algn="ctr">
                        <a:lnSpc>
                          <a:spcPct val="150000"/>
                        </a:lnSpc>
                        <a:spcAft>
                          <a:spcPts val="0"/>
                        </a:spcAft>
                        <a:buNone/>
                      </a:pPr>
                      <a:r>
                        <a:rPr lang="en-GB" sz="1000" b="1">
                          <a:solidFill>
                            <a:srgbClr val="FF0000"/>
                          </a:solidFill>
                          <a:effectLst/>
                          <a:latin typeface="Calibri"/>
                          <a:ea typeface="Calibri" panose="020F0502020204030204" pitchFamily="34" charset="0"/>
                          <a:cs typeface="Times New Roman"/>
                        </a:rPr>
                        <a:t>I am Me</a:t>
                      </a:r>
                      <a:endParaRPr lang="en-GB" sz="1000" b="1">
                        <a:effectLst/>
                        <a:latin typeface="Calibri"/>
                        <a:ea typeface="Calibri" panose="020F0502020204030204" pitchFamily="34" charset="0"/>
                        <a:cs typeface="Times New Roman"/>
                      </a:endParaRPr>
                    </a:p>
                    <a:p>
                      <a:pPr marL="0" lvl="0" indent="0" algn="ctr">
                        <a:lnSpc>
                          <a:spcPct val="150000"/>
                        </a:lnSpc>
                        <a:spcAft>
                          <a:spcPts val="0"/>
                        </a:spcAft>
                        <a:buNone/>
                      </a:pPr>
                      <a:r>
                        <a:rPr lang="en-GB" sz="1000" b="1">
                          <a:solidFill>
                            <a:srgbClr val="0070C0"/>
                          </a:solidFill>
                          <a:effectLst/>
                          <a:latin typeface="Calibri"/>
                          <a:ea typeface="Calibri" panose="020F0502020204030204" pitchFamily="34" charset="0"/>
                          <a:cs typeface="Times New Roman"/>
                        </a:rPr>
                        <a:t>Heads, Shoulders, Knees and Toes</a:t>
                      </a:r>
                      <a:endParaRPr lang="en-GB" sz="1000" b="1">
                        <a:effectLst/>
                        <a:latin typeface="Calibri"/>
                        <a:ea typeface="Calibri" panose="020F0502020204030204" pitchFamily="34" charset="0"/>
                        <a:cs typeface="Times New Roman"/>
                      </a:endParaRPr>
                    </a:p>
                    <a:p>
                      <a:pPr marL="0" lvl="0" indent="0" algn="ctr">
                        <a:lnSpc>
                          <a:spcPct val="150000"/>
                        </a:lnSpc>
                        <a:spcAft>
                          <a:spcPts val="0"/>
                        </a:spcAft>
                        <a:buNone/>
                      </a:pPr>
                      <a:r>
                        <a:rPr lang="en-GB" sz="1000" b="1">
                          <a:solidFill>
                            <a:schemeClr val="accent6"/>
                          </a:solidFill>
                          <a:effectLst/>
                          <a:latin typeface="Calibri"/>
                          <a:ea typeface="Calibri" panose="020F0502020204030204" pitchFamily="34" charset="0"/>
                          <a:cs typeface="Times New Roman"/>
                        </a:rPr>
                        <a:t>Ready Teddy?</a:t>
                      </a:r>
                    </a:p>
                    <a:p>
                      <a:pPr marL="0" lvl="0" indent="0" algn="ctr">
                        <a:lnSpc>
                          <a:spcPct val="150000"/>
                        </a:lnSpc>
                        <a:spcAft>
                          <a:spcPts val="0"/>
                        </a:spcAft>
                        <a:buNone/>
                      </a:pPr>
                      <a:r>
                        <a:rPr lang="en-GB" sz="1000" b="1">
                          <a:solidFill>
                            <a:srgbClr val="ED7D31"/>
                          </a:solidFill>
                          <a:effectLst/>
                          <a:latin typeface="Calibri"/>
                          <a:ea typeface="Calibri" panose="020F0502020204030204" pitchFamily="34" charset="0"/>
                          <a:cs typeface="Times New Roman"/>
                        </a:rPr>
                        <a:t>Health, Wellbeing and Lifestyle</a:t>
                      </a:r>
                      <a:endParaRPr lang="en-GB" sz="1000" b="1">
                        <a:effectLst/>
                        <a:latin typeface="Calibri"/>
                        <a:ea typeface="Calibri" panose="020F0502020204030204" pitchFamily="34" charset="0"/>
                        <a:cs typeface="Times New Roman"/>
                      </a:endParaRPr>
                    </a:p>
                    <a:p>
                      <a:pPr marL="0" lvl="0" indent="0" algn="ctr">
                        <a:lnSpc>
                          <a:spcPct val="150000"/>
                        </a:lnSpc>
                        <a:spcAft>
                          <a:spcPts val="0"/>
                        </a:spcAft>
                        <a:buNone/>
                      </a:pPr>
                      <a:r>
                        <a:rPr lang="en-GB" sz="1000" b="1">
                          <a:solidFill>
                            <a:srgbClr val="7030A0"/>
                          </a:solidFill>
                          <a:effectLst/>
                          <a:latin typeface="Calibri"/>
                          <a:ea typeface="Calibri" panose="020F0502020204030204" pitchFamily="34" charset="0"/>
                          <a:cs typeface="Times New Roman"/>
                        </a:rPr>
                        <a:t>THINK – Stepping Stones to Road Safety</a:t>
                      </a:r>
                      <a:endParaRPr lang="en-GB" sz="1000" b="1">
                        <a:effectLst/>
                        <a:latin typeface="Calibri"/>
                        <a:ea typeface="Calibri" panose="020F0502020204030204" pitchFamily="34" charset="0"/>
                        <a:cs typeface="Times New Roman"/>
                      </a:endParaRPr>
                    </a:p>
                    <a:p>
                      <a:pPr marL="0" lvl="0" indent="0" algn="ctr">
                        <a:lnSpc>
                          <a:spcPct val="150000"/>
                        </a:lnSpc>
                        <a:spcAft>
                          <a:spcPts val="0"/>
                        </a:spcAft>
                        <a:buNone/>
                      </a:pPr>
                      <a:r>
                        <a:rPr lang="en-GB" sz="1000" b="1">
                          <a:solidFill>
                            <a:srgbClr val="00B0F0"/>
                          </a:solidFill>
                          <a:effectLst/>
                          <a:latin typeface="Calibri"/>
                          <a:ea typeface="Calibri"/>
                          <a:cs typeface="Times New Roman"/>
                        </a:rPr>
                        <a:t>Healthy Eating and Table Manners </a:t>
                      </a:r>
                      <a:endParaRPr lang="en-GB" sz="1000" b="1">
                        <a:effectLst/>
                        <a:latin typeface="Calibri"/>
                        <a:ea typeface="Calibri" panose="020F0502020204030204" pitchFamily="34" charset="0"/>
                        <a:cs typeface="Times New Roman"/>
                      </a:endParaRPr>
                    </a:p>
                  </a:txBody>
                  <a:tcPr marL="68580" marR="68580" marT="0" marB="0">
                    <a:lnL w="6350" cap="flat" cmpd="sng" algn="ctr">
                      <a:solidFill>
                        <a:schemeClr val="accent6"/>
                      </a:solidFill>
                      <a:prstDash val="solid"/>
                      <a:round/>
                      <a:headEnd type="none" w="med" len="med"/>
                      <a:tailEnd type="none" w="med" len="med"/>
                    </a:lnL>
                    <a:lnR w="635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63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lvl="0" indent="0" algn="ctr">
                        <a:lnSpc>
                          <a:spcPct val="150000"/>
                        </a:lnSpc>
                        <a:spcAft>
                          <a:spcPts val="0"/>
                        </a:spcAft>
                        <a:buNone/>
                      </a:pPr>
                      <a:r>
                        <a:rPr lang="en-GB" sz="1000" b="1">
                          <a:solidFill>
                            <a:schemeClr val="accent6"/>
                          </a:solidFill>
                          <a:effectLst/>
                          <a:latin typeface="Calibri"/>
                          <a:ea typeface="Calibri"/>
                          <a:cs typeface="Times New Roman"/>
                        </a:rPr>
                        <a:t>I Like, You Like, We All Like!</a:t>
                      </a:r>
                    </a:p>
                    <a:p>
                      <a:pPr marL="0" lvl="0" indent="0" algn="ctr">
                        <a:lnSpc>
                          <a:spcPct val="150000"/>
                        </a:lnSpc>
                        <a:spcAft>
                          <a:spcPts val="0"/>
                        </a:spcAft>
                        <a:buNone/>
                      </a:pPr>
                      <a:r>
                        <a:rPr lang="en-GB" sz="1000" b="1">
                          <a:solidFill>
                            <a:schemeClr val="accent6"/>
                          </a:solidFill>
                          <a:effectLst/>
                          <a:latin typeface="Calibri"/>
                          <a:ea typeface="Calibri"/>
                          <a:cs typeface="Times New Roman"/>
                        </a:rPr>
                        <a:t>All the Feelings </a:t>
                      </a:r>
                    </a:p>
                    <a:p>
                      <a:pPr marL="0" lvl="0" indent="0" algn="ctr">
                        <a:lnSpc>
                          <a:spcPct val="150000"/>
                        </a:lnSpc>
                        <a:spcAft>
                          <a:spcPts val="0"/>
                        </a:spcAft>
                        <a:buNone/>
                      </a:pPr>
                      <a:r>
                        <a:rPr lang="en-GB" sz="1000" b="1">
                          <a:solidFill>
                            <a:schemeClr val="accent6"/>
                          </a:solidFill>
                          <a:effectLst/>
                          <a:latin typeface="Calibri"/>
                          <a:ea typeface="Calibri"/>
                          <a:cs typeface="Times New Roman"/>
                        </a:rPr>
                        <a:t>Let’s Get Real</a:t>
                      </a:r>
                    </a:p>
                    <a:p>
                      <a:pPr marL="0" lvl="0" indent="0" algn="ctr">
                        <a:lnSpc>
                          <a:spcPct val="150000"/>
                        </a:lnSpc>
                        <a:spcAft>
                          <a:spcPts val="0"/>
                        </a:spcAft>
                        <a:buNone/>
                      </a:pPr>
                      <a:r>
                        <a:rPr lang="en-GB" sz="1000" b="1">
                          <a:solidFill>
                            <a:schemeClr val="accent6"/>
                          </a:solidFill>
                          <a:effectLst/>
                          <a:latin typeface="Calibri"/>
                          <a:ea typeface="Calibri"/>
                          <a:cs typeface="Times New Roman"/>
                        </a:rPr>
                        <a:t>Growing Up </a:t>
                      </a:r>
                      <a:endParaRPr lang="en-GB" sz="1000" b="1">
                        <a:effectLst/>
                        <a:latin typeface="Calibri"/>
                        <a:ea typeface="Calibri" panose="020F0502020204030204" pitchFamily="34" charset="0"/>
                        <a:cs typeface="Times New Roman"/>
                      </a:endParaRPr>
                    </a:p>
                    <a:p>
                      <a:pPr marL="0" lvl="0" indent="0" algn="ctr">
                        <a:lnSpc>
                          <a:spcPct val="150000"/>
                        </a:lnSpc>
                        <a:spcAft>
                          <a:spcPts val="0"/>
                        </a:spcAft>
                        <a:buNone/>
                      </a:pPr>
                      <a:r>
                        <a:rPr lang="en-GB" sz="1000" b="1">
                          <a:solidFill>
                            <a:srgbClr val="ED7D31"/>
                          </a:solidFill>
                          <a:effectLst/>
                          <a:latin typeface="Calibri"/>
                          <a:ea typeface="Calibri" panose="020F0502020204030204" pitchFamily="34" charset="0"/>
                          <a:cs typeface="Times New Roman"/>
                        </a:rPr>
                        <a:t>Managing Online Information</a:t>
                      </a:r>
                      <a:endParaRPr lang="en-GB" sz="1000" b="1">
                        <a:effectLst/>
                        <a:latin typeface="Calibri"/>
                        <a:ea typeface="Calibri" panose="020F0502020204030204" pitchFamily="34" charset="0"/>
                        <a:cs typeface="Times New Roman"/>
                      </a:endParaRPr>
                    </a:p>
                    <a:p>
                      <a:pPr marL="0" lvl="0" indent="0" algn="ctr">
                        <a:lnSpc>
                          <a:spcPct val="150000"/>
                        </a:lnSpc>
                        <a:spcAft>
                          <a:spcPts val="0"/>
                        </a:spcAft>
                        <a:buNone/>
                      </a:pPr>
                      <a:r>
                        <a:rPr lang="en-GB" sz="1000" b="1">
                          <a:solidFill>
                            <a:srgbClr val="ED7D31"/>
                          </a:solidFill>
                          <a:effectLst/>
                          <a:latin typeface="Calibri"/>
                          <a:ea typeface="Calibri" panose="020F0502020204030204" pitchFamily="34" charset="0"/>
                          <a:cs typeface="Times New Roman"/>
                        </a:rPr>
                        <a:t>Privacy and Security</a:t>
                      </a:r>
                      <a:endParaRPr lang="en-GB" sz="1000" b="1">
                        <a:effectLst/>
                        <a:latin typeface="Calibri"/>
                        <a:ea typeface="Calibri" panose="020F0502020204030204" pitchFamily="34" charset="0"/>
                        <a:cs typeface="Times New Roman"/>
                      </a:endParaRPr>
                    </a:p>
                    <a:p>
                      <a:pPr marL="0" lvl="0" indent="0" algn="ctr">
                        <a:lnSpc>
                          <a:spcPct val="150000"/>
                        </a:lnSpc>
                        <a:spcAft>
                          <a:spcPts val="0"/>
                        </a:spcAft>
                        <a:buNone/>
                      </a:pPr>
                      <a:r>
                        <a:rPr lang="en-GB" sz="1000" b="1">
                          <a:solidFill>
                            <a:srgbClr val="7030A0"/>
                          </a:solidFill>
                          <a:effectLst/>
                          <a:latin typeface="Calibri"/>
                          <a:ea typeface="Calibri" panose="020F0502020204030204" pitchFamily="34" charset="0"/>
                          <a:cs typeface="Times New Roman"/>
                        </a:rPr>
                        <a:t>THINK – Be Bright, Be Seen</a:t>
                      </a:r>
                      <a:endParaRPr lang="en-GB" sz="1000" b="1">
                        <a:effectLst/>
                        <a:latin typeface="Calibri"/>
                        <a:ea typeface="Calibri" panose="020F0502020204030204" pitchFamily="34" charset="0"/>
                        <a:cs typeface="Times New Roman"/>
                      </a:endParaRPr>
                    </a:p>
                    <a:p>
                      <a:pPr marL="457200" indent="0" algn="ctr">
                        <a:lnSpc>
                          <a:spcPct val="150000"/>
                        </a:lnSpc>
                        <a:spcAft>
                          <a:spcPts val="0"/>
                        </a:spcAft>
                        <a:buNone/>
                      </a:pPr>
                      <a:endParaRPr lang="en-GB" sz="1000" b="1">
                        <a:effectLst/>
                        <a:latin typeface="Calibri"/>
                        <a:ea typeface="Calibri" panose="020F0502020204030204" pitchFamily="34" charset="0"/>
                        <a:cs typeface="Times New Roman"/>
                      </a:endParaRPr>
                    </a:p>
                    <a:p>
                      <a:pPr marL="0" indent="0" algn="ctr">
                        <a:lnSpc>
                          <a:spcPct val="150000"/>
                        </a:lnSpc>
                        <a:spcAft>
                          <a:spcPts val="0"/>
                        </a:spcAft>
                        <a:buNone/>
                      </a:pPr>
                      <a:endParaRPr lang="en-GB" sz="1000" b="1">
                        <a:effectLst/>
                        <a:latin typeface="Calibri"/>
                        <a:ea typeface="Calibri" panose="020F0502020204030204" pitchFamily="34" charset="0"/>
                        <a:cs typeface="Times New Roman"/>
                      </a:endParaRPr>
                    </a:p>
                  </a:txBody>
                  <a:tcPr marL="68580" marR="68580" marT="0" marB="0">
                    <a:lnL w="6350" cap="flat" cmpd="sng" algn="ctr">
                      <a:solidFill>
                        <a:schemeClr val="accent6"/>
                      </a:solidFill>
                      <a:prstDash val="solid"/>
                      <a:round/>
                      <a:headEnd type="none" w="med" len="med"/>
                      <a:tailEnd type="none" w="med" len="med"/>
                    </a:lnL>
                    <a:lnR w="635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63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lvl="0" indent="0" algn="ctr">
                        <a:lnSpc>
                          <a:spcPct val="150000"/>
                        </a:lnSpc>
                        <a:spcAft>
                          <a:spcPts val="0"/>
                        </a:spcAft>
                        <a:buNone/>
                      </a:pPr>
                      <a:r>
                        <a:rPr lang="en-GB" sz="1000" b="1">
                          <a:solidFill>
                            <a:schemeClr val="accent6"/>
                          </a:solidFill>
                          <a:effectLst/>
                          <a:latin typeface="Calibri"/>
                          <a:ea typeface="Calibri"/>
                          <a:cs typeface="Times New Roman"/>
                        </a:rPr>
                        <a:t>God is Love</a:t>
                      </a:r>
                    </a:p>
                    <a:p>
                      <a:pPr marL="0" lvl="0" indent="0" algn="ctr">
                        <a:lnSpc>
                          <a:spcPct val="150000"/>
                        </a:lnSpc>
                        <a:spcAft>
                          <a:spcPts val="0"/>
                        </a:spcAft>
                        <a:buNone/>
                      </a:pPr>
                      <a:r>
                        <a:rPr lang="en-GB" sz="1000" b="1">
                          <a:solidFill>
                            <a:schemeClr val="accent6"/>
                          </a:solidFill>
                          <a:effectLst/>
                          <a:latin typeface="Calibri"/>
                          <a:ea typeface="Calibri"/>
                          <a:cs typeface="Times New Roman"/>
                        </a:rPr>
                        <a:t>Loving God, Loving Others</a:t>
                      </a:r>
                    </a:p>
                    <a:p>
                      <a:pPr marL="0" lvl="0" indent="0" algn="ctr">
                        <a:lnSpc>
                          <a:spcPct val="150000"/>
                        </a:lnSpc>
                        <a:spcAft>
                          <a:spcPts val="0"/>
                        </a:spcAft>
                        <a:buNone/>
                      </a:pPr>
                      <a:r>
                        <a:rPr lang="en-GB" sz="1000" b="1">
                          <a:solidFill>
                            <a:srgbClr val="FF0000"/>
                          </a:solidFill>
                          <a:effectLst/>
                          <a:latin typeface="Calibri"/>
                          <a:ea typeface="Calibri" panose="020F0502020204030204" pitchFamily="34" charset="0"/>
                          <a:cs typeface="Times New Roman"/>
                        </a:rPr>
                        <a:t>Me, You, Us</a:t>
                      </a:r>
                      <a:endParaRPr lang="en-GB" sz="1000" b="1">
                        <a:effectLst/>
                        <a:latin typeface="Calibri"/>
                        <a:ea typeface="Calibri" panose="020F0502020204030204" pitchFamily="34" charset="0"/>
                        <a:cs typeface="Times New Roman"/>
                      </a:endParaRPr>
                    </a:p>
                    <a:p>
                      <a:pPr marL="0" lvl="0" indent="0" algn="ctr">
                        <a:lnSpc>
                          <a:spcPct val="150000"/>
                        </a:lnSpc>
                        <a:spcAft>
                          <a:spcPts val="0"/>
                        </a:spcAft>
                        <a:buNone/>
                      </a:pPr>
                      <a:r>
                        <a:rPr lang="en-GB" sz="1000" b="1">
                          <a:solidFill>
                            <a:srgbClr val="ED7D31"/>
                          </a:solidFill>
                          <a:effectLst/>
                          <a:latin typeface="Calibri"/>
                          <a:ea typeface="Calibri" panose="020F0502020204030204" pitchFamily="34" charset="0"/>
                          <a:cs typeface="Times New Roman"/>
                        </a:rPr>
                        <a:t>What is the Internet? </a:t>
                      </a:r>
                      <a:endParaRPr lang="en-GB" sz="1000" b="1">
                        <a:effectLst/>
                        <a:latin typeface="Calibri"/>
                        <a:ea typeface="Calibri" panose="020F0502020204030204" pitchFamily="34" charset="0"/>
                        <a:cs typeface="Times New Roman"/>
                      </a:endParaRPr>
                    </a:p>
                    <a:p>
                      <a:pPr marL="0" lvl="0" indent="0" algn="ctr">
                        <a:lnSpc>
                          <a:spcPct val="150000"/>
                        </a:lnSpc>
                        <a:spcAft>
                          <a:spcPts val="0"/>
                        </a:spcAft>
                        <a:buNone/>
                      </a:pPr>
                      <a:r>
                        <a:rPr lang="en-GB" sz="1000" b="1">
                          <a:solidFill>
                            <a:srgbClr val="ED7D31"/>
                          </a:solidFill>
                          <a:effectLst/>
                          <a:latin typeface="Calibri"/>
                          <a:ea typeface="Calibri" panose="020F0502020204030204" pitchFamily="34" charset="0"/>
                          <a:cs typeface="Times New Roman"/>
                        </a:rPr>
                        <a:t>Playing Online</a:t>
                      </a:r>
                      <a:endParaRPr lang="en-GB" sz="1000" b="1">
                        <a:effectLst/>
                        <a:latin typeface="Calibri"/>
                        <a:ea typeface="Calibri" panose="020F0502020204030204" pitchFamily="34" charset="0"/>
                        <a:cs typeface="Times New Roman"/>
                      </a:endParaRPr>
                    </a:p>
                    <a:p>
                      <a:pPr marL="0" lvl="0" indent="0" algn="ctr">
                        <a:lnSpc>
                          <a:spcPct val="150000"/>
                        </a:lnSpc>
                        <a:spcAft>
                          <a:spcPts val="0"/>
                        </a:spcAft>
                        <a:buNone/>
                      </a:pPr>
                      <a:r>
                        <a:rPr lang="en-GB" sz="1000" b="1">
                          <a:solidFill>
                            <a:srgbClr val="ED7D31"/>
                          </a:solidFill>
                          <a:effectLst/>
                          <a:latin typeface="Calibri"/>
                          <a:ea typeface="Calibri" panose="020F0502020204030204" pitchFamily="34" charset="0"/>
                          <a:cs typeface="Times New Roman"/>
                        </a:rPr>
                        <a:t>Copyright and Ownership</a:t>
                      </a:r>
                      <a:endParaRPr lang="en-GB" sz="1000" b="1">
                        <a:effectLst/>
                        <a:latin typeface="Calibri"/>
                        <a:ea typeface="Calibri" panose="020F0502020204030204" pitchFamily="34" charset="0"/>
                        <a:cs typeface="Times New Roman"/>
                      </a:endParaRPr>
                    </a:p>
                    <a:p>
                      <a:pPr marL="0" lvl="0" indent="0" algn="ctr">
                        <a:lnSpc>
                          <a:spcPct val="150000"/>
                        </a:lnSpc>
                        <a:spcAft>
                          <a:spcPts val="0"/>
                        </a:spcAft>
                        <a:buNone/>
                      </a:pPr>
                      <a:r>
                        <a:rPr lang="en-GB" sz="1000" b="1">
                          <a:solidFill>
                            <a:srgbClr val="7030A0"/>
                          </a:solidFill>
                          <a:effectLst/>
                          <a:latin typeface="Calibri"/>
                          <a:ea typeface="Calibri" panose="020F0502020204030204" pitchFamily="34" charset="0"/>
                          <a:cs typeface="Times New Roman"/>
                        </a:rPr>
                        <a:t>THINK – Road Rangers </a:t>
                      </a:r>
                      <a:endParaRPr lang="en-GB" sz="1000" b="1">
                        <a:effectLst/>
                        <a:latin typeface="Calibri"/>
                        <a:ea typeface="Calibri" panose="020F0502020204030204" pitchFamily="34" charset="0"/>
                        <a:cs typeface="Times New Roman"/>
                      </a:endParaRPr>
                    </a:p>
                    <a:p>
                      <a:pPr marL="0" lvl="0" indent="0" algn="ctr">
                        <a:lnSpc>
                          <a:spcPct val="150000"/>
                        </a:lnSpc>
                        <a:spcAft>
                          <a:spcPts val="0"/>
                        </a:spcAft>
                        <a:buNone/>
                      </a:pPr>
                      <a:r>
                        <a:rPr lang="en-GB" sz="1000" b="1">
                          <a:solidFill>
                            <a:srgbClr val="0070C0"/>
                          </a:solidFill>
                          <a:effectLst/>
                          <a:latin typeface="Calibri"/>
                          <a:ea typeface="Calibri" panose="020F0502020204030204" pitchFamily="34" charset="0"/>
                          <a:cs typeface="Times New Roman"/>
                        </a:rPr>
                        <a:t>NSPCC PANTS (Sexual Harassment)</a:t>
                      </a:r>
                      <a:endParaRPr lang="en-GB" sz="1000" b="1">
                        <a:effectLst/>
                        <a:latin typeface="Calibri"/>
                        <a:ea typeface="Calibri" panose="020F0502020204030204" pitchFamily="34" charset="0"/>
                        <a:cs typeface="Times New Roman"/>
                      </a:endParaRPr>
                    </a:p>
                    <a:p>
                      <a:pPr marL="0" lvl="0" indent="0" algn="ctr">
                        <a:lnSpc>
                          <a:spcPct val="150000"/>
                        </a:lnSpc>
                        <a:spcAft>
                          <a:spcPts val="0"/>
                        </a:spcAft>
                        <a:buNone/>
                      </a:pPr>
                      <a:r>
                        <a:rPr lang="en-GB" sz="1000" b="1">
                          <a:solidFill>
                            <a:srgbClr val="00B0F0"/>
                          </a:solidFill>
                          <a:effectLst/>
                          <a:latin typeface="Calibri"/>
                          <a:ea typeface="Calibri"/>
                          <a:cs typeface="Times New Roman"/>
                        </a:rPr>
                        <a:t>Being Safe in the Sun</a:t>
                      </a:r>
                      <a:endParaRPr lang="en-GB" sz="1000" b="1">
                        <a:effectLst/>
                        <a:latin typeface="Calibri"/>
                        <a:ea typeface="Calibri"/>
                        <a:cs typeface="Times New Roman"/>
                      </a:endParaRPr>
                    </a:p>
                  </a:txBody>
                  <a:tcPr marL="68580" marR="68580" marT="0" marB="0">
                    <a:lnL w="6350" cap="flat" cmpd="sng" algn="ctr">
                      <a:solidFill>
                        <a:schemeClr val="accent6"/>
                      </a:solidFill>
                      <a:prstDash val="solid"/>
                      <a:round/>
                      <a:headEnd type="none" w="med" len="med"/>
                      <a:tailEnd type="none" w="med" len="med"/>
                    </a:lnL>
                    <a:lnR w="635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63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543902144"/>
                  </a:ext>
                </a:extLst>
              </a:tr>
              <a:tr h="1528905">
                <a:tc rowSpan="2">
                  <a:txBody>
                    <a:bodyPr/>
                    <a:lstStyle/>
                    <a:p>
                      <a:pPr algn="ctr"/>
                      <a:r>
                        <a:rPr lang="en-GB" sz="1000" b="1" kern="1200">
                          <a:solidFill>
                            <a:schemeClr val="dk1"/>
                          </a:solidFill>
                          <a:effectLst/>
                          <a:latin typeface="+mn-lt"/>
                          <a:ea typeface="+mn-ea"/>
                          <a:cs typeface="+mn-cs"/>
                        </a:rPr>
                        <a:t>KS1</a:t>
                      </a:r>
                    </a:p>
                  </a:txBody>
                  <a:tcPr anchor="ctr">
                    <a:lnL w="6350" cap="flat" cmpd="sng" algn="ctr">
                      <a:solidFill>
                        <a:schemeClr val="accent6"/>
                      </a:solidFill>
                      <a:prstDash val="solid"/>
                      <a:round/>
                      <a:headEnd type="none" w="med" len="med"/>
                      <a:tailEnd type="none" w="med" len="med"/>
                    </a:lnL>
                    <a:lnR w="6350" cap="flat" cmpd="sng" algn="ctr">
                      <a:solidFill>
                        <a:schemeClr val="accent6"/>
                      </a:solidFill>
                      <a:prstDash val="solid"/>
                      <a:round/>
                      <a:headEnd type="none" w="med" len="med"/>
                      <a:tailEnd type="none" w="med" len="med"/>
                    </a:lnR>
                    <a:lnT w="6350" cap="flat" cmpd="sng" algn="ctr">
                      <a:solidFill>
                        <a:schemeClr val="accent6"/>
                      </a:solidFill>
                      <a:prstDash val="solid"/>
                      <a:round/>
                      <a:headEnd type="none" w="med" len="med"/>
                      <a:tailEnd type="none" w="med" len="med"/>
                    </a:lnT>
                    <a:lnB w="63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rgbClr val="DDFFD5"/>
                    </a:solidFill>
                  </a:tcPr>
                </a:tc>
                <a:tc>
                  <a:txBody>
                    <a:bodyPr/>
                    <a:lstStyle/>
                    <a:p>
                      <a:pPr marL="0" lvl="0" indent="0" algn="ctr">
                        <a:buNone/>
                      </a:pPr>
                      <a:r>
                        <a:rPr lang="en-GB" sz="1000" b="1">
                          <a:solidFill>
                            <a:schemeClr val="tx1"/>
                          </a:solidFill>
                        </a:rPr>
                        <a:t>Year 1 </a:t>
                      </a:r>
                    </a:p>
                  </a:txBody>
                  <a:tcPr>
                    <a:lnL w="6350">
                      <a:solidFill>
                        <a:schemeClr val="accent6"/>
                      </a:solidFill>
                    </a:lnL>
                    <a:lnR w="6350" cap="flat" cmpd="sng" algn="ctr">
                      <a:solidFill>
                        <a:schemeClr val="accent6"/>
                      </a:solidFill>
                      <a:prstDash val="solid"/>
                      <a:round/>
                      <a:headEnd type="none" w="med" len="med"/>
                      <a:tailEnd type="none" w="med" len="med"/>
                    </a:lnR>
                    <a:lnT w="6350">
                      <a:solidFill>
                        <a:schemeClr val="accent6"/>
                      </a:solidFill>
                    </a:lnT>
                    <a:lnB w="6350">
                      <a:solidFill>
                        <a:schemeClr val="accent6"/>
                      </a:solidFill>
                    </a:lnB>
                    <a:lnTlToBr w="0">
                      <a:noFill/>
                    </a:lnTlToBr>
                    <a:lnBlToTr w="0">
                      <a:noFill/>
                    </a:lnBlToTr>
                    <a:solidFill>
                      <a:schemeClr val="bg1">
                        <a:lumMod val="95000"/>
                      </a:schemeClr>
                    </a:solidFill>
                  </a:tcPr>
                </a:tc>
                <a:tc>
                  <a:txBody>
                    <a:bodyPr/>
                    <a:lstStyle/>
                    <a:p>
                      <a:pPr marL="0" lvl="0" indent="0" algn="ctr">
                        <a:lnSpc>
                          <a:spcPct val="150000"/>
                        </a:lnSpc>
                        <a:spcAft>
                          <a:spcPts val="0"/>
                        </a:spcAft>
                        <a:buNone/>
                      </a:pPr>
                      <a:r>
                        <a:rPr lang="en-GB" sz="1000" b="1">
                          <a:solidFill>
                            <a:schemeClr val="accent6"/>
                          </a:solidFill>
                          <a:effectLst/>
                          <a:latin typeface="Calibri"/>
                          <a:ea typeface="Calibri"/>
                          <a:cs typeface="Times New Roman"/>
                        </a:rPr>
                        <a:t>Online Safety (Computing)</a:t>
                      </a:r>
                    </a:p>
                    <a:p>
                      <a:pPr marL="0" lvl="0" indent="0" algn="ctr">
                        <a:lnSpc>
                          <a:spcPct val="150000"/>
                        </a:lnSpc>
                        <a:spcAft>
                          <a:spcPts val="0"/>
                        </a:spcAft>
                        <a:buNone/>
                      </a:pPr>
                      <a:r>
                        <a:rPr lang="en-GB" sz="1000" b="1">
                          <a:solidFill>
                            <a:schemeClr val="accent6"/>
                          </a:solidFill>
                          <a:effectLst/>
                          <a:latin typeface="Calibri"/>
                          <a:ea typeface="Calibri"/>
                          <a:cs typeface="Times New Roman"/>
                        </a:rPr>
                        <a:t>Story Sessions – Let the Children Come </a:t>
                      </a:r>
                    </a:p>
                    <a:p>
                      <a:pPr marL="0" lvl="0" indent="0" algn="ctr">
                        <a:lnSpc>
                          <a:spcPct val="150000"/>
                        </a:lnSpc>
                        <a:spcAft>
                          <a:spcPts val="0"/>
                        </a:spcAft>
                        <a:buNone/>
                      </a:pPr>
                      <a:r>
                        <a:rPr lang="en-GB" sz="1000" b="1">
                          <a:solidFill>
                            <a:schemeClr val="accent6"/>
                          </a:solidFill>
                          <a:effectLst/>
                          <a:latin typeface="Calibri"/>
                          <a:ea typeface="Calibri"/>
                          <a:cs typeface="Times New Roman"/>
                        </a:rPr>
                        <a:t>God Loves You</a:t>
                      </a:r>
                    </a:p>
                    <a:p>
                      <a:pPr marL="0" lvl="0" indent="0" algn="ctr">
                        <a:lnSpc>
                          <a:spcPct val="150000"/>
                        </a:lnSpc>
                        <a:spcAft>
                          <a:spcPts val="0"/>
                        </a:spcAft>
                        <a:buNone/>
                      </a:pPr>
                      <a:r>
                        <a:rPr lang="en-GB" sz="1000" b="1">
                          <a:solidFill>
                            <a:srgbClr val="FF0000"/>
                          </a:solidFill>
                          <a:effectLst/>
                          <a:latin typeface="Calibri"/>
                          <a:ea typeface="Calibri"/>
                          <a:cs typeface="Times New Roman"/>
                        </a:rPr>
                        <a:t>Special People </a:t>
                      </a:r>
                      <a:endParaRPr lang="en-GB" sz="1000" b="1">
                        <a:effectLst/>
                        <a:latin typeface="Calibri"/>
                        <a:ea typeface="Calibri" panose="020F0502020204030204" pitchFamily="34" charset="0"/>
                        <a:cs typeface="Times New Roman"/>
                      </a:endParaRPr>
                    </a:p>
                    <a:p>
                      <a:pPr marL="0" lvl="0" indent="0" algn="ctr">
                        <a:lnSpc>
                          <a:spcPct val="150000"/>
                        </a:lnSpc>
                        <a:spcAft>
                          <a:spcPts val="0"/>
                        </a:spcAft>
                        <a:buNone/>
                      </a:pPr>
                      <a:r>
                        <a:rPr lang="en-GB" sz="1000" b="1">
                          <a:solidFill>
                            <a:srgbClr val="ED7D31"/>
                          </a:solidFill>
                          <a:effectLst/>
                          <a:latin typeface="Calibri"/>
                          <a:ea typeface="Calibri"/>
                          <a:cs typeface="Times New Roman"/>
                        </a:rPr>
                        <a:t>Self-image and Online Identify</a:t>
                      </a:r>
                      <a:endParaRPr lang="en-GB" sz="1000" b="1">
                        <a:effectLst/>
                        <a:latin typeface="Calibri"/>
                        <a:ea typeface="Calibri"/>
                        <a:cs typeface="Times New Roman"/>
                      </a:endParaRPr>
                    </a:p>
                    <a:p>
                      <a:pPr marL="0" lvl="0" indent="0" algn="ctr">
                        <a:lnSpc>
                          <a:spcPct val="150000"/>
                        </a:lnSpc>
                        <a:spcAft>
                          <a:spcPts val="0"/>
                        </a:spcAft>
                        <a:buNone/>
                      </a:pPr>
                      <a:r>
                        <a:rPr lang="en-GB" sz="1000" b="1">
                          <a:solidFill>
                            <a:srgbClr val="D42CC8"/>
                          </a:solidFill>
                          <a:effectLst/>
                          <a:latin typeface="Calibri"/>
                          <a:ea typeface="Calibri"/>
                          <a:cs typeface="Times New Roman"/>
                        </a:rPr>
                        <a:t>Money Matters </a:t>
                      </a:r>
                      <a:endParaRPr lang="en-GB" sz="1000" b="1">
                        <a:effectLst/>
                        <a:latin typeface="Calibri"/>
                        <a:ea typeface="Calibri" panose="020F0502020204030204" pitchFamily="34" charset="0"/>
                        <a:cs typeface="Times New Roman"/>
                      </a:endParaRPr>
                    </a:p>
                    <a:p>
                      <a:pPr marL="0" lvl="0" indent="0" algn="ctr">
                        <a:lnSpc>
                          <a:spcPct val="150000"/>
                        </a:lnSpc>
                        <a:spcAft>
                          <a:spcPts val="0"/>
                        </a:spcAft>
                        <a:buNone/>
                      </a:pPr>
                      <a:r>
                        <a:rPr lang="en-GB" sz="1000" b="1">
                          <a:solidFill>
                            <a:srgbClr val="00B0F0"/>
                          </a:solidFill>
                          <a:effectLst/>
                          <a:latin typeface="Calibri"/>
                          <a:ea typeface="Calibri"/>
                          <a:cs typeface="Times New Roman"/>
                        </a:rPr>
                        <a:t>Dental Hygiene and Healthy Eating</a:t>
                      </a:r>
                      <a:endParaRPr lang="en-GB" sz="1000" b="1">
                        <a:effectLst/>
                        <a:latin typeface="Calibri"/>
                        <a:ea typeface="Calibri"/>
                        <a:cs typeface="Times New Roman"/>
                      </a:endParaRPr>
                    </a:p>
                    <a:p>
                      <a:pPr marL="0" lvl="0" indent="0" algn="ctr">
                        <a:lnSpc>
                          <a:spcPct val="150000"/>
                        </a:lnSpc>
                        <a:spcAft>
                          <a:spcPts val="0"/>
                        </a:spcAft>
                        <a:buNone/>
                      </a:pPr>
                      <a:r>
                        <a:rPr lang="en-GB" sz="1000" b="1">
                          <a:effectLst/>
                          <a:latin typeface="Calibri"/>
                          <a:ea typeface="Calibri"/>
                          <a:cs typeface="Times New Roman"/>
                        </a:rPr>
                        <a:t>Courtesy and Manners </a:t>
                      </a:r>
                      <a:endParaRPr lang="en-GB" sz="1000" b="1">
                        <a:effectLst/>
                        <a:latin typeface="Calibri"/>
                        <a:ea typeface="Calibri" panose="020F0502020204030204" pitchFamily="34" charset="0"/>
                        <a:cs typeface="Times New Roman"/>
                      </a:endParaRPr>
                    </a:p>
                  </a:txBody>
                  <a:tcPr marL="68580" marR="68580" marT="0" marB="0">
                    <a:lnL w="6350" cap="flat" cmpd="sng" algn="ctr">
                      <a:solidFill>
                        <a:schemeClr val="accent6"/>
                      </a:solidFill>
                      <a:prstDash val="solid"/>
                      <a:round/>
                      <a:headEnd type="none" w="med" len="med"/>
                      <a:tailEnd type="none" w="med" len="med"/>
                    </a:lnL>
                    <a:lnR w="6350" cap="flat" cmpd="sng" algn="ctr">
                      <a:solidFill>
                        <a:schemeClr val="accent6"/>
                      </a:solidFill>
                      <a:prstDash val="solid"/>
                      <a:round/>
                      <a:headEnd type="none" w="med" len="med"/>
                      <a:tailEnd type="none" w="med" len="med"/>
                    </a:lnR>
                    <a:lnT w="6350" cap="flat" cmpd="sng" algn="ctr">
                      <a:solidFill>
                        <a:schemeClr val="accent6"/>
                      </a:solidFill>
                      <a:prstDash val="solid"/>
                      <a:round/>
                      <a:headEnd type="none" w="med" len="med"/>
                      <a:tailEnd type="none" w="med" len="med"/>
                    </a:lnT>
                    <a:lnB w="63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lvl="0" indent="0" algn="ctr">
                        <a:lnSpc>
                          <a:spcPct val="150000"/>
                        </a:lnSpc>
                        <a:spcAft>
                          <a:spcPts val="0"/>
                        </a:spcAft>
                        <a:buNone/>
                      </a:pPr>
                      <a:r>
                        <a:rPr lang="en-GB" sz="1000" b="1">
                          <a:solidFill>
                            <a:srgbClr val="FFC000"/>
                          </a:solidFill>
                          <a:effectLst/>
                          <a:latin typeface="Calibri"/>
                          <a:ea typeface="Calibri" panose="020F0502020204030204" pitchFamily="34" charset="0"/>
                          <a:cs typeface="Times New Roman"/>
                        </a:rPr>
                        <a:t>Treat Others Well</a:t>
                      </a:r>
                      <a:r>
                        <a:rPr lang="en-GB" sz="1000" b="1">
                          <a:effectLst/>
                          <a:latin typeface="Calibri"/>
                          <a:ea typeface="Calibri" panose="020F0502020204030204" pitchFamily="34" charset="0"/>
                          <a:cs typeface="Times New Roman"/>
                        </a:rPr>
                        <a:t>…</a:t>
                      </a:r>
                      <a:r>
                        <a:rPr lang="en-GB" sz="1000" b="1">
                          <a:solidFill>
                            <a:srgbClr val="FFC000"/>
                          </a:solidFill>
                          <a:effectLst/>
                          <a:latin typeface="Calibri"/>
                          <a:ea typeface="Calibri" panose="020F0502020204030204" pitchFamily="34" charset="0"/>
                          <a:cs typeface="Times New Roman"/>
                        </a:rPr>
                        <a:t>and Say Sorry</a:t>
                      </a:r>
                      <a:endParaRPr lang="en-GB" sz="1000" b="1">
                        <a:effectLst/>
                        <a:latin typeface="Calibri"/>
                        <a:ea typeface="Calibri" panose="020F0502020204030204" pitchFamily="34" charset="0"/>
                        <a:cs typeface="Times New Roman"/>
                      </a:endParaRPr>
                    </a:p>
                    <a:p>
                      <a:pPr marL="0" lvl="0" indent="0" algn="ctr">
                        <a:lnSpc>
                          <a:spcPct val="150000"/>
                        </a:lnSpc>
                        <a:spcAft>
                          <a:spcPts val="0"/>
                        </a:spcAft>
                        <a:buNone/>
                      </a:pPr>
                      <a:r>
                        <a:rPr lang="en-GB" sz="1000" b="1">
                          <a:solidFill>
                            <a:srgbClr val="ED7D31"/>
                          </a:solidFill>
                          <a:effectLst/>
                          <a:latin typeface="Calibri"/>
                          <a:ea typeface="Calibri" panose="020F0502020204030204" pitchFamily="34" charset="0"/>
                          <a:cs typeface="Times New Roman"/>
                        </a:rPr>
                        <a:t>Real Life Online</a:t>
                      </a:r>
                      <a:endParaRPr lang="en-GB" sz="1000" b="1">
                        <a:effectLst/>
                        <a:latin typeface="Calibri"/>
                        <a:ea typeface="Calibri" panose="020F0502020204030204" pitchFamily="34" charset="0"/>
                        <a:cs typeface="Times New Roman"/>
                      </a:endParaRPr>
                    </a:p>
                    <a:p>
                      <a:pPr marL="0" lvl="0" indent="0" algn="ctr">
                        <a:lnSpc>
                          <a:spcPct val="150000"/>
                        </a:lnSpc>
                        <a:spcAft>
                          <a:spcPts val="0"/>
                        </a:spcAft>
                        <a:buNone/>
                      </a:pPr>
                      <a:r>
                        <a:rPr lang="en-GB" sz="1000" b="1">
                          <a:solidFill>
                            <a:srgbClr val="7030A0"/>
                          </a:solidFill>
                          <a:effectLst/>
                          <a:latin typeface="Calibri"/>
                          <a:ea typeface="Calibri" panose="020F0502020204030204" pitchFamily="34" charset="0"/>
                          <a:cs typeface="Times New Roman"/>
                        </a:rPr>
                        <a:t>Good and Bad Secrets</a:t>
                      </a:r>
                      <a:endParaRPr lang="en-GB" sz="1000" b="1">
                        <a:effectLst/>
                        <a:latin typeface="Calibri"/>
                        <a:ea typeface="Calibri" panose="020F0502020204030204" pitchFamily="34" charset="0"/>
                        <a:cs typeface="Times New Roman"/>
                      </a:endParaRPr>
                    </a:p>
                    <a:p>
                      <a:pPr marL="0" lvl="0" indent="0" algn="ctr">
                        <a:lnSpc>
                          <a:spcPct val="150000"/>
                        </a:lnSpc>
                        <a:spcAft>
                          <a:spcPts val="0"/>
                        </a:spcAft>
                        <a:buNone/>
                      </a:pPr>
                      <a:r>
                        <a:rPr lang="en-GB" sz="1000" b="1">
                          <a:solidFill>
                            <a:srgbClr val="0070C0"/>
                          </a:solidFill>
                          <a:effectLst/>
                          <a:latin typeface="Calibri"/>
                          <a:ea typeface="Calibri" panose="020F0502020204030204" pitchFamily="34" charset="0"/>
                          <a:cs typeface="Times New Roman"/>
                        </a:rPr>
                        <a:t>Physical Contact </a:t>
                      </a:r>
                      <a:endParaRPr lang="en-GB" sz="1000" b="1">
                        <a:effectLst/>
                        <a:latin typeface="Calibri"/>
                        <a:ea typeface="Calibri" panose="020F0502020204030204" pitchFamily="34" charset="0"/>
                        <a:cs typeface="Times New Roman"/>
                      </a:endParaRPr>
                    </a:p>
                    <a:p>
                      <a:pPr marL="0" lvl="0" indent="0" algn="ctr">
                        <a:lnSpc>
                          <a:spcPct val="150000"/>
                        </a:lnSpc>
                        <a:spcAft>
                          <a:spcPts val="0"/>
                        </a:spcAft>
                        <a:buNone/>
                      </a:pPr>
                      <a:r>
                        <a:rPr lang="en-GB" sz="1000" b="1">
                          <a:solidFill>
                            <a:srgbClr val="ED7D31"/>
                          </a:solidFill>
                          <a:effectLst/>
                          <a:latin typeface="Calibri"/>
                          <a:ea typeface="Calibri" panose="020F0502020204030204" pitchFamily="34" charset="0"/>
                          <a:cs typeface="Times New Roman"/>
                        </a:rPr>
                        <a:t>Online Relationships</a:t>
                      </a:r>
                      <a:endParaRPr lang="en-GB" sz="1000" b="1">
                        <a:effectLst/>
                        <a:latin typeface="Calibri"/>
                        <a:ea typeface="Calibri" panose="020F0502020204030204" pitchFamily="34" charset="0"/>
                        <a:cs typeface="Times New Roman"/>
                      </a:endParaRPr>
                    </a:p>
                    <a:p>
                      <a:pPr marL="0" lvl="0" indent="0" algn="ctr">
                        <a:lnSpc>
                          <a:spcPct val="150000"/>
                        </a:lnSpc>
                        <a:spcAft>
                          <a:spcPts val="0"/>
                        </a:spcAft>
                        <a:buNone/>
                      </a:pPr>
                      <a:r>
                        <a:rPr lang="en-GB" sz="1000" b="1">
                          <a:solidFill>
                            <a:srgbClr val="ED7D31"/>
                          </a:solidFill>
                          <a:effectLst/>
                          <a:latin typeface="Calibri"/>
                          <a:ea typeface="Calibri" panose="020F0502020204030204" pitchFamily="34" charset="0"/>
                          <a:cs typeface="Times New Roman"/>
                        </a:rPr>
                        <a:t>Online Reputation</a:t>
                      </a:r>
                      <a:endParaRPr lang="en-GB" sz="1000" b="1">
                        <a:effectLst/>
                        <a:latin typeface="Calibri"/>
                        <a:ea typeface="Calibri" panose="020F0502020204030204" pitchFamily="34" charset="0"/>
                        <a:cs typeface="Times New Roman"/>
                      </a:endParaRPr>
                    </a:p>
                    <a:p>
                      <a:pPr marL="0" lvl="0" indent="0" algn="ctr">
                        <a:lnSpc>
                          <a:spcPct val="150000"/>
                        </a:lnSpc>
                        <a:spcAft>
                          <a:spcPts val="0"/>
                        </a:spcAft>
                        <a:buNone/>
                      </a:pPr>
                      <a:r>
                        <a:rPr lang="en-GB" sz="1000" b="1">
                          <a:solidFill>
                            <a:srgbClr val="D42CC8"/>
                          </a:solidFill>
                          <a:effectLst/>
                          <a:latin typeface="Calibri"/>
                          <a:ea typeface="Calibri" panose="020F0502020204030204" pitchFamily="34" charset="0"/>
                          <a:cs typeface="Times New Roman"/>
                        </a:rPr>
                        <a:t>Where Money Comes From</a:t>
                      </a:r>
                      <a:endParaRPr lang="en-GB" sz="1000" b="1">
                        <a:effectLst/>
                        <a:latin typeface="Calibri"/>
                        <a:ea typeface="Calibri" panose="020F0502020204030204" pitchFamily="34" charset="0"/>
                        <a:cs typeface="Times New Roman"/>
                      </a:endParaRPr>
                    </a:p>
                    <a:p>
                      <a:pPr marL="0" lvl="0" indent="0" algn="ctr">
                        <a:lnSpc>
                          <a:spcPct val="150000"/>
                        </a:lnSpc>
                        <a:spcAft>
                          <a:spcPts val="0"/>
                        </a:spcAft>
                        <a:buNone/>
                      </a:pPr>
                      <a:r>
                        <a:rPr lang="en-GB" sz="1000" b="1">
                          <a:solidFill>
                            <a:srgbClr val="D42CC8"/>
                          </a:solidFill>
                          <a:effectLst/>
                          <a:latin typeface="Calibri"/>
                          <a:ea typeface="Calibri" panose="020F0502020204030204" pitchFamily="34" charset="0"/>
                          <a:cs typeface="Times New Roman"/>
                        </a:rPr>
                        <a:t>Looking After Money</a:t>
                      </a:r>
                      <a:endParaRPr lang="en-GB" sz="1000" b="1">
                        <a:effectLst/>
                        <a:latin typeface="Calibri"/>
                        <a:ea typeface="Calibri" panose="020F0502020204030204" pitchFamily="34" charset="0"/>
                        <a:cs typeface="Times New Roman"/>
                      </a:endParaRPr>
                    </a:p>
                  </a:txBody>
                  <a:tcPr marL="68580" marR="68580" marT="0" marB="0">
                    <a:lnL w="6350" cap="flat" cmpd="sng" algn="ctr">
                      <a:solidFill>
                        <a:schemeClr val="accent6"/>
                      </a:solidFill>
                      <a:prstDash val="solid"/>
                      <a:round/>
                      <a:headEnd type="none" w="med" len="med"/>
                      <a:tailEnd type="none" w="med" len="med"/>
                    </a:lnL>
                    <a:lnR w="6350" cap="flat" cmpd="sng" algn="ctr">
                      <a:solidFill>
                        <a:schemeClr val="accent6"/>
                      </a:solidFill>
                      <a:prstDash val="solid"/>
                      <a:round/>
                      <a:headEnd type="none" w="med" len="med"/>
                      <a:tailEnd type="none" w="med" len="med"/>
                    </a:lnR>
                    <a:lnT w="6350" cap="flat" cmpd="sng" algn="ctr">
                      <a:solidFill>
                        <a:schemeClr val="accent6"/>
                      </a:solidFill>
                      <a:prstDash val="solid"/>
                      <a:round/>
                      <a:headEnd type="none" w="med" len="med"/>
                      <a:tailEnd type="none" w="med" len="med"/>
                    </a:lnT>
                    <a:lnB w="63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lvl="0" indent="0" algn="ctr">
                        <a:lnSpc>
                          <a:spcPct val="150000"/>
                        </a:lnSpc>
                        <a:spcAft>
                          <a:spcPts val="0"/>
                        </a:spcAft>
                        <a:buNone/>
                      </a:pPr>
                      <a:r>
                        <a:rPr lang="en-GB" sz="1000" b="1">
                          <a:solidFill>
                            <a:schemeClr val="accent6"/>
                          </a:solidFill>
                          <a:effectLst/>
                          <a:latin typeface="Calibri"/>
                          <a:ea typeface="Calibri"/>
                          <a:cs typeface="Times New Roman"/>
                        </a:rPr>
                        <a:t>Harmful Substances</a:t>
                      </a:r>
                    </a:p>
                    <a:p>
                      <a:pPr marL="0" lvl="0" indent="0" algn="ctr">
                        <a:lnSpc>
                          <a:spcPct val="150000"/>
                        </a:lnSpc>
                        <a:spcAft>
                          <a:spcPts val="0"/>
                        </a:spcAft>
                        <a:buNone/>
                      </a:pPr>
                      <a:r>
                        <a:rPr lang="en-GB" sz="1000" b="1">
                          <a:solidFill>
                            <a:schemeClr val="accent6"/>
                          </a:solidFill>
                          <a:effectLst/>
                          <a:latin typeface="Calibri"/>
                          <a:ea typeface="Calibri"/>
                          <a:cs typeface="Times New Roman"/>
                        </a:rPr>
                        <a:t>Can You Help Me? Part 1 and 2</a:t>
                      </a:r>
                    </a:p>
                    <a:p>
                      <a:pPr marL="0" lvl="0" indent="0" algn="ctr">
                        <a:lnSpc>
                          <a:spcPct val="150000"/>
                        </a:lnSpc>
                        <a:spcAft>
                          <a:spcPts val="0"/>
                        </a:spcAft>
                        <a:buNone/>
                      </a:pPr>
                      <a:r>
                        <a:rPr lang="en-GB" sz="1000" b="1">
                          <a:solidFill>
                            <a:schemeClr val="accent6"/>
                          </a:solidFill>
                          <a:effectLst/>
                          <a:latin typeface="Calibri"/>
                          <a:ea typeface="Calibri"/>
                          <a:cs typeface="Times New Roman"/>
                        </a:rPr>
                        <a:t>Three in One</a:t>
                      </a:r>
                    </a:p>
                    <a:p>
                      <a:pPr marL="0" lvl="0" indent="0" algn="ctr">
                        <a:lnSpc>
                          <a:spcPct val="150000"/>
                        </a:lnSpc>
                        <a:spcAft>
                          <a:spcPts val="0"/>
                        </a:spcAft>
                        <a:buNone/>
                      </a:pPr>
                      <a:r>
                        <a:rPr lang="en-GB" sz="1000" b="1">
                          <a:solidFill>
                            <a:schemeClr val="accent6"/>
                          </a:solidFill>
                          <a:effectLst/>
                          <a:latin typeface="Calibri"/>
                          <a:ea typeface="Calibri"/>
                          <a:cs typeface="Times New Roman"/>
                        </a:rPr>
                        <a:t>Who is my Neighbour? </a:t>
                      </a:r>
                      <a:endParaRPr lang="en-GB" sz="1000" b="1">
                        <a:effectLst/>
                        <a:latin typeface="Calibri"/>
                        <a:ea typeface="Calibri" panose="020F0502020204030204" pitchFamily="34" charset="0"/>
                        <a:cs typeface="Times New Roman"/>
                      </a:endParaRPr>
                    </a:p>
                    <a:p>
                      <a:pPr marL="0" lvl="0" indent="0" algn="ctr">
                        <a:lnSpc>
                          <a:spcPct val="150000"/>
                        </a:lnSpc>
                        <a:spcAft>
                          <a:spcPts val="0"/>
                        </a:spcAft>
                        <a:buNone/>
                      </a:pPr>
                      <a:r>
                        <a:rPr lang="en-GB" sz="1000" b="1">
                          <a:solidFill>
                            <a:srgbClr val="FF0000"/>
                          </a:solidFill>
                          <a:effectLst/>
                          <a:latin typeface="Calibri"/>
                          <a:ea typeface="Calibri" panose="020F0502020204030204" pitchFamily="34" charset="0"/>
                          <a:cs typeface="Times New Roman"/>
                        </a:rPr>
                        <a:t>The Communities We Live In</a:t>
                      </a:r>
                      <a:endParaRPr lang="en-GB" sz="1000" b="1">
                        <a:effectLst/>
                        <a:latin typeface="Calibri"/>
                        <a:ea typeface="Calibri" panose="020F0502020204030204" pitchFamily="34" charset="0"/>
                        <a:cs typeface="Times New Roman"/>
                      </a:endParaRPr>
                    </a:p>
                    <a:p>
                      <a:pPr marL="0" lvl="0" indent="0" algn="ctr">
                        <a:lnSpc>
                          <a:spcPct val="150000"/>
                        </a:lnSpc>
                        <a:spcAft>
                          <a:spcPts val="0"/>
                        </a:spcAft>
                        <a:buNone/>
                      </a:pPr>
                      <a:r>
                        <a:rPr lang="en-GB" sz="1000" b="1">
                          <a:solidFill>
                            <a:srgbClr val="ED7D31"/>
                          </a:solidFill>
                          <a:effectLst/>
                          <a:latin typeface="Calibri"/>
                          <a:ea typeface="Calibri" panose="020F0502020204030204" pitchFamily="34" charset="0"/>
                          <a:cs typeface="Times New Roman"/>
                        </a:rPr>
                        <a:t>Online Bullying</a:t>
                      </a:r>
                      <a:endParaRPr lang="en-GB" sz="1000" b="1">
                        <a:effectLst/>
                        <a:latin typeface="Calibri"/>
                        <a:ea typeface="Calibri" panose="020F0502020204030204" pitchFamily="34" charset="0"/>
                        <a:cs typeface="Times New Roman"/>
                      </a:endParaRPr>
                    </a:p>
                    <a:p>
                      <a:pPr marL="0" lvl="0" indent="0" algn="ctr">
                        <a:lnSpc>
                          <a:spcPct val="150000"/>
                        </a:lnSpc>
                        <a:spcAft>
                          <a:spcPts val="0"/>
                        </a:spcAft>
                        <a:buNone/>
                      </a:pPr>
                      <a:r>
                        <a:rPr lang="en-GB" sz="1000" b="1">
                          <a:solidFill>
                            <a:srgbClr val="7030A0"/>
                          </a:solidFill>
                          <a:effectLst/>
                          <a:latin typeface="Calibri"/>
                          <a:ea typeface="Calibri" panose="020F0502020204030204" pitchFamily="34" charset="0"/>
                          <a:cs typeface="Times New Roman"/>
                        </a:rPr>
                        <a:t>THINK – Safety First</a:t>
                      </a:r>
                      <a:endParaRPr lang="en-GB" sz="1000" b="1">
                        <a:effectLst/>
                        <a:latin typeface="Calibri"/>
                        <a:ea typeface="Calibri" panose="020F0502020204030204" pitchFamily="34" charset="0"/>
                        <a:cs typeface="Times New Roman"/>
                      </a:endParaRPr>
                    </a:p>
                    <a:p>
                      <a:pPr marL="0" lvl="0" indent="0" algn="ctr">
                        <a:lnSpc>
                          <a:spcPct val="150000"/>
                        </a:lnSpc>
                        <a:spcAft>
                          <a:spcPts val="0"/>
                        </a:spcAft>
                        <a:buNone/>
                      </a:pPr>
                      <a:r>
                        <a:rPr lang="en-GB" sz="1000" b="1">
                          <a:solidFill>
                            <a:srgbClr val="0070C0"/>
                          </a:solidFill>
                          <a:effectLst/>
                          <a:latin typeface="Calibri"/>
                          <a:ea typeface="Calibri"/>
                          <a:cs typeface="Times New Roman"/>
                        </a:rPr>
                        <a:t>NSPCC PANTS (Sexual Harassment)</a:t>
                      </a:r>
                      <a:endParaRPr lang="en-GB" sz="1000" b="1">
                        <a:effectLst/>
                        <a:latin typeface="Calibri"/>
                        <a:ea typeface="Calibri"/>
                        <a:cs typeface="Times New Roman"/>
                      </a:endParaRPr>
                    </a:p>
                  </a:txBody>
                  <a:tcPr marL="68580" marR="68580" marT="0" marB="0">
                    <a:lnL w="6350" cap="flat" cmpd="sng" algn="ctr">
                      <a:solidFill>
                        <a:schemeClr val="accent6"/>
                      </a:solidFill>
                      <a:prstDash val="solid"/>
                      <a:round/>
                      <a:headEnd type="none" w="med" len="med"/>
                      <a:tailEnd type="none" w="med" len="med"/>
                    </a:lnL>
                    <a:lnR w="6350" cap="flat" cmpd="sng" algn="ctr">
                      <a:solidFill>
                        <a:schemeClr val="accent6"/>
                      </a:solidFill>
                      <a:prstDash val="solid"/>
                      <a:round/>
                      <a:headEnd type="none" w="med" len="med"/>
                      <a:tailEnd type="none" w="med" len="med"/>
                    </a:lnR>
                    <a:lnT w="6350" cap="flat" cmpd="sng" algn="ctr">
                      <a:solidFill>
                        <a:schemeClr val="accent6"/>
                      </a:solidFill>
                      <a:prstDash val="solid"/>
                      <a:round/>
                      <a:headEnd type="none" w="med" len="med"/>
                      <a:tailEnd type="none" w="med" len="med"/>
                    </a:lnT>
                    <a:lnB w="63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16960317"/>
                  </a:ext>
                </a:extLst>
              </a:tr>
              <a:tr h="0">
                <a:tc vMerge="1">
                  <a:txBody>
                    <a:bodyPr/>
                    <a:lstStyle/>
                    <a:p>
                      <a:endParaRPr lang="en-US"/>
                    </a:p>
                  </a:txBody>
                  <a:tcPr anchor="ctr">
                    <a:lnL w="12700" cap="flat" cmpd="sng" algn="ctr">
                      <a:solidFill>
                        <a:schemeClr val="bg1"/>
                      </a:solidFill>
                      <a:prstDash val="solid"/>
                      <a:round/>
                      <a:headEnd type="none" w="med" len="med"/>
                      <a:tailEnd type="none" w="med" len="med"/>
                    </a:lnL>
                    <a:lnR w="12700" cap="flat" cmpd="sng" algn="ctr">
                      <a:solidFill>
                        <a:srgbClr val="DDFFD5"/>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DFFD5"/>
                    </a:solidFill>
                  </a:tcPr>
                </a:tc>
                <a:tc>
                  <a:txBody>
                    <a:bodyPr/>
                    <a:lstStyle/>
                    <a:p>
                      <a:pPr marL="0" lvl="0" indent="0" algn="ctr">
                        <a:lnSpc>
                          <a:spcPct val="107000"/>
                        </a:lnSpc>
                        <a:buFont typeface="Arial" panose="020B0604020202020204" pitchFamily="34" charset="0"/>
                        <a:buNone/>
                      </a:pPr>
                      <a:r>
                        <a:rPr lang="en-GB" sz="1000" b="1">
                          <a:solidFill>
                            <a:schemeClr val="tx1"/>
                          </a:solidFill>
                          <a:effectLst/>
                          <a:latin typeface="Calibri"/>
                          <a:ea typeface="Calibri"/>
                          <a:cs typeface="Times New Roman"/>
                        </a:rPr>
                        <a:t>Year 2</a:t>
                      </a:r>
                    </a:p>
                  </a:txBody>
                  <a:tcPr>
                    <a:lnL w="6350">
                      <a:solidFill>
                        <a:schemeClr val="accent6"/>
                      </a:solidFill>
                    </a:lnL>
                    <a:lnR w="6350" cap="flat" cmpd="sng" algn="ctr">
                      <a:solidFill>
                        <a:schemeClr val="accent6"/>
                      </a:solidFill>
                      <a:prstDash val="solid"/>
                      <a:round/>
                      <a:headEnd type="none" w="med" len="med"/>
                      <a:tailEnd type="none" w="med" len="med"/>
                    </a:lnR>
                    <a:lnT w="6350">
                      <a:solidFill>
                        <a:schemeClr val="accent6"/>
                      </a:solidFill>
                    </a:lnT>
                    <a:lnB w="6350" cap="flat" cmpd="sng" algn="ctr">
                      <a:solidFill>
                        <a:schemeClr val="accent6"/>
                      </a:solidFill>
                      <a:prstDash val="solid"/>
                      <a:round/>
                      <a:headEnd type="none" w="med" len="med"/>
                      <a:tailEnd type="none" w="med" len="med"/>
                    </a:lnB>
                    <a:lnTlToBr w="0">
                      <a:noFill/>
                    </a:lnTlToBr>
                    <a:lnBlToTr w="0">
                      <a:noFill/>
                    </a:lnBlToTr>
                    <a:solidFill>
                      <a:schemeClr val="bg1">
                        <a:lumMod val="85000"/>
                      </a:schemeClr>
                    </a:solidFill>
                  </a:tcPr>
                </a:tc>
                <a:tc>
                  <a:txBody>
                    <a:bodyPr/>
                    <a:lstStyle/>
                    <a:p>
                      <a:pPr marL="0" lvl="0" indent="0" algn="ctr">
                        <a:lnSpc>
                          <a:spcPct val="150000"/>
                        </a:lnSpc>
                        <a:spcAft>
                          <a:spcPts val="0"/>
                        </a:spcAft>
                        <a:buNone/>
                      </a:pPr>
                      <a:r>
                        <a:rPr lang="en-GB" sz="1000" b="1">
                          <a:solidFill>
                            <a:schemeClr val="accent6"/>
                          </a:solidFill>
                          <a:effectLst/>
                          <a:latin typeface="Calibri"/>
                          <a:ea typeface="Calibri"/>
                          <a:cs typeface="Times New Roman"/>
                        </a:rPr>
                        <a:t>Online Safety (Computing)</a:t>
                      </a:r>
                    </a:p>
                    <a:p>
                      <a:pPr marL="0" lvl="0" indent="0" algn="ctr">
                        <a:lnSpc>
                          <a:spcPct val="150000"/>
                        </a:lnSpc>
                        <a:spcAft>
                          <a:spcPts val="0"/>
                        </a:spcAft>
                        <a:buNone/>
                      </a:pPr>
                      <a:r>
                        <a:rPr lang="en-GB" sz="1000" b="1">
                          <a:solidFill>
                            <a:schemeClr val="accent6"/>
                          </a:solidFill>
                          <a:effectLst/>
                          <a:latin typeface="Calibri"/>
                          <a:ea typeface="Calibri"/>
                          <a:cs typeface="Times New Roman"/>
                        </a:rPr>
                        <a:t>Story Sessions – Let the Children Come</a:t>
                      </a:r>
                    </a:p>
                    <a:p>
                      <a:pPr marL="0" lvl="0" indent="0" algn="ctr">
                        <a:lnSpc>
                          <a:spcPct val="150000"/>
                        </a:lnSpc>
                        <a:spcAft>
                          <a:spcPts val="0"/>
                        </a:spcAft>
                        <a:buNone/>
                      </a:pPr>
                      <a:r>
                        <a:rPr lang="en-GB" sz="1000" b="1">
                          <a:solidFill>
                            <a:srgbClr val="FF0000"/>
                          </a:solidFill>
                          <a:effectLst/>
                          <a:latin typeface="Calibri"/>
                          <a:ea typeface="Calibri"/>
                          <a:cs typeface="Times New Roman"/>
                        </a:rPr>
                        <a:t>I am Unique</a:t>
                      </a:r>
                      <a:endParaRPr lang="en-GB" sz="1000" b="1">
                        <a:effectLst/>
                        <a:latin typeface="Calibri"/>
                        <a:ea typeface="Calibri"/>
                        <a:cs typeface="Times New Roman"/>
                      </a:endParaRPr>
                    </a:p>
                    <a:p>
                      <a:pPr marL="0" lvl="0" indent="0" algn="ctr">
                        <a:lnSpc>
                          <a:spcPct val="150000"/>
                        </a:lnSpc>
                        <a:spcAft>
                          <a:spcPts val="0"/>
                        </a:spcAft>
                        <a:buNone/>
                      </a:pPr>
                      <a:r>
                        <a:rPr lang="en-GB" sz="1000" b="1">
                          <a:solidFill>
                            <a:schemeClr val="accent6"/>
                          </a:solidFill>
                          <a:effectLst/>
                          <a:latin typeface="Calibri"/>
                          <a:ea typeface="Calibri"/>
                          <a:cs typeface="Times New Roman"/>
                        </a:rPr>
                        <a:t>Girls and Boys</a:t>
                      </a:r>
                    </a:p>
                    <a:p>
                      <a:pPr marL="0" lvl="0" indent="0" algn="ctr">
                        <a:lnSpc>
                          <a:spcPct val="150000"/>
                        </a:lnSpc>
                        <a:spcAft>
                          <a:spcPts val="0"/>
                        </a:spcAft>
                        <a:buNone/>
                      </a:pPr>
                      <a:r>
                        <a:rPr lang="en-GB" sz="1000" b="1">
                          <a:solidFill>
                            <a:schemeClr val="accent6"/>
                          </a:solidFill>
                          <a:effectLst/>
                          <a:latin typeface="Calibri"/>
                          <a:ea typeface="Calibri"/>
                          <a:cs typeface="Times New Roman"/>
                        </a:rPr>
                        <a:t>Clean and Healthy </a:t>
                      </a:r>
                      <a:endParaRPr lang="en-GB" sz="1000" b="1">
                        <a:effectLst/>
                        <a:latin typeface="Calibri"/>
                        <a:ea typeface="Calibri" panose="020F0502020204030204" pitchFamily="34" charset="0"/>
                        <a:cs typeface="Times New Roman"/>
                      </a:endParaRPr>
                    </a:p>
                    <a:p>
                      <a:pPr marL="0" lvl="0" indent="0" algn="ctr">
                        <a:lnSpc>
                          <a:spcPct val="150000"/>
                        </a:lnSpc>
                        <a:spcAft>
                          <a:spcPts val="0"/>
                        </a:spcAft>
                        <a:buNone/>
                      </a:pPr>
                      <a:r>
                        <a:rPr lang="en-GB" sz="1000" b="1">
                          <a:solidFill>
                            <a:srgbClr val="ED7D31"/>
                          </a:solidFill>
                          <a:effectLst/>
                          <a:latin typeface="Calibri"/>
                          <a:ea typeface="Calibri"/>
                          <a:cs typeface="Times New Roman"/>
                        </a:rPr>
                        <a:t>Managing Online Information</a:t>
                      </a:r>
                      <a:endParaRPr lang="en-GB" sz="1000" b="1">
                        <a:effectLst/>
                        <a:latin typeface="Calibri"/>
                        <a:ea typeface="Calibri"/>
                        <a:cs typeface="Times New Roman"/>
                      </a:endParaRPr>
                    </a:p>
                    <a:p>
                      <a:pPr marL="0" lvl="0" indent="0" algn="ctr">
                        <a:lnSpc>
                          <a:spcPct val="150000"/>
                        </a:lnSpc>
                        <a:spcAft>
                          <a:spcPts val="0"/>
                        </a:spcAft>
                        <a:buNone/>
                      </a:pPr>
                      <a:r>
                        <a:rPr lang="en-GB" sz="1000" b="1">
                          <a:solidFill>
                            <a:srgbClr val="ED7D31"/>
                          </a:solidFill>
                          <a:effectLst/>
                          <a:latin typeface="Calibri"/>
                          <a:ea typeface="Calibri"/>
                          <a:cs typeface="Times New Roman"/>
                        </a:rPr>
                        <a:t>Health, Wellbeing and Lifestyle</a:t>
                      </a:r>
                      <a:endParaRPr lang="en-GB" sz="1000" b="1">
                        <a:effectLst/>
                        <a:latin typeface="Calibri"/>
                        <a:ea typeface="Calibri"/>
                        <a:cs typeface="Times New Roman"/>
                      </a:endParaRPr>
                    </a:p>
                    <a:p>
                      <a:pPr marL="0" lvl="0" indent="0" algn="ctr">
                        <a:lnSpc>
                          <a:spcPct val="150000"/>
                        </a:lnSpc>
                        <a:spcAft>
                          <a:spcPts val="0"/>
                        </a:spcAft>
                        <a:buNone/>
                      </a:pPr>
                      <a:r>
                        <a:rPr lang="en-GB" sz="1000" b="1">
                          <a:solidFill>
                            <a:srgbClr val="D42CC8"/>
                          </a:solidFill>
                          <a:effectLst/>
                          <a:latin typeface="Calibri"/>
                          <a:ea typeface="Calibri"/>
                          <a:cs typeface="Times New Roman"/>
                        </a:rPr>
                        <a:t>Spend or Save</a:t>
                      </a:r>
                      <a:endParaRPr lang="en-GB" sz="1000" b="1">
                        <a:effectLst/>
                        <a:latin typeface="Calibri"/>
                        <a:ea typeface="Calibri"/>
                        <a:cs typeface="Times New Roman"/>
                      </a:endParaRPr>
                    </a:p>
                    <a:p>
                      <a:pPr marL="0" lvl="0" indent="0" algn="ctr">
                        <a:lnSpc>
                          <a:spcPct val="150000"/>
                        </a:lnSpc>
                        <a:spcAft>
                          <a:spcPts val="0"/>
                        </a:spcAft>
                        <a:buNone/>
                      </a:pPr>
                      <a:r>
                        <a:rPr lang="en-GB" sz="1000" b="1">
                          <a:solidFill>
                            <a:srgbClr val="00B0F0"/>
                          </a:solidFill>
                          <a:effectLst/>
                          <a:latin typeface="Calibri"/>
                          <a:ea typeface="Calibri"/>
                          <a:cs typeface="Times New Roman"/>
                        </a:rPr>
                        <a:t>Understanding Mental Health</a:t>
                      </a:r>
                      <a:endParaRPr lang="en-GB" sz="1000" b="1">
                        <a:effectLst/>
                        <a:latin typeface="Calibri"/>
                        <a:ea typeface="Calibri"/>
                        <a:cs typeface="Times New Roman"/>
                      </a:endParaRPr>
                    </a:p>
                    <a:p>
                      <a:pPr marL="0" lvl="0" indent="0" algn="ctr">
                        <a:lnSpc>
                          <a:spcPct val="150000"/>
                        </a:lnSpc>
                        <a:spcAft>
                          <a:spcPts val="0"/>
                        </a:spcAft>
                        <a:buNone/>
                      </a:pPr>
                      <a:r>
                        <a:rPr lang="en-GB" sz="1000" b="1">
                          <a:solidFill>
                            <a:srgbClr val="00B0F0"/>
                          </a:solidFill>
                          <a:effectLst/>
                          <a:latin typeface="Calibri"/>
                          <a:ea typeface="Calibri"/>
                          <a:cs typeface="Times New Roman"/>
                        </a:rPr>
                        <a:t>Healthy Eating </a:t>
                      </a:r>
                      <a:endParaRPr lang="en-GB" sz="1000" b="1">
                        <a:effectLst/>
                        <a:latin typeface="Calibri"/>
                        <a:ea typeface="Calibri" panose="020F0502020204030204" pitchFamily="34" charset="0"/>
                        <a:cs typeface="Times New Roman"/>
                      </a:endParaRPr>
                    </a:p>
                  </a:txBody>
                  <a:tcPr marL="68580" marR="68580" marT="0" marB="0">
                    <a:lnL w="6350" cap="flat" cmpd="sng" algn="ctr">
                      <a:solidFill>
                        <a:schemeClr val="accent6"/>
                      </a:solidFill>
                      <a:prstDash val="solid"/>
                      <a:round/>
                      <a:headEnd type="none" w="med" len="med"/>
                      <a:tailEnd type="none" w="med" len="med"/>
                    </a:lnL>
                    <a:lnR w="6350" cap="flat" cmpd="sng" algn="ctr">
                      <a:solidFill>
                        <a:schemeClr val="accent6"/>
                      </a:solidFill>
                      <a:prstDash val="solid"/>
                      <a:round/>
                      <a:headEnd type="none" w="med" len="med"/>
                      <a:tailEnd type="none" w="med" len="med"/>
                    </a:lnR>
                    <a:lnT w="6350" cap="flat" cmpd="sng" algn="ctr">
                      <a:solidFill>
                        <a:schemeClr val="accent6"/>
                      </a:solidFill>
                      <a:prstDash val="solid"/>
                      <a:round/>
                      <a:headEnd type="none" w="med" len="med"/>
                      <a:tailEnd type="none" w="med" len="med"/>
                    </a:lnT>
                    <a:lnB w="63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lvl="0" indent="0" algn="ctr">
                        <a:lnSpc>
                          <a:spcPct val="150000"/>
                        </a:lnSpc>
                        <a:spcAft>
                          <a:spcPts val="0"/>
                        </a:spcAft>
                        <a:buNone/>
                      </a:pPr>
                      <a:r>
                        <a:rPr lang="en-GB" sz="1000" b="1">
                          <a:solidFill>
                            <a:schemeClr val="accent6"/>
                          </a:solidFill>
                          <a:effectLst/>
                          <a:latin typeface="Calibri"/>
                          <a:ea typeface="Calibri"/>
                          <a:cs typeface="Times New Roman"/>
                        </a:rPr>
                        <a:t>Feelings, Likes and Dislikes</a:t>
                      </a:r>
                    </a:p>
                    <a:p>
                      <a:pPr marL="0" lvl="0" indent="0" algn="ctr">
                        <a:lnSpc>
                          <a:spcPct val="150000"/>
                        </a:lnSpc>
                        <a:spcAft>
                          <a:spcPts val="0"/>
                        </a:spcAft>
                        <a:buNone/>
                      </a:pPr>
                      <a:r>
                        <a:rPr lang="en-GB" sz="1000" b="1">
                          <a:solidFill>
                            <a:srgbClr val="FFC000"/>
                          </a:solidFill>
                          <a:effectLst/>
                          <a:latin typeface="Calibri"/>
                          <a:ea typeface="Calibri" panose="020F0502020204030204" pitchFamily="34" charset="0"/>
                          <a:cs typeface="Times New Roman"/>
                        </a:rPr>
                        <a:t>Feeling Inside Out</a:t>
                      </a:r>
                      <a:endParaRPr lang="en-GB" sz="1000" b="1">
                        <a:effectLst/>
                        <a:latin typeface="Calibri"/>
                        <a:ea typeface="Calibri" panose="020F0502020204030204" pitchFamily="34" charset="0"/>
                        <a:cs typeface="Times New Roman"/>
                      </a:endParaRPr>
                    </a:p>
                    <a:p>
                      <a:pPr marL="0" lvl="0" indent="0" algn="ctr">
                        <a:lnSpc>
                          <a:spcPct val="150000"/>
                        </a:lnSpc>
                        <a:spcAft>
                          <a:spcPts val="0"/>
                        </a:spcAft>
                        <a:buNone/>
                      </a:pPr>
                      <a:r>
                        <a:rPr lang="en-GB" sz="1000" b="1">
                          <a:solidFill>
                            <a:schemeClr val="accent6"/>
                          </a:solidFill>
                          <a:effectLst/>
                          <a:latin typeface="Calibri"/>
                          <a:ea typeface="Calibri"/>
                          <a:cs typeface="Times New Roman"/>
                        </a:rPr>
                        <a:t>Super Susie Gets Angry</a:t>
                      </a:r>
                    </a:p>
                    <a:p>
                      <a:pPr marL="0" lvl="0" indent="0" algn="ctr">
                        <a:lnSpc>
                          <a:spcPct val="150000"/>
                        </a:lnSpc>
                        <a:spcAft>
                          <a:spcPts val="0"/>
                        </a:spcAft>
                        <a:buNone/>
                      </a:pPr>
                      <a:r>
                        <a:rPr lang="en-GB" sz="1000" b="1">
                          <a:solidFill>
                            <a:schemeClr val="accent6"/>
                          </a:solidFill>
                          <a:effectLst/>
                          <a:latin typeface="Calibri"/>
                          <a:ea typeface="Calibri"/>
                          <a:cs typeface="Times New Roman"/>
                        </a:rPr>
                        <a:t>The Cycle of Life </a:t>
                      </a:r>
                    </a:p>
                    <a:p>
                      <a:pPr marL="0" lvl="0" indent="0" algn="ctr">
                        <a:lnSpc>
                          <a:spcPct val="150000"/>
                        </a:lnSpc>
                        <a:spcAft>
                          <a:spcPts val="0"/>
                        </a:spcAft>
                        <a:buNone/>
                      </a:pPr>
                      <a:r>
                        <a:rPr lang="en-GB" sz="1000" b="1">
                          <a:solidFill>
                            <a:schemeClr val="accent6"/>
                          </a:solidFill>
                          <a:effectLst/>
                          <a:latin typeface="Calibri"/>
                          <a:ea typeface="Calibri"/>
                          <a:cs typeface="Times New Roman"/>
                        </a:rPr>
                        <a:t>Beginnings and Ending</a:t>
                      </a:r>
                      <a:r>
                        <a:rPr lang="en-GB" sz="1000" b="1">
                          <a:solidFill>
                            <a:srgbClr val="92D050"/>
                          </a:solidFill>
                          <a:effectLst/>
                          <a:latin typeface="Calibri"/>
                          <a:ea typeface="Calibri"/>
                          <a:cs typeface="Times New Roman"/>
                        </a:rPr>
                        <a:t>s</a:t>
                      </a:r>
                      <a:endParaRPr lang="en-GB" sz="1000" b="1">
                        <a:effectLst/>
                        <a:latin typeface="Calibri"/>
                        <a:ea typeface="Calibri"/>
                        <a:cs typeface="Times New Roman"/>
                      </a:endParaRPr>
                    </a:p>
                    <a:p>
                      <a:pPr marL="0" lvl="0" indent="0" algn="ctr">
                        <a:lnSpc>
                          <a:spcPct val="150000"/>
                        </a:lnSpc>
                        <a:spcAft>
                          <a:spcPts val="0"/>
                        </a:spcAft>
                        <a:buNone/>
                      </a:pPr>
                      <a:r>
                        <a:rPr lang="en-GB" sz="1000" b="1">
                          <a:solidFill>
                            <a:srgbClr val="0070C0"/>
                          </a:solidFill>
                          <a:effectLst/>
                          <a:latin typeface="Calibri"/>
                          <a:ea typeface="Calibri" panose="020F0502020204030204" pitchFamily="34" charset="0"/>
                          <a:cs typeface="Times New Roman"/>
                        </a:rPr>
                        <a:t>NSPCC PANTS (Sexual Harassment)</a:t>
                      </a:r>
                      <a:endParaRPr lang="en-GB" sz="1000" b="1">
                        <a:effectLst/>
                        <a:latin typeface="Calibri"/>
                        <a:ea typeface="Calibri" panose="020F0502020204030204" pitchFamily="34" charset="0"/>
                        <a:cs typeface="Times New Roman"/>
                      </a:endParaRPr>
                    </a:p>
                    <a:p>
                      <a:pPr marL="0" lvl="0" indent="0" algn="ctr">
                        <a:lnSpc>
                          <a:spcPct val="150000"/>
                        </a:lnSpc>
                        <a:spcAft>
                          <a:spcPts val="0"/>
                        </a:spcAft>
                        <a:buNone/>
                      </a:pPr>
                      <a:r>
                        <a:rPr lang="en-GB" sz="1000" b="1">
                          <a:solidFill>
                            <a:srgbClr val="ED7D31"/>
                          </a:solidFill>
                          <a:effectLst/>
                          <a:latin typeface="Calibri"/>
                          <a:ea typeface="Calibri" panose="020F0502020204030204" pitchFamily="34" charset="0"/>
                          <a:cs typeface="Times New Roman"/>
                        </a:rPr>
                        <a:t>Privacy and Security</a:t>
                      </a:r>
                      <a:endParaRPr lang="en-GB" sz="1000" b="1">
                        <a:effectLst/>
                        <a:latin typeface="Calibri"/>
                        <a:ea typeface="Calibri" panose="020F0502020204030204" pitchFamily="34" charset="0"/>
                        <a:cs typeface="Times New Roman"/>
                      </a:endParaRPr>
                    </a:p>
                    <a:p>
                      <a:pPr marL="0" lvl="0" indent="0" algn="ctr">
                        <a:lnSpc>
                          <a:spcPct val="150000"/>
                        </a:lnSpc>
                        <a:spcAft>
                          <a:spcPts val="0"/>
                        </a:spcAft>
                        <a:buNone/>
                      </a:pPr>
                      <a:r>
                        <a:rPr lang="en-GB" sz="1000" b="1">
                          <a:solidFill>
                            <a:srgbClr val="D42CC8"/>
                          </a:solidFill>
                          <a:effectLst/>
                          <a:latin typeface="Calibri"/>
                          <a:ea typeface="Calibri" panose="020F0502020204030204" pitchFamily="34" charset="0"/>
                          <a:cs typeface="Times New Roman"/>
                        </a:rPr>
                        <a:t>Want or Need</a:t>
                      </a:r>
                      <a:endParaRPr lang="en-GB" sz="1000" b="1">
                        <a:effectLst/>
                        <a:latin typeface="Calibri"/>
                        <a:ea typeface="Calibri" panose="020F0502020204030204" pitchFamily="34" charset="0"/>
                        <a:cs typeface="Times New Roman"/>
                      </a:endParaRPr>
                    </a:p>
                    <a:p>
                      <a:pPr marL="0" lvl="0" indent="0" algn="ctr">
                        <a:lnSpc>
                          <a:spcPct val="150000"/>
                        </a:lnSpc>
                        <a:spcAft>
                          <a:spcPts val="0"/>
                        </a:spcAft>
                        <a:buNone/>
                      </a:pPr>
                      <a:r>
                        <a:rPr lang="en-GB" sz="1000" b="1">
                          <a:solidFill>
                            <a:srgbClr val="00B0F0"/>
                          </a:solidFill>
                          <a:effectLst/>
                          <a:latin typeface="Calibri"/>
                          <a:ea typeface="Calibri" panose="020F0502020204030204" pitchFamily="34" charset="0"/>
                          <a:cs typeface="Times New Roman"/>
                        </a:rPr>
                        <a:t>Emotions and Feelings</a:t>
                      </a:r>
                      <a:endParaRPr lang="en-GB" sz="1000" b="1">
                        <a:effectLst/>
                        <a:latin typeface="Calibri"/>
                        <a:ea typeface="Calibri" panose="020F0502020204030204" pitchFamily="34" charset="0"/>
                        <a:cs typeface="Times New Roman"/>
                      </a:endParaRPr>
                    </a:p>
                    <a:p>
                      <a:pPr marL="0" lvl="0" indent="0" algn="ctr">
                        <a:lnSpc>
                          <a:spcPct val="150000"/>
                        </a:lnSpc>
                        <a:spcAft>
                          <a:spcPts val="0"/>
                        </a:spcAft>
                        <a:buNone/>
                      </a:pPr>
                      <a:r>
                        <a:rPr lang="en-GB" sz="1000" b="1">
                          <a:solidFill>
                            <a:srgbClr val="00B0F0"/>
                          </a:solidFill>
                          <a:effectLst/>
                          <a:latin typeface="Calibri"/>
                          <a:ea typeface="Calibri" panose="020F0502020204030204" pitchFamily="34" charset="0"/>
                          <a:cs typeface="Times New Roman"/>
                        </a:rPr>
                        <a:t>Mental Health Problems – Causes and Signs </a:t>
                      </a:r>
                      <a:endParaRPr lang="en-GB" sz="1000" b="1">
                        <a:effectLst/>
                        <a:latin typeface="Calibri"/>
                        <a:ea typeface="Calibri" panose="020F0502020204030204" pitchFamily="34" charset="0"/>
                        <a:cs typeface="Times New Roman"/>
                      </a:endParaRPr>
                    </a:p>
                  </a:txBody>
                  <a:tcPr marL="68580" marR="68580" marT="0" marB="0">
                    <a:lnL w="6350" cap="flat" cmpd="sng" algn="ctr">
                      <a:solidFill>
                        <a:schemeClr val="accent6"/>
                      </a:solidFill>
                      <a:prstDash val="solid"/>
                      <a:round/>
                      <a:headEnd type="none" w="med" len="med"/>
                      <a:tailEnd type="none" w="med" len="med"/>
                    </a:lnL>
                    <a:lnR w="6350" cap="flat" cmpd="sng" algn="ctr">
                      <a:solidFill>
                        <a:schemeClr val="accent6"/>
                      </a:solidFill>
                      <a:prstDash val="solid"/>
                      <a:round/>
                      <a:headEnd type="none" w="med" len="med"/>
                      <a:tailEnd type="none" w="med" len="med"/>
                    </a:lnR>
                    <a:lnT w="6350" cap="flat" cmpd="sng" algn="ctr">
                      <a:solidFill>
                        <a:schemeClr val="accent6"/>
                      </a:solidFill>
                      <a:prstDash val="solid"/>
                      <a:round/>
                      <a:headEnd type="none" w="med" len="med"/>
                      <a:tailEnd type="none" w="med" len="med"/>
                    </a:lnT>
                    <a:lnB w="63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lvl="0" indent="0" algn="ctr">
                        <a:lnSpc>
                          <a:spcPct val="150000"/>
                        </a:lnSpc>
                        <a:spcAft>
                          <a:spcPts val="0"/>
                        </a:spcAft>
                        <a:buNone/>
                      </a:pPr>
                      <a:r>
                        <a:rPr lang="en-GB" sz="1000" b="1">
                          <a:solidFill>
                            <a:schemeClr val="accent6"/>
                          </a:solidFill>
                          <a:effectLst/>
                          <a:latin typeface="Calibri"/>
                          <a:ea typeface="Calibri"/>
                          <a:cs typeface="Times New Roman"/>
                        </a:rPr>
                        <a:t>God Loves You</a:t>
                      </a:r>
                    </a:p>
                    <a:p>
                      <a:pPr marL="0" lvl="0" indent="0" algn="ctr">
                        <a:lnSpc>
                          <a:spcPct val="150000"/>
                        </a:lnSpc>
                        <a:spcAft>
                          <a:spcPts val="0"/>
                        </a:spcAft>
                        <a:buNone/>
                      </a:pPr>
                      <a:r>
                        <a:rPr lang="en-GB" sz="1000" b="1">
                          <a:solidFill>
                            <a:schemeClr val="accent6"/>
                          </a:solidFill>
                          <a:effectLst/>
                          <a:latin typeface="Calibri"/>
                          <a:ea typeface="Calibri"/>
                          <a:cs typeface="Times New Roman"/>
                        </a:rPr>
                        <a:t>Three in One </a:t>
                      </a:r>
                    </a:p>
                    <a:p>
                      <a:pPr marL="0" lvl="0" indent="0" algn="ctr">
                        <a:lnSpc>
                          <a:spcPct val="150000"/>
                        </a:lnSpc>
                        <a:spcAft>
                          <a:spcPts val="0"/>
                        </a:spcAft>
                        <a:buNone/>
                      </a:pPr>
                      <a:r>
                        <a:rPr lang="en-GB" sz="1000" b="1">
                          <a:solidFill>
                            <a:schemeClr val="accent6"/>
                          </a:solidFill>
                          <a:effectLst/>
                          <a:latin typeface="Calibri"/>
                          <a:ea typeface="Calibri"/>
                          <a:cs typeface="Times New Roman"/>
                        </a:rPr>
                        <a:t>Who is my Neighbour? </a:t>
                      </a:r>
                      <a:endParaRPr lang="en-GB" sz="1000" b="1">
                        <a:effectLst/>
                        <a:latin typeface="Calibri"/>
                        <a:ea typeface="Calibri"/>
                        <a:cs typeface="Times New Roman"/>
                      </a:endParaRPr>
                    </a:p>
                    <a:p>
                      <a:pPr marL="0" lvl="0" indent="0" algn="ctr">
                        <a:lnSpc>
                          <a:spcPct val="150000"/>
                        </a:lnSpc>
                        <a:spcAft>
                          <a:spcPts val="0"/>
                        </a:spcAft>
                        <a:buNone/>
                      </a:pPr>
                      <a:r>
                        <a:rPr lang="en-GB" sz="1000" b="1">
                          <a:solidFill>
                            <a:srgbClr val="FF0000"/>
                          </a:solidFill>
                          <a:effectLst/>
                          <a:latin typeface="Calibri"/>
                          <a:ea typeface="Calibri"/>
                          <a:cs typeface="Times New Roman"/>
                        </a:rPr>
                        <a:t>The Communities We Live In</a:t>
                      </a:r>
                      <a:endParaRPr lang="en-GB" sz="1000" b="1">
                        <a:effectLst/>
                        <a:latin typeface="Calibri"/>
                        <a:ea typeface="Calibri"/>
                        <a:cs typeface="Times New Roman"/>
                      </a:endParaRPr>
                    </a:p>
                    <a:p>
                      <a:pPr marL="0" lvl="0" indent="0" algn="ctr">
                        <a:lnSpc>
                          <a:spcPct val="150000"/>
                        </a:lnSpc>
                        <a:spcAft>
                          <a:spcPts val="0"/>
                        </a:spcAft>
                        <a:buNone/>
                      </a:pPr>
                      <a:r>
                        <a:rPr lang="en-GB" sz="1000" b="1">
                          <a:solidFill>
                            <a:srgbClr val="ED7D31"/>
                          </a:solidFill>
                          <a:effectLst/>
                          <a:latin typeface="Calibri"/>
                          <a:ea typeface="Calibri"/>
                          <a:cs typeface="Times New Roman"/>
                        </a:rPr>
                        <a:t>Rules to Help Us </a:t>
                      </a:r>
                      <a:endParaRPr lang="en-GB" sz="1000" b="1">
                        <a:effectLst/>
                        <a:latin typeface="Calibri"/>
                        <a:ea typeface="Calibri"/>
                        <a:cs typeface="Times New Roman"/>
                      </a:endParaRPr>
                    </a:p>
                    <a:p>
                      <a:pPr marL="0" lvl="0" indent="0" algn="ctr">
                        <a:lnSpc>
                          <a:spcPct val="150000"/>
                        </a:lnSpc>
                        <a:spcAft>
                          <a:spcPts val="0"/>
                        </a:spcAft>
                        <a:buNone/>
                      </a:pPr>
                      <a:r>
                        <a:rPr lang="en-GB" sz="1000" b="1">
                          <a:solidFill>
                            <a:srgbClr val="ED7D31"/>
                          </a:solidFill>
                          <a:effectLst/>
                          <a:latin typeface="Calibri"/>
                          <a:ea typeface="Calibri"/>
                          <a:cs typeface="Times New Roman"/>
                        </a:rPr>
                        <a:t>Copyright and Ownership</a:t>
                      </a:r>
                      <a:endParaRPr lang="en-GB" sz="1000" b="1">
                        <a:effectLst/>
                        <a:latin typeface="Calibri"/>
                        <a:ea typeface="Calibri"/>
                        <a:cs typeface="Times New Roman"/>
                      </a:endParaRPr>
                    </a:p>
                    <a:p>
                      <a:pPr marL="0" lvl="0" indent="0" algn="ctr">
                        <a:lnSpc>
                          <a:spcPct val="150000"/>
                        </a:lnSpc>
                        <a:spcAft>
                          <a:spcPts val="0"/>
                        </a:spcAft>
                        <a:buNone/>
                      </a:pPr>
                      <a:r>
                        <a:rPr lang="en-GB" sz="1000" b="1">
                          <a:solidFill>
                            <a:srgbClr val="7030A0"/>
                          </a:solidFill>
                          <a:effectLst/>
                          <a:latin typeface="Calibri"/>
                          <a:ea typeface="Calibri"/>
                          <a:cs typeface="Times New Roman"/>
                        </a:rPr>
                        <a:t>THINK – Roads away from home</a:t>
                      </a:r>
                      <a:endParaRPr lang="en-GB" sz="1000" b="1">
                        <a:effectLst/>
                        <a:latin typeface="Calibri"/>
                        <a:ea typeface="Calibri"/>
                        <a:cs typeface="Times New Roman"/>
                      </a:endParaRPr>
                    </a:p>
                    <a:p>
                      <a:pPr marL="0" lvl="0" indent="0" algn="ctr">
                        <a:lnSpc>
                          <a:spcPct val="150000"/>
                        </a:lnSpc>
                        <a:spcAft>
                          <a:spcPts val="0"/>
                        </a:spcAft>
                        <a:buNone/>
                      </a:pPr>
                      <a:r>
                        <a:rPr lang="en-GB" sz="1000" b="1">
                          <a:solidFill>
                            <a:srgbClr val="7030A0"/>
                          </a:solidFill>
                          <a:effectLst/>
                          <a:latin typeface="Calibri"/>
                          <a:ea typeface="Calibri"/>
                          <a:cs typeface="Times New Roman"/>
                        </a:rPr>
                        <a:t>THINK – Road Safety Warriors </a:t>
                      </a:r>
                      <a:endParaRPr lang="en-GB" sz="1000" b="1">
                        <a:effectLst/>
                        <a:latin typeface="Calibri"/>
                        <a:ea typeface="Calibri"/>
                        <a:cs typeface="Times New Roman"/>
                      </a:endParaRPr>
                    </a:p>
                    <a:p>
                      <a:pPr marL="0" lvl="0" indent="0" algn="ctr">
                        <a:lnSpc>
                          <a:spcPct val="150000"/>
                        </a:lnSpc>
                        <a:spcAft>
                          <a:spcPts val="0"/>
                        </a:spcAft>
                        <a:buNone/>
                      </a:pPr>
                      <a:r>
                        <a:rPr lang="en-GB" sz="1000" b="1">
                          <a:solidFill>
                            <a:srgbClr val="D42CC8"/>
                          </a:solidFill>
                          <a:effectLst/>
                          <a:latin typeface="Calibri"/>
                          <a:ea typeface="Calibri"/>
                          <a:cs typeface="Times New Roman"/>
                        </a:rPr>
                        <a:t>Going Shopping </a:t>
                      </a:r>
                      <a:endParaRPr lang="en-GB" sz="1000" b="1">
                        <a:effectLst/>
                        <a:latin typeface="Calibri"/>
                        <a:ea typeface="Calibri"/>
                        <a:cs typeface="Times New Roman"/>
                      </a:endParaRPr>
                    </a:p>
                    <a:p>
                      <a:pPr marL="0" lvl="0" indent="0" algn="ctr">
                        <a:lnSpc>
                          <a:spcPct val="150000"/>
                        </a:lnSpc>
                        <a:spcAft>
                          <a:spcPts val="0"/>
                        </a:spcAft>
                        <a:buNone/>
                      </a:pPr>
                      <a:r>
                        <a:rPr lang="en-GB" sz="1000" b="1">
                          <a:solidFill>
                            <a:srgbClr val="00B0F0"/>
                          </a:solidFill>
                          <a:effectLst/>
                          <a:latin typeface="Calibri"/>
                          <a:ea typeface="Calibri"/>
                          <a:cs typeface="Times New Roman"/>
                        </a:rPr>
                        <a:t>Looking after our mental health</a:t>
                      </a:r>
                      <a:endParaRPr lang="en-GB" sz="1000" b="1">
                        <a:effectLst/>
                        <a:latin typeface="Calibri"/>
                        <a:ea typeface="Calibri"/>
                        <a:cs typeface="Times New Roman"/>
                      </a:endParaRPr>
                    </a:p>
                    <a:p>
                      <a:pPr marL="0" lvl="0" indent="0" algn="ctr">
                        <a:lnSpc>
                          <a:spcPct val="150000"/>
                        </a:lnSpc>
                        <a:spcAft>
                          <a:spcPts val="0"/>
                        </a:spcAft>
                        <a:buNone/>
                      </a:pPr>
                      <a:r>
                        <a:rPr lang="en-GB" sz="1000" b="1">
                          <a:solidFill>
                            <a:srgbClr val="00B0F0"/>
                          </a:solidFill>
                          <a:effectLst/>
                          <a:latin typeface="Calibri"/>
                          <a:ea typeface="Calibri"/>
                          <a:cs typeface="Times New Roman"/>
                        </a:rPr>
                        <a:t>Sun safety</a:t>
                      </a:r>
                      <a:endParaRPr lang="en-GB" sz="1000" b="1">
                        <a:effectLst/>
                        <a:latin typeface="Calibri"/>
                        <a:ea typeface="Calibri"/>
                        <a:cs typeface="Times New Roman"/>
                      </a:endParaRPr>
                    </a:p>
                  </a:txBody>
                  <a:tcPr marL="68580" marR="68580" marT="0" marB="0">
                    <a:lnL w="6350">
                      <a:solidFill>
                        <a:schemeClr val="accent6"/>
                      </a:solidFill>
                    </a:lnL>
                    <a:lnR w="6350" cap="flat" cmpd="sng" algn="ctr">
                      <a:solidFill>
                        <a:schemeClr val="accent6"/>
                      </a:solidFill>
                      <a:prstDash val="solid"/>
                      <a:round/>
                      <a:headEnd type="none" w="med" len="med"/>
                      <a:tailEnd type="none" w="med" len="med"/>
                    </a:lnR>
                    <a:lnT w="6350">
                      <a:solidFill>
                        <a:schemeClr val="accent6"/>
                      </a:solidFill>
                    </a:lnT>
                    <a:lnB w="6350" cap="flat" cmpd="sng" algn="ctr">
                      <a:solidFill>
                        <a:schemeClr val="accent6"/>
                      </a:solidFill>
                      <a:prstDash val="solid"/>
                      <a:round/>
                      <a:headEnd type="none" w="med" len="med"/>
                      <a:tailEnd type="none" w="med" len="med"/>
                    </a:lnB>
                    <a:lnTlToBr w="0">
                      <a:noFill/>
                    </a:lnTlToBr>
                    <a:lnBlToTr w="0">
                      <a:noFill/>
                    </a:lnBlToTr>
                    <a:solidFill>
                      <a:schemeClr val="bg1"/>
                    </a:solidFill>
                  </a:tcPr>
                </a:tc>
                <a:extLst>
                  <a:ext uri="{0D108BD9-81ED-4DB2-BD59-A6C34878D82A}">
                    <a16:rowId xmlns:a16="http://schemas.microsoft.com/office/drawing/2014/main" val="4095731278"/>
                  </a:ext>
                </a:extLst>
              </a:tr>
            </a:tbl>
          </a:graphicData>
        </a:graphic>
      </p:graphicFrame>
    </p:spTree>
    <p:extLst>
      <p:ext uri="{BB962C8B-B14F-4D97-AF65-F5344CB8AC3E}">
        <p14:creationId xmlns:p14="http://schemas.microsoft.com/office/powerpoint/2010/main" val="402391488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893E10947BA3C4AA4BFFABDFD49AF4D" ma:contentTypeVersion="15" ma:contentTypeDescription="Create a new document." ma:contentTypeScope="" ma:versionID="7fe50360c6dd08115e7bd531f33c269e">
  <xsd:schema xmlns:xsd="http://www.w3.org/2001/XMLSchema" xmlns:xs="http://www.w3.org/2001/XMLSchema" xmlns:p="http://schemas.microsoft.com/office/2006/metadata/properties" xmlns:ns2="fb1f2b92-60f7-4f25-9044-ec9a20e6d4c6" xmlns:ns3="69715ba4-7586-4eff-9343-88dccc9cf661" targetNamespace="http://schemas.microsoft.com/office/2006/metadata/properties" ma:root="true" ma:fieldsID="06d0d92da1866abdc6f340e127c2c75f" ns2:_="" ns3:_="">
    <xsd:import namespace="fb1f2b92-60f7-4f25-9044-ec9a20e6d4c6"/>
    <xsd:import namespace="69715ba4-7586-4eff-9343-88dccc9cf661"/>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LengthInSeconds" minOccurs="0"/>
                <xsd:element ref="ns2:MediaServiceDateTaken" minOccurs="0"/>
                <xsd:element ref="ns2:MediaServiceLocation" minOccurs="0"/>
                <xsd:element ref="ns2:MediaServiceGenerationTime" minOccurs="0"/>
                <xsd:element ref="ns2:MediaServiceEventHashCode" minOccurs="0"/>
                <xsd:element ref="ns2:lcf76f155ced4ddcb4097134ff3c332f" minOccurs="0"/>
                <xsd:element ref="ns3:TaxCatchAll" minOccurs="0"/>
                <xsd:element ref="ns3:SharedWithUsers" minOccurs="0"/>
                <xsd:element ref="ns3:SharedWithDetails" minOccurs="0"/>
                <xsd:element ref="ns2:MediaServiceOCR"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b1f2b92-60f7-4f25-9044-ec9a20e6d4c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Location" ma:index="13" nillable="true" ma:displayName="Location" ma:indexed="true"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71c919f5-f631-4f93-bec3-e00ef083d9f8" ma:termSetId="09814cd3-568e-fe90-9814-8d621ff8fb84" ma:anchorId="fba54fb3-c3e1-fe81-a776-ca4b69148c4d" ma:open="true" ma:isKeyword="false">
      <xsd:complexType>
        <xsd:sequence>
          <xsd:element ref="pc:Terms" minOccurs="0" maxOccurs="1"/>
        </xsd:sequence>
      </xsd:complexType>
    </xsd:element>
    <xsd:element name="MediaServiceOCR" ma:index="21" nillable="true" ma:displayName="Extracted Text" ma:internalName="MediaServiceOCR" ma:readOnly="true">
      <xsd:simpleType>
        <xsd:restriction base="dms:Note">
          <xsd:maxLength value="255"/>
        </xsd:restriction>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9715ba4-7586-4eff-9343-88dccc9cf661"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7dbe6018-9974-457d-97db-da960e6d5449}" ma:internalName="TaxCatchAll" ma:showField="CatchAllData" ma:web="69715ba4-7586-4eff-9343-88dccc9cf661">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69715ba4-7586-4eff-9343-88dccc9cf661">
      <UserInfo>
        <DisplayName/>
        <AccountId xsi:nil="true"/>
        <AccountType/>
      </UserInfo>
    </SharedWithUsers>
    <MediaLengthInSeconds xmlns="fb1f2b92-60f7-4f25-9044-ec9a20e6d4c6" xsi:nil="true"/>
    <TaxCatchAll xmlns="69715ba4-7586-4eff-9343-88dccc9cf661" xsi:nil="true"/>
    <lcf76f155ced4ddcb4097134ff3c332f xmlns="fb1f2b92-60f7-4f25-9044-ec9a20e6d4c6">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300EA45F-09A3-4C71-9C17-4728BB59C581}">
  <ds:schemaRefs>
    <ds:schemaRef ds:uri="http://schemas.microsoft.com/sharepoint/v3/contenttype/forms"/>
  </ds:schemaRefs>
</ds:datastoreItem>
</file>

<file path=customXml/itemProps2.xml><?xml version="1.0" encoding="utf-8"?>
<ds:datastoreItem xmlns:ds="http://schemas.openxmlformats.org/officeDocument/2006/customXml" ds:itemID="{4DF7721B-6C23-4978-A012-FC152EFC1A94}"/>
</file>

<file path=customXml/itemProps3.xml><?xml version="1.0" encoding="utf-8"?>
<ds:datastoreItem xmlns:ds="http://schemas.openxmlformats.org/officeDocument/2006/customXml" ds:itemID="{0E7291F4-3B76-4443-891B-AC9BC2940CBF}">
  <ds:schemaRefs>
    <ds:schemaRef ds:uri="http://schemas.openxmlformats.org/package/2006/metadata/core-properties"/>
    <ds:schemaRef ds:uri="8bd18a9c-a61b-49c0-838e-8ed21c2a4c1e"/>
    <ds:schemaRef ds:uri="http://schemas.microsoft.com/office/infopath/2007/PartnerControls"/>
    <ds:schemaRef ds:uri="http://purl.org/dc/terms/"/>
    <ds:schemaRef ds:uri="0e15ee8d-8a7f-4466-9122-db0ceff50f48"/>
    <ds:schemaRef ds:uri="http://schemas.microsoft.com/office/2006/documentManagement/types"/>
    <ds:schemaRef ds:uri="http://purl.org/dc/elements/1.1/"/>
    <ds:schemaRef ds:uri="http://schemas.microsoft.com/office/2006/metadata/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Office 2013 - 2022 Theme</Template>
  <TotalTime>0</TotalTime>
  <Words>3832</Words>
  <Application>Microsoft Office PowerPoint</Application>
  <PresentationFormat>Custom</PresentationFormat>
  <Paragraphs>514</Paragraphs>
  <Slides>13</Slides>
  <Notes>13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Arial</vt:lpstr>
      <vt:lpstr>Calibri</vt:lpstr>
      <vt:lpstr>Calibri Light</vt:lpstr>
      <vt:lpstr>Open Sans</vt:lpstr>
      <vt:lpstr>Segoe UI</vt:lpstr>
      <vt:lpstr>Symbol</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Verity Cannings (i7679086)</dc:creator>
  <cp:lastModifiedBy>Jess Roberts</cp:lastModifiedBy>
  <cp:revision>4</cp:revision>
  <dcterms:created xsi:type="dcterms:W3CDTF">2023-09-18T13:33:59Z</dcterms:created>
  <dcterms:modified xsi:type="dcterms:W3CDTF">2025-01-22T10:19:19Z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0x010100F893E10947BA3C4AA4BFFABDFD49AF4D</vt:lpwstr>
  </property>
  <property fmtid="{D5CDD505-2E9C-101B-9397-08002B2CF9AE}" pid="3" name="MediaServiceImageTags">
    <vt:lpwstr/>
  </property>
  <property fmtid="{D5CDD505-2E9C-101B-9397-08002B2CF9AE}" pid="4" name="Order">
    <vt:r8>147900</vt:r8>
  </property>
  <property fmtid="{D5CDD505-2E9C-101B-9397-08002B2CF9AE}" pid="5" name="xd_Signature">
    <vt:bool>false</vt:bool>
  </property>
  <property fmtid="{D5CDD505-2E9C-101B-9397-08002B2CF9AE}" pid="6" name="xd_ProgID">
    <vt:lpwstr/>
  </property>
  <property fmtid="{D5CDD505-2E9C-101B-9397-08002B2CF9AE}" pid="7" name="ComplianceAssetId">
    <vt:lpwstr/>
  </property>
  <property fmtid="{D5CDD505-2E9C-101B-9397-08002B2CF9AE}" pid="8" name="TemplateUrl">
    <vt:lpwstr/>
  </property>
  <property fmtid="{D5CDD505-2E9C-101B-9397-08002B2CF9AE}" pid="9" name="_ExtendedDescription">
    <vt:lpwstr/>
  </property>
  <property fmtid="{D5CDD505-2E9C-101B-9397-08002B2CF9AE}" pid="10" name="TriggerFlowInfo">
    <vt:lpwstr/>
  </property>
</Properties>
</file>