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8"/>
  </p:notesMasterIdLst>
  <p:sldIdLst>
    <p:sldId id="262" r:id="rId5"/>
    <p:sldId id="349" r:id="rId6"/>
    <p:sldId id="274" r:id="rId7"/>
    <p:sldId id="275" r:id="rId8"/>
    <p:sldId id="331" r:id="rId9"/>
    <p:sldId id="319" r:id="rId10"/>
    <p:sldId id="323" r:id="rId11"/>
    <p:sldId id="333" r:id="rId12"/>
    <p:sldId id="322" r:id="rId13"/>
    <p:sldId id="334" r:id="rId14"/>
    <p:sldId id="266" r:id="rId15"/>
    <p:sldId id="299" r:id="rId16"/>
    <p:sldId id="303" r:id="rId17"/>
    <p:sldId id="304" r:id="rId18"/>
    <p:sldId id="300" r:id="rId19"/>
    <p:sldId id="301" r:id="rId20"/>
    <p:sldId id="302" r:id="rId21"/>
    <p:sldId id="267" r:id="rId22"/>
    <p:sldId id="306" r:id="rId23"/>
    <p:sldId id="268" r:id="rId24"/>
    <p:sldId id="269" r:id="rId25"/>
    <p:sldId id="343" r:id="rId26"/>
    <p:sldId id="307" r:id="rId27"/>
    <p:sldId id="346" r:id="rId28"/>
    <p:sldId id="344" r:id="rId29"/>
    <p:sldId id="347" r:id="rId30"/>
    <p:sldId id="308" r:id="rId31"/>
    <p:sldId id="284" r:id="rId32"/>
    <p:sldId id="315" r:id="rId33"/>
    <p:sldId id="293" r:id="rId34"/>
    <p:sldId id="316" r:id="rId35"/>
    <p:sldId id="294" r:id="rId36"/>
    <p:sldId id="326" r:id="rId37"/>
    <p:sldId id="341" r:id="rId38"/>
    <p:sldId id="328" r:id="rId39"/>
    <p:sldId id="286" r:id="rId40"/>
    <p:sldId id="335" r:id="rId41"/>
    <p:sldId id="318" r:id="rId42"/>
    <p:sldId id="336" r:id="rId43"/>
    <p:sldId id="325" r:id="rId44"/>
    <p:sldId id="337" r:id="rId45"/>
    <p:sldId id="292" r:id="rId46"/>
    <p:sldId id="348" r:id="rId47"/>
  </p:sldIdLst>
  <p:sldSz cx="7559675" cy="1069181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99"/>
    <a:srgbClr val="15243C"/>
    <a:srgbClr val="F4BF39"/>
    <a:srgbClr val="2EBAE2"/>
    <a:srgbClr val="DC8031"/>
    <a:srgbClr val="D4DAFF"/>
    <a:srgbClr val="7484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E14557-C9B2-4827-800F-1F3654379506}" v="3" dt="2025-03-14T13:47:11.184"/>
    <p1510:client id="{637C381D-28B4-48E0-93A7-3A93EE0376C7}" v="1" dt="2025-03-13T14:24:51.2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2"/>
    <p:restoredTop sz="94700"/>
  </p:normalViewPr>
  <p:slideViewPr>
    <p:cSldViewPr snapToGrid="0">
      <p:cViewPr>
        <p:scale>
          <a:sx n="110" d="100"/>
          <a:sy n="110" d="100"/>
        </p:scale>
        <p:origin x="2256" y="-25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9041D79-6266-4C44-AC83-61E8EF9CBEC6}" type="datetimeFigureOut">
              <a:rPr lang="en-GB" smtClean="0"/>
              <a:t>17/03/2025</a:t>
            </a:fld>
            <a:endParaRPr lang="en-GB"/>
          </a:p>
        </p:txBody>
      </p:sp>
      <p:sp>
        <p:nvSpPr>
          <p:cNvPr id="4" name="Slide Image Placeholder 3"/>
          <p:cNvSpPr>
            <a:spLocks noGrp="1" noRot="1" noChangeAspect="1"/>
          </p:cNvSpPr>
          <p:nvPr>
            <p:ph type="sldImg" idx="2"/>
          </p:nvPr>
        </p:nvSpPr>
        <p:spPr>
          <a:xfrm>
            <a:off x="2216150" y="1241425"/>
            <a:ext cx="236537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3AF5A77-EE44-4C6E-8CB2-6BF04E9BB1B9}" type="slidenum">
              <a:rPr lang="en-GB" smtClean="0"/>
              <a:t>‹#›</a:t>
            </a:fld>
            <a:endParaRPr lang="en-GB"/>
          </a:p>
        </p:txBody>
      </p:sp>
    </p:spTree>
    <p:extLst>
      <p:ext uri="{BB962C8B-B14F-4D97-AF65-F5344CB8AC3E}">
        <p14:creationId xmlns:p14="http://schemas.microsoft.com/office/powerpoint/2010/main" val="1075838757"/>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a:p>
            <a:endParaRPr lang="en-GB"/>
          </a:p>
        </p:txBody>
      </p:sp>
      <p:sp>
        <p:nvSpPr>
          <p:cNvPr id="4" name="Slide Number Placeholder 3"/>
          <p:cNvSpPr>
            <a:spLocks noGrp="1"/>
          </p:cNvSpPr>
          <p:nvPr>
            <p:ph type="sldNum" sz="quarter" idx="5"/>
          </p:nvPr>
        </p:nvSpPr>
        <p:spPr/>
        <p:txBody>
          <a:bodyPr/>
          <a:lstStyle/>
          <a:p>
            <a:fld id="{03AF5A77-EE44-4C6E-8CB2-6BF04E9BB1B9}" type="slidenum">
              <a:rPr lang="en-GB" smtClean="0"/>
              <a:t>1</a:t>
            </a:fld>
            <a:endParaRPr lang="en-GB"/>
          </a:p>
        </p:txBody>
      </p:sp>
    </p:spTree>
    <p:extLst>
      <p:ext uri="{BB962C8B-B14F-4D97-AF65-F5344CB8AC3E}">
        <p14:creationId xmlns:p14="http://schemas.microsoft.com/office/powerpoint/2010/main" val="1443655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25E23-4801-9F4D-46B7-9094E6C28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AF090-86ED-AA96-E743-7E4D14C2E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76B01-921F-C166-88CE-C2BCBBF88E89}"/>
              </a:ext>
            </a:extLst>
          </p:cNvPr>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20/02/24</a:t>
            </a:r>
          </a:p>
          <a:p>
            <a:endParaRPr lang="en-GB" sz="1300">
              <a:cs typeface="Calibri"/>
            </a:endParaRPr>
          </a:p>
        </p:txBody>
      </p:sp>
      <p:sp>
        <p:nvSpPr>
          <p:cNvPr id="4" name="Slide Number Placeholder 3">
            <a:extLst>
              <a:ext uri="{FF2B5EF4-FFF2-40B4-BE49-F238E27FC236}">
                <a16:creationId xmlns:a16="http://schemas.microsoft.com/office/drawing/2014/main" id="{5DD18610-D34C-71FA-7F70-56972C52DA7F}"/>
              </a:ext>
            </a:extLst>
          </p:cNvPr>
          <p:cNvSpPr>
            <a:spLocks noGrp="1"/>
          </p:cNvSpPr>
          <p:nvPr>
            <p:ph type="sldNum" sz="quarter" idx="5"/>
          </p:nvPr>
        </p:nvSpPr>
        <p:spPr/>
        <p:txBody>
          <a:bodyPr/>
          <a:lstStyle/>
          <a:p>
            <a:fld id="{03AF5A77-EE44-4C6E-8CB2-6BF04E9BB1B9}" type="slidenum">
              <a:rPr lang="en-GB" smtClean="0"/>
              <a:t>10</a:t>
            </a:fld>
            <a:endParaRPr lang="en-GB"/>
          </a:p>
        </p:txBody>
      </p:sp>
    </p:spTree>
    <p:extLst>
      <p:ext uri="{BB962C8B-B14F-4D97-AF65-F5344CB8AC3E}">
        <p14:creationId xmlns:p14="http://schemas.microsoft.com/office/powerpoint/2010/main" val="4013093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dirty="0"/>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11</a:t>
            </a:fld>
            <a:endParaRPr lang="en-GB"/>
          </a:p>
        </p:txBody>
      </p:sp>
    </p:spTree>
    <p:extLst>
      <p:ext uri="{BB962C8B-B14F-4D97-AF65-F5344CB8AC3E}">
        <p14:creationId xmlns:p14="http://schemas.microsoft.com/office/powerpoint/2010/main" val="2564151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12</a:t>
            </a:fld>
            <a:endParaRPr lang="en-GB"/>
          </a:p>
        </p:txBody>
      </p:sp>
    </p:spTree>
    <p:extLst>
      <p:ext uri="{BB962C8B-B14F-4D97-AF65-F5344CB8AC3E}">
        <p14:creationId xmlns:p14="http://schemas.microsoft.com/office/powerpoint/2010/main" val="3343487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20/02/24</a:t>
            </a:r>
            <a:endParaRPr lang="en-GB" sz="1300"/>
          </a:p>
        </p:txBody>
      </p:sp>
      <p:sp>
        <p:nvSpPr>
          <p:cNvPr id="4" name="Slide Number Placeholder 3"/>
          <p:cNvSpPr>
            <a:spLocks noGrp="1"/>
          </p:cNvSpPr>
          <p:nvPr>
            <p:ph type="sldNum" sz="quarter" idx="5"/>
          </p:nvPr>
        </p:nvSpPr>
        <p:spPr/>
        <p:txBody>
          <a:bodyPr/>
          <a:lstStyle/>
          <a:p>
            <a:fld id="{03AF5A77-EE44-4C6E-8CB2-6BF04E9BB1B9}" type="slidenum">
              <a:rPr lang="en-GB" smtClean="0"/>
              <a:t>13</a:t>
            </a:fld>
            <a:endParaRPr lang="en-GB"/>
          </a:p>
        </p:txBody>
      </p:sp>
    </p:spTree>
    <p:extLst>
      <p:ext uri="{BB962C8B-B14F-4D97-AF65-F5344CB8AC3E}">
        <p14:creationId xmlns:p14="http://schemas.microsoft.com/office/powerpoint/2010/main" val="3151853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14</a:t>
            </a:fld>
            <a:endParaRPr lang="en-GB"/>
          </a:p>
        </p:txBody>
      </p:sp>
    </p:spTree>
    <p:extLst>
      <p:ext uri="{BB962C8B-B14F-4D97-AF65-F5344CB8AC3E}">
        <p14:creationId xmlns:p14="http://schemas.microsoft.com/office/powerpoint/2010/main" val="1383316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15</a:t>
            </a:fld>
            <a:endParaRPr lang="en-GB"/>
          </a:p>
        </p:txBody>
      </p:sp>
    </p:spTree>
    <p:extLst>
      <p:ext uri="{BB962C8B-B14F-4D97-AF65-F5344CB8AC3E}">
        <p14:creationId xmlns:p14="http://schemas.microsoft.com/office/powerpoint/2010/main" val="3794502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16</a:t>
            </a:fld>
            <a:endParaRPr lang="en-GB"/>
          </a:p>
        </p:txBody>
      </p:sp>
    </p:spTree>
    <p:extLst>
      <p:ext uri="{BB962C8B-B14F-4D97-AF65-F5344CB8AC3E}">
        <p14:creationId xmlns:p14="http://schemas.microsoft.com/office/powerpoint/2010/main" val="23661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17</a:t>
            </a:fld>
            <a:endParaRPr lang="en-GB"/>
          </a:p>
        </p:txBody>
      </p:sp>
    </p:spTree>
    <p:extLst>
      <p:ext uri="{BB962C8B-B14F-4D97-AF65-F5344CB8AC3E}">
        <p14:creationId xmlns:p14="http://schemas.microsoft.com/office/powerpoint/2010/main" val="1874110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18</a:t>
            </a:fld>
            <a:endParaRPr lang="en-GB"/>
          </a:p>
        </p:txBody>
      </p:sp>
    </p:spTree>
    <p:extLst>
      <p:ext uri="{BB962C8B-B14F-4D97-AF65-F5344CB8AC3E}">
        <p14:creationId xmlns:p14="http://schemas.microsoft.com/office/powerpoint/2010/main" val="3834502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19</a:t>
            </a:fld>
            <a:endParaRPr lang="en-GB"/>
          </a:p>
        </p:txBody>
      </p:sp>
    </p:spTree>
    <p:extLst>
      <p:ext uri="{BB962C8B-B14F-4D97-AF65-F5344CB8AC3E}">
        <p14:creationId xmlns:p14="http://schemas.microsoft.com/office/powerpoint/2010/main" val="113868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B5432-C8B3-9EC3-84D8-0B3CC29F3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D1C2E-6C54-415F-8017-866D8523E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33B11-6C37-7946-446C-69741DAA5CA8}"/>
              </a:ext>
            </a:extLst>
          </p:cNvPr>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a:p>
            <a:endParaRPr lang="en-GB"/>
          </a:p>
        </p:txBody>
      </p:sp>
      <p:sp>
        <p:nvSpPr>
          <p:cNvPr id="4" name="Slide Number Placeholder 3">
            <a:extLst>
              <a:ext uri="{FF2B5EF4-FFF2-40B4-BE49-F238E27FC236}">
                <a16:creationId xmlns:a16="http://schemas.microsoft.com/office/drawing/2014/main" id="{D44F18BA-0A40-0E37-0B0C-304DFDE13471}"/>
              </a:ext>
            </a:extLst>
          </p:cNvPr>
          <p:cNvSpPr>
            <a:spLocks noGrp="1"/>
          </p:cNvSpPr>
          <p:nvPr>
            <p:ph type="sldNum" sz="quarter" idx="5"/>
          </p:nvPr>
        </p:nvSpPr>
        <p:spPr/>
        <p:txBody>
          <a:bodyPr/>
          <a:lstStyle/>
          <a:p>
            <a:fld id="{03AF5A77-EE44-4C6E-8CB2-6BF04E9BB1B9}" type="slidenum">
              <a:rPr lang="en-GB" smtClean="0"/>
              <a:t>2</a:t>
            </a:fld>
            <a:endParaRPr lang="en-GB"/>
          </a:p>
        </p:txBody>
      </p:sp>
    </p:spTree>
    <p:extLst>
      <p:ext uri="{BB962C8B-B14F-4D97-AF65-F5344CB8AC3E}">
        <p14:creationId xmlns:p14="http://schemas.microsoft.com/office/powerpoint/2010/main" val="1594447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20</a:t>
            </a:fld>
            <a:endParaRPr lang="en-GB"/>
          </a:p>
        </p:txBody>
      </p:sp>
    </p:spTree>
    <p:extLst>
      <p:ext uri="{BB962C8B-B14F-4D97-AF65-F5344CB8AC3E}">
        <p14:creationId xmlns:p14="http://schemas.microsoft.com/office/powerpoint/2010/main" val="2970599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21</a:t>
            </a:fld>
            <a:endParaRPr lang="en-GB"/>
          </a:p>
        </p:txBody>
      </p:sp>
    </p:spTree>
    <p:extLst>
      <p:ext uri="{BB962C8B-B14F-4D97-AF65-F5344CB8AC3E}">
        <p14:creationId xmlns:p14="http://schemas.microsoft.com/office/powerpoint/2010/main" val="111405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22</a:t>
            </a:fld>
            <a:endParaRPr lang="en-GB"/>
          </a:p>
        </p:txBody>
      </p:sp>
    </p:spTree>
    <p:extLst>
      <p:ext uri="{BB962C8B-B14F-4D97-AF65-F5344CB8AC3E}">
        <p14:creationId xmlns:p14="http://schemas.microsoft.com/office/powerpoint/2010/main" val="3562162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20/02/24</a:t>
            </a:r>
            <a:endParaRPr lang="en-GB" sz="1300"/>
          </a:p>
        </p:txBody>
      </p:sp>
      <p:sp>
        <p:nvSpPr>
          <p:cNvPr id="4" name="Slide Number Placeholder 3"/>
          <p:cNvSpPr>
            <a:spLocks noGrp="1"/>
          </p:cNvSpPr>
          <p:nvPr>
            <p:ph type="sldNum" sz="quarter" idx="5"/>
          </p:nvPr>
        </p:nvSpPr>
        <p:spPr/>
        <p:txBody>
          <a:bodyPr/>
          <a:lstStyle/>
          <a:p>
            <a:fld id="{03AF5A77-EE44-4C6E-8CB2-6BF04E9BB1B9}" type="slidenum">
              <a:rPr lang="en-GB" smtClean="0"/>
              <a:t>23</a:t>
            </a:fld>
            <a:endParaRPr lang="en-GB"/>
          </a:p>
        </p:txBody>
      </p:sp>
    </p:spTree>
    <p:extLst>
      <p:ext uri="{BB962C8B-B14F-4D97-AF65-F5344CB8AC3E}">
        <p14:creationId xmlns:p14="http://schemas.microsoft.com/office/powerpoint/2010/main" val="2381444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20/02/24</a:t>
            </a:r>
            <a:endParaRPr lang="en-GB" sz="1600"/>
          </a:p>
        </p:txBody>
      </p:sp>
      <p:sp>
        <p:nvSpPr>
          <p:cNvPr id="4" name="Slide Number Placeholder 3"/>
          <p:cNvSpPr>
            <a:spLocks noGrp="1"/>
          </p:cNvSpPr>
          <p:nvPr>
            <p:ph type="sldNum" sz="quarter" idx="5"/>
          </p:nvPr>
        </p:nvSpPr>
        <p:spPr/>
        <p:txBody>
          <a:bodyPr/>
          <a:lstStyle/>
          <a:p>
            <a:fld id="{03AF5A77-EE44-4C6E-8CB2-6BF04E9BB1B9}" type="slidenum">
              <a:rPr lang="en-GB" smtClean="0"/>
              <a:t>24</a:t>
            </a:fld>
            <a:endParaRPr lang="en-GB"/>
          </a:p>
        </p:txBody>
      </p:sp>
    </p:spTree>
    <p:extLst>
      <p:ext uri="{BB962C8B-B14F-4D97-AF65-F5344CB8AC3E}">
        <p14:creationId xmlns:p14="http://schemas.microsoft.com/office/powerpoint/2010/main" val="998839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20/02/24</a:t>
            </a:r>
            <a:endParaRPr lang="en-GB" sz="1600"/>
          </a:p>
        </p:txBody>
      </p:sp>
      <p:sp>
        <p:nvSpPr>
          <p:cNvPr id="4" name="Slide Number Placeholder 3"/>
          <p:cNvSpPr>
            <a:spLocks noGrp="1"/>
          </p:cNvSpPr>
          <p:nvPr>
            <p:ph type="sldNum" sz="quarter" idx="5"/>
          </p:nvPr>
        </p:nvSpPr>
        <p:spPr/>
        <p:txBody>
          <a:bodyPr/>
          <a:lstStyle/>
          <a:p>
            <a:fld id="{03AF5A77-EE44-4C6E-8CB2-6BF04E9BB1B9}" type="slidenum">
              <a:rPr lang="en-GB" smtClean="0"/>
              <a:t>25</a:t>
            </a:fld>
            <a:endParaRPr lang="en-GB"/>
          </a:p>
        </p:txBody>
      </p:sp>
    </p:spTree>
    <p:extLst>
      <p:ext uri="{BB962C8B-B14F-4D97-AF65-F5344CB8AC3E}">
        <p14:creationId xmlns:p14="http://schemas.microsoft.com/office/powerpoint/2010/main" val="4254172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20/02/24</a:t>
            </a:r>
            <a:endParaRPr lang="en-GB" sz="1600"/>
          </a:p>
        </p:txBody>
      </p:sp>
      <p:sp>
        <p:nvSpPr>
          <p:cNvPr id="4" name="Slide Number Placeholder 3"/>
          <p:cNvSpPr>
            <a:spLocks noGrp="1"/>
          </p:cNvSpPr>
          <p:nvPr>
            <p:ph type="sldNum" sz="quarter" idx="5"/>
          </p:nvPr>
        </p:nvSpPr>
        <p:spPr/>
        <p:txBody>
          <a:bodyPr/>
          <a:lstStyle/>
          <a:p>
            <a:fld id="{03AF5A77-EE44-4C6E-8CB2-6BF04E9BB1B9}" type="slidenum">
              <a:rPr lang="en-GB" smtClean="0"/>
              <a:t>26</a:t>
            </a:fld>
            <a:endParaRPr lang="en-GB"/>
          </a:p>
        </p:txBody>
      </p:sp>
    </p:spTree>
    <p:extLst>
      <p:ext uri="{BB962C8B-B14F-4D97-AF65-F5344CB8AC3E}">
        <p14:creationId xmlns:p14="http://schemas.microsoft.com/office/powerpoint/2010/main" val="1923868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br>
              <a:rPr lang="en-GB"/>
            </a:b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27</a:t>
            </a:fld>
            <a:endParaRPr lang="en-GB"/>
          </a:p>
        </p:txBody>
      </p:sp>
    </p:spTree>
    <p:extLst>
      <p:ext uri="{BB962C8B-B14F-4D97-AF65-F5344CB8AC3E}">
        <p14:creationId xmlns:p14="http://schemas.microsoft.com/office/powerpoint/2010/main" val="3346207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28</a:t>
            </a:fld>
            <a:endParaRPr lang="en-GB"/>
          </a:p>
        </p:txBody>
      </p:sp>
    </p:spTree>
    <p:extLst>
      <p:ext uri="{BB962C8B-B14F-4D97-AF65-F5344CB8AC3E}">
        <p14:creationId xmlns:p14="http://schemas.microsoft.com/office/powerpoint/2010/main" val="1175138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29</a:t>
            </a:fld>
            <a:endParaRPr lang="en-GB"/>
          </a:p>
        </p:txBody>
      </p:sp>
    </p:spTree>
    <p:extLst>
      <p:ext uri="{BB962C8B-B14F-4D97-AF65-F5344CB8AC3E}">
        <p14:creationId xmlns:p14="http://schemas.microsoft.com/office/powerpoint/2010/main" val="3847364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AF5A77-EE44-4C6E-8CB2-6BF04E9BB1B9}" type="slidenum">
              <a:rPr lang="en-GB" smtClean="0"/>
              <a:t>3</a:t>
            </a:fld>
            <a:endParaRPr lang="en-GB"/>
          </a:p>
        </p:txBody>
      </p:sp>
    </p:spTree>
    <p:extLst>
      <p:ext uri="{BB962C8B-B14F-4D97-AF65-F5344CB8AC3E}">
        <p14:creationId xmlns:p14="http://schemas.microsoft.com/office/powerpoint/2010/main" val="1089958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20/02/24</a:t>
            </a:r>
            <a:endParaRPr lang="en-GB" sz="1300"/>
          </a:p>
          <a:p>
            <a:pPr marL="0" marR="0" lvl="0" indent="0" algn="l" defTabSz="995507">
              <a:lnSpc>
                <a:spcPct val="100000"/>
              </a:lnSpc>
              <a:spcBef>
                <a:spcPts val="0"/>
              </a:spcBef>
              <a:spcAft>
                <a:spcPts val="0"/>
              </a:spcAft>
              <a:buClrTx/>
              <a:buSzTx/>
              <a:buFontTx/>
              <a:buNone/>
              <a:tabLst/>
              <a:defRPr/>
            </a:pPr>
            <a:r>
              <a:rPr lang="en-GB" sz="1300"/>
              <a:t>Finished</a:t>
            </a:r>
            <a:endParaRPr lang="en-GB"/>
          </a:p>
          <a:p>
            <a:endParaRPr lang="en-GB"/>
          </a:p>
        </p:txBody>
      </p:sp>
      <p:sp>
        <p:nvSpPr>
          <p:cNvPr id="4" name="Slide Number Placeholder 3"/>
          <p:cNvSpPr>
            <a:spLocks noGrp="1"/>
          </p:cNvSpPr>
          <p:nvPr>
            <p:ph type="sldNum" sz="quarter" idx="5"/>
          </p:nvPr>
        </p:nvSpPr>
        <p:spPr/>
        <p:txBody>
          <a:bodyPr/>
          <a:lstStyle/>
          <a:p>
            <a:fld id="{03AF5A77-EE44-4C6E-8CB2-6BF04E9BB1B9}" type="slidenum">
              <a:rPr lang="en-GB" smtClean="0"/>
              <a:t>30</a:t>
            </a:fld>
            <a:endParaRPr lang="en-GB"/>
          </a:p>
        </p:txBody>
      </p:sp>
    </p:spTree>
    <p:extLst>
      <p:ext uri="{BB962C8B-B14F-4D97-AF65-F5344CB8AC3E}">
        <p14:creationId xmlns:p14="http://schemas.microsoft.com/office/powerpoint/2010/main" val="2417052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20/02/24</a:t>
            </a:r>
            <a:endParaRPr lang="en-GB" sz="1300">
              <a:cs typeface="Calibri"/>
            </a:endParaRPr>
          </a:p>
          <a:p>
            <a:pPr>
              <a:defRPr/>
            </a:pPr>
            <a:endParaRPr lang="en-GB" sz="1300"/>
          </a:p>
          <a:p>
            <a:pPr marL="0" marR="0" lvl="0" indent="0" algn="l" defTabSz="995507">
              <a:lnSpc>
                <a:spcPct val="100000"/>
              </a:lnSpc>
              <a:spcBef>
                <a:spcPts val="0"/>
              </a:spcBef>
              <a:spcAft>
                <a:spcPts val="0"/>
              </a:spcAft>
              <a:buClrTx/>
              <a:buSzTx/>
              <a:buFontTx/>
              <a:buNone/>
              <a:tabLst/>
              <a:defRPr/>
            </a:pPr>
            <a:r>
              <a:rPr lang="en-GB" sz="1300"/>
              <a:t>Finished</a:t>
            </a:r>
            <a:endParaRPr lang="en-GB"/>
          </a:p>
          <a:p>
            <a:endParaRPr lang="en-GB"/>
          </a:p>
        </p:txBody>
      </p:sp>
      <p:sp>
        <p:nvSpPr>
          <p:cNvPr id="4" name="Slide Number Placeholder 3"/>
          <p:cNvSpPr>
            <a:spLocks noGrp="1"/>
          </p:cNvSpPr>
          <p:nvPr>
            <p:ph type="sldNum" sz="quarter" idx="5"/>
          </p:nvPr>
        </p:nvSpPr>
        <p:spPr/>
        <p:txBody>
          <a:bodyPr/>
          <a:lstStyle/>
          <a:p>
            <a:fld id="{03AF5A77-EE44-4C6E-8CB2-6BF04E9BB1B9}" type="slidenum">
              <a:rPr lang="en-GB" smtClean="0"/>
              <a:t>31</a:t>
            </a:fld>
            <a:endParaRPr lang="en-GB"/>
          </a:p>
        </p:txBody>
      </p:sp>
    </p:spTree>
    <p:extLst>
      <p:ext uri="{BB962C8B-B14F-4D97-AF65-F5344CB8AC3E}">
        <p14:creationId xmlns:p14="http://schemas.microsoft.com/office/powerpoint/2010/main" val="2115151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20/02/24</a:t>
            </a:r>
            <a:endParaRPr lang="en-GB" sz="1200">
              <a:cs typeface="Calibri"/>
            </a:endParaRPr>
          </a:p>
        </p:txBody>
      </p:sp>
      <p:sp>
        <p:nvSpPr>
          <p:cNvPr id="4" name="Slide Number Placeholder 3"/>
          <p:cNvSpPr>
            <a:spLocks noGrp="1"/>
          </p:cNvSpPr>
          <p:nvPr>
            <p:ph type="sldNum" sz="quarter" idx="5"/>
          </p:nvPr>
        </p:nvSpPr>
        <p:spPr/>
        <p:txBody>
          <a:bodyPr/>
          <a:lstStyle/>
          <a:p>
            <a:fld id="{03AF5A77-EE44-4C6E-8CB2-6BF04E9BB1B9}" type="slidenum">
              <a:rPr lang="en-GB" smtClean="0"/>
              <a:t>32</a:t>
            </a:fld>
            <a:endParaRPr lang="en-GB"/>
          </a:p>
        </p:txBody>
      </p:sp>
    </p:spTree>
    <p:extLst>
      <p:ext uri="{BB962C8B-B14F-4D97-AF65-F5344CB8AC3E}">
        <p14:creationId xmlns:p14="http://schemas.microsoft.com/office/powerpoint/2010/main" val="907230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20/02/24</a:t>
            </a:r>
            <a:endParaRPr lang="en-GB" sz="1400">
              <a:cs typeface="Calibri"/>
            </a:endParaRPr>
          </a:p>
        </p:txBody>
      </p:sp>
      <p:sp>
        <p:nvSpPr>
          <p:cNvPr id="4" name="Slide Number Placeholder 3"/>
          <p:cNvSpPr>
            <a:spLocks noGrp="1"/>
          </p:cNvSpPr>
          <p:nvPr>
            <p:ph type="sldNum" sz="quarter" idx="5"/>
          </p:nvPr>
        </p:nvSpPr>
        <p:spPr/>
        <p:txBody>
          <a:bodyPr/>
          <a:lstStyle/>
          <a:p>
            <a:fld id="{03AF5A77-EE44-4C6E-8CB2-6BF04E9BB1B9}" type="slidenum">
              <a:rPr lang="en-GB" smtClean="0"/>
              <a:t>33</a:t>
            </a:fld>
            <a:endParaRPr lang="en-GB"/>
          </a:p>
        </p:txBody>
      </p:sp>
    </p:spTree>
    <p:extLst>
      <p:ext uri="{BB962C8B-B14F-4D97-AF65-F5344CB8AC3E}">
        <p14:creationId xmlns:p14="http://schemas.microsoft.com/office/powerpoint/2010/main" val="4269130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20/02/24</a:t>
            </a:r>
            <a:endParaRPr lang="en-GB" sz="1200">
              <a:cs typeface="Calibri"/>
            </a:endParaRPr>
          </a:p>
        </p:txBody>
      </p:sp>
      <p:sp>
        <p:nvSpPr>
          <p:cNvPr id="4" name="Slide Number Placeholder 3"/>
          <p:cNvSpPr>
            <a:spLocks noGrp="1"/>
          </p:cNvSpPr>
          <p:nvPr>
            <p:ph type="sldNum" sz="quarter" idx="5"/>
          </p:nvPr>
        </p:nvSpPr>
        <p:spPr/>
        <p:txBody>
          <a:bodyPr/>
          <a:lstStyle/>
          <a:p>
            <a:fld id="{03AF5A77-EE44-4C6E-8CB2-6BF04E9BB1B9}" type="slidenum">
              <a:rPr lang="en-GB" smtClean="0"/>
              <a:t>35</a:t>
            </a:fld>
            <a:endParaRPr lang="en-GB"/>
          </a:p>
        </p:txBody>
      </p:sp>
    </p:spTree>
    <p:extLst>
      <p:ext uri="{BB962C8B-B14F-4D97-AF65-F5344CB8AC3E}">
        <p14:creationId xmlns:p14="http://schemas.microsoft.com/office/powerpoint/2010/main" val="1490221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21/02/24</a:t>
            </a:r>
            <a:endParaRPr lang="en-GB" sz="1400">
              <a:cs typeface="Calibri"/>
            </a:endParaRPr>
          </a:p>
        </p:txBody>
      </p:sp>
      <p:sp>
        <p:nvSpPr>
          <p:cNvPr id="4" name="Slide Number Placeholder 3"/>
          <p:cNvSpPr>
            <a:spLocks noGrp="1"/>
          </p:cNvSpPr>
          <p:nvPr>
            <p:ph type="sldNum" sz="quarter" idx="5"/>
          </p:nvPr>
        </p:nvSpPr>
        <p:spPr/>
        <p:txBody>
          <a:bodyPr/>
          <a:lstStyle/>
          <a:p>
            <a:fld id="{03AF5A77-EE44-4C6E-8CB2-6BF04E9BB1B9}" type="slidenum">
              <a:rPr lang="en-GB" smtClean="0"/>
              <a:t>36</a:t>
            </a:fld>
            <a:endParaRPr lang="en-GB"/>
          </a:p>
        </p:txBody>
      </p:sp>
    </p:spTree>
    <p:extLst>
      <p:ext uri="{BB962C8B-B14F-4D97-AF65-F5344CB8AC3E}">
        <p14:creationId xmlns:p14="http://schemas.microsoft.com/office/powerpoint/2010/main" val="553831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D6549-DF54-DA2B-7A31-0D8295840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771A5-068F-F020-D874-BB3A88C7C5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446F9-9AE7-83DA-B0DA-4D5B5C9D4538}"/>
              </a:ext>
            </a:extLst>
          </p:cNvPr>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21/02/24</a:t>
            </a:r>
            <a:endParaRPr lang="en-GB" sz="1200">
              <a:cs typeface="Calibri"/>
            </a:endParaRPr>
          </a:p>
        </p:txBody>
      </p:sp>
      <p:sp>
        <p:nvSpPr>
          <p:cNvPr id="4" name="Slide Number Placeholder 3">
            <a:extLst>
              <a:ext uri="{FF2B5EF4-FFF2-40B4-BE49-F238E27FC236}">
                <a16:creationId xmlns:a16="http://schemas.microsoft.com/office/drawing/2014/main" id="{8352ECEF-2A5D-59DE-142D-9B5315C187A9}"/>
              </a:ext>
            </a:extLst>
          </p:cNvPr>
          <p:cNvSpPr>
            <a:spLocks noGrp="1"/>
          </p:cNvSpPr>
          <p:nvPr>
            <p:ph type="sldNum" sz="quarter" idx="5"/>
          </p:nvPr>
        </p:nvSpPr>
        <p:spPr/>
        <p:txBody>
          <a:bodyPr/>
          <a:lstStyle/>
          <a:p>
            <a:fld id="{03AF5A77-EE44-4C6E-8CB2-6BF04E9BB1B9}" type="slidenum">
              <a:rPr lang="en-GB" smtClean="0"/>
              <a:t>37</a:t>
            </a:fld>
            <a:endParaRPr lang="en-GB"/>
          </a:p>
        </p:txBody>
      </p:sp>
    </p:spTree>
    <p:extLst>
      <p:ext uri="{BB962C8B-B14F-4D97-AF65-F5344CB8AC3E}">
        <p14:creationId xmlns:p14="http://schemas.microsoft.com/office/powerpoint/2010/main" val="1700880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21/02/24</a:t>
            </a:r>
            <a:endParaRPr lang="en-GB" sz="1400">
              <a:cs typeface="Calibri"/>
            </a:endParaRPr>
          </a:p>
          <a:p>
            <a:endParaRPr lang="en-GB"/>
          </a:p>
        </p:txBody>
      </p:sp>
      <p:sp>
        <p:nvSpPr>
          <p:cNvPr id="4" name="Slide Number Placeholder 3"/>
          <p:cNvSpPr>
            <a:spLocks noGrp="1"/>
          </p:cNvSpPr>
          <p:nvPr>
            <p:ph type="sldNum" sz="quarter" idx="5"/>
          </p:nvPr>
        </p:nvSpPr>
        <p:spPr/>
        <p:txBody>
          <a:bodyPr/>
          <a:lstStyle/>
          <a:p>
            <a:fld id="{03AF5A77-EE44-4C6E-8CB2-6BF04E9BB1B9}" type="slidenum">
              <a:rPr lang="en-GB" smtClean="0"/>
              <a:t>38</a:t>
            </a:fld>
            <a:endParaRPr lang="en-GB"/>
          </a:p>
        </p:txBody>
      </p:sp>
    </p:spTree>
    <p:extLst>
      <p:ext uri="{BB962C8B-B14F-4D97-AF65-F5344CB8AC3E}">
        <p14:creationId xmlns:p14="http://schemas.microsoft.com/office/powerpoint/2010/main" val="233009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E3EE5-F7B4-9937-717A-23E09DC91E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E6A99-C6F2-F5DC-96D6-25E6BDB0F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57523-1E07-4026-20B8-85480706BD3E}"/>
              </a:ext>
            </a:extLst>
          </p:cNvPr>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21/02/24</a:t>
            </a:r>
            <a:endParaRPr lang="en-GB" sz="1400">
              <a:cs typeface="Calibri"/>
            </a:endParaRPr>
          </a:p>
          <a:p>
            <a:endParaRPr lang="en-GB"/>
          </a:p>
        </p:txBody>
      </p:sp>
      <p:sp>
        <p:nvSpPr>
          <p:cNvPr id="4" name="Slide Number Placeholder 3">
            <a:extLst>
              <a:ext uri="{FF2B5EF4-FFF2-40B4-BE49-F238E27FC236}">
                <a16:creationId xmlns:a16="http://schemas.microsoft.com/office/drawing/2014/main" id="{7185A8AC-0540-8203-B3D5-97D0D2B56918}"/>
              </a:ext>
            </a:extLst>
          </p:cNvPr>
          <p:cNvSpPr>
            <a:spLocks noGrp="1"/>
          </p:cNvSpPr>
          <p:nvPr>
            <p:ph type="sldNum" sz="quarter" idx="5"/>
          </p:nvPr>
        </p:nvSpPr>
        <p:spPr/>
        <p:txBody>
          <a:bodyPr/>
          <a:lstStyle/>
          <a:p>
            <a:fld id="{03AF5A77-EE44-4C6E-8CB2-6BF04E9BB1B9}" type="slidenum">
              <a:rPr lang="en-GB" smtClean="0"/>
              <a:t>39</a:t>
            </a:fld>
            <a:endParaRPr lang="en-GB"/>
          </a:p>
        </p:txBody>
      </p:sp>
    </p:spTree>
    <p:extLst>
      <p:ext uri="{BB962C8B-B14F-4D97-AF65-F5344CB8AC3E}">
        <p14:creationId xmlns:p14="http://schemas.microsoft.com/office/powerpoint/2010/main" val="27070938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21/02/24</a:t>
            </a:r>
            <a:endParaRPr lang="en-GB" sz="1200">
              <a:cs typeface="Calibri"/>
            </a:endParaRPr>
          </a:p>
        </p:txBody>
      </p:sp>
      <p:sp>
        <p:nvSpPr>
          <p:cNvPr id="4" name="Slide Number Placeholder 3"/>
          <p:cNvSpPr>
            <a:spLocks noGrp="1"/>
          </p:cNvSpPr>
          <p:nvPr>
            <p:ph type="sldNum" sz="quarter" idx="5"/>
          </p:nvPr>
        </p:nvSpPr>
        <p:spPr/>
        <p:txBody>
          <a:bodyPr/>
          <a:lstStyle/>
          <a:p>
            <a:fld id="{03AF5A77-EE44-4C6E-8CB2-6BF04E9BB1B9}" type="slidenum">
              <a:rPr lang="en-GB" smtClean="0"/>
              <a:t>40</a:t>
            </a:fld>
            <a:endParaRPr lang="en-GB"/>
          </a:p>
        </p:txBody>
      </p:sp>
    </p:spTree>
    <p:extLst>
      <p:ext uri="{BB962C8B-B14F-4D97-AF65-F5344CB8AC3E}">
        <p14:creationId xmlns:p14="http://schemas.microsoft.com/office/powerpoint/2010/main" val="50495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4</a:t>
            </a:fld>
            <a:endParaRPr lang="en-GB"/>
          </a:p>
        </p:txBody>
      </p:sp>
    </p:spTree>
    <p:extLst>
      <p:ext uri="{BB962C8B-B14F-4D97-AF65-F5344CB8AC3E}">
        <p14:creationId xmlns:p14="http://schemas.microsoft.com/office/powerpoint/2010/main" val="749820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E394C-885B-B1DE-C8AB-2F9AF4441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B4BFB-E296-081D-B275-9199933E4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C796A-8CCC-7E79-C3D3-5E21FB08B4D4}"/>
              </a:ext>
            </a:extLst>
          </p:cNvPr>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21/02/24</a:t>
            </a:r>
            <a:endParaRPr lang="en-GB" sz="1400">
              <a:cs typeface="Calibri"/>
            </a:endParaRPr>
          </a:p>
        </p:txBody>
      </p:sp>
      <p:sp>
        <p:nvSpPr>
          <p:cNvPr id="4" name="Slide Number Placeholder 3">
            <a:extLst>
              <a:ext uri="{FF2B5EF4-FFF2-40B4-BE49-F238E27FC236}">
                <a16:creationId xmlns:a16="http://schemas.microsoft.com/office/drawing/2014/main" id="{9BF94E80-1082-E595-C86A-6EA53D8F2BC8}"/>
              </a:ext>
            </a:extLst>
          </p:cNvPr>
          <p:cNvSpPr>
            <a:spLocks noGrp="1"/>
          </p:cNvSpPr>
          <p:nvPr>
            <p:ph type="sldNum" sz="quarter" idx="5"/>
          </p:nvPr>
        </p:nvSpPr>
        <p:spPr/>
        <p:txBody>
          <a:bodyPr/>
          <a:lstStyle/>
          <a:p>
            <a:fld id="{03AF5A77-EE44-4C6E-8CB2-6BF04E9BB1B9}" type="slidenum">
              <a:rPr lang="en-GB" smtClean="0"/>
              <a:t>41</a:t>
            </a:fld>
            <a:endParaRPr lang="en-GB"/>
          </a:p>
        </p:txBody>
      </p:sp>
    </p:spTree>
    <p:extLst>
      <p:ext uri="{BB962C8B-B14F-4D97-AF65-F5344CB8AC3E}">
        <p14:creationId xmlns:p14="http://schemas.microsoft.com/office/powerpoint/2010/main" val="2200015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21/02/24</a:t>
            </a:r>
            <a:endParaRPr lang="en-GB" sz="1200">
              <a:cs typeface="Calibri"/>
            </a:endParaRPr>
          </a:p>
          <a:p>
            <a:endParaRPr lang="en-GB"/>
          </a:p>
        </p:txBody>
      </p:sp>
      <p:sp>
        <p:nvSpPr>
          <p:cNvPr id="4" name="Slide Number Placeholder 3"/>
          <p:cNvSpPr>
            <a:spLocks noGrp="1"/>
          </p:cNvSpPr>
          <p:nvPr>
            <p:ph type="sldNum" sz="quarter" idx="5"/>
          </p:nvPr>
        </p:nvSpPr>
        <p:spPr/>
        <p:txBody>
          <a:bodyPr/>
          <a:lstStyle/>
          <a:p>
            <a:fld id="{03AF5A77-EE44-4C6E-8CB2-6BF04E9BB1B9}" type="slidenum">
              <a:rPr lang="en-GB" smtClean="0"/>
              <a:t>42</a:t>
            </a:fld>
            <a:endParaRPr lang="en-GB"/>
          </a:p>
        </p:txBody>
      </p:sp>
    </p:spTree>
    <p:extLst>
      <p:ext uri="{BB962C8B-B14F-4D97-AF65-F5344CB8AC3E}">
        <p14:creationId xmlns:p14="http://schemas.microsoft.com/office/powerpoint/2010/main" val="544557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a:p>
            <a:endParaRPr lang="en-GB"/>
          </a:p>
        </p:txBody>
      </p:sp>
      <p:sp>
        <p:nvSpPr>
          <p:cNvPr id="4" name="Slide Number Placeholder 3"/>
          <p:cNvSpPr>
            <a:spLocks noGrp="1"/>
          </p:cNvSpPr>
          <p:nvPr>
            <p:ph type="sldNum" sz="quarter" idx="5"/>
          </p:nvPr>
        </p:nvSpPr>
        <p:spPr/>
        <p:txBody>
          <a:bodyPr/>
          <a:lstStyle/>
          <a:p>
            <a:fld id="{03AF5A77-EE44-4C6E-8CB2-6BF04E9BB1B9}" type="slidenum">
              <a:rPr lang="en-GB" smtClean="0"/>
              <a:t>5</a:t>
            </a:fld>
            <a:endParaRPr lang="en-GB"/>
          </a:p>
        </p:txBody>
      </p:sp>
    </p:spTree>
    <p:extLst>
      <p:ext uri="{BB962C8B-B14F-4D97-AF65-F5344CB8AC3E}">
        <p14:creationId xmlns:p14="http://schemas.microsoft.com/office/powerpoint/2010/main" val="291439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20/02/24</a:t>
            </a:r>
            <a:endParaRPr lang="en-GB" sz="1300"/>
          </a:p>
          <a:p>
            <a:endParaRPr lang="en-GB" sz="1300"/>
          </a:p>
          <a:p>
            <a:r>
              <a:rPr lang="en-GB" sz="1300"/>
              <a:t>Culture (need to add in a vision for Culture) - Pastoral</a:t>
            </a:r>
            <a:br>
              <a:rPr lang="en-GB" sz="1300">
                <a:cs typeface="+mn-lt"/>
              </a:rPr>
            </a:br>
            <a:r>
              <a:rPr lang="en-GB" sz="1300"/>
              <a:t>Behaviour Guiding Principles</a:t>
            </a:r>
            <a:endParaRPr lang="en-GB"/>
          </a:p>
          <a:p>
            <a:r>
              <a:rPr lang="en-GB" sz="1300"/>
              <a:t>Add in page for Attendance</a:t>
            </a:r>
            <a:br>
              <a:rPr lang="en-GB" sz="1300">
                <a:cs typeface="+mn-lt"/>
              </a:rPr>
            </a:br>
            <a:r>
              <a:rPr lang="en-GB" sz="1300"/>
              <a:t>Add in page for Safeguarding</a:t>
            </a:r>
            <a:br>
              <a:rPr lang="en-GB" sz="1300">
                <a:cs typeface="+mn-lt"/>
              </a:rPr>
            </a:br>
            <a:r>
              <a:rPr lang="en-GB" sz="1300"/>
              <a:t>Add in page for Wider Opportunities/Enrichment</a:t>
            </a:r>
            <a:endParaRPr lang="en-GB" sz="1300">
              <a:cs typeface="Calibri"/>
            </a:endParaRPr>
          </a:p>
        </p:txBody>
      </p:sp>
      <p:sp>
        <p:nvSpPr>
          <p:cNvPr id="4" name="Slide Number Placeholder 3"/>
          <p:cNvSpPr>
            <a:spLocks noGrp="1"/>
          </p:cNvSpPr>
          <p:nvPr>
            <p:ph type="sldNum" sz="quarter" idx="5"/>
          </p:nvPr>
        </p:nvSpPr>
        <p:spPr/>
        <p:txBody>
          <a:bodyPr/>
          <a:lstStyle/>
          <a:p>
            <a:fld id="{03AF5A77-EE44-4C6E-8CB2-6BF04E9BB1B9}" type="slidenum">
              <a:rPr lang="en-GB" smtClean="0"/>
              <a:t>6</a:t>
            </a:fld>
            <a:endParaRPr lang="en-GB"/>
          </a:p>
        </p:txBody>
      </p:sp>
    </p:spTree>
    <p:extLst>
      <p:ext uri="{BB962C8B-B14F-4D97-AF65-F5344CB8AC3E}">
        <p14:creationId xmlns:p14="http://schemas.microsoft.com/office/powerpoint/2010/main" val="3933897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20/02/24</a:t>
            </a:r>
            <a:endParaRPr lang="en-GB" sz="1300"/>
          </a:p>
        </p:txBody>
      </p:sp>
      <p:sp>
        <p:nvSpPr>
          <p:cNvPr id="4" name="Slide Number Placeholder 3"/>
          <p:cNvSpPr>
            <a:spLocks noGrp="1"/>
          </p:cNvSpPr>
          <p:nvPr>
            <p:ph type="sldNum" sz="quarter" idx="5"/>
          </p:nvPr>
        </p:nvSpPr>
        <p:spPr/>
        <p:txBody>
          <a:bodyPr/>
          <a:lstStyle/>
          <a:p>
            <a:fld id="{03AF5A77-EE44-4C6E-8CB2-6BF04E9BB1B9}" type="slidenum">
              <a:rPr lang="en-GB" smtClean="0"/>
              <a:t>7</a:t>
            </a:fld>
            <a:endParaRPr lang="en-GB"/>
          </a:p>
        </p:txBody>
      </p:sp>
    </p:spTree>
    <p:extLst>
      <p:ext uri="{BB962C8B-B14F-4D97-AF65-F5344CB8AC3E}">
        <p14:creationId xmlns:p14="http://schemas.microsoft.com/office/powerpoint/2010/main" val="318794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64499-B960-CEED-F92B-0E041DF7E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C93A0-F001-3345-2165-03B595903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30969-6D67-989B-2854-A53CA8ACC99F}"/>
              </a:ext>
            </a:extLst>
          </p:cNvPr>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20/02/24</a:t>
            </a:r>
            <a:endParaRPr lang="en-GB" sz="1300"/>
          </a:p>
        </p:txBody>
      </p:sp>
      <p:sp>
        <p:nvSpPr>
          <p:cNvPr id="4" name="Slide Number Placeholder 3">
            <a:extLst>
              <a:ext uri="{FF2B5EF4-FFF2-40B4-BE49-F238E27FC236}">
                <a16:creationId xmlns:a16="http://schemas.microsoft.com/office/drawing/2014/main" id="{DC6270D4-36ED-A306-F95E-A6E628D369E9}"/>
              </a:ext>
            </a:extLst>
          </p:cNvPr>
          <p:cNvSpPr>
            <a:spLocks noGrp="1"/>
          </p:cNvSpPr>
          <p:nvPr>
            <p:ph type="sldNum" sz="quarter" idx="5"/>
          </p:nvPr>
        </p:nvSpPr>
        <p:spPr/>
        <p:txBody>
          <a:bodyPr/>
          <a:lstStyle/>
          <a:p>
            <a:fld id="{03AF5A77-EE44-4C6E-8CB2-6BF04E9BB1B9}" type="slidenum">
              <a:rPr lang="en-GB" smtClean="0"/>
              <a:t>8</a:t>
            </a:fld>
            <a:endParaRPr lang="en-GB"/>
          </a:p>
        </p:txBody>
      </p:sp>
    </p:spTree>
    <p:extLst>
      <p:ext uri="{BB962C8B-B14F-4D97-AF65-F5344CB8AC3E}">
        <p14:creationId xmlns:p14="http://schemas.microsoft.com/office/powerpoint/2010/main" val="416151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9</a:t>
            </a:fld>
            <a:endParaRPr lang="en-GB"/>
          </a:p>
        </p:txBody>
      </p:sp>
    </p:spTree>
    <p:extLst>
      <p:ext uri="{BB962C8B-B14F-4D97-AF65-F5344CB8AC3E}">
        <p14:creationId xmlns:p14="http://schemas.microsoft.com/office/powerpoint/2010/main" val="2239418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US"/>
              <a:t>Click to edit Master title style</a:t>
            </a:r>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US"/>
              <a:t>Click to edit Master subtitle style</a:t>
            </a:r>
          </a:p>
        </p:txBody>
      </p:sp>
      <p:sp>
        <p:nvSpPr>
          <p:cNvPr id="4" name="Date Placeholder 3"/>
          <p:cNvSpPr>
            <a:spLocks noGrp="1"/>
          </p:cNvSpPr>
          <p:nvPr>
            <p:ph type="dt" sz="half" idx="10"/>
          </p:nvPr>
        </p:nvSpPr>
        <p:spPr/>
        <p:txBody>
          <a:bodyPr/>
          <a:lstStyle/>
          <a:p>
            <a:fld id="{3DDA339C-6CD1-474C-A8A0-AE43F6DFE60D}"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396686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DA339C-6CD1-474C-A8A0-AE43F6DFE60D}"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3179262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DA339C-6CD1-474C-A8A0-AE43F6DFE60D}"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1981124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DA339C-6CD1-474C-A8A0-AE43F6DFE60D}"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1653585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US"/>
              <a:t>Click to edit Master title style</a:t>
            </a:r>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DA339C-6CD1-474C-A8A0-AE43F6DFE60D}"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311874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9728" y="2846200"/>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27085" y="2846200"/>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DA339C-6CD1-474C-A8A0-AE43F6DFE60D}" type="datetimeFigureOut">
              <a:rPr lang="en-GB" smtClean="0"/>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196830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US"/>
              <a:t>Click to edit Master title style</a:t>
            </a:r>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DA339C-6CD1-474C-A8A0-AE43F6DFE60D}" type="datetimeFigureOut">
              <a:rPr lang="en-GB" smtClean="0"/>
              <a:t>17/03/2025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2698206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DA339C-6CD1-474C-A8A0-AE43F6DFE60D}" type="datetimeFigureOut">
              <a:rPr lang="en-GB" smtClean="0"/>
              <a:t>17/03/2025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313330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DA339C-6CD1-474C-A8A0-AE43F6DFE60D}" type="datetimeFigureOut">
              <a:rPr lang="en-GB" smtClean="0"/>
              <a:t>17/03/2025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1834020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3DDA339C-6CD1-474C-A8A0-AE43F6DFE60D}" type="datetimeFigureOut">
              <a:rPr lang="en-GB" smtClean="0"/>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236154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US"/>
              <a:t>Click icon to add picture</a:t>
            </a:r>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3DDA339C-6CD1-474C-A8A0-AE43F6DFE60D}" type="datetimeFigureOut">
              <a:rPr lang="en-GB" smtClean="0"/>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1226163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3DDA339C-6CD1-474C-A8A0-AE43F6DFE60D}" type="datetimeFigureOut">
              <a:rPr lang="en-GB" smtClean="0"/>
              <a:t>17/03/2025</a:t>
            </a:fld>
            <a:endParaRPr lang="en-GB"/>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1808ED91-3BB9-48C7-AFF0-8750AFC91D47}" type="slidenum">
              <a:rPr lang="en-GB" smtClean="0"/>
              <a:t>‹#›</a:t>
            </a:fld>
            <a:endParaRPr lang="en-GB"/>
          </a:p>
        </p:txBody>
      </p:sp>
    </p:spTree>
    <p:extLst>
      <p:ext uri="{BB962C8B-B14F-4D97-AF65-F5344CB8AC3E}">
        <p14:creationId xmlns:p14="http://schemas.microsoft.com/office/powerpoint/2010/main" val="10272683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6.xml"/><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5.JP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JP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5.pn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181CB5B-3362-1E88-B25E-48076731CDDA}"/>
              </a:ext>
            </a:extLst>
          </p:cNvPr>
          <p:cNvPicPr>
            <a:picLocks noChangeAspect="1"/>
          </p:cNvPicPr>
          <p:nvPr/>
        </p:nvPicPr>
        <p:blipFill>
          <a:blip r:embed="rId3"/>
          <a:stretch>
            <a:fillRect/>
          </a:stretch>
        </p:blipFill>
        <p:spPr>
          <a:xfrm>
            <a:off x="-15842" y="3853591"/>
            <a:ext cx="7592104" cy="5140258"/>
          </a:xfrm>
          <a:prstGeom prst="rect">
            <a:avLst/>
          </a:prstGeom>
        </p:spPr>
      </p:pic>
      <p:pic>
        <p:nvPicPr>
          <p:cNvPr id="4" name="Picture 3" descr="A black arrow with a blue background&#10;&#10;Description automatically generated">
            <a:extLst>
              <a:ext uri="{FF2B5EF4-FFF2-40B4-BE49-F238E27FC236}">
                <a16:creationId xmlns:a16="http://schemas.microsoft.com/office/drawing/2014/main" id="{14875D9D-EF3B-CB72-729F-16F67669A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8" y="11634"/>
            <a:ext cx="7558636" cy="10691813"/>
          </a:xfrm>
          <a:prstGeom prst="rect">
            <a:avLst/>
          </a:prstGeom>
        </p:spPr>
      </p:pic>
      <p:pic>
        <p:nvPicPr>
          <p:cNvPr id="6" name="Picture 5" descr="A logo with a shield and text&#10;&#10;Description automatically generated">
            <a:extLst>
              <a:ext uri="{FF2B5EF4-FFF2-40B4-BE49-F238E27FC236}">
                <a16:creationId xmlns:a16="http://schemas.microsoft.com/office/drawing/2014/main" id="{90BAD078-9052-AE1E-2F87-6CBA006FBCE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3836" y="9021406"/>
            <a:ext cx="826214" cy="827242"/>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152E1F2F-5536-0552-D84E-4EB68778B90E}"/>
              </a:ext>
            </a:extLst>
          </p:cNvPr>
          <p:cNvSpPr/>
          <p:nvPr/>
        </p:nvSpPr>
        <p:spPr>
          <a:xfrm>
            <a:off x="763167" y="3668118"/>
            <a:ext cx="6136105" cy="1448597"/>
          </a:xfrm>
          <a:prstGeom prst="rect">
            <a:avLst/>
          </a:prstGeom>
          <a:solidFill>
            <a:srgbClr val="006199"/>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DF3CCC2-EB99-8106-032D-53423F42FCC6}"/>
              </a:ext>
            </a:extLst>
          </p:cNvPr>
          <p:cNvSpPr txBox="1"/>
          <p:nvPr/>
        </p:nvSpPr>
        <p:spPr>
          <a:xfrm>
            <a:off x="696634" y="3715309"/>
            <a:ext cx="6136105" cy="1354217"/>
          </a:xfrm>
          <a:prstGeom prst="rect">
            <a:avLst/>
          </a:prstGeom>
          <a:noFill/>
        </p:spPr>
        <p:txBody>
          <a:bodyPr wrap="square" rtlCol="0">
            <a:spAutoFit/>
          </a:bodyPr>
          <a:lstStyle/>
          <a:p>
            <a:pPr algn="ctr"/>
            <a:r>
              <a:rPr lang="en-GB"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OUR CURRICULUM &amp; CULTURE:</a:t>
            </a:r>
          </a:p>
          <a:p>
            <a:pPr algn="ctr"/>
            <a:r>
              <a:rPr lang="en-GB" b="1" dirty="0">
                <a:solidFill>
                  <a:srgbClr val="FF0000"/>
                </a:solidFill>
                <a:latin typeface="Open Sans" panose="020B0606030504020204" pitchFamily="34" charset="0"/>
                <a:ea typeface="Open Sans" panose="020B0606030504020204" pitchFamily="34" charset="0"/>
                <a:cs typeface="Open Sans" panose="020B0606030504020204" pitchFamily="34" charset="0"/>
              </a:rPr>
              <a:t>This booklet offers a clear insight into our values and the exceptional education we provide for our children.</a:t>
            </a:r>
          </a:p>
        </p:txBody>
      </p:sp>
      <p:sp>
        <p:nvSpPr>
          <p:cNvPr id="10" name="Rectangle 9">
            <a:extLst>
              <a:ext uri="{FF2B5EF4-FFF2-40B4-BE49-F238E27FC236}">
                <a16:creationId xmlns:a16="http://schemas.microsoft.com/office/drawing/2014/main" id="{F464535B-D0C3-90CA-204F-665C603A277B}"/>
              </a:ext>
            </a:extLst>
          </p:cNvPr>
          <p:cNvSpPr/>
          <p:nvPr/>
        </p:nvSpPr>
        <p:spPr>
          <a:xfrm>
            <a:off x="1446663" y="7717809"/>
            <a:ext cx="4647063" cy="1078173"/>
          </a:xfrm>
          <a:prstGeom prst="rect">
            <a:avLst/>
          </a:prstGeom>
          <a:solidFill>
            <a:srgbClr val="006199"/>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3963E08-33A9-4B5C-0C63-CFB2B388A938}"/>
              </a:ext>
            </a:extLst>
          </p:cNvPr>
          <p:cNvSpPr txBox="1"/>
          <p:nvPr/>
        </p:nvSpPr>
        <p:spPr>
          <a:xfrm>
            <a:off x="1446663" y="7807723"/>
            <a:ext cx="4647063" cy="954107"/>
          </a:xfrm>
          <a:prstGeom prst="rect">
            <a:avLst/>
          </a:prstGeom>
          <a:noFill/>
        </p:spPr>
        <p:txBody>
          <a:bodyPr wrap="square" rtlCol="0">
            <a:spAutoFit/>
          </a:bodyPr>
          <a:lstStyle/>
          <a:p>
            <a:pPr algn="ctr"/>
            <a:r>
              <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BISHOP HOGARTH</a:t>
            </a:r>
          </a:p>
          <a:p>
            <a:pPr algn="ct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Catholic Education Trust</a:t>
            </a:r>
            <a:endPar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F0D5A648-EEB0-1CD9-D0D8-13783C6E6B83}"/>
              </a:ext>
            </a:extLst>
          </p:cNvPr>
          <p:cNvSpPr txBox="1"/>
          <p:nvPr/>
        </p:nvSpPr>
        <p:spPr>
          <a:xfrm>
            <a:off x="-519" y="9986930"/>
            <a:ext cx="75586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13" name="Oval 12">
            <a:extLst>
              <a:ext uri="{FF2B5EF4-FFF2-40B4-BE49-F238E27FC236}">
                <a16:creationId xmlns:a16="http://schemas.microsoft.com/office/drawing/2014/main" id="{1A5EE82E-B58B-757B-32FD-438B13FC550D}"/>
              </a:ext>
            </a:extLst>
          </p:cNvPr>
          <p:cNvSpPr/>
          <p:nvPr/>
        </p:nvSpPr>
        <p:spPr>
          <a:xfrm>
            <a:off x="2097987" y="475477"/>
            <a:ext cx="3057488" cy="290344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B6AD2C0-E46A-427B-AE14-BC7D3B1CBA44}"/>
              </a:ext>
            </a:extLst>
          </p:cNvPr>
          <p:cNvPicPr>
            <a:picLocks noChangeAspect="1"/>
          </p:cNvPicPr>
          <p:nvPr/>
        </p:nvPicPr>
        <p:blipFill>
          <a:blip r:embed="rId6"/>
          <a:stretch>
            <a:fillRect/>
          </a:stretch>
        </p:blipFill>
        <p:spPr>
          <a:xfrm>
            <a:off x="2463812" y="1153672"/>
            <a:ext cx="2369446" cy="1398394"/>
          </a:xfrm>
          <a:prstGeom prst="rect">
            <a:avLst/>
          </a:prstGeom>
        </p:spPr>
      </p:pic>
    </p:spTree>
    <p:extLst>
      <p:ext uri="{BB962C8B-B14F-4D97-AF65-F5344CB8AC3E}">
        <p14:creationId xmlns:p14="http://schemas.microsoft.com/office/powerpoint/2010/main" val="1173082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62A8B-21FD-74E9-8464-D0B35AD9C23E}"/>
            </a:ext>
          </a:extLst>
        </p:cNvPr>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1C3F7271-3EA0-C152-E1D4-73DA2A96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7" name="Rectangle 6">
            <a:extLst>
              <a:ext uri="{FF2B5EF4-FFF2-40B4-BE49-F238E27FC236}">
                <a16:creationId xmlns:a16="http://schemas.microsoft.com/office/drawing/2014/main" id="{A7CA1D31-E243-41CE-AC3C-4D867F9DC4C7}"/>
              </a:ext>
            </a:extLst>
          </p:cNvPr>
          <p:cNvSpPr/>
          <p:nvPr/>
        </p:nvSpPr>
        <p:spPr>
          <a:xfrm>
            <a:off x="1620344" y="419097"/>
            <a:ext cx="4300400" cy="74295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E25E04A-005C-F33B-29FA-5FDC5E26C04C}"/>
              </a:ext>
            </a:extLst>
          </p:cNvPr>
          <p:cNvSpPr txBox="1"/>
          <p:nvPr/>
        </p:nvSpPr>
        <p:spPr>
          <a:xfrm>
            <a:off x="1620344" y="441902"/>
            <a:ext cx="4300399" cy="707886"/>
          </a:xfrm>
          <a:prstGeom prst="rect">
            <a:avLst/>
          </a:prstGeom>
          <a:noFill/>
        </p:spPr>
        <p:txBody>
          <a:bodyPr wrap="square" lIns="91440" tIns="45720" rIns="91440" bIns="45720" rtlCol="0" anchor="t">
            <a:spAutoFit/>
          </a:bodyPr>
          <a:lstStyle/>
          <a:p>
            <a:pPr algn="ctr"/>
            <a:r>
              <a:rPr lang="en-GB" sz="2000" b="1">
                <a:solidFill>
                  <a:schemeClr val="bg1"/>
                </a:solidFill>
                <a:latin typeface="Open Sans"/>
                <a:ea typeface="Open Sans"/>
                <a:cs typeface="Open Sans"/>
              </a:rPr>
              <a:t>BEHAVIOUR AND</a:t>
            </a:r>
          </a:p>
          <a:p>
            <a:pPr algn="ctr"/>
            <a:r>
              <a:rPr lang="en-GB" sz="2000" b="1">
                <a:solidFill>
                  <a:schemeClr val="bg1"/>
                </a:solidFill>
                <a:latin typeface="Open Sans"/>
                <a:ea typeface="Open Sans"/>
                <a:cs typeface="Open Sans"/>
              </a:rPr>
              <a:t>ATTITUDES CULTURE</a:t>
            </a:r>
            <a:endPar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Rounded Corners 1">
            <a:extLst>
              <a:ext uri="{FF2B5EF4-FFF2-40B4-BE49-F238E27FC236}">
                <a16:creationId xmlns:a16="http://schemas.microsoft.com/office/drawing/2014/main" id="{76B21A89-5490-1ED4-E789-CC89D266D655}"/>
              </a:ext>
            </a:extLst>
          </p:cNvPr>
          <p:cNvSpPr/>
          <p:nvPr/>
        </p:nvSpPr>
        <p:spPr>
          <a:xfrm>
            <a:off x="221376" y="1396559"/>
            <a:ext cx="7112590" cy="5483200"/>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8" name="TextBox 7">
            <a:extLst>
              <a:ext uri="{FF2B5EF4-FFF2-40B4-BE49-F238E27FC236}">
                <a16:creationId xmlns:a16="http://schemas.microsoft.com/office/drawing/2014/main" id="{54E82BBF-8DE1-666E-AEFD-0194F8AB2FDF}"/>
              </a:ext>
            </a:extLst>
          </p:cNvPr>
          <p:cNvSpPr txBox="1"/>
          <p:nvPr/>
        </p:nvSpPr>
        <p:spPr>
          <a:xfrm>
            <a:off x="577515" y="1614600"/>
            <a:ext cx="6621885" cy="5095882"/>
          </a:xfrm>
          <a:prstGeom prst="rect">
            <a:avLst/>
          </a:prstGeom>
          <a:noFill/>
        </p:spPr>
        <p:txBody>
          <a:bodyPr wrap="square" lIns="91440" tIns="45720" rIns="91440" bIns="45720" rtlCol="0" anchor="t">
            <a:spAutoFit/>
          </a:bodyPr>
          <a:lstStyle/>
          <a:p>
            <a:pPr algn="just"/>
            <a:r>
              <a:rPr lang="en-GB" sz="1200" b="1" dirty="0">
                <a:solidFill>
                  <a:srgbClr val="006199"/>
                </a:solidFill>
                <a:ea typeface="+mn-lt"/>
                <a:cs typeface="+mn-lt"/>
              </a:rPr>
              <a:t>Implementation</a:t>
            </a:r>
          </a:p>
          <a:p>
            <a:pPr marL="171450" indent="-171450">
              <a:lnSpc>
                <a:spcPct val="150000"/>
              </a:lnSpc>
              <a:buFont typeface="Arial" panose="020B0604020202020204" pitchFamily="34" charset="0"/>
              <a:buChar char="•"/>
            </a:pPr>
            <a:r>
              <a:rPr lang="en-GB" sz="1100" dirty="0">
                <a:solidFill>
                  <a:srgbClr val="000000"/>
                </a:solidFill>
                <a:latin typeface="Calibri"/>
                <a:ea typeface="Verdana"/>
                <a:cs typeface="Calibri" panose="020F0502020204030204"/>
              </a:rPr>
              <a:t>Our strategies are designed to prevent undesirable behaviour. </a:t>
            </a:r>
          </a:p>
          <a:p>
            <a:pPr marL="171450" indent="-171450">
              <a:lnSpc>
                <a:spcPct val="150000"/>
              </a:lnSpc>
              <a:buFont typeface="Arial" panose="020B0604020202020204" pitchFamily="34" charset="0"/>
              <a:buChar char="•"/>
            </a:pPr>
            <a:r>
              <a:rPr lang="en-GB" sz="1100" dirty="0">
                <a:solidFill>
                  <a:srgbClr val="000000"/>
                </a:solidFill>
                <a:latin typeface="Calibri"/>
                <a:ea typeface="Verdana"/>
                <a:cs typeface="Calibri" panose="020F0502020204030204"/>
              </a:rPr>
              <a:t>Good relationships mean pupils want to behave. </a:t>
            </a:r>
            <a:endParaRPr lang="en-GB" sz="1600" dirty="0"/>
          </a:p>
          <a:p>
            <a:pPr marL="171450" indent="-171450">
              <a:lnSpc>
                <a:spcPct val="150000"/>
              </a:lnSpc>
              <a:buFont typeface="Arial"/>
              <a:buChar char="•"/>
            </a:pPr>
            <a:r>
              <a:rPr lang="en-GB" sz="1100" dirty="0">
                <a:solidFill>
                  <a:srgbClr val="000000"/>
                </a:solidFill>
                <a:latin typeface="Calibri"/>
                <a:ea typeface="Verdana"/>
                <a:cs typeface="Calibri" panose="020F0502020204030204"/>
              </a:rPr>
              <a:t>We encourage simple, approaches and expect pupils to be known individually. </a:t>
            </a:r>
            <a:endParaRPr lang="en-GB" sz="1100" dirty="0"/>
          </a:p>
          <a:p>
            <a:pPr marL="171450" indent="-171450">
              <a:lnSpc>
                <a:spcPct val="150000"/>
              </a:lnSpc>
              <a:buFont typeface="Arial"/>
              <a:buChar char="•"/>
            </a:pPr>
            <a:r>
              <a:rPr lang="en-GB" sz="1100" dirty="0">
                <a:solidFill>
                  <a:srgbClr val="000000"/>
                </a:solidFill>
                <a:latin typeface="Calibri"/>
                <a:ea typeface="Verdana"/>
                <a:cs typeface="Calibri" panose="020F0502020204030204"/>
              </a:rPr>
              <a:t>We recognise the importance of consistency and coherence when managing behaviour. </a:t>
            </a:r>
          </a:p>
          <a:p>
            <a:pPr marL="171450" indent="-171450">
              <a:lnSpc>
                <a:spcPct val="150000"/>
              </a:lnSpc>
              <a:buFont typeface="Arial"/>
              <a:buChar char="•"/>
            </a:pPr>
            <a:r>
              <a:rPr lang="en-GB" sz="1100" dirty="0">
                <a:solidFill>
                  <a:srgbClr val="000000"/>
                </a:solidFill>
                <a:latin typeface="Calibri"/>
                <a:ea typeface="Verdana"/>
                <a:cs typeface="Calibri" panose="020F0502020204030204"/>
              </a:rPr>
              <a:t>We establish the rationale for implementing behaviour strategies, then ensure it is embedded.  </a:t>
            </a:r>
            <a:endParaRPr lang="en-GB" sz="1100" dirty="0"/>
          </a:p>
          <a:p>
            <a:pPr marL="171450" indent="-171450">
              <a:lnSpc>
                <a:spcPct val="150000"/>
              </a:lnSpc>
              <a:buFont typeface="Arial"/>
              <a:buChar char="•"/>
            </a:pPr>
            <a:r>
              <a:rPr lang="en-GB" sz="1100" dirty="0">
                <a:solidFill>
                  <a:srgbClr val="000000"/>
                </a:solidFill>
                <a:latin typeface="Calibri"/>
                <a:ea typeface="Verdana"/>
                <a:cs typeface="Calibri" panose="020F0502020204030204"/>
              </a:rPr>
              <a:t>For pupils who find regulation difficult, we use personalised approaches </a:t>
            </a:r>
            <a:r>
              <a:rPr lang="en-GB" sz="1100" dirty="0">
                <a:solidFill>
                  <a:srgbClr val="FF0000"/>
                </a:solidFill>
                <a:latin typeface="Calibri"/>
                <a:ea typeface="Verdana"/>
                <a:cs typeface="Calibri" panose="020F0502020204030204"/>
              </a:rPr>
              <a:t>and supportive </a:t>
            </a:r>
            <a:r>
              <a:rPr lang="en-GB" sz="1100" dirty="0">
                <a:solidFill>
                  <a:srgbClr val="000000"/>
                </a:solidFill>
                <a:latin typeface="Calibri"/>
                <a:ea typeface="Verdana"/>
                <a:cs typeface="Calibri" panose="020F0502020204030204"/>
              </a:rPr>
              <a:t>interventions. </a:t>
            </a:r>
          </a:p>
          <a:p>
            <a:pPr marL="171450" indent="-171450">
              <a:lnSpc>
                <a:spcPct val="150000"/>
              </a:lnSpc>
              <a:buFont typeface="Arial"/>
              <a:buChar char="•"/>
            </a:pPr>
            <a:r>
              <a:rPr lang="en-GB" sz="1100" dirty="0">
                <a:solidFill>
                  <a:srgbClr val="000000"/>
                </a:solidFill>
                <a:latin typeface="Calibri"/>
                <a:ea typeface="Verdana"/>
                <a:cs typeface="Calibri" panose="020F0502020204030204"/>
              </a:rPr>
              <a:t>Staff are trained in specific strategies for dealing with pupils with high behaviour needs. </a:t>
            </a:r>
          </a:p>
          <a:p>
            <a:pPr marL="171450" indent="-171450">
              <a:lnSpc>
                <a:spcPct val="150000"/>
              </a:lnSpc>
              <a:buFont typeface="Arial"/>
              <a:buChar char="•"/>
            </a:pPr>
            <a:r>
              <a:rPr lang="en-GB" sz="1100" dirty="0">
                <a:solidFill>
                  <a:srgbClr val="000000"/>
                </a:solidFill>
                <a:latin typeface="Calibri"/>
                <a:ea typeface="Verdana"/>
                <a:cs typeface="Calibri" panose="020F0502020204030204"/>
              </a:rPr>
              <a:t>Our curriculum teaches the importance of behaviour for learning. </a:t>
            </a:r>
          </a:p>
          <a:p>
            <a:pPr marL="171450" indent="-171450">
              <a:lnSpc>
                <a:spcPct val="150000"/>
              </a:lnSpc>
              <a:buFont typeface="Arial"/>
              <a:buChar char="•"/>
            </a:pPr>
            <a:r>
              <a:rPr lang="en-GB" sz="1100" dirty="0">
                <a:solidFill>
                  <a:srgbClr val="242424"/>
                </a:solidFill>
                <a:latin typeface="Calibri"/>
                <a:ea typeface="Verdana"/>
                <a:cs typeface="Calibri" panose="020F0502020204030204"/>
              </a:rPr>
              <a:t>Pupils' self-perception and confidence influences their ability to navigate challenges. </a:t>
            </a:r>
          </a:p>
          <a:p>
            <a:pPr marL="171450" indent="-171450">
              <a:lnSpc>
                <a:spcPct val="150000"/>
              </a:lnSpc>
              <a:buFont typeface="Arial"/>
              <a:buChar char="•"/>
            </a:pPr>
            <a:r>
              <a:rPr lang="en-GB" sz="1100" dirty="0">
                <a:solidFill>
                  <a:srgbClr val="242424"/>
                </a:solidFill>
                <a:latin typeface="Calibri"/>
                <a:ea typeface="Verdana"/>
                <a:cs typeface="Calibri" panose="020F0502020204030204"/>
              </a:rPr>
              <a:t>We foster a collaborative atmosphere which promotes collective learning.  </a:t>
            </a:r>
          </a:p>
          <a:p>
            <a:pPr marL="171450" indent="-171450">
              <a:lnSpc>
                <a:spcPct val="150000"/>
              </a:lnSpc>
              <a:buFont typeface="Arial"/>
              <a:buChar char="•"/>
            </a:pPr>
            <a:r>
              <a:rPr lang="en-GB" sz="1100" dirty="0">
                <a:solidFill>
                  <a:srgbClr val="242424"/>
                </a:solidFill>
                <a:latin typeface="Calibri"/>
                <a:ea typeface="Verdana"/>
                <a:cs typeface="Calibri" panose="020F0502020204030204"/>
              </a:rPr>
              <a:t>Peer interactions are encouraged to influence behaviour and attitude towards learning. </a:t>
            </a:r>
          </a:p>
          <a:p>
            <a:pPr marL="171450" indent="-171450">
              <a:lnSpc>
                <a:spcPct val="150000"/>
              </a:lnSpc>
              <a:buFont typeface="Arial"/>
              <a:buChar char="•"/>
            </a:pPr>
            <a:r>
              <a:rPr lang="en-GB" sz="1100" dirty="0">
                <a:solidFill>
                  <a:srgbClr val="242424"/>
                </a:solidFill>
                <a:latin typeface="Calibri"/>
                <a:ea typeface="Verdana"/>
                <a:cs typeface="Calibri" panose="020F0502020204030204"/>
              </a:rPr>
              <a:t>Teamwork and mutual support enhance the social fabric of the classroom. </a:t>
            </a:r>
          </a:p>
          <a:p>
            <a:pPr marL="171450" indent="-171450">
              <a:lnSpc>
                <a:spcPct val="150000"/>
              </a:lnSpc>
              <a:buFont typeface="Arial"/>
              <a:buChar char="•"/>
            </a:pPr>
            <a:r>
              <a:rPr lang="en-GB" sz="1100" dirty="0">
                <a:solidFill>
                  <a:srgbClr val="242424"/>
                </a:solidFill>
                <a:latin typeface="Calibri"/>
                <a:ea typeface="Verdana"/>
                <a:cs typeface="Calibri" panose="020F0502020204030204"/>
              </a:rPr>
              <a:t>Our curriculum is adapted which will lead to the experience of success for all.  </a:t>
            </a:r>
          </a:p>
          <a:p>
            <a:pPr marL="171450" indent="-171450">
              <a:lnSpc>
                <a:spcPct val="150000"/>
              </a:lnSpc>
              <a:buFont typeface="Arial"/>
              <a:buChar char="•"/>
            </a:pPr>
            <a:r>
              <a:rPr lang="en-GB" sz="1100" dirty="0">
                <a:solidFill>
                  <a:srgbClr val="242424"/>
                </a:solidFill>
                <a:latin typeface="Calibri"/>
                <a:ea typeface="Verdana"/>
                <a:cs typeface="Calibri" panose="020F0502020204030204"/>
              </a:rPr>
              <a:t>By cultivating a positive curriculum, we create an environment where behaviour for learning thrives </a:t>
            </a:r>
            <a:r>
              <a:rPr lang="en-GB" sz="1100" dirty="0">
                <a:solidFill>
                  <a:srgbClr val="FF0000"/>
                </a:solidFill>
                <a:latin typeface="Calibri"/>
                <a:ea typeface="Verdana"/>
                <a:cs typeface="Calibri" panose="020F0502020204030204"/>
              </a:rPr>
              <a:t>and is expected. </a:t>
            </a:r>
          </a:p>
          <a:p>
            <a:pPr marL="171450" indent="-171450">
              <a:lnSpc>
                <a:spcPct val="150000"/>
              </a:lnSpc>
              <a:buFont typeface="Arial"/>
              <a:buChar char="•"/>
            </a:pPr>
            <a:r>
              <a:rPr lang="en-GB" sz="1100" dirty="0">
                <a:solidFill>
                  <a:srgbClr val="242424"/>
                </a:solidFill>
                <a:latin typeface="Calibri"/>
                <a:ea typeface="Verdana"/>
                <a:cs typeface="Calibri" panose="020F0502020204030204"/>
              </a:rPr>
              <a:t>Improvements to behaviour will be evidenced in pupil voice, staff voice, behaviour incidents recorded and parent feedback.   </a:t>
            </a:r>
          </a:p>
          <a:p>
            <a:pPr marL="171450" indent="-171450">
              <a:lnSpc>
                <a:spcPct val="150000"/>
              </a:lnSpc>
              <a:buFont typeface="Arial"/>
              <a:buChar char="•"/>
            </a:pPr>
            <a:r>
              <a:rPr lang="en-GB" sz="1100" dirty="0">
                <a:solidFill>
                  <a:srgbClr val="242424"/>
                </a:solidFill>
                <a:latin typeface="Calibri"/>
                <a:ea typeface="Verdana"/>
                <a:cs typeface="Calibri" panose="020F0502020204030204"/>
              </a:rPr>
              <a:t>Leaders in school are expected to analyse behaviour termly to inform further actions. </a:t>
            </a:r>
          </a:p>
          <a:p>
            <a:pPr marL="171450" indent="-171450">
              <a:lnSpc>
                <a:spcPct val="150000"/>
              </a:lnSpc>
              <a:buFont typeface="Arial"/>
              <a:buChar char="•"/>
            </a:pPr>
            <a:endParaRPr lang="en-GB" sz="1200" dirty="0">
              <a:solidFill>
                <a:srgbClr val="242424"/>
              </a:solidFill>
              <a:latin typeface="Calibri"/>
              <a:ea typeface="Verdana"/>
              <a:cs typeface="Calibri" panose="020F0502020204030204"/>
            </a:endParaRPr>
          </a:p>
        </p:txBody>
      </p:sp>
      <p:sp>
        <p:nvSpPr>
          <p:cNvPr id="15" name="Rectangle: Rounded Corners 14">
            <a:extLst>
              <a:ext uri="{FF2B5EF4-FFF2-40B4-BE49-F238E27FC236}">
                <a16:creationId xmlns:a16="http://schemas.microsoft.com/office/drawing/2014/main" id="{E8AA96F8-1B48-92A5-3D1A-5E71BACBC788}"/>
              </a:ext>
            </a:extLst>
          </p:cNvPr>
          <p:cNvSpPr/>
          <p:nvPr/>
        </p:nvSpPr>
        <p:spPr>
          <a:xfrm>
            <a:off x="221375" y="6996895"/>
            <a:ext cx="7189241" cy="2691154"/>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6" name="TextBox 15">
            <a:extLst>
              <a:ext uri="{FF2B5EF4-FFF2-40B4-BE49-F238E27FC236}">
                <a16:creationId xmlns:a16="http://schemas.microsoft.com/office/drawing/2014/main" id="{1436CB4D-AA59-5230-24F4-367A2AD2908B}"/>
              </a:ext>
            </a:extLst>
          </p:cNvPr>
          <p:cNvSpPr txBox="1"/>
          <p:nvPr/>
        </p:nvSpPr>
        <p:spPr>
          <a:xfrm>
            <a:off x="379185" y="7067395"/>
            <a:ext cx="6857716" cy="2620654"/>
          </a:xfrm>
          <a:prstGeom prst="rect">
            <a:avLst/>
          </a:prstGeom>
          <a:noFill/>
        </p:spPr>
        <p:txBody>
          <a:bodyPr wrap="square" rtlCol="0">
            <a:spAutoFit/>
          </a:bodyPr>
          <a:lstStyle/>
          <a:p>
            <a:r>
              <a:rPr lang="en-GB" sz="1200" b="1" dirty="0">
                <a:solidFill>
                  <a:srgbClr val="006199"/>
                </a:solidFill>
                <a:latin typeface="Calibri"/>
                <a:ea typeface="Verdana"/>
                <a:cs typeface="Arial"/>
              </a:rPr>
              <a:t>Impact</a:t>
            </a:r>
          </a:p>
          <a:p>
            <a:r>
              <a:rPr lang="en-US" sz="1100" dirty="0">
                <a:solidFill>
                  <a:srgbClr val="808080"/>
                </a:solidFill>
                <a:latin typeface="Calibri"/>
                <a:ea typeface="Verdana"/>
                <a:cs typeface="Arial"/>
              </a:rPr>
              <a:t>Through a clear behaviour policy that is routed in the eight virtues and key principles of catholic social teaching behaviour at St Bede's is excellent .</a:t>
            </a:r>
          </a:p>
          <a:p>
            <a:pPr marL="171450" indent="-171450">
              <a:lnSpc>
                <a:spcPct val="150000"/>
              </a:lnSpc>
              <a:buFont typeface="Arial,Sans-Serif"/>
              <a:buChar char="•"/>
            </a:pPr>
            <a:r>
              <a:rPr lang="en-GB" sz="1100" dirty="0">
                <a:solidFill>
                  <a:srgbClr val="000000"/>
                </a:solidFill>
                <a:latin typeface="Calibri"/>
                <a:ea typeface="Verdana"/>
                <a:cs typeface="Arial"/>
              </a:rPr>
              <a:t>We have an establish a culture where relationships impact positively on behaviour for learning and attitudes and attendance</a:t>
            </a:r>
          </a:p>
          <a:p>
            <a:pPr marL="171450" indent="-171450">
              <a:lnSpc>
                <a:spcPct val="150000"/>
              </a:lnSpc>
              <a:buFont typeface="Arial,Sans-Serif"/>
              <a:buChar char="•"/>
            </a:pPr>
            <a:r>
              <a:rPr lang="en-GB" sz="1100" dirty="0">
                <a:solidFill>
                  <a:srgbClr val="000000"/>
                </a:solidFill>
                <a:latin typeface="Calibri"/>
                <a:ea typeface="Verdana"/>
                <a:cs typeface="Arial"/>
              </a:rPr>
              <a:t>The children feel they have status and voice </a:t>
            </a:r>
            <a:r>
              <a:rPr lang="en-GB" sz="1100" dirty="0">
                <a:latin typeface="Calibri"/>
                <a:ea typeface="Verdana"/>
                <a:cs typeface="Arial"/>
              </a:rPr>
              <a:t>within St Bede’s.</a:t>
            </a:r>
          </a:p>
          <a:p>
            <a:pPr marL="171450" indent="-171450">
              <a:lnSpc>
                <a:spcPct val="150000"/>
              </a:lnSpc>
              <a:buFont typeface="Arial,Sans-Serif"/>
              <a:buChar char="•"/>
            </a:pPr>
            <a:r>
              <a:rPr lang="en-GB" sz="1100" dirty="0">
                <a:latin typeface="Calibri"/>
                <a:ea typeface="Verdana"/>
                <a:cs typeface="Arial"/>
              </a:rPr>
              <a:t>Incidents of low level disruption in lessons is minimal and poor behaviour for learning is rare.</a:t>
            </a:r>
            <a:endParaRPr lang="en-US" sz="1100" dirty="0">
              <a:latin typeface="Calibri"/>
              <a:ea typeface="Verdana"/>
              <a:cs typeface="Arial"/>
            </a:endParaRPr>
          </a:p>
          <a:p>
            <a:pPr marL="171450" indent="-171450">
              <a:lnSpc>
                <a:spcPct val="150000"/>
              </a:lnSpc>
              <a:buFont typeface="Arial,Sans-Serif"/>
              <a:buChar char="•"/>
            </a:pPr>
            <a:r>
              <a:rPr lang="en-GB" sz="1100" dirty="0">
                <a:solidFill>
                  <a:srgbClr val="0B0C0C"/>
                </a:solidFill>
                <a:latin typeface="Calibri"/>
                <a:ea typeface="Verdana"/>
                <a:cs typeface="Arial"/>
              </a:rPr>
              <a:t>All staff have created a safe, calm, orderly and positive environment. </a:t>
            </a:r>
            <a:endParaRPr lang="en-US" sz="1100" dirty="0">
              <a:solidFill>
                <a:srgbClr val="000000"/>
              </a:solidFill>
              <a:latin typeface="Calibri"/>
              <a:ea typeface="Verdana"/>
              <a:cs typeface="Arial"/>
            </a:endParaRPr>
          </a:p>
          <a:p>
            <a:pPr marL="171450" indent="-171450">
              <a:lnSpc>
                <a:spcPct val="150000"/>
              </a:lnSpc>
              <a:buFont typeface="Arial,Sans-Serif"/>
              <a:buChar char="•"/>
            </a:pPr>
            <a:r>
              <a:rPr lang="en-GB" sz="1100" dirty="0">
                <a:solidFill>
                  <a:srgbClr val="0B0C0C"/>
                </a:solidFill>
                <a:latin typeface="Calibri"/>
                <a:ea typeface="Verdana"/>
                <a:cs typeface="Arial"/>
              </a:rPr>
              <a:t>Behaviour is  exceptional because positive attitudes to learning are strong. </a:t>
            </a:r>
            <a:endParaRPr lang="en-US" sz="1100" dirty="0">
              <a:solidFill>
                <a:srgbClr val="000000"/>
              </a:solidFill>
              <a:latin typeface="Calibri"/>
              <a:ea typeface="Verdana"/>
              <a:cs typeface="Arial"/>
            </a:endParaRPr>
          </a:p>
          <a:p>
            <a:pPr marL="171450" indent="-171450">
              <a:lnSpc>
                <a:spcPct val="150000"/>
              </a:lnSpc>
              <a:buFont typeface="Arial,Sans-Serif"/>
              <a:buChar char="•"/>
            </a:pPr>
            <a:r>
              <a:rPr lang="en-GB" sz="1100" dirty="0">
                <a:solidFill>
                  <a:srgbClr val="0B0C0C"/>
                </a:solidFill>
                <a:latin typeface="Calibri"/>
                <a:ea typeface="Verdana"/>
                <a:cs typeface="Arial"/>
              </a:rPr>
              <a:t>Pupils feel safe from bullying. If it takes place, it is dealt with quickly, consistently, effectively.</a:t>
            </a:r>
            <a:endParaRPr lang="en-US" sz="1100" dirty="0">
              <a:solidFill>
                <a:srgbClr val="000000"/>
              </a:solidFill>
              <a:latin typeface="Calibri"/>
              <a:ea typeface="Verdana"/>
              <a:cs typeface="Arial"/>
            </a:endParaRPr>
          </a:p>
          <a:p>
            <a:pPr marL="171450" indent="-171450">
              <a:lnSpc>
                <a:spcPct val="150000"/>
              </a:lnSpc>
              <a:buFont typeface="Arial,Sans-Serif"/>
              <a:buChar char="•"/>
            </a:pPr>
            <a:r>
              <a:rPr lang="en-GB" sz="1100" dirty="0">
                <a:solidFill>
                  <a:srgbClr val="000000"/>
                </a:solidFill>
                <a:latin typeface="Calibri"/>
                <a:ea typeface="Verdana"/>
                <a:cs typeface="Arial"/>
              </a:rPr>
              <a:t>Pupils are ready to succeed in their next phase of their journey.</a:t>
            </a:r>
            <a:endParaRPr lang="en-US" sz="1100" dirty="0">
              <a:solidFill>
                <a:srgbClr val="808080"/>
              </a:solidFill>
              <a:latin typeface="Calibri"/>
              <a:ea typeface="Verdana"/>
              <a:cs typeface="Arial"/>
            </a:endParaRPr>
          </a:p>
        </p:txBody>
      </p:sp>
      <p:sp>
        <p:nvSpPr>
          <p:cNvPr id="3" name="Slide Number Placeholder 6">
            <a:extLst>
              <a:ext uri="{FF2B5EF4-FFF2-40B4-BE49-F238E27FC236}">
                <a16:creationId xmlns:a16="http://schemas.microsoft.com/office/drawing/2014/main" id="{4813E3F3-C88F-749E-B8EE-E2D1BB5DDCBF}"/>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10</a:t>
            </a:fld>
            <a:endParaRPr lang="en-GB" sz="1200" b="1">
              <a:solidFill>
                <a:schemeClr val="bg1"/>
              </a:solidFill>
            </a:endParaRPr>
          </a:p>
        </p:txBody>
      </p:sp>
      <p:sp>
        <p:nvSpPr>
          <p:cNvPr id="9" name="TextBox 8">
            <a:extLst>
              <a:ext uri="{FF2B5EF4-FFF2-40B4-BE49-F238E27FC236}">
                <a16:creationId xmlns:a16="http://schemas.microsoft.com/office/drawing/2014/main" id="{243EB9B4-EB3A-7D53-68DF-05CB0BF28E77}"/>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315420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2DBC0550-4A3B-CDE2-C9BE-CCA7012DE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pic>
        <p:nvPicPr>
          <p:cNvPr id="4" name="Picture 3" descr="A diagram of a diagram&#10;&#10;Description automatically generated with medium confidence">
            <a:extLst>
              <a:ext uri="{FF2B5EF4-FFF2-40B4-BE49-F238E27FC236}">
                <a16:creationId xmlns:a16="http://schemas.microsoft.com/office/drawing/2014/main" id="{39ACAC12-50A9-AC68-9166-8A07AE469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69" y="1193993"/>
            <a:ext cx="6962775" cy="6962775"/>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08727" y="489527"/>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CURRICULUM VISION</a:t>
            </a:r>
          </a:p>
        </p:txBody>
      </p:sp>
      <p:sp>
        <p:nvSpPr>
          <p:cNvPr id="20" name="TextBox 19">
            <a:extLst>
              <a:ext uri="{FF2B5EF4-FFF2-40B4-BE49-F238E27FC236}">
                <a16:creationId xmlns:a16="http://schemas.microsoft.com/office/drawing/2014/main" id="{38FD0BE2-CFC5-5671-78E0-2F18651F8E0C}"/>
              </a:ext>
            </a:extLst>
          </p:cNvPr>
          <p:cNvSpPr txBox="1"/>
          <p:nvPr/>
        </p:nvSpPr>
        <p:spPr>
          <a:xfrm>
            <a:off x="365969" y="8368743"/>
            <a:ext cx="6712085" cy="1397306"/>
          </a:xfrm>
          <a:prstGeom prst="rect">
            <a:avLst/>
          </a:prstGeom>
          <a:noFill/>
        </p:spPr>
        <p:txBody>
          <a:bodyPr wrap="square" lIns="91440" tIns="45720" rIns="91440" bIns="45720" rtlCol="0" anchor="t">
            <a:spAutoFit/>
          </a:bodyPr>
          <a:lstStyle/>
          <a:p>
            <a:pPr algn="just">
              <a:lnSpc>
                <a:spcPct val="107000"/>
              </a:lnSpc>
              <a:spcAft>
                <a:spcPts val="800"/>
              </a:spcAft>
            </a:pPr>
            <a:r>
              <a:rPr lang="en-GB" sz="1050" kern="0" dirty="0">
                <a:solidFill>
                  <a:srgbClr val="212529"/>
                </a:solidFill>
                <a:effectLst/>
                <a:ea typeface="Times New Roman" panose="02020603050405020304" pitchFamily="18" charset="0"/>
                <a:cs typeface="Arial"/>
              </a:rPr>
              <a:t>St Bede’s is a community where all are provided with the opportunity to achieve their full potential in a way that is rooted firmly in the values of the Gospel. We are committed to a cohesive, purposeful, progressive and inclusive curriculum . </a:t>
            </a:r>
            <a:r>
              <a:rPr lang="en-GB" sz="1050" kern="0">
                <a:solidFill>
                  <a:srgbClr val="212529"/>
                </a:solidFill>
                <a:effectLst/>
                <a:ea typeface="Times New Roman" panose="02020603050405020304" pitchFamily="18" charset="0"/>
                <a:cs typeface="Arial"/>
              </a:rPr>
              <a:t>We </a:t>
            </a:r>
            <a:r>
              <a:rPr lang="en-GB" sz="1050" kern="0" dirty="0">
                <a:solidFill>
                  <a:srgbClr val="212529"/>
                </a:solidFill>
                <a:ea typeface="Times New Roman" panose="02020603050405020304" pitchFamily="18" charset="0"/>
                <a:cs typeface="Arial"/>
              </a:rPr>
              <a:t>celebrate</a:t>
            </a:r>
            <a:r>
              <a:rPr lang="en-GB" sz="1050" kern="0" dirty="0">
                <a:solidFill>
                  <a:srgbClr val="212529"/>
                </a:solidFill>
                <a:effectLst/>
                <a:ea typeface="Times New Roman" panose="02020603050405020304" pitchFamily="18" charset="0"/>
                <a:cs typeface="Arial"/>
              </a:rPr>
              <a:t> diversity of experience, need, interest and achievement.  </a:t>
            </a:r>
            <a:r>
              <a:rPr lang="en-GB" sz="1050" kern="0" dirty="0">
                <a:solidFill>
                  <a:srgbClr val="212529"/>
                </a:solidFill>
                <a:ea typeface="Times New Roman" panose="02020603050405020304" pitchFamily="18" charset="0"/>
                <a:cs typeface="Arial"/>
              </a:rPr>
              <a:t> </a:t>
            </a:r>
            <a:endParaRPr lang="en-GB" sz="1050" kern="100" dirty="0">
              <a:solidFill>
                <a:srgbClr val="000000"/>
              </a:solidFill>
              <a:ea typeface="Times New Roman" panose="02020603050405020304" pitchFamily="18" charset="0"/>
              <a:cs typeface="Arial" panose="020B0604020202020204" pitchFamily="34" charset="0"/>
            </a:endParaRPr>
          </a:p>
          <a:p>
            <a:pPr algn="just">
              <a:lnSpc>
                <a:spcPct val="107000"/>
              </a:lnSpc>
              <a:spcAft>
                <a:spcPts val="800"/>
              </a:spcAft>
            </a:pPr>
            <a:r>
              <a:rPr lang="en-GB" sz="1050" kern="0" dirty="0">
                <a:solidFill>
                  <a:srgbClr val="212529"/>
                </a:solidFill>
                <a:effectLst/>
                <a:ea typeface="Times New Roman" panose="02020603050405020304" pitchFamily="18" charset="0"/>
                <a:cs typeface="Arial"/>
              </a:rPr>
              <a:t>Our curriculum </a:t>
            </a:r>
            <a:r>
              <a:rPr lang="en-GB" sz="1050" kern="100" dirty="0">
                <a:solidFill>
                  <a:srgbClr val="303030"/>
                </a:solidFill>
                <a:effectLst/>
                <a:ea typeface="Calibri" panose="020F0502020204030204" pitchFamily="34" charset="0"/>
                <a:cs typeface="Arial"/>
              </a:rPr>
              <a:t>celebrates our local heritage and nurtures pupil’s understanding of the communities in which they live. It </a:t>
            </a:r>
            <a:r>
              <a:rPr lang="en-GB" sz="1050" kern="0" dirty="0">
                <a:solidFill>
                  <a:srgbClr val="212529"/>
                </a:solidFill>
                <a:effectLst/>
                <a:ea typeface="Times New Roman" panose="02020603050405020304" pitchFamily="18" charset="0"/>
                <a:cs typeface="Arial"/>
              </a:rPr>
              <a:t>fully prepares </a:t>
            </a:r>
            <a:r>
              <a:rPr lang="en-GB" sz="1050" kern="0" dirty="0">
                <a:solidFill>
                  <a:srgbClr val="000000"/>
                </a:solidFill>
                <a:effectLst/>
                <a:ea typeface="Times New Roman" panose="02020603050405020304" pitchFamily="18" charset="0"/>
                <a:cs typeface="Arial"/>
              </a:rPr>
              <a:t>pupils</a:t>
            </a:r>
            <a:r>
              <a:rPr lang="en-GB" sz="1050" kern="0" dirty="0">
                <a:solidFill>
                  <a:srgbClr val="212529"/>
                </a:solidFill>
                <a:effectLst/>
                <a:ea typeface="Times New Roman" panose="02020603050405020304" pitchFamily="18" charset="0"/>
                <a:cs typeface="Arial"/>
              </a:rPr>
              <a:t> for the next steps in their learning journey and opens the doors to the wider world as life-long learners. </a:t>
            </a:r>
            <a:r>
              <a:rPr lang="en-GB" sz="1050" kern="0" dirty="0">
                <a:solidFill>
                  <a:srgbClr val="212529"/>
                </a:solidFill>
                <a:ea typeface="Times New Roman" panose="02020603050405020304" pitchFamily="18" charset="0"/>
                <a:cs typeface="Arial"/>
              </a:rPr>
              <a:t> We have created a cohesive curriculum with broadening horizons, living a Catholic life, understanding our place and time in the world and aspiring to achieve as the golden threads that runs through all that we do.  </a:t>
            </a:r>
            <a:endParaRPr lang="en-GB" sz="1050" kern="100" dirty="0">
              <a:effectLst/>
              <a:ea typeface="Calibri" panose="020F0502020204030204" pitchFamily="34" charset="0"/>
              <a:cs typeface="Arial"/>
            </a:endParaRPr>
          </a:p>
        </p:txBody>
      </p:sp>
      <p:sp>
        <p:nvSpPr>
          <p:cNvPr id="2" name="Slide Number Placeholder 6">
            <a:extLst>
              <a:ext uri="{FF2B5EF4-FFF2-40B4-BE49-F238E27FC236}">
                <a16:creationId xmlns:a16="http://schemas.microsoft.com/office/drawing/2014/main" id="{A927B3FC-934B-2A77-26AE-155335DC8BEF}"/>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11</a:t>
            </a:fld>
            <a:endParaRPr lang="en-GB" sz="1200" b="1">
              <a:solidFill>
                <a:schemeClr val="bg1"/>
              </a:solidFill>
            </a:endParaRPr>
          </a:p>
        </p:txBody>
      </p:sp>
      <p:sp>
        <p:nvSpPr>
          <p:cNvPr id="5" name="TextBox 4">
            <a:extLst>
              <a:ext uri="{FF2B5EF4-FFF2-40B4-BE49-F238E27FC236}">
                <a16:creationId xmlns:a16="http://schemas.microsoft.com/office/drawing/2014/main" id="{823CA4D2-FCDD-E0E3-71AB-AA7FBC7CD6E3}"/>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3305755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58011F-D534-4184-85D7-6A38CDCCD73F}"/>
              </a:ext>
            </a:extLst>
          </p:cNvPr>
          <p:cNvPicPr>
            <a:picLocks noChangeAspect="1"/>
          </p:cNvPicPr>
          <p:nvPr/>
        </p:nvPicPr>
        <p:blipFill>
          <a:blip r:embed="rId3"/>
          <a:stretch>
            <a:fillRect/>
          </a:stretch>
        </p:blipFill>
        <p:spPr>
          <a:xfrm>
            <a:off x="11687" y="223284"/>
            <a:ext cx="7675653" cy="5203483"/>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D651BAF5-B202-9AAD-8214-367269F8F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58" name="TextBox 57">
            <a:extLst>
              <a:ext uri="{FF2B5EF4-FFF2-40B4-BE49-F238E27FC236}">
                <a16:creationId xmlns:a16="http://schemas.microsoft.com/office/drawing/2014/main" id="{D3AD4254-BDA5-90FA-72A4-65E5F5C75053}"/>
              </a:ext>
            </a:extLst>
          </p:cNvPr>
          <p:cNvSpPr txBox="1"/>
          <p:nvPr/>
        </p:nvSpPr>
        <p:spPr>
          <a:xfrm>
            <a:off x="493470" y="9107056"/>
            <a:ext cx="6712085" cy="1042529"/>
          </a:xfrm>
          <a:prstGeom prst="rect">
            <a:avLst/>
          </a:prstGeom>
          <a:noFill/>
        </p:spPr>
        <p:txBody>
          <a:bodyPr wrap="square" lIns="91440" tIns="45720" rIns="91440" bIns="45720" rtlCol="0" anchor="t">
            <a:spAutoFit/>
          </a:bodyPr>
          <a:lstStyle/>
          <a:p>
            <a:pPr algn="ctr">
              <a:lnSpc>
                <a:spcPct val="107000"/>
              </a:lnSpc>
              <a:spcAft>
                <a:spcPts val="800"/>
              </a:spcAft>
            </a:pPr>
            <a:r>
              <a:rPr lang="en-GB" sz="1600" b="1" kern="0" dirty="0">
                <a:effectLst/>
                <a:ea typeface="Times New Roman" panose="02020603050405020304" pitchFamily="18" charset="0"/>
                <a:cs typeface="Arial"/>
              </a:rPr>
              <a:t>Everything begins with our curriculum drivers. </a:t>
            </a:r>
          </a:p>
          <a:p>
            <a:pPr algn="just">
              <a:lnSpc>
                <a:spcPct val="107000"/>
              </a:lnSpc>
              <a:spcAft>
                <a:spcPts val="800"/>
              </a:spcAft>
            </a:pPr>
            <a:r>
              <a:rPr lang="en-GB" sz="1200" kern="0" dirty="0">
                <a:effectLst/>
                <a:ea typeface="Times New Roman" panose="02020603050405020304" pitchFamily="18" charset="0"/>
                <a:cs typeface="Arial"/>
              </a:rPr>
              <a:t>They are woven through all that we do and underpin our shared belief that our role is to support children in understanding their place as a global citizen, having aspirations to achieve, broadening horizons and living the Gospel of life through Catholic Social Teaching.</a:t>
            </a:r>
          </a:p>
        </p:txBody>
      </p:sp>
      <p:sp>
        <p:nvSpPr>
          <p:cNvPr id="6" name="Rectangle 5">
            <a:extLst>
              <a:ext uri="{FF2B5EF4-FFF2-40B4-BE49-F238E27FC236}">
                <a16:creationId xmlns:a16="http://schemas.microsoft.com/office/drawing/2014/main" id="{FC404AE5-6586-2833-D26B-C73727E25A1D}"/>
              </a:ext>
            </a:extLst>
          </p:cNvPr>
          <p:cNvSpPr/>
          <p:nvPr/>
        </p:nvSpPr>
        <p:spPr>
          <a:xfrm>
            <a:off x="-2167" y="5428767"/>
            <a:ext cx="7587385" cy="1525264"/>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DAA6775-15D2-0FBC-8F72-CEDE3ED5C752}"/>
              </a:ext>
            </a:extLst>
          </p:cNvPr>
          <p:cNvSpPr txBox="1"/>
          <p:nvPr/>
        </p:nvSpPr>
        <p:spPr>
          <a:xfrm>
            <a:off x="421109" y="5547784"/>
            <a:ext cx="6712085" cy="1908215"/>
          </a:xfrm>
          <a:prstGeom prst="rect">
            <a:avLst/>
          </a:prstGeom>
          <a:noFill/>
        </p:spPr>
        <p:txBody>
          <a:bodyPr wrap="square" lIns="91440" tIns="45720" rIns="91440" bIns="45720" rtlCol="0" anchor="t">
            <a:spAutoFit/>
          </a:bodyPr>
          <a:lstStyle/>
          <a:p>
            <a:pPr algn="ctr"/>
            <a:r>
              <a:rPr lang="en-GB" sz="1600" b="1" i="1" dirty="0">
                <a:solidFill>
                  <a:schemeClr val="bg1"/>
                </a:solidFill>
                <a:ea typeface="+mn-lt"/>
                <a:cs typeface="+mn-lt"/>
              </a:rPr>
              <a:t> “The Curriculum is not just one of the many things that Head teachers have responsibility for – it defines the purposes of a school and the journey leaders want its pupils to take.”</a:t>
            </a:r>
          </a:p>
          <a:p>
            <a:pPr algn="ctr"/>
            <a:r>
              <a:rPr lang="en-GB" sz="1600" b="1" i="1" dirty="0">
                <a:solidFill>
                  <a:srgbClr val="FF0000"/>
                </a:solidFill>
                <a:ea typeface="+mn-lt"/>
                <a:cs typeface="+mn-lt"/>
              </a:rPr>
              <a:t> At St Bede’s our curriculum celebrates our local heritage and context of the pupils’ lives and experiences. </a:t>
            </a:r>
            <a:endParaRPr lang="en-US" sz="1600" dirty="0">
              <a:solidFill>
                <a:srgbClr val="FF0000"/>
              </a:solidFill>
              <a:ea typeface="+mn-lt"/>
              <a:cs typeface="+mn-lt"/>
            </a:endParaRPr>
          </a:p>
          <a:p>
            <a:pPr algn="ctr"/>
            <a:endParaRPr lang="en-GB" sz="1400" b="1" dirty="0">
              <a:solidFill>
                <a:schemeClr val="bg1"/>
              </a:solidFill>
              <a:ea typeface="+mn-lt"/>
              <a:cs typeface="+mn-lt"/>
            </a:endParaRPr>
          </a:p>
          <a:p>
            <a:pPr algn="ctr"/>
            <a:r>
              <a:rPr lang="en-GB" sz="1400" b="1" dirty="0">
                <a:solidFill>
                  <a:schemeClr val="bg1"/>
                </a:solidFill>
                <a:ea typeface="+mn-lt"/>
                <a:cs typeface="+mn-lt"/>
              </a:rPr>
              <a:t>- Michael Young</a:t>
            </a:r>
            <a:endParaRPr lang="en-GB" sz="1400" dirty="0">
              <a:solidFill>
                <a:schemeClr val="bg1"/>
              </a:solidFill>
            </a:endParaRPr>
          </a:p>
          <a:p>
            <a:pPr algn="ctr"/>
            <a:endParaRPr lang="en-GB" sz="1000" b="1" i="1" dirty="0">
              <a:solidFill>
                <a:srgbClr val="006199"/>
              </a:solidFill>
              <a:latin typeface="Open Sans"/>
              <a:ea typeface="Open Sans"/>
              <a:cs typeface="Open Sans"/>
            </a:endParaRPr>
          </a:p>
        </p:txBody>
      </p:sp>
      <p:grpSp>
        <p:nvGrpSpPr>
          <p:cNvPr id="14" name="Group 13">
            <a:extLst>
              <a:ext uri="{FF2B5EF4-FFF2-40B4-BE49-F238E27FC236}">
                <a16:creationId xmlns:a16="http://schemas.microsoft.com/office/drawing/2014/main" id="{6753E84E-26EC-1B6E-4C4E-B0880C3A9B28}"/>
              </a:ext>
            </a:extLst>
          </p:cNvPr>
          <p:cNvGrpSpPr/>
          <p:nvPr/>
        </p:nvGrpSpPr>
        <p:grpSpPr>
          <a:xfrm>
            <a:off x="526840" y="7350570"/>
            <a:ext cx="6335410" cy="1702216"/>
            <a:chOff x="526840" y="7445820"/>
            <a:chExt cx="6335410" cy="1702216"/>
          </a:xfrm>
        </p:grpSpPr>
        <p:pic>
          <p:nvPicPr>
            <p:cNvPr id="54" name="Picture 53" descr="A yellow and blue circle with a dart in the center&#10;&#10;Description automatically generated">
              <a:extLst>
                <a:ext uri="{FF2B5EF4-FFF2-40B4-BE49-F238E27FC236}">
                  <a16:creationId xmlns:a16="http://schemas.microsoft.com/office/drawing/2014/main" id="{2868A21B-A535-644A-1ADD-0BDD1E125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9761" y="7445821"/>
              <a:ext cx="1061408" cy="1061408"/>
            </a:xfrm>
            <a:prstGeom prst="rect">
              <a:avLst/>
            </a:prstGeom>
          </p:spPr>
        </p:pic>
        <p:pic>
          <p:nvPicPr>
            <p:cNvPr id="55" name="Picture 54" descr="A blue circle with arrows in center&#10;&#10;Description automatically generated">
              <a:extLst>
                <a:ext uri="{FF2B5EF4-FFF2-40B4-BE49-F238E27FC236}">
                  <a16:creationId xmlns:a16="http://schemas.microsoft.com/office/drawing/2014/main" id="{B3152FDB-7A44-0023-D338-49D72AAFD1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3132" y="7445821"/>
              <a:ext cx="1061408" cy="1061408"/>
            </a:xfrm>
            <a:prstGeom prst="rect">
              <a:avLst/>
            </a:prstGeom>
          </p:spPr>
        </p:pic>
        <p:pic>
          <p:nvPicPr>
            <p:cNvPr id="57" name="Picture 56" descr="A circle with a globe in it&#10;&#10;Description automatically generated">
              <a:extLst>
                <a:ext uri="{FF2B5EF4-FFF2-40B4-BE49-F238E27FC236}">
                  <a16:creationId xmlns:a16="http://schemas.microsoft.com/office/drawing/2014/main" id="{D5867635-A990-6D6B-E020-1771035193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739" y="7445820"/>
              <a:ext cx="1061408" cy="1061408"/>
            </a:xfrm>
            <a:prstGeom prst="rect">
              <a:avLst/>
            </a:prstGeom>
          </p:spPr>
        </p:pic>
        <p:sp>
          <p:nvSpPr>
            <p:cNvPr id="10" name="TextBox 9">
              <a:extLst>
                <a:ext uri="{FF2B5EF4-FFF2-40B4-BE49-F238E27FC236}">
                  <a16:creationId xmlns:a16="http://schemas.microsoft.com/office/drawing/2014/main" id="{6D734F72-E883-1289-5866-D3409F786E46}"/>
                </a:ext>
              </a:extLst>
            </p:cNvPr>
            <p:cNvSpPr txBox="1"/>
            <p:nvPr/>
          </p:nvSpPr>
          <p:spPr>
            <a:xfrm>
              <a:off x="526840" y="8501705"/>
              <a:ext cx="1507206" cy="646331"/>
            </a:xfrm>
            <a:prstGeom prst="rect">
              <a:avLst/>
            </a:prstGeom>
            <a:noFill/>
          </p:spPr>
          <p:txBody>
            <a:bodyPr wrap="square" rtlCol="0">
              <a:spAutoFit/>
            </a:bodyPr>
            <a:lstStyle/>
            <a:p>
              <a:pPr algn="ctr"/>
              <a:r>
                <a:rPr lang="en-GB" sz="1200" b="1">
                  <a:solidFill>
                    <a:srgbClr val="006199"/>
                  </a:solidFill>
                </a:rPr>
                <a:t>UNDERSTANDING OUR PLACE IN THE WORLD</a:t>
              </a:r>
            </a:p>
          </p:txBody>
        </p:sp>
        <p:sp>
          <p:nvSpPr>
            <p:cNvPr id="11" name="TextBox 10">
              <a:extLst>
                <a:ext uri="{FF2B5EF4-FFF2-40B4-BE49-F238E27FC236}">
                  <a16:creationId xmlns:a16="http://schemas.microsoft.com/office/drawing/2014/main" id="{95B6D26B-0102-88C1-D4AF-9F50E2C86337}"/>
                </a:ext>
              </a:extLst>
            </p:cNvPr>
            <p:cNvSpPr txBox="1"/>
            <p:nvPr/>
          </p:nvSpPr>
          <p:spPr>
            <a:xfrm>
              <a:off x="2146862" y="8511230"/>
              <a:ext cx="1507206" cy="461665"/>
            </a:xfrm>
            <a:prstGeom prst="rect">
              <a:avLst/>
            </a:prstGeom>
            <a:noFill/>
          </p:spPr>
          <p:txBody>
            <a:bodyPr wrap="square" rtlCol="0">
              <a:spAutoFit/>
            </a:bodyPr>
            <a:lstStyle/>
            <a:p>
              <a:pPr algn="ctr"/>
              <a:r>
                <a:rPr lang="en-GB" sz="1200" b="1">
                  <a:solidFill>
                    <a:srgbClr val="006199"/>
                  </a:solidFill>
                </a:rPr>
                <a:t>ASPIRING TO ACHIEVE</a:t>
              </a:r>
            </a:p>
          </p:txBody>
        </p:sp>
        <p:sp>
          <p:nvSpPr>
            <p:cNvPr id="12" name="TextBox 11">
              <a:extLst>
                <a:ext uri="{FF2B5EF4-FFF2-40B4-BE49-F238E27FC236}">
                  <a16:creationId xmlns:a16="http://schemas.microsoft.com/office/drawing/2014/main" id="{2E32E4F1-0417-64D2-AFA0-BCC98D1F13F8}"/>
                </a:ext>
              </a:extLst>
            </p:cNvPr>
            <p:cNvSpPr txBox="1"/>
            <p:nvPr/>
          </p:nvSpPr>
          <p:spPr>
            <a:xfrm>
              <a:off x="4138909" y="8507228"/>
              <a:ext cx="1074305" cy="461665"/>
            </a:xfrm>
            <a:prstGeom prst="rect">
              <a:avLst/>
            </a:prstGeom>
            <a:noFill/>
          </p:spPr>
          <p:txBody>
            <a:bodyPr wrap="square" rtlCol="0">
              <a:spAutoFit/>
            </a:bodyPr>
            <a:lstStyle/>
            <a:p>
              <a:pPr algn="ctr"/>
              <a:r>
                <a:rPr lang="en-GB" sz="1200" b="1">
                  <a:solidFill>
                    <a:srgbClr val="006199"/>
                  </a:solidFill>
                </a:rPr>
                <a:t>BROADENING HORIZONS</a:t>
              </a:r>
            </a:p>
          </p:txBody>
        </p:sp>
        <p:sp>
          <p:nvSpPr>
            <p:cNvPr id="13" name="TextBox 12">
              <a:extLst>
                <a:ext uri="{FF2B5EF4-FFF2-40B4-BE49-F238E27FC236}">
                  <a16:creationId xmlns:a16="http://schemas.microsoft.com/office/drawing/2014/main" id="{0C23A36C-D2D0-BC2F-76F6-459A656A98D4}"/>
                </a:ext>
              </a:extLst>
            </p:cNvPr>
            <p:cNvSpPr txBox="1"/>
            <p:nvPr/>
          </p:nvSpPr>
          <p:spPr>
            <a:xfrm>
              <a:off x="5666416" y="8507228"/>
              <a:ext cx="1195834" cy="461665"/>
            </a:xfrm>
            <a:prstGeom prst="rect">
              <a:avLst/>
            </a:prstGeom>
            <a:noFill/>
          </p:spPr>
          <p:txBody>
            <a:bodyPr wrap="square" rtlCol="0">
              <a:spAutoFit/>
            </a:bodyPr>
            <a:lstStyle/>
            <a:p>
              <a:pPr algn="ctr"/>
              <a:r>
                <a:rPr lang="en-GB" sz="1200" b="1">
                  <a:solidFill>
                    <a:srgbClr val="006199"/>
                  </a:solidFill>
                </a:rPr>
                <a:t>LIVING A CATHOLIC LIFE</a:t>
              </a:r>
            </a:p>
          </p:txBody>
        </p:sp>
      </p:grpSp>
      <p:pic>
        <p:nvPicPr>
          <p:cNvPr id="4" name="Picture 3" descr="A logo of a cross with a scarf&#10;&#10;Description automatically generated">
            <a:extLst>
              <a:ext uri="{FF2B5EF4-FFF2-40B4-BE49-F238E27FC236}">
                <a16:creationId xmlns:a16="http://schemas.microsoft.com/office/drawing/2014/main" id="{8CE92D33-D6AF-3EA4-22D7-05C44C8A83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3630" y="7350571"/>
            <a:ext cx="1061408" cy="1061408"/>
          </a:xfrm>
          <a:prstGeom prst="rect">
            <a:avLst/>
          </a:prstGeom>
        </p:spPr>
      </p:pic>
      <p:sp>
        <p:nvSpPr>
          <p:cNvPr id="2" name="Slide Number Placeholder 6">
            <a:extLst>
              <a:ext uri="{FF2B5EF4-FFF2-40B4-BE49-F238E27FC236}">
                <a16:creationId xmlns:a16="http://schemas.microsoft.com/office/drawing/2014/main" id="{70D2FC00-2B68-C022-531E-5615FF89B8FC}"/>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12</a:t>
            </a:fld>
            <a:endParaRPr lang="en-GB" sz="1200" b="1">
              <a:solidFill>
                <a:schemeClr val="bg1"/>
              </a:solidFill>
            </a:endParaRPr>
          </a:p>
        </p:txBody>
      </p:sp>
      <p:sp>
        <p:nvSpPr>
          <p:cNvPr id="8" name="TextBox 7">
            <a:extLst>
              <a:ext uri="{FF2B5EF4-FFF2-40B4-BE49-F238E27FC236}">
                <a16:creationId xmlns:a16="http://schemas.microsoft.com/office/drawing/2014/main" id="{84FF7A6A-169B-FA56-B532-2E57CEB5FF61}"/>
              </a:ext>
            </a:extLst>
          </p:cNvPr>
          <p:cNvSpPr txBox="1"/>
          <p:nvPr/>
        </p:nvSpPr>
        <p:spPr>
          <a:xfrm>
            <a:off x="1722579" y="513507"/>
            <a:ext cx="4137891" cy="400110"/>
          </a:xfrm>
          <a:prstGeom prst="rect">
            <a:avLst/>
          </a:prstGeom>
          <a:noFill/>
        </p:spPr>
        <p:txBody>
          <a:bodyPr wrap="square" rtlCol="0">
            <a:spAutoFit/>
          </a:bodyPr>
          <a:lstStyle/>
          <a:p>
            <a:pPr algn="ctr"/>
            <a:r>
              <a:rPr lang="en-GB"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CURRICULUM VISION</a:t>
            </a:r>
          </a:p>
        </p:txBody>
      </p:sp>
      <p:sp>
        <p:nvSpPr>
          <p:cNvPr id="15" name="TextBox 14">
            <a:extLst>
              <a:ext uri="{FF2B5EF4-FFF2-40B4-BE49-F238E27FC236}">
                <a16:creationId xmlns:a16="http://schemas.microsoft.com/office/drawing/2014/main" id="{46C7805D-078B-BCEB-3630-5439D697C212}"/>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2211780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9877DCE-C432-A205-A3A7-80FF14AB2E4E}"/>
              </a:ext>
            </a:extLst>
          </p:cNvPr>
          <p:cNvPicPr>
            <a:picLocks noChangeAspect="1"/>
          </p:cNvPicPr>
          <p:nvPr/>
        </p:nvPicPr>
        <p:blipFill>
          <a:blip r:embed="rId3"/>
          <a:stretch>
            <a:fillRect/>
          </a:stretch>
        </p:blipFill>
        <p:spPr>
          <a:xfrm>
            <a:off x="16024" y="308344"/>
            <a:ext cx="7542065" cy="5134264"/>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663C38CA-0D8F-06C9-E61C-6DB248B1FD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6" name="Rectangle 5">
            <a:extLst>
              <a:ext uri="{FF2B5EF4-FFF2-40B4-BE49-F238E27FC236}">
                <a16:creationId xmlns:a16="http://schemas.microsoft.com/office/drawing/2014/main" id="{423BD80B-24BB-14F3-A5EB-EB31D45D75FB}"/>
              </a:ext>
            </a:extLst>
          </p:cNvPr>
          <p:cNvSpPr/>
          <p:nvPr/>
        </p:nvSpPr>
        <p:spPr>
          <a:xfrm>
            <a:off x="0" y="5447074"/>
            <a:ext cx="7575699" cy="1376068"/>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a16="http://schemas.microsoft.com/office/drawing/2014/main" id="{2F43C482-C742-2B87-2ACC-9B26106EA433}"/>
              </a:ext>
            </a:extLst>
          </p:cNvPr>
          <p:cNvSpPr txBox="1"/>
          <p:nvPr/>
        </p:nvSpPr>
        <p:spPr>
          <a:xfrm>
            <a:off x="413493" y="5456007"/>
            <a:ext cx="6712085" cy="1647310"/>
          </a:xfrm>
          <a:prstGeom prst="rect">
            <a:avLst/>
          </a:prstGeom>
          <a:noFill/>
        </p:spPr>
        <p:txBody>
          <a:bodyPr wrap="square" lIns="91440" tIns="45720" rIns="91440" bIns="45720" rtlCol="0" anchor="t">
            <a:spAutoFit/>
          </a:bodyPr>
          <a:lstStyle/>
          <a:p>
            <a:pPr algn="ctr">
              <a:lnSpc>
                <a:spcPct val="107000"/>
              </a:lnSpc>
              <a:spcAft>
                <a:spcPts val="800"/>
              </a:spcAft>
            </a:pPr>
            <a:r>
              <a:rPr lang="en-GB" sz="1100" b="1" kern="100" dirty="0">
                <a:solidFill>
                  <a:schemeClr val="bg1"/>
                </a:solidFill>
                <a:effectLst/>
                <a:ea typeface="Calibri" panose="020F0502020204030204" pitchFamily="34" charset="0"/>
                <a:cs typeface="Arial" panose="020B0604020202020204" pitchFamily="34" charset="0"/>
              </a:rPr>
              <a:t>The curriculum is underpinned and driven by an understanding and response to: </a:t>
            </a:r>
          </a:p>
          <a:p>
            <a:pPr algn="ctr">
              <a:lnSpc>
                <a:spcPct val="107000"/>
              </a:lnSpc>
              <a:spcAft>
                <a:spcPts val="800"/>
              </a:spcAft>
            </a:pPr>
            <a:r>
              <a:rPr lang="en-GB" sz="1000" b="1" kern="100" dirty="0">
                <a:solidFill>
                  <a:schemeClr val="bg1"/>
                </a:solidFill>
                <a:effectLst/>
                <a:ea typeface="Calibri" panose="020F0502020204030204" pitchFamily="34" charset="0"/>
                <a:cs typeface="Arial" panose="020B0604020202020204" pitchFamily="34" charset="0"/>
              </a:rPr>
              <a:t> • The culture and diversity of the school population and community in Stockton on Tees </a:t>
            </a:r>
          </a:p>
          <a:p>
            <a:pPr algn="ctr">
              <a:lnSpc>
                <a:spcPct val="107000"/>
              </a:lnSpc>
              <a:spcAft>
                <a:spcPts val="800"/>
              </a:spcAft>
            </a:pPr>
            <a:r>
              <a:rPr lang="en-GB" sz="1000" b="1" kern="100" dirty="0">
                <a:solidFill>
                  <a:schemeClr val="bg1"/>
                </a:solidFill>
                <a:effectLst/>
                <a:ea typeface="Calibri" panose="020F0502020204030204" pitchFamily="34" charset="0"/>
                <a:cs typeface="Arial" panose="020B0604020202020204" pitchFamily="34" charset="0"/>
              </a:rPr>
              <a:t>• The unique needs of the children in our care </a:t>
            </a:r>
          </a:p>
          <a:p>
            <a:pPr algn="ctr">
              <a:lnSpc>
                <a:spcPct val="107000"/>
              </a:lnSpc>
              <a:spcAft>
                <a:spcPts val="800"/>
              </a:spcAft>
            </a:pPr>
            <a:r>
              <a:rPr lang="en-GB" sz="1400" b="1" kern="100" dirty="0">
                <a:solidFill>
                  <a:schemeClr val="bg1"/>
                </a:solidFill>
                <a:ea typeface="Calibri" panose="020F0502020204030204" pitchFamily="34" charset="0"/>
                <a:cs typeface="Arial" panose="020B0604020202020204" pitchFamily="34" charset="0"/>
              </a:rPr>
              <a:t>T</a:t>
            </a:r>
            <a:r>
              <a:rPr lang="en-GB" sz="1400" b="1" kern="100" dirty="0">
                <a:solidFill>
                  <a:schemeClr val="bg1"/>
                </a:solidFill>
                <a:effectLst/>
                <a:ea typeface="Calibri" panose="020F0502020204030204" pitchFamily="34" charset="0"/>
                <a:cs typeface="Arial" panose="020B0604020202020204" pitchFamily="34" charset="0"/>
              </a:rPr>
              <a:t>he school’s distinctive ethos as a Catholic primary school is highlighted in the principals of Catholic social teaching below. </a:t>
            </a:r>
          </a:p>
          <a:p>
            <a:pPr algn="ctr">
              <a:lnSpc>
                <a:spcPct val="107000"/>
              </a:lnSpc>
              <a:spcAft>
                <a:spcPts val="800"/>
              </a:spcAft>
            </a:pPr>
            <a:endParaRPr lang="en-GB" sz="1100" b="1" kern="100" dirty="0">
              <a:solidFill>
                <a:schemeClr val="bg1"/>
              </a:solidFill>
              <a:effectLst/>
              <a:ea typeface="Calibri" panose="020F0502020204030204" pitchFamily="34" charset="0"/>
              <a:cs typeface="Arial" panose="020B0604020202020204" pitchFamily="34" charset="0"/>
            </a:endParaRPr>
          </a:p>
        </p:txBody>
      </p:sp>
      <p:sp>
        <p:nvSpPr>
          <p:cNvPr id="2" name="Slide Number Placeholder 6">
            <a:extLst>
              <a:ext uri="{FF2B5EF4-FFF2-40B4-BE49-F238E27FC236}">
                <a16:creationId xmlns:a16="http://schemas.microsoft.com/office/drawing/2014/main" id="{CC0AC8B8-1A5D-E4F2-833E-2E67E86A4E89}"/>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13</a:t>
            </a:fld>
            <a:endParaRPr lang="en-GB" sz="1200" b="1">
              <a:solidFill>
                <a:schemeClr val="bg1"/>
              </a:solidFill>
            </a:endParaRPr>
          </a:p>
        </p:txBody>
      </p:sp>
      <p:pic>
        <p:nvPicPr>
          <p:cNvPr id="19" name="Picture 18">
            <a:extLst>
              <a:ext uri="{FF2B5EF4-FFF2-40B4-BE49-F238E27FC236}">
                <a16:creationId xmlns:a16="http://schemas.microsoft.com/office/drawing/2014/main" id="{074BE05C-211F-FBCA-8251-94D882354FEC}"/>
              </a:ext>
            </a:extLst>
          </p:cNvPr>
          <p:cNvPicPr>
            <a:picLocks noChangeAspect="1"/>
          </p:cNvPicPr>
          <p:nvPr/>
        </p:nvPicPr>
        <p:blipFill>
          <a:blip r:embed="rId5"/>
          <a:stretch>
            <a:fillRect/>
          </a:stretch>
        </p:blipFill>
        <p:spPr>
          <a:xfrm>
            <a:off x="198214" y="7206653"/>
            <a:ext cx="7142641" cy="2443066"/>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00588" y="468262"/>
            <a:ext cx="4137891" cy="400110"/>
          </a:xfrm>
          <a:prstGeom prst="rect">
            <a:avLst/>
          </a:prstGeom>
          <a:noFill/>
        </p:spPr>
        <p:txBody>
          <a:bodyPr wrap="square" rtlCol="0">
            <a:spAutoFit/>
          </a:bodyPr>
          <a:lstStyle/>
          <a:p>
            <a:pPr algn="ctr"/>
            <a:r>
              <a:rPr lang="en-GB"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CURRICULUM VISION</a:t>
            </a:r>
          </a:p>
        </p:txBody>
      </p:sp>
      <p:pic>
        <p:nvPicPr>
          <p:cNvPr id="4" name="Picture 3" descr="A logo of a cross with a scarf&#10;&#10;Description automatically generated">
            <a:extLst>
              <a:ext uri="{FF2B5EF4-FFF2-40B4-BE49-F238E27FC236}">
                <a16:creationId xmlns:a16="http://schemas.microsoft.com/office/drawing/2014/main" id="{CC71A3E2-DB4F-5D1C-FB09-9AFF6CC7A6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9447" y="4212157"/>
            <a:ext cx="1061408" cy="1061408"/>
          </a:xfrm>
          <a:prstGeom prst="rect">
            <a:avLst/>
          </a:prstGeom>
        </p:spPr>
      </p:pic>
      <p:sp>
        <p:nvSpPr>
          <p:cNvPr id="7" name="TextBox 6">
            <a:extLst>
              <a:ext uri="{FF2B5EF4-FFF2-40B4-BE49-F238E27FC236}">
                <a16:creationId xmlns:a16="http://schemas.microsoft.com/office/drawing/2014/main" id="{79F74225-69C2-0CE7-24D8-A6EB0AE0A612}"/>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573583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hildren sitting at a table&#10;&#10;Description automatically generated">
            <a:extLst>
              <a:ext uri="{FF2B5EF4-FFF2-40B4-BE49-F238E27FC236}">
                <a16:creationId xmlns:a16="http://schemas.microsoft.com/office/drawing/2014/main" id="{E140F755-B6BE-0899-4F35-C0EF6D619D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246" y="372776"/>
            <a:ext cx="7559675" cy="5039783"/>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51902DFC-F7AB-4035-2028-86972421D7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4" y="5556"/>
            <a:ext cx="7560431" cy="10686257"/>
          </a:xfrm>
          <a:prstGeom prst="rect">
            <a:avLst/>
          </a:prstGeom>
        </p:spPr>
      </p:pic>
      <p:sp>
        <p:nvSpPr>
          <p:cNvPr id="13" name="Rectangle 12">
            <a:extLst>
              <a:ext uri="{FF2B5EF4-FFF2-40B4-BE49-F238E27FC236}">
                <a16:creationId xmlns:a16="http://schemas.microsoft.com/office/drawing/2014/main" id="{1322875C-8252-1E1F-B1DB-8B9BA27E1270}"/>
              </a:ext>
            </a:extLst>
          </p:cNvPr>
          <p:cNvSpPr/>
          <p:nvPr/>
        </p:nvSpPr>
        <p:spPr>
          <a:xfrm>
            <a:off x="1" y="5358106"/>
            <a:ext cx="7558636" cy="1506587"/>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03FA182-5C6C-EA7B-589A-B1393F2CBFA3}"/>
              </a:ext>
            </a:extLst>
          </p:cNvPr>
          <p:cNvSpPr txBox="1"/>
          <p:nvPr/>
        </p:nvSpPr>
        <p:spPr>
          <a:xfrm>
            <a:off x="442040" y="5439652"/>
            <a:ext cx="6712085" cy="1397947"/>
          </a:xfrm>
          <a:prstGeom prst="rect">
            <a:avLst/>
          </a:prstGeom>
          <a:noFill/>
        </p:spPr>
        <p:txBody>
          <a:bodyPr wrap="square" lIns="91440" tIns="45720" rIns="91440" bIns="45720" rtlCol="0" anchor="t">
            <a:spAutoFit/>
          </a:bodyPr>
          <a:lstStyle/>
          <a:p>
            <a:pPr algn="ctr">
              <a:lnSpc>
                <a:spcPct val="107000"/>
              </a:lnSpc>
              <a:spcAft>
                <a:spcPts val="800"/>
              </a:spcAft>
            </a:pPr>
            <a:r>
              <a:rPr lang="en-GB" sz="1600" b="1" kern="100" dirty="0">
                <a:solidFill>
                  <a:schemeClr val="bg1"/>
                </a:solidFill>
                <a:effectLst/>
                <a:ea typeface="Calibri" panose="020F0502020204030204" pitchFamily="34" charset="0"/>
                <a:cs typeface="Arial"/>
              </a:rPr>
              <a:t>The virtues of respect and responsibility, justice and compassion, confidence and resilience, honesty and self-belief, run through our curriculum and underpins our behaviour policy. The focus of these virtues are designed to help pupils develop their sense of self and be ready to move with confidence onto their next chapter. </a:t>
            </a:r>
          </a:p>
        </p:txBody>
      </p:sp>
      <p:sp>
        <p:nvSpPr>
          <p:cNvPr id="8" name="TextBox 7">
            <a:extLst>
              <a:ext uri="{FF2B5EF4-FFF2-40B4-BE49-F238E27FC236}">
                <a16:creationId xmlns:a16="http://schemas.microsoft.com/office/drawing/2014/main" id="{84FF7A6A-169B-FA56-B532-2E57CEB5FF61}"/>
              </a:ext>
            </a:extLst>
          </p:cNvPr>
          <p:cNvSpPr txBox="1"/>
          <p:nvPr/>
        </p:nvSpPr>
        <p:spPr>
          <a:xfrm>
            <a:off x="1708727" y="489527"/>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CURRICULUM VISION</a:t>
            </a:r>
          </a:p>
        </p:txBody>
      </p:sp>
      <p:pic>
        <p:nvPicPr>
          <p:cNvPr id="3" name="Picture 2" descr="A logo of a cross with a scarf&#10;&#10;Description automatically generated">
            <a:extLst>
              <a:ext uri="{FF2B5EF4-FFF2-40B4-BE49-F238E27FC236}">
                <a16:creationId xmlns:a16="http://schemas.microsoft.com/office/drawing/2014/main" id="{82B0E6B8-DF6D-37EC-C961-04E20B16A0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999" y="158878"/>
            <a:ext cx="1061408" cy="1061408"/>
          </a:xfrm>
          <a:prstGeom prst="rect">
            <a:avLst/>
          </a:prstGeom>
        </p:spPr>
      </p:pic>
      <p:sp>
        <p:nvSpPr>
          <p:cNvPr id="7" name="Slide Number Placeholder 6">
            <a:extLst>
              <a:ext uri="{FF2B5EF4-FFF2-40B4-BE49-F238E27FC236}">
                <a16:creationId xmlns:a16="http://schemas.microsoft.com/office/drawing/2014/main" id="{BBCF4B84-5A16-8DA9-4720-DA93C25A1284}"/>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14</a:t>
            </a:fld>
            <a:endParaRPr lang="en-GB" sz="1200" b="1">
              <a:solidFill>
                <a:schemeClr val="bg1"/>
              </a:solidFill>
            </a:endParaRPr>
          </a:p>
        </p:txBody>
      </p:sp>
      <p:sp>
        <p:nvSpPr>
          <p:cNvPr id="17" name="TextBox 16">
            <a:extLst>
              <a:ext uri="{FF2B5EF4-FFF2-40B4-BE49-F238E27FC236}">
                <a16:creationId xmlns:a16="http://schemas.microsoft.com/office/drawing/2014/main" id="{7C89867F-633E-DF1D-7668-7D25E5AA2173}"/>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pic>
        <p:nvPicPr>
          <p:cNvPr id="20" name="Picture 19">
            <a:extLst>
              <a:ext uri="{FF2B5EF4-FFF2-40B4-BE49-F238E27FC236}">
                <a16:creationId xmlns:a16="http://schemas.microsoft.com/office/drawing/2014/main" id="{E53A425F-7DA7-D3C3-E212-E5C57590FBB3}"/>
              </a:ext>
            </a:extLst>
          </p:cNvPr>
          <p:cNvPicPr>
            <a:picLocks noChangeAspect="1"/>
          </p:cNvPicPr>
          <p:nvPr/>
        </p:nvPicPr>
        <p:blipFill>
          <a:blip r:embed="rId6"/>
          <a:stretch>
            <a:fillRect/>
          </a:stretch>
        </p:blipFill>
        <p:spPr>
          <a:xfrm>
            <a:off x="0" y="7262940"/>
            <a:ext cx="7559675" cy="2343378"/>
          </a:xfrm>
          <a:prstGeom prst="rect">
            <a:avLst/>
          </a:prstGeom>
        </p:spPr>
      </p:pic>
    </p:spTree>
    <p:extLst>
      <p:ext uri="{BB962C8B-B14F-4D97-AF65-F5344CB8AC3E}">
        <p14:creationId xmlns:p14="http://schemas.microsoft.com/office/powerpoint/2010/main" val="3200755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hildren in school uniforms reading a book&#10;&#10;Description automatically generated">
            <a:extLst>
              <a:ext uri="{FF2B5EF4-FFF2-40B4-BE49-F238E27FC236}">
                <a16:creationId xmlns:a16="http://schemas.microsoft.com/office/drawing/2014/main" id="{3664EF14-2807-8944-6FB9-81907FAC0F1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90686"/>
            <a:ext cx="7559675" cy="4957887"/>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394AFF6D-C113-B9B3-0CAD-A9B14FFDB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 y="166419"/>
            <a:ext cx="7560431" cy="10686257"/>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08727" y="489527"/>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CURRICULUM VISION</a:t>
            </a:r>
          </a:p>
        </p:txBody>
      </p:sp>
      <p:pic>
        <p:nvPicPr>
          <p:cNvPr id="43" name="Picture 42" descr="A blue and white circle with a speaker in it&#10;&#10;Description automatically generated">
            <a:extLst>
              <a:ext uri="{FF2B5EF4-FFF2-40B4-BE49-F238E27FC236}">
                <a16:creationId xmlns:a16="http://schemas.microsoft.com/office/drawing/2014/main" id="{32A70BBD-6855-1354-40D2-4DA3F4E516B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0793" y="7121842"/>
            <a:ext cx="1081679" cy="1081679"/>
          </a:xfrm>
          <a:prstGeom prst="rect">
            <a:avLst/>
          </a:prstGeom>
        </p:spPr>
      </p:pic>
      <p:pic>
        <p:nvPicPr>
          <p:cNvPr id="44" name="Picture 43" descr="A blue fingerprint in a white circle&#10;&#10;Description automatically generated">
            <a:extLst>
              <a:ext uri="{FF2B5EF4-FFF2-40B4-BE49-F238E27FC236}">
                <a16:creationId xmlns:a16="http://schemas.microsoft.com/office/drawing/2014/main" id="{9E43B12B-CC05-EDAB-E4A6-D2BF166A83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86221" y="7143165"/>
            <a:ext cx="1081679" cy="1081679"/>
          </a:xfrm>
          <a:prstGeom prst="rect">
            <a:avLst/>
          </a:prstGeom>
        </p:spPr>
      </p:pic>
      <p:pic>
        <p:nvPicPr>
          <p:cNvPr id="45" name="Picture 44" descr="A blue and white circle with a heart shape and handshake&#10;&#10;Description automatically generated">
            <a:extLst>
              <a:ext uri="{FF2B5EF4-FFF2-40B4-BE49-F238E27FC236}">
                <a16:creationId xmlns:a16="http://schemas.microsoft.com/office/drawing/2014/main" id="{9667C8EC-3A4C-40F0-C3AA-E136321AA80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247203" y="7100533"/>
            <a:ext cx="1081679" cy="1081679"/>
          </a:xfrm>
          <a:prstGeom prst="rect">
            <a:avLst/>
          </a:prstGeom>
        </p:spPr>
      </p:pic>
      <p:pic>
        <p:nvPicPr>
          <p:cNvPr id="46" name="Picture 45" descr="A blue and white circle with a hammer and a stamp&#10;&#10;Description automatically generated">
            <a:extLst>
              <a:ext uri="{FF2B5EF4-FFF2-40B4-BE49-F238E27FC236}">
                <a16:creationId xmlns:a16="http://schemas.microsoft.com/office/drawing/2014/main" id="{153BB456-CB22-F660-76B5-ACF761A1EAB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537583" y="7116789"/>
            <a:ext cx="1081679" cy="1081679"/>
          </a:xfrm>
          <a:prstGeom prst="rect">
            <a:avLst/>
          </a:prstGeom>
        </p:spPr>
      </p:pic>
      <p:sp>
        <p:nvSpPr>
          <p:cNvPr id="47" name="TextBox 46">
            <a:extLst>
              <a:ext uri="{FF2B5EF4-FFF2-40B4-BE49-F238E27FC236}">
                <a16:creationId xmlns:a16="http://schemas.microsoft.com/office/drawing/2014/main" id="{5E8D094F-09FD-37E7-D8A2-6076D393EEDF}"/>
              </a:ext>
            </a:extLst>
          </p:cNvPr>
          <p:cNvSpPr txBox="1"/>
          <p:nvPr/>
        </p:nvSpPr>
        <p:spPr>
          <a:xfrm>
            <a:off x="421628" y="8663080"/>
            <a:ext cx="6712085" cy="1371914"/>
          </a:xfrm>
          <a:prstGeom prst="rect">
            <a:avLst/>
          </a:prstGeom>
          <a:noFill/>
        </p:spPr>
        <p:txBody>
          <a:bodyPr wrap="square" lIns="91440" tIns="45720" rIns="91440" bIns="45720" rtlCol="0" anchor="t">
            <a:spAutoFit/>
          </a:bodyPr>
          <a:lstStyle/>
          <a:p>
            <a:pPr algn="just">
              <a:lnSpc>
                <a:spcPct val="107000"/>
              </a:lnSpc>
              <a:spcAft>
                <a:spcPts val="800"/>
              </a:spcAft>
            </a:pPr>
            <a:r>
              <a:rPr lang="en-GB" sz="1200" kern="0" dirty="0">
                <a:solidFill>
                  <a:srgbClr val="212529"/>
                </a:solidFill>
                <a:effectLst/>
                <a:ea typeface="Times New Roman" panose="02020603050405020304" pitchFamily="18" charset="0"/>
                <a:cs typeface="Arial"/>
              </a:rPr>
              <a:t>Careers Education is woven into our curriculum design, enabling </a:t>
            </a:r>
            <a:r>
              <a:rPr lang="en-GB" sz="1200" kern="0" dirty="0">
                <a:solidFill>
                  <a:srgbClr val="212529"/>
                </a:solidFill>
                <a:ea typeface="Times New Roman" panose="02020603050405020304" pitchFamily="18" charset="0"/>
                <a:cs typeface="Arial"/>
              </a:rPr>
              <a:t>pupils</a:t>
            </a:r>
            <a:r>
              <a:rPr lang="en-GB" sz="1200" kern="0" dirty="0">
                <a:solidFill>
                  <a:srgbClr val="212529"/>
                </a:solidFill>
                <a:effectLst/>
                <a:ea typeface="Times New Roman" panose="02020603050405020304" pitchFamily="18" charset="0"/>
                <a:cs typeface="Arial"/>
              </a:rPr>
              <a:t> from the earliest age to develop an understanding of pathways into education, careers and independence. </a:t>
            </a:r>
          </a:p>
          <a:p>
            <a:pPr algn="just">
              <a:lnSpc>
                <a:spcPct val="107000"/>
              </a:lnSpc>
              <a:spcAft>
                <a:spcPts val="800"/>
              </a:spcAft>
            </a:pPr>
            <a:r>
              <a:rPr lang="en-GB" sz="1200" kern="0" dirty="0">
                <a:solidFill>
                  <a:srgbClr val="212529"/>
                </a:solidFill>
                <a:effectLst/>
                <a:ea typeface="Times New Roman" panose="02020603050405020304" pitchFamily="18" charset="0"/>
                <a:cs typeface="Arial"/>
              </a:rPr>
              <a:t>Our ambitious curriculum provides a continuous progression model with seamless transition from EYFS to KS2</a:t>
            </a:r>
            <a:r>
              <a:rPr lang="en-GB" sz="1200" kern="0" dirty="0">
                <a:solidFill>
                  <a:srgbClr val="212529"/>
                </a:solidFill>
                <a:ea typeface="Times New Roman" panose="02020603050405020304" pitchFamily="18" charset="0"/>
                <a:cs typeface="Arial"/>
              </a:rPr>
              <a:t>,</a:t>
            </a:r>
            <a:r>
              <a:rPr lang="en-GB" sz="1200" kern="0" dirty="0">
                <a:solidFill>
                  <a:srgbClr val="212529"/>
                </a:solidFill>
                <a:effectLst/>
                <a:ea typeface="Times New Roman" panose="02020603050405020304" pitchFamily="18" charset="0"/>
                <a:cs typeface="Arial"/>
              </a:rPr>
              <a:t> with clear progression to secondary education. End points for each phase have been designed around the requirements of the National Curriculum. Robust collaboration occurs between primary and secondary phases ensuring it is progressive. </a:t>
            </a:r>
          </a:p>
        </p:txBody>
      </p:sp>
      <p:sp>
        <p:nvSpPr>
          <p:cNvPr id="61" name="TextBox 60">
            <a:extLst>
              <a:ext uri="{FF2B5EF4-FFF2-40B4-BE49-F238E27FC236}">
                <a16:creationId xmlns:a16="http://schemas.microsoft.com/office/drawing/2014/main" id="{39FA8889-C620-9075-5BD6-CC9369F21550}"/>
              </a:ext>
            </a:extLst>
          </p:cNvPr>
          <p:cNvSpPr txBox="1"/>
          <p:nvPr/>
        </p:nvSpPr>
        <p:spPr>
          <a:xfrm>
            <a:off x="1206194" y="8264375"/>
            <a:ext cx="1074305" cy="276999"/>
          </a:xfrm>
          <a:prstGeom prst="rect">
            <a:avLst/>
          </a:prstGeom>
          <a:noFill/>
        </p:spPr>
        <p:txBody>
          <a:bodyPr wrap="square" rtlCol="0">
            <a:spAutoFit/>
          </a:bodyPr>
          <a:lstStyle/>
          <a:p>
            <a:pPr algn="ctr"/>
            <a:r>
              <a:rPr lang="en-GB" sz="1200" b="1" dirty="0">
                <a:solidFill>
                  <a:srgbClr val="006199"/>
                </a:solidFill>
              </a:rPr>
              <a:t>DEMOCRACY</a:t>
            </a:r>
          </a:p>
        </p:txBody>
      </p:sp>
      <p:sp>
        <p:nvSpPr>
          <p:cNvPr id="62" name="TextBox 61">
            <a:extLst>
              <a:ext uri="{FF2B5EF4-FFF2-40B4-BE49-F238E27FC236}">
                <a16:creationId xmlns:a16="http://schemas.microsoft.com/office/drawing/2014/main" id="{A12B7304-B541-671A-19EF-27AFC67E2AF0}"/>
              </a:ext>
            </a:extLst>
          </p:cNvPr>
          <p:cNvSpPr txBox="1"/>
          <p:nvPr/>
        </p:nvSpPr>
        <p:spPr>
          <a:xfrm>
            <a:off x="2514284" y="8264374"/>
            <a:ext cx="1074305" cy="276999"/>
          </a:xfrm>
          <a:prstGeom prst="rect">
            <a:avLst/>
          </a:prstGeom>
          <a:noFill/>
        </p:spPr>
        <p:txBody>
          <a:bodyPr wrap="square" rtlCol="0">
            <a:spAutoFit/>
          </a:bodyPr>
          <a:lstStyle/>
          <a:p>
            <a:pPr algn="ctr"/>
            <a:r>
              <a:rPr lang="en-GB" sz="1200" b="1" dirty="0">
                <a:solidFill>
                  <a:srgbClr val="006199"/>
                </a:solidFill>
              </a:rPr>
              <a:t>RULE OF LAW</a:t>
            </a:r>
          </a:p>
        </p:txBody>
      </p:sp>
      <p:sp>
        <p:nvSpPr>
          <p:cNvPr id="63" name="TextBox 62">
            <a:extLst>
              <a:ext uri="{FF2B5EF4-FFF2-40B4-BE49-F238E27FC236}">
                <a16:creationId xmlns:a16="http://schemas.microsoft.com/office/drawing/2014/main" id="{27D8961A-3B9B-531F-4D7D-BDBF80CEE274}"/>
              </a:ext>
            </a:extLst>
          </p:cNvPr>
          <p:cNvSpPr txBox="1"/>
          <p:nvPr/>
        </p:nvSpPr>
        <p:spPr>
          <a:xfrm>
            <a:off x="3897450" y="8218208"/>
            <a:ext cx="1074305" cy="461665"/>
          </a:xfrm>
          <a:prstGeom prst="rect">
            <a:avLst/>
          </a:prstGeom>
          <a:noFill/>
        </p:spPr>
        <p:txBody>
          <a:bodyPr wrap="square" rtlCol="0">
            <a:spAutoFit/>
          </a:bodyPr>
          <a:lstStyle/>
          <a:p>
            <a:pPr algn="ctr"/>
            <a:r>
              <a:rPr lang="en-GB" sz="1200" b="1" dirty="0">
                <a:solidFill>
                  <a:srgbClr val="006199"/>
                </a:solidFill>
              </a:rPr>
              <a:t>INDIVIDUAL LIBERTY</a:t>
            </a:r>
          </a:p>
        </p:txBody>
      </p:sp>
      <p:sp>
        <p:nvSpPr>
          <p:cNvPr id="64" name="TextBox 63">
            <a:extLst>
              <a:ext uri="{FF2B5EF4-FFF2-40B4-BE49-F238E27FC236}">
                <a16:creationId xmlns:a16="http://schemas.microsoft.com/office/drawing/2014/main" id="{B152D4A0-63CC-5DFA-DDFF-5F95C77B8F46}"/>
              </a:ext>
            </a:extLst>
          </p:cNvPr>
          <p:cNvSpPr txBox="1"/>
          <p:nvPr/>
        </p:nvSpPr>
        <p:spPr>
          <a:xfrm>
            <a:off x="5119643" y="8201415"/>
            <a:ext cx="1453949" cy="461665"/>
          </a:xfrm>
          <a:prstGeom prst="rect">
            <a:avLst/>
          </a:prstGeom>
          <a:noFill/>
        </p:spPr>
        <p:txBody>
          <a:bodyPr wrap="square" rtlCol="0">
            <a:spAutoFit/>
          </a:bodyPr>
          <a:lstStyle/>
          <a:p>
            <a:pPr algn="ctr"/>
            <a:r>
              <a:rPr lang="en-GB" sz="1200" b="1" dirty="0">
                <a:solidFill>
                  <a:srgbClr val="006199"/>
                </a:solidFill>
              </a:rPr>
              <a:t>MUTUAL RESPECT &amp; TOLERANCE</a:t>
            </a:r>
          </a:p>
        </p:txBody>
      </p:sp>
      <p:sp>
        <p:nvSpPr>
          <p:cNvPr id="67" name="Rectangle 66">
            <a:extLst>
              <a:ext uri="{FF2B5EF4-FFF2-40B4-BE49-F238E27FC236}">
                <a16:creationId xmlns:a16="http://schemas.microsoft.com/office/drawing/2014/main" id="{4B3F9C00-BCD7-E577-0373-1ED838BB86C2}"/>
              </a:ext>
            </a:extLst>
          </p:cNvPr>
          <p:cNvSpPr/>
          <p:nvPr/>
        </p:nvSpPr>
        <p:spPr>
          <a:xfrm>
            <a:off x="-520" y="4988344"/>
            <a:ext cx="7558636" cy="2046283"/>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AC2C367C-3BE4-3821-6FF0-9EAB51958B2E}"/>
              </a:ext>
            </a:extLst>
          </p:cNvPr>
          <p:cNvSpPr txBox="1"/>
          <p:nvPr/>
        </p:nvSpPr>
        <p:spPr>
          <a:xfrm>
            <a:off x="421627" y="5002464"/>
            <a:ext cx="6712085" cy="1004186"/>
          </a:xfrm>
          <a:prstGeom prst="rect">
            <a:avLst/>
          </a:prstGeom>
          <a:noFill/>
        </p:spPr>
        <p:txBody>
          <a:bodyPr wrap="square" lIns="91440" tIns="45720" rIns="91440" bIns="45720" rtlCol="0" anchor="t">
            <a:spAutoFit/>
          </a:bodyPr>
          <a:lstStyle/>
          <a:p>
            <a:pPr algn="ctr">
              <a:lnSpc>
                <a:spcPct val="107000"/>
              </a:lnSpc>
              <a:spcAft>
                <a:spcPts val="800"/>
              </a:spcAft>
            </a:pPr>
            <a:r>
              <a:rPr lang="en-GB" sz="1400" b="1" kern="100" dirty="0">
                <a:solidFill>
                  <a:schemeClr val="bg1"/>
                </a:solidFill>
                <a:effectLst/>
                <a:ea typeface="Calibri" panose="020F0502020204030204" pitchFamily="34" charset="0"/>
                <a:cs typeface="Arial"/>
              </a:rPr>
              <a:t>To promote fundamental British Values and Citizenship we have embedded democracy, the rule of law, individual liberty, mutual respect and tolerance of those with different faiths and beliefs within our sequences of learning.  We link these with our virtues, principles of Catholic social teaching and are interleaved into out Catholic liturgies. </a:t>
            </a:r>
          </a:p>
        </p:txBody>
      </p:sp>
      <p:pic>
        <p:nvPicPr>
          <p:cNvPr id="3" name="Picture 2" descr="A circle with a globe in it&#10;&#10;Description automatically generated">
            <a:extLst>
              <a:ext uri="{FF2B5EF4-FFF2-40B4-BE49-F238E27FC236}">
                <a16:creationId xmlns:a16="http://schemas.microsoft.com/office/drawing/2014/main" id="{48E89144-9BBA-AE45-2F23-5BD339E16C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089" y="158848"/>
            <a:ext cx="1061408" cy="1061408"/>
          </a:xfrm>
          <a:prstGeom prst="rect">
            <a:avLst/>
          </a:prstGeom>
        </p:spPr>
      </p:pic>
      <p:sp>
        <p:nvSpPr>
          <p:cNvPr id="2" name="Slide Number Placeholder 6">
            <a:extLst>
              <a:ext uri="{FF2B5EF4-FFF2-40B4-BE49-F238E27FC236}">
                <a16:creationId xmlns:a16="http://schemas.microsoft.com/office/drawing/2014/main" id="{5FE93C44-B7A3-C836-3121-99A9E2677C7A}"/>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15</a:t>
            </a:fld>
            <a:endParaRPr lang="en-GB" sz="1200" b="1">
              <a:solidFill>
                <a:schemeClr val="bg1"/>
              </a:solidFill>
            </a:endParaRPr>
          </a:p>
        </p:txBody>
      </p:sp>
      <p:sp>
        <p:nvSpPr>
          <p:cNvPr id="5" name="TextBox 4">
            <a:extLst>
              <a:ext uri="{FF2B5EF4-FFF2-40B4-BE49-F238E27FC236}">
                <a16:creationId xmlns:a16="http://schemas.microsoft.com/office/drawing/2014/main" id="{BDF1803D-6AE7-E679-FDD3-1A9926D444AE}"/>
              </a:ext>
            </a:extLst>
          </p:cNvPr>
          <p:cNvSpPr txBox="1"/>
          <p:nvPr/>
        </p:nvSpPr>
        <p:spPr>
          <a:xfrm>
            <a:off x="5541" y="10498031"/>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pic>
        <p:nvPicPr>
          <p:cNvPr id="6" name="Picture 5">
            <a:extLst>
              <a:ext uri="{FF2B5EF4-FFF2-40B4-BE49-F238E27FC236}">
                <a16:creationId xmlns:a16="http://schemas.microsoft.com/office/drawing/2014/main" id="{94015E1F-28A2-3E34-B917-9C9EECD5144D}"/>
              </a:ext>
            </a:extLst>
          </p:cNvPr>
          <p:cNvPicPr>
            <a:picLocks noChangeAspect="1"/>
          </p:cNvPicPr>
          <p:nvPr/>
        </p:nvPicPr>
        <p:blipFill>
          <a:blip r:embed="rId10"/>
          <a:stretch>
            <a:fillRect/>
          </a:stretch>
        </p:blipFill>
        <p:spPr>
          <a:xfrm>
            <a:off x="2640079" y="5989583"/>
            <a:ext cx="1897019" cy="980527"/>
          </a:xfrm>
          <a:prstGeom prst="rect">
            <a:avLst/>
          </a:prstGeom>
          <a:ln>
            <a:noFill/>
          </a:ln>
          <a:effectLst>
            <a:softEdge rad="112500"/>
          </a:effectLst>
        </p:spPr>
      </p:pic>
    </p:spTree>
    <p:extLst>
      <p:ext uri="{BB962C8B-B14F-4D97-AF65-F5344CB8AC3E}">
        <p14:creationId xmlns:p14="http://schemas.microsoft.com/office/powerpoint/2010/main" val="3810468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lack background with a black square&#10;&#10;Description automatically generated with medium confidence">
            <a:extLst>
              <a:ext uri="{FF2B5EF4-FFF2-40B4-BE49-F238E27FC236}">
                <a16:creationId xmlns:a16="http://schemas.microsoft.com/office/drawing/2014/main" id="{38E0EF1F-BD71-9809-129C-874EAE860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08727" y="489527"/>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CURRICULUM VISION</a:t>
            </a:r>
          </a:p>
        </p:txBody>
      </p:sp>
      <p:sp>
        <p:nvSpPr>
          <p:cNvPr id="2" name="TextBox 1">
            <a:extLst>
              <a:ext uri="{FF2B5EF4-FFF2-40B4-BE49-F238E27FC236}">
                <a16:creationId xmlns:a16="http://schemas.microsoft.com/office/drawing/2014/main" id="{8DC529AB-3EB0-7AD1-5648-1FCB1C5AD279}"/>
              </a:ext>
            </a:extLst>
          </p:cNvPr>
          <p:cNvSpPr txBox="1"/>
          <p:nvPr/>
        </p:nvSpPr>
        <p:spPr>
          <a:xfrm>
            <a:off x="150144" y="7695810"/>
            <a:ext cx="4642720" cy="2657522"/>
          </a:xfrm>
          <a:prstGeom prst="rect">
            <a:avLst/>
          </a:prstGeom>
          <a:noFill/>
        </p:spPr>
        <p:txBody>
          <a:bodyPr wrap="square" lIns="91440" tIns="45720" rIns="91440" bIns="45720" rtlCol="0" anchor="t">
            <a:spAutoFit/>
          </a:bodyPr>
          <a:lstStyle/>
          <a:p>
            <a:pPr algn="just">
              <a:lnSpc>
                <a:spcPct val="107000"/>
              </a:lnSpc>
              <a:spcAft>
                <a:spcPts val="800"/>
              </a:spcAft>
            </a:pPr>
            <a:r>
              <a:rPr lang="en-GB" sz="1000" b="1" kern="100" dirty="0">
                <a:effectLst/>
                <a:ea typeface="Calibri" panose="020F0502020204030204" pitchFamily="34" charset="0"/>
                <a:cs typeface="Calibri"/>
              </a:rPr>
              <a:t>We have developed a fully comprehensive curriculum framework that meets the requirements of the National Curriculum. Our curriculum is systematic and builds upon prior knowledge. We see our curriculum as not set in stone but alive and dynamic. Our school community is committed to continually improving and refreshing our curriculum over time in response to feedback from stakeholders (especially our pupils!), best practice, current research, key legislation and changes in society and our demographics. At St Bede’s Catholic Academy, we are proud to have a knowledge-based curriculum, which stimulates our children into asking searching questions, develop good oracy skills  shapes and enables them to develop into independent thinkers, become aware of the career opportunities available to them and ultimately be successful  learners and good citizens of the United Kingdom. </a:t>
            </a:r>
          </a:p>
          <a:p>
            <a:pPr algn="just">
              <a:lnSpc>
                <a:spcPct val="107000"/>
              </a:lnSpc>
              <a:spcAft>
                <a:spcPts val="800"/>
              </a:spcAft>
            </a:pPr>
            <a:r>
              <a:rPr lang="en-GB" sz="1000" b="1" kern="100" dirty="0">
                <a:solidFill>
                  <a:srgbClr val="303030"/>
                </a:solidFill>
                <a:effectLst/>
                <a:ea typeface="Calibri" panose="020F0502020204030204" pitchFamily="34" charset="0"/>
                <a:cs typeface="Calibri"/>
              </a:rPr>
              <a:t>Substantive and disciplinary knowledge </a:t>
            </a:r>
            <a:r>
              <a:rPr lang="en-GB" sz="1000" kern="100" dirty="0">
                <a:solidFill>
                  <a:srgbClr val="303030"/>
                </a:solidFill>
                <a:effectLst/>
                <a:ea typeface="Calibri" panose="020F0502020204030204" pitchFamily="34" charset="0"/>
                <a:cs typeface="Calibri"/>
              </a:rPr>
              <a:t>is at the heart of each subject and linked areas of study are exploited to consolidate and embed learning, meaning that mental models are developed over time. </a:t>
            </a:r>
            <a:endParaRPr lang="en-GB" sz="1000" kern="100" dirty="0">
              <a:solidFill>
                <a:srgbClr val="303030"/>
              </a:solidFill>
              <a:ea typeface="Calibri" panose="020F0502020204030204" pitchFamily="34" charset="0"/>
              <a:cs typeface="Calibri"/>
            </a:endParaRPr>
          </a:p>
        </p:txBody>
      </p:sp>
      <p:pic>
        <p:nvPicPr>
          <p:cNvPr id="5" name="Picture 4" descr="A purple and white circle with a brush in it&#10;&#10;Description automatically generated">
            <a:extLst>
              <a:ext uri="{FF2B5EF4-FFF2-40B4-BE49-F238E27FC236}">
                <a16:creationId xmlns:a16="http://schemas.microsoft.com/office/drawing/2014/main" id="{5F92F119-BC72-35EB-201E-080A6EACC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795" y="7591295"/>
            <a:ext cx="1093145" cy="1093145"/>
          </a:xfrm>
          <a:prstGeom prst="rect">
            <a:avLst/>
          </a:prstGeom>
        </p:spPr>
      </p:pic>
      <p:pic>
        <p:nvPicPr>
          <p:cNvPr id="6" name="Picture 5" descr="A computer screen in a circle&#10;&#10;Description automatically generated">
            <a:extLst>
              <a:ext uri="{FF2B5EF4-FFF2-40B4-BE49-F238E27FC236}">
                <a16:creationId xmlns:a16="http://schemas.microsoft.com/office/drawing/2014/main" id="{1F4EEE4B-C353-76D4-66F5-567F9E4DDA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141" y="5144623"/>
            <a:ext cx="1093145" cy="1093145"/>
          </a:xfrm>
          <a:prstGeom prst="rect">
            <a:avLst/>
          </a:prstGeom>
        </p:spPr>
      </p:pic>
      <p:pic>
        <p:nvPicPr>
          <p:cNvPr id="9" name="Picture 8" descr="A logo with orange and white gears&#10;&#10;Description automatically generated">
            <a:extLst>
              <a:ext uri="{FF2B5EF4-FFF2-40B4-BE49-F238E27FC236}">
                <a16:creationId xmlns:a16="http://schemas.microsoft.com/office/drawing/2014/main" id="{D7A6C43B-0BA8-6FAC-12AE-F73553AD4E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6285" y="6364261"/>
            <a:ext cx="1093145" cy="1093145"/>
          </a:xfrm>
          <a:prstGeom prst="rect">
            <a:avLst/>
          </a:prstGeom>
        </p:spPr>
      </p:pic>
      <p:pic>
        <p:nvPicPr>
          <p:cNvPr id="10" name="Picture 9" descr="A logo of a globe&#10;&#10;Description automatically generated">
            <a:extLst>
              <a:ext uri="{FF2B5EF4-FFF2-40B4-BE49-F238E27FC236}">
                <a16:creationId xmlns:a16="http://schemas.microsoft.com/office/drawing/2014/main" id="{76954294-14CC-93E2-9AD7-3D06557D1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2248" y="3892319"/>
            <a:ext cx="1093145" cy="1093145"/>
          </a:xfrm>
          <a:prstGeom prst="rect">
            <a:avLst/>
          </a:prstGeom>
        </p:spPr>
      </p:pic>
      <p:pic>
        <p:nvPicPr>
          <p:cNvPr id="11" name="Picture 10" descr="A blue and white logo&#10;&#10;Description automatically generated">
            <a:extLst>
              <a:ext uri="{FF2B5EF4-FFF2-40B4-BE49-F238E27FC236}">
                <a16:creationId xmlns:a16="http://schemas.microsoft.com/office/drawing/2014/main" id="{23544E94-7A32-60BA-079F-295DC536A8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3849" y="3892320"/>
            <a:ext cx="1093145" cy="1093145"/>
          </a:xfrm>
          <a:prstGeom prst="rect">
            <a:avLst/>
          </a:prstGeom>
        </p:spPr>
      </p:pic>
      <p:pic>
        <p:nvPicPr>
          <p:cNvPr id="12" name="Picture 11" descr="A blue and white circle with a calculator&#10;&#10;Description automatically generated">
            <a:extLst>
              <a:ext uri="{FF2B5EF4-FFF2-40B4-BE49-F238E27FC236}">
                <a16:creationId xmlns:a16="http://schemas.microsoft.com/office/drawing/2014/main" id="{AB9DBF9E-49DD-E9D9-BE12-7278C74F3B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5816" y="2657432"/>
            <a:ext cx="1093145" cy="1093145"/>
          </a:xfrm>
          <a:prstGeom prst="rect">
            <a:avLst/>
          </a:prstGeom>
        </p:spPr>
      </p:pic>
      <p:pic>
        <p:nvPicPr>
          <p:cNvPr id="13" name="Picture 12" descr="A logo of a chat&#10;&#10;Description automatically generated">
            <a:extLst>
              <a:ext uri="{FF2B5EF4-FFF2-40B4-BE49-F238E27FC236}">
                <a16:creationId xmlns:a16="http://schemas.microsoft.com/office/drawing/2014/main" id="{42FDF3E9-E366-C6BA-885D-53F53DCB22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5048" y="5132929"/>
            <a:ext cx="1093145" cy="1093145"/>
          </a:xfrm>
          <a:prstGeom prst="rect">
            <a:avLst/>
          </a:prstGeom>
        </p:spPr>
      </p:pic>
      <p:pic>
        <p:nvPicPr>
          <p:cNvPr id="14" name="Picture 13" descr="A white circle with blue and green outline of music notes&#10;&#10;Description automatically generated">
            <a:extLst>
              <a:ext uri="{FF2B5EF4-FFF2-40B4-BE49-F238E27FC236}">
                <a16:creationId xmlns:a16="http://schemas.microsoft.com/office/drawing/2014/main" id="{3DE91FB6-84D4-2E9E-E10C-4BE646A4B9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31385" y="6364262"/>
            <a:ext cx="1093145" cy="1093145"/>
          </a:xfrm>
          <a:prstGeom prst="rect">
            <a:avLst/>
          </a:prstGeom>
        </p:spPr>
      </p:pic>
      <p:pic>
        <p:nvPicPr>
          <p:cNvPr id="15" name="Picture 14" descr="A logo of a basketball&#10;&#10;Description automatically generated">
            <a:extLst>
              <a:ext uri="{FF2B5EF4-FFF2-40B4-BE49-F238E27FC236}">
                <a16:creationId xmlns:a16="http://schemas.microsoft.com/office/drawing/2014/main" id="{CD6B5632-2BE4-20ED-4276-A7986986EF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86745" y="8817153"/>
            <a:ext cx="1093145" cy="1093145"/>
          </a:xfrm>
          <a:prstGeom prst="rect">
            <a:avLst/>
          </a:prstGeom>
        </p:spPr>
      </p:pic>
      <p:pic>
        <p:nvPicPr>
          <p:cNvPr id="16" name="Picture 15" descr="A green and white circle with a group of people in it&#10;&#10;Description automatically generated">
            <a:extLst>
              <a:ext uri="{FF2B5EF4-FFF2-40B4-BE49-F238E27FC236}">
                <a16:creationId xmlns:a16="http://schemas.microsoft.com/office/drawing/2014/main" id="{B3640342-B13F-457B-E882-B44B75E4EA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94431" y="7585947"/>
            <a:ext cx="1093145" cy="1093145"/>
          </a:xfrm>
          <a:prstGeom prst="rect">
            <a:avLst/>
          </a:prstGeom>
        </p:spPr>
      </p:pic>
      <p:pic>
        <p:nvPicPr>
          <p:cNvPr id="17" name="Picture 16" descr="A yellow and white circle with a cross in it&#10;&#10;Description automatically generated">
            <a:extLst>
              <a:ext uri="{FF2B5EF4-FFF2-40B4-BE49-F238E27FC236}">
                <a16:creationId xmlns:a16="http://schemas.microsoft.com/office/drawing/2014/main" id="{A765CEA7-0DEF-BC3A-CAEA-0E1F5E42AE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74991" y="8808134"/>
            <a:ext cx="1093145" cy="1093145"/>
          </a:xfrm>
          <a:prstGeom prst="rect">
            <a:avLst/>
          </a:prstGeom>
        </p:spPr>
      </p:pic>
      <p:pic>
        <p:nvPicPr>
          <p:cNvPr id="18" name="Picture 17" descr="A purple and white circle with a book in it&#10;&#10;Description automatically generated">
            <a:extLst>
              <a:ext uri="{FF2B5EF4-FFF2-40B4-BE49-F238E27FC236}">
                <a16:creationId xmlns:a16="http://schemas.microsoft.com/office/drawing/2014/main" id="{37FD2FCC-89F1-D4B0-0570-E9AA8192AD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83235" y="1419269"/>
            <a:ext cx="1093145" cy="1093145"/>
          </a:xfrm>
          <a:prstGeom prst="rect">
            <a:avLst/>
          </a:prstGeom>
        </p:spPr>
      </p:pic>
      <p:pic>
        <p:nvPicPr>
          <p:cNvPr id="19" name="Picture 18" descr="A red and white circle with a beaker with a liquid inside&#10;&#10;Description automatically generated">
            <a:extLst>
              <a:ext uri="{FF2B5EF4-FFF2-40B4-BE49-F238E27FC236}">
                <a16:creationId xmlns:a16="http://schemas.microsoft.com/office/drawing/2014/main" id="{F8B4A0FF-A3BD-90A3-1993-0402003771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70240" y="2665285"/>
            <a:ext cx="1093145" cy="1093145"/>
          </a:xfrm>
          <a:prstGeom prst="rect">
            <a:avLst/>
          </a:prstGeom>
        </p:spPr>
      </p:pic>
      <p:pic>
        <p:nvPicPr>
          <p:cNvPr id="21" name="Picture 20" descr="A purple and white circle with a purple marker in it&#10;&#10;Description automatically generated">
            <a:extLst>
              <a:ext uri="{FF2B5EF4-FFF2-40B4-BE49-F238E27FC236}">
                <a16:creationId xmlns:a16="http://schemas.microsoft.com/office/drawing/2014/main" id="{5375ED53-42BF-025C-0A98-85B48143D2C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97660" y="1424048"/>
            <a:ext cx="1093145" cy="1093145"/>
          </a:xfrm>
          <a:prstGeom prst="rect">
            <a:avLst/>
          </a:prstGeom>
        </p:spPr>
      </p:pic>
      <p:sp>
        <p:nvSpPr>
          <p:cNvPr id="22" name="Rectangle 21">
            <a:extLst>
              <a:ext uri="{FF2B5EF4-FFF2-40B4-BE49-F238E27FC236}">
                <a16:creationId xmlns:a16="http://schemas.microsoft.com/office/drawing/2014/main" id="{99CC6CB9-1E2E-129F-8D47-23067B8D6FAC}"/>
              </a:ext>
            </a:extLst>
          </p:cNvPr>
          <p:cNvSpPr/>
          <p:nvPr/>
        </p:nvSpPr>
        <p:spPr>
          <a:xfrm>
            <a:off x="1" y="5855401"/>
            <a:ext cx="4810525" cy="1602006"/>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B1F6A651-E02D-3A17-9257-2BC11E1DB0EE}"/>
              </a:ext>
            </a:extLst>
          </p:cNvPr>
          <p:cNvSpPr txBox="1"/>
          <p:nvPr/>
        </p:nvSpPr>
        <p:spPr>
          <a:xfrm>
            <a:off x="82103" y="5850213"/>
            <a:ext cx="4331440" cy="1371914"/>
          </a:xfrm>
          <a:prstGeom prst="rect">
            <a:avLst/>
          </a:prstGeom>
          <a:noFill/>
        </p:spPr>
        <p:txBody>
          <a:bodyPr wrap="square" lIns="91440" tIns="45720" rIns="91440" bIns="45720" rtlCol="0" anchor="t">
            <a:spAutoFit/>
          </a:bodyPr>
          <a:lstStyle/>
          <a:p>
            <a:pPr algn="ctr">
              <a:lnSpc>
                <a:spcPct val="107000"/>
              </a:lnSpc>
              <a:spcAft>
                <a:spcPts val="800"/>
              </a:spcAft>
            </a:pPr>
            <a:r>
              <a:rPr lang="en-GB" sz="1200" b="1" kern="100" dirty="0">
                <a:solidFill>
                  <a:schemeClr val="bg1"/>
                </a:solidFill>
                <a:effectLst/>
                <a:ea typeface="Calibri" panose="020F0502020204030204" pitchFamily="34" charset="0"/>
                <a:cs typeface="Arial"/>
              </a:rPr>
              <a:t>Individual subject disciplines are taught explicitly with coherent links created. </a:t>
            </a:r>
          </a:p>
          <a:p>
            <a:pPr algn="ctr">
              <a:lnSpc>
                <a:spcPct val="107000"/>
              </a:lnSpc>
              <a:spcAft>
                <a:spcPts val="800"/>
              </a:spcAft>
            </a:pPr>
            <a:r>
              <a:rPr lang="en-GB" sz="1200" b="1" kern="100" dirty="0">
                <a:solidFill>
                  <a:schemeClr val="bg1"/>
                </a:solidFill>
                <a:effectLst/>
                <a:ea typeface="Calibri" panose="020F0502020204030204" pitchFamily="34" charset="0"/>
                <a:cs typeface="Arial"/>
              </a:rPr>
              <a:t>Our curriculum is sequenced to ensure that knowledge is cumulative.  Its cohesively designed arranged in an order which is securely based in evidence associated with age-related progression.</a:t>
            </a:r>
          </a:p>
        </p:txBody>
      </p:sp>
      <p:pic>
        <p:nvPicPr>
          <p:cNvPr id="3" name="Picture 2" descr="A yellow and blue circle with a dart in the center&#10;&#10;Description automatically generated">
            <a:extLst>
              <a:ext uri="{FF2B5EF4-FFF2-40B4-BE49-F238E27FC236}">
                <a16:creationId xmlns:a16="http://schemas.microsoft.com/office/drawing/2014/main" id="{FC920CD2-C956-C174-0B13-459B5EB6F18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1088" y="158848"/>
            <a:ext cx="1061408" cy="1061408"/>
          </a:xfrm>
          <a:prstGeom prst="rect">
            <a:avLst/>
          </a:prstGeom>
        </p:spPr>
      </p:pic>
      <p:sp>
        <p:nvSpPr>
          <p:cNvPr id="4" name="Slide Number Placeholder 6">
            <a:extLst>
              <a:ext uri="{FF2B5EF4-FFF2-40B4-BE49-F238E27FC236}">
                <a16:creationId xmlns:a16="http://schemas.microsoft.com/office/drawing/2014/main" id="{BCE7A12E-620D-5D90-A0F9-B912C37F29C3}"/>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16</a:t>
            </a:fld>
            <a:endParaRPr lang="en-GB" sz="1200" b="1">
              <a:solidFill>
                <a:schemeClr val="bg1"/>
              </a:solidFill>
            </a:endParaRPr>
          </a:p>
        </p:txBody>
      </p:sp>
      <p:sp>
        <p:nvSpPr>
          <p:cNvPr id="24" name="TextBox 23">
            <a:extLst>
              <a:ext uri="{FF2B5EF4-FFF2-40B4-BE49-F238E27FC236}">
                <a16:creationId xmlns:a16="http://schemas.microsoft.com/office/drawing/2014/main" id="{89ABD24D-7534-7BC0-6507-E6E38FB4E596}"/>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pic>
        <p:nvPicPr>
          <p:cNvPr id="26" name="Picture 25" descr="A group of children in a garden&#10;&#10;Description automatically generated">
            <a:extLst>
              <a:ext uri="{FF2B5EF4-FFF2-40B4-BE49-F238E27FC236}">
                <a16:creationId xmlns:a16="http://schemas.microsoft.com/office/drawing/2014/main" id="{B98B7924-E8D9-135D-1C4F-55267ABF544D}"/>
              </a:ext>
            </a:extLst>
          </p:cNvPr>
          <p:cNvPicPr>
            <a:picLocks noChangeAspect="1"/>
          </p:cNvPicPr>
          <p:nvPr/>
        </p:nvPicPr>
        <p:blipFill rotWithShape="1">
          <a:blip r:embed="rId19" cstate="hqprint">
            <a:extLst>
              <a:ext uri="{28A0092B-C50C-407E-A947-70E740481C1C}">
                <a14:useLocalDpi xmlns:a14="http://schemas.microsoft.com/office/drawing/2010/main" val="0"/>
              </a:ext>
            </a:extLst>
          </a:blip>
          <a:srcRect l="12317" t="-1" r="17338" b="-5879"/>
          <a:stretch/>
        </p:blipFill>
        <p:spPr>
          <a:xfrm>
            <a:off x="0" y="1550935"/>
            <a:ext cx="4810526" cy="4558967"/>
          </a:xfrm>
          <a:prstGeom prst="rect">
            <a:avLst/>
          </a:prstGeom>
        </p:spPr>
      </p:pic>
    </p:spTree>
    <p:extLst>
      <p:ext uri="{BB962C8B-B14F-4D97-AF65-F5344CB8AC3E}">
        <p14:creationId xmlns:p14="http://schemas.microsoft.com/office/powerpoint/2010/main" val="3811144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oung child pointing at a screen&#10;&#10;Description automatically generated">
            <a:extLst>
              <a:ext uri="{FF2B5EF4-FFF2-40B4-BE49-F238E27FC236}">
                <a16:creationId xmlns:a16="http://schemas.microsoft.com/office/drawing/2014/main" id="{322D397B-19C9-CBB4-F66F-BE6F9390A6C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6599"/>
            <a:ext cx="7559675" cy="4951587"/>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7ADAD60A-F8ED-3391-EF1F-D73642024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1" y="5556"/>
            <a:ext cx="7560431" cy="10686257"/>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08727" y="489527"/>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CURRICULUM VISION</a:t>
            </a:r>
          </a:p>
        </p:txBody>
      </p:sp>
      <p:sp>
        <p:nvSpPr>
          <p:cNvPr id="20" name="TextBox 19">
            <a:extLst>
              <a:ext uri="{FF2B5EF4-FFF2-40B4-BE49-F238E27FC236}">
                <a16:creationId xmlns:a16="http://schemas.microsoft.com/office/drawing/2014/main" id="{38FD0BE2-CFC5-5671-78E0-2F18651F8E0C}"/>
              </a:ext>
            </a:extLst>
          </p:cNvPr>
          <p:cNvSpPr txBox="1"/>
          <p:nvPr/>
        </p:nvSpPr>
        <p:spPr>
          <a:xfrm>
            <a:off x="423794" y="6816946"/>
            <a:ext cx="6712085" cy="3601307"/>
          </a:xfrm>
          <a:prstGeom prst="rect">
            <a:avLst/>
          </a:prstGeom>
          <a:noFill/>
        </p:spPr>
        <p:txBody>
          <a:bodyPr wrap="square" lIns="91440" tIns="45720" rIns="91440" bIns="45720" rtlCol="0" anchor="t">
            <a:spAutoFit/>
          </a:bodyPr>
          <a:lstStyle/>
          <a:p>
            <a:pPr algn="just">
              <a:lnSpc>
                <a:spcPct val="107000"/>
              </a:lnSpc>
              <a:spcAft>
                <a:spcPts val="800"/>
              </a:spcAft>
            </a:pPr>
            <a:r>
              <a:rPr lang="en-GB" sz="1400" b="1" kern="0" dirty="0">
                <a:solidFill>
                  <a:srgbClr val="006199"/>
                </a:solidFill>
                <a:effectLst/>
                <a:latin typeface="Calibri"/>
                <a:ea typeface="Times New Roman" panose="02020603050405020304" pitchFamily="18" charset="0"/>
                <a:cs typeface="Calibri"/>
              </a:rPr>
              <a:t>Our curriculum is purposeful and responsive</a:t>
            </a:r>
            <a:r>
              <a:rPr lang="en-GB" sz="1400" b="1" kern="0" dirty="0">
                <a:solidFill>
                  <a:srgbClr val="006199"/>
                </a:solidFill>
                <a:latin typeface="Calibri"/>
                <a:ea typeface="Times New Roman" panose="02020603050405020304" pitchFamily="18" charset="0"/>
                <a:cs typeface="Calibri"/>
              </a:rPr>
              <a:t> - i</a:t>
            </a:r>
            <a:r>
              <a:rPr lang="en-GB" sz="1400" b="1" kern="0" dirty="0">
                <a:solidFill>
                  <a:srgbClr val="006199"/>
                </a:solidFill>
                <a:effectLst/>
                <a:latin typeface="Calibri"/>
                <a:ea typeface="Times New Roman" panose="02020603050405020304" pitchFamily="18" charset="0"/>
                <a:cs typeface="Calibri"/>
              </a:rPr>
              <a:t>t aims to: </a:t>
            </a:r>
            <a:r>
              <a:rPr lang="en-GB" sz="1200" kern="0" dirty="0">
                <a:solidFill>
                  <a:srgbClr val="212529"/>
                </a:solidFill>
                <a:effectLst/>
                <a:latin typeface="Calibri"/>
                <a:ea typeface="Times New Roman" panose="02020603050405020304" pitchFamily="18" charset="0"/>
                <a:cs typeface="Calibri"/>
              </a:rPr>
              <a:t> </a:t>
            </a:r>
            <a:endParaRPr lang="en-GB" sz="1200" kern="100" dirty="0">
              <a:effectLst/>
              <a:latin typeface="Calibri"/>
              <a:ea typeface="Calibri" panose="020F0502020204030204" pitchFamily="34" charset="0"/>
              <a:cs typeface="Calibri"/>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200" kern="0" dirty="0">
                <a:solidFill>
                  <a:srgbClr val="212529"/>
                </a:solidFill>
                <a:effectLst/>
                <a:latin typeface="Calibri"/>
                <a:ea typeface="Times New Roman" panose="02020603050405020304" pitchFamily="18" charset="0"/>
                <a:cs typeface="Calibri"/>
              </a:rPr>
              <a:t>Create a positive and supportive environment for all pupils without exception; </a:t>
            </a:r>
            <a:endParaRPr lang="en-GB" sz="1200" kern="100" dirty="0">
              <a:solidFill>
                <a:srgbClr val="212529"/>
              </a:solidFill>
              <a:effectLst/>
              <a:latin typeface="Times New Roman"/>
              <a:ea typeface="Calibri" panose="020F0502020204030204" pitchFamily="34" charset="0"/>
              <a:cs typeface="Calibri"/>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200" kern="0" dirty="0">
                <a:solidFill>
                  <a:srgbClr val="212529"/>
                </a:solidFill>
                <a:effectLst/>
                <a:latin typeface="Calibri"/>
                <a:ea typeface="Times New Roman" panose="02020603050405020304" pitchFamily="18" charset="0"/>
                <a:cs typeface="Calibri"/>
              </a:rPr>
              <a:t>Build an ongoing, holistic understanding of our pupils and their needs; </a:t>
            </a:r>
            <a:endParaRPr lang="en-GB" sz="1200" kern="100" dirty="0">
              <a:solidFill>
                <a:srgbClr val="212529"/>
              </a:solidFill>
              <a:effectLst/>
              <a:latin typeface="Times New Roman"/>
              <a:ea typeface="Calibri" panose="020F0502020204030204" pitchFamily="34" charset="0"/>
              <a:cs typeface="Calibri"/>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200" kern="0" dirty="0">
                <a:solidFill>
                  <a:srgbClr val="212529"/>
                </a:solidFill>
                <a:effectLst/>
                <a:latin typeface="Calibri"/>
                <a:ea typeface="Times New Roman" panose="02020603050405020304" pitchFamily="18" charset="0"/>
                <a:cs typeface="Calibri"/>
              </a:rPr>
              <a:t>Ensure all have access to high quality teaching with strong pedological cohesion and access all areas of the curriculum</a:t>
            </a:r>
            <a:r>
              <a:rPr lang="en-GB" sz="1200" kern="0" dirty="0">
                <a:solidFill>
                  <a:srgbClr val="212529"/>
                </a:solidFill>
                <a:latin typeface="Calibri"/>
                <a:ea typeface="Times New Roman" panose="02020603050405020304" pitchFamily="18" charset="0"/>
                <a:cs typeface="Calibri"/>
              </a:rPr>
              <a:t>;</a:t>
            </a:r>
            <a:endParaRPr lang="en-GB" sz="1200" kern="0" dirty="0">
              <a:solidFill>
                <a:srgbClr val="212529"/>
              </a:solidFill>
              <a:effectLst/>
              <a:latin typeface="Times New Roman"/>
              <a:ea typeface="Calibri" panose="020F0502020204030204" pitchFamily="34" charset="0"/>
              <a:cs typeface="Calibri"/>
            </a:endParaRPr>
          </a:p>
          <a:p>
            <a:pPr marL="342900" indent="-342900" algn="just">
              <a:lnSpc>
                <a:spcPct val="107000"/>
              </a:lnSpc>
              <a:spcAft>
                <a:spcPts val="800"/>
              </a:spcAft>
              <a:buSzPts val="1000"/>
              <a:buFont typeface="Symbol" panose="05050102010706020507" pitchFamily="18" charset="2"/>
              <a:buChar char=""/>
              <a:tabLst>
                <a:tab pos="457200" algn="l"/>
              </a:tabLst>
            </a:pPr>
            <a:r>
              <a:rPr lang="en-GB" sz="1200" kern="0" dirty="0">
                <a:solidFill>
                  <a:srgbClr val="212529"/>
                </a:solidFill>
                <a:effectLst/>
                <a:latin typeface="Calibri"/>
                <a:ea typeface="Times New Roman" panose="02020603050405020304" pitchFamily="18" charset="0"/>
                <a:cs typeface="Calibri"/>
              </a:rPr>
              <a:t>Ensure that the fundamental skills of reading, writing, oracy, listening and numeracy are well established in all subjects from EYFS with academic rigour that challenges all.</a:t>
            </a:r>
            <a:r>
              <a:rPr lang="en-GB" sz="1200" kern="0" dirty="0">
                <a:solidFill>
                  <a:srgbClr val="212529"/>
                </a:solidFill>
                <a:latin typeface="Calibri"/>
                <a:ea typeface="Times New Roman" panose="02020603050405020304" pitchFamily="18" charset="0"/>
                <a:cs typeface="Calibri"/>
              </a:rPr>
              <a:t> </a:t>
            </a:r>
            <a:endParaRPr lang="en-GB" sz="1200" kern="100" dirty="0">
              <a:solidFill>
                <a:srgbClr val="212529"/>
              </a:solidFill>
              <a:effectLst/>
              <a:latin typeface="Times New Roman"/>
              <a:ea typeface="Calibri" panose="020F0502020204030204" pitchFamily="34" charset="0"/>
              <a:cs typeface="Arial" panose="020B0604020202020204" pitchFamily="34"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200" kern="0" dirty="0">
                <a:solidFill>
                  <a:srgbClr val="212529"/>
                </a:solidFill>
                <a:effectLst/>
                <a:latin typeface="Calibri"/>
                <a:ea typeface="Times New Roman" panose="02020603050405020304" pitchFamily="18" charset="0"/>
                <a:cs typeface="Calibri"/>
              </a:rPr>
              <a:t>Exposure to the richness of English language so that pupils can access the pleasure of reading, the excitement of writing and to explore new learning concepts.</a:t>
            </a:r>
            <a:endParaRPr lang="en-GB" sz="1200" kern="100" dirty="0">
              <a:solidFill>
                <a:srgbClr val="212529"/>
              </a:solidFill>
              <a:effectLst/>
              <a:latin typeface="Times New Roman"/>
              <a:ea typeface="Calibri" panose="020F0502020204030204" pitchFamily="34" charset="0"/>
              <a:cs typeface="Calibri"/>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200" kern="0" dirty="0">
                <a:solidFill>
                  <a:srgbClr val="212529"/>
                </a:solidFill>
                <a:effectLst/>
                <a:latin typeface="Calibri"/>
                <a:ea typeface="Times New Roman" panose="02020603050405020304" pitchFamily="18" charset="0"/>
                <a:cs typeface="Calibri"/>
              </a:rPr>
              <a:t>Take a metacognitive approach to learning to reduce cognitive load and provide opportunities across the curriculum to engage in debate and critical thinking.</a:t>
            </a:r>
          </a:p>
          <a:p>
            <a:pPr marL="342900" lvl="0" indent="-342900" algn="just">
              <a:lnSpc>
                <a:spcPct val="107000"/>
              </a:lnSpc>
              <a:spcAft>
                <a:spcPts val="800"/>
              </a:spcAft>
              <a:buSzPts val="1000"/>
              <a:buFont typeface="Symbol" panose="05050102010706020507" pitchFamily="18" charset="2"/>
              <a:buChar char=""/>
              <a:tabLst>
                <a:tab pos="457200" algn="l"/>
              </a:tabLst>
            </a:pPr>
            <a:r>
              <a:rPr lang="en-GB" sz="1200" kern="0" dirty="0">
                <a:solidFill>
                  <a:srgbClr val="212529"/>
                </a:solidFill>
                <a:latin typeface="Calibri"/>
                <a:ea typeface="+mn-lt"/>
                <a:cs typeface="Calibri"/>
              </a:rPr>
              <a:t>We expect consistency in the quality of teaching and learning across our school so that children make good progress – our children deserve nothing less. We aim for “gapless learning” through high quality teaching and adaptation. </a:t>
            </a:r>
            <a:endParaRPr lang="en-GB" sz="1200" kern="0" dirty="0">
              <a:solidFill>
                <a:srgbClr val="303030"/>
              </a:solidFill>
              <a:ea typeface="+mn-lt"/>
              <a:cs typeface="+mn-lt"/>
            </a:endParaRPr>
          </a:p>
        </p:txBody>
      </p:sp>
      <p:sp>
        <p:nvSpPr>
          <p:cNvPr id="5" name="Rectangle 4">
            <a:extLst>
              <a:ext uri="{FF2B5EF4-FFF2-40B4-BE49-F238E27FC236}">
                <a16:creationId xmlns:a16="http://schemas.microsoft.com/office/drawing/2014/main" id="{E1B3EE6D-DB55-5175-5799-72B16230EA9D}"/>
              </a:ext>
            </a:extLst>
          </p:cNvPr>
          <p:cNvSpPr/>
          <p:nvPr/>
        </p:nvSpPr>
        <p:spPr>
          <a:xfrm>
            <a:off x="0" y="5028186"/>
            <a:ext cx="7587385" cy="1546533"/>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6DF96C8-4BFD-CD09-2B1E-B572A5363207}"/>
              </a:ext>
            </a:extLst>
          </p:cNvPr>
          <p:cNvSpPr txBox="1"/>
          <p:nvPr/>
        </p:nvSpPr>
        <p:spPr>
          <a:xfrm>
            <a:off x="421629" y="5043788"/>
            <a:ext cx="6712085" cy="1477328"/>
          </a:xfrm>
          <a:prstGeom prst="rect">
            <a:avLst/>
          </a:prstGeom>
          <a:noFill/>
        </p:spPr>
        <p:txBody>
          <a:bodyPr wrap="square" lIns="91440" tIns="45720" rIns="91440" bIns="45720" rtlCol="0" anchor="t">
            <a:spAutoFit/>
          </a:bodyPr>
          <a:lstStyle/>
          <a:p>
            <a:pPr algn="ctr"/>
            <a:r>
              <a:rPr lang="en-GB" sz="1000" b="1" i="1" dirty="0">
                <a:solidFill>
                  <a:schemeClr val="bg1"/>
                </a:solidFill>
                <a:latin typeface="Open Sans"/>
                <a:ea typeface="Open Sans"/>
                <a:cs typeface="Open Sans"/>
              </a:rPr>
              <a:t>At St Bede's we define learning as “the movement of information and skills into long term memory that can be used and drawn upon repeatedly to gain a further knowledge of the world around them.”</a:t>
            </a:r>
          </a:p>
          <a:p>
            <a:pPr algn="ctr"/>
            <a:r>
              <a:rPr lang="en-GB" sz="1000" b="1" i="1" dirty="0">
                <a:solidFill>
                  <a:schemeClr val="bg1"/>
                </a:solidFill>
                <a:latin typeface="Open Sans"/>
                <a:ea typeface="Open Sans"/>
                <a:cs typeface="Open Sans"/>
              </a:rPr>
              <a:t>The curriculum is underpinned and driven by an understanding and response to: </a:t>
            </a:r>
          </a:p>
          <a:p>
            <a:pPr algn="ctr"/>
            <a:endParaRPr lang="en-GB" sz="1000" b="1" i="1" dirty="0">
              <a:solidFill>
                <a:schemeClr val="bg1"/>
              </a:solidFill>
              <a:latin typeface="Open Sans"/>
              <a:ea typeface="Open Sans"/>
              <a:cs typeface="Open Sans"/>
            </a:endParaRPr>
          </a:p>
          <a:p>
            <a:pPr algn="ctr"/>
            <a:r>
              <a:rPr lang="en-GB" sz="1000" b="1" i="1" dirty="0">
                <a:solidFill>
                  <a:schemeClr val="bg1"/>
                </a:solidFill>
                <a:latin typeface="Open Sans"/>
                <a:ea typeface="Open Sans"/>
                <a:cs typeface="Open Sans"/>
              </a:rPr>
              <a:t>• the school’s distinctive ethos as a Catholic primary school </a:t>
            </a:r>
          </a:p>
          <a:p>
            <a:pPr algn="ctr"/>
            <a:endParaRPr lang="en-GB" sz="1000" b="1" i="1" dirty="0">
              <a:solidFill>
                <a:schemeClr val="bg1"/>
              </a:solidFill>
              <a:latin typeface="Open Sans"/>
              <a:ea typeface="Open Sans"/>
              <a:cs typeface="Open Sans"/>
            </a:endParaRPr>
          </a:p>
          <a:p>
            <a:pPr algn="ctr"/>
            <a:r>
              <a:rPr lang="en-GB" sz="1000" b="1" i="1" dirty="0">
                <a:solidFill>
                  <a:schemeClr val="bg1"/>
                </a:solidFill>
                <a:latin typeface="Open Sans"/>
                <a:ea typeface="Open Sans"/>
                <a:cs typeface="Open Sans"/>
              </a:rPr>
              <a:t>• the culture and diversity of the school population and community in Stockton on Tees </a:t>
            </a:r>
          </a:p>
          <a:p>
            <a:pPr algn="ctr"/>
            <a:endParaRPr lang="en-GB" sz="1000" b="1" i="1" dirty="0">
              <a:solidFill>
                <a:srgbClr val="FF0000"/>
              </a:solidFill>
              <a:latin typeface="Open Sans"/>
              <a:ea typeface="Open Sans"/>
              <a:cs typeface="Open Sans"/>
            </a:endParaRPr>
          </a:p>
          <a:p>
            <a:pPr algn="ctr"/>
            <a:r>
              <a:rPr lang="en-GB" sz="1000" b="1" i="1" dirty="0">
                <a:solidFill>
                  <a:schemeClr val="bg1"/>
                </a:solidFill>
                <a:latin typeface="Open Sans"/>
                <a:ea typeface="Open Sans"/>
                <a:cs typeface="Open Sans"/>
              </a:rPr>
              <a:t>• the unique needs of the children in our care </a:t>
            </a:r>
          </a:p>
        </p:txBody>
      </p:sp>
      <p:sp>
        <p:nvSpPr>
          <p:cNvPr id="2" name="Slide Number Placeholder 6">
            <a:extLst>
              <a:ext uri="{FF2B5EF4-FFF2-40B4-BE49-F238E27FC236}">
                <a16:creationId xmlns:a16="http://schemas.microsoft.com/office/drawing/2014/main" id="{00F08581-266E-1FD8-FEF5-05E067F0DE3D}"/>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17</a:t>
            </a:fld>
            <a:endParaRPr lang="en-GB" sz="1200" b="1">
              <a:solidFill>
                <a:schemeClr val="bg1"/>
              </a:solidFill>
            </a:endParaRPr>
          </a:p>
        </p:txBody>
      </p:sp>
      <p:sp>
        <p:nvSpPr>
          <p:cNvPr id="7" name="TextBox 6">
            <a:extLst>
              <a:ext uri="{FF2B5EF4-FFF2-40B4-BE49-F238E27FC236}">
                <a16:creationId xmlns:a16="http://schemas.microsoft.com/office/drawing/2014/main" id="{472A8000-3BB0-B506-FFFD-FB1B3B7C7790}"/>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2045846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uple of children reading a book&#10;&#10;Description automatically generated">
            <a:extLst>
              <a:ext uri="{FF2B5EF4-FFF2-40B4-BE49-F238E27FC236}">
                <a16:creationId xmlns:a16="http://schemas.microsoft.com/office/drawing/2014/main" id="{D2109478-207C-68C8-591A-24DB26D9E7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5638486"/>
            <a:ext cx="7559675" cy="5039783"/>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D8CD1A4C-A662-1EBB-D191-DB9779F934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54" y="-7988"/>
            <a:ext cx="7560431" cy="10686257"/>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08727" y="489527"/>
            <a:ext cx="4137891" cy="369332"/>
          </a:xfrm>
          <a:prstGeom prst="rect">
            <a:avLst/>
          </a:prstGeom>
          <a:noFill/>
        </p:spPr>
        <p:txBody>
          <a:bodyPr wrap="square" rtlCol="0">
            <a:spAutoFit/>
          </a:bodyPr>
          <a:lstStyle/>
          <a:p>
            <a:pPr algn="ctr"/>
            <a:r>
              <a:rPr lang="en-GB" b="1">
                <a:solidFill>
                  <a:schemeClr val="bg1"/>
                </a:solidFill>
                <a:latin typeface="Open Sans" panose="020B0606030504020204" pitchFamily="34" charset="0"/>
                <a:ea typeface="Open Sans" panose="020B0606030504020204" pitchFamily="34" charset="0"/>
                <a:cs typeface="Open Sans" panose="020B0606030504020204" pitchFamily="34" charset="0"/>
              </a:rPr>
              <a:t>CURRICULUM IMPLEMENTATION</a:t>
            </a:r>
          </a:p>
        </p:txBody>
      </p:sp>
      <p:sp>
        <p:nvSpPr>
          <p:cNvPr id="20" name="TextBox 19">
            <a:extLst>
              <a:ext uri="{FF2B5EF4-FFF2-40B4-BE49-F238E27FC236}">
                <a16:creationId xmlns:a16="http://schemas.microsoft.com/office/drawing/2014/main" id="{38FD0BE2-CFC5-5671-78E0-2F18651F8E0C}"/>
              </a:ext>
            </a:extLst>
          </p:cNvPr>
          <p:cNvSpPr txBox="1"/>
          <p:nvPr/>
        </p:nvSpPr>
        <p:spPr>
          <a:xfrm>
            <a:off x="421629" y="1005026"/>
            <a:ext cx="6712085" cy="2969146"/>
          </a:xfrm>
          <a:prstGeom prst="rect">
            <a:avLst/>
          </a:prstGeom>
          <a:noFill/>
        </p:spPr>
        <p:txBody>
          <a:bodyPr wrap="square" lIns="91440" tIns="45720" rIns="91440" bIns="45720" rtlCol="0" anchor="t">
            <a:spAutoFit/>
          </a:bodyPr>
          <a:lstStyle/>
          <a:p>
            <a:pPr algn="just">
              <a:lnSpc>
                <a:spcPct val="107000"/>
              </a:lnSpc>
              <a:spcAft>
                <a:spcPts val="800"/>
              </a:spcAft>
            </a:pPr>
            <a:r>
              <a:rPr lang="en-GB" sz="1200" kern="100" dirty="0">
                <a:effectLst/>
                <a:ea typeface="Calibri" panose="020F0502020204030204" pitchFamily="34" charset="0"/>
                <a:cs typeface="Arial"/>
              </a:rPr>
              <a:t>Carefully sequenced progression documents clearly outline the knowledge and skills developed in each subject area of study. Dedicated time for revisiting key knowledge is carved into each lesson and </a:t>
            </a:r>
            <a:r>
              <a:rPr lang="en-GB" sz="1200" kern="100" dirty="0">
                <a:ea typeface="Calibri" panose="020F0502020204030204" pitchFamily="34" charset="0"/>
                <a:cs typeface="Arial"/>
              </a:rPr>
              <a:t>planning</a:t>
            </a:r>
            <a:r>
              <a:rPr lang="en-GB" sz="1200" kern="100" dirty="0">
                <a:effectLst/>
                <a:ea typeface="Calibri" panose="020F0502020204030204" pitchFamily="34" charset="0"/>
                <a:cs typeface="Arial"/>
              </a:rPr>
              <a:t> builds in time to recap previous learning to then build on knowledge and understanding in new, related areas of study. </a:t>
            </a:r>
            <a:r>
              <a:rPr lang="en-GB" sz="1200" kern="0" dirty="0">
                <a:effectLst/>
                <a:ea typeface="Times New Roman" panose="02020603050405020304" pitchFamily="18" charset="0"/>
                <a:cs typeface="Arial"/>
              </a:rPr>
              <a:t>Careful consideration has been given to the amount of time each subject is taught.</a:t>
            </a:r>
            <a:r>
              <a:rPr lang="en-GB" sz="1200" kern="0" dirty="0">
                <a:ea typeface="Times New Roman" panose="02020603050405020304" pitchFamily="18" charset="0"/>
                <a:cs typeface="Arial"/>
              </a:rPr>
              <a:t> </a:t>
            </a:r>
            <a:endParaRPr lang="en-GB" sz="1200" kern="100" dirty="0">
              <a:effectLst/>
              <a:ea typeface="Calibri" panose="020F0502020204030204" pitchFamily="34" charset="0"/>
              <a:cs typeface="Arial" panose="020B0604020202020204" pitchFamily="34" charset="0"/>
            </a:endParaRPr>
          </a:p>
          <a:p>
            <a:pPr algn="just" fontAlgn="t">
              <a:lnSpc>
                <a:spcPct val="107000"/>
              </a:lnSpc>
              <a:spcAft>
                <a:spcPts val="800"/>
              </a:spcAft>
            </a:pPr>
            <a:r>
              <a:rPr lang="en-GB" sz="1200" kern="0" dirty="0">
                <a:effectLst/>
                <a:ea typeface="Times New Roman" panose="02020603050405020304" pitchFamily="18" charset="0"/>
                <a:cs typeface="Arial"/>
              </a:rPr>
              <a:t>We value the power of authentic experience; learning is brought to </a:t>
            </a:r>
            <a:r>
              <a:rPr lang="en-GB" sz="1200" kern="0" dirty="0">
                <a:ea typeface="Times New Roman" panose="02020603050405020304" pitchFamily="18" charset="0"/>
                <a:cs typeface="Arial"/>
              </a:rPr>
              <a:t>life. We</a:t>
            </a:r>
            <a:r>
              <a:rPr lang="en-GB" sz="1200" kern="0" dirty="0">
                <a:effectLst/>
                <a:ea typeface="Times New Roman" panose="02020603050405020304" pitchFamily="18" charset="0"/>
                <a:cs typeface="Arial"/>
              </a:rPr>
              <a:t> have built into our sequence of learning, curriculum continuity </a:t>
            </a:r>
            <a:r>
              <a:rPr lang="en-GB" sz="1200" kern="0" dirty="0">
                <a:ea typeface="Times New Roman" panose="02020603050405020304" pitchFamily="18" charset="0"/>
                <a:cs typeface="Arial"/>
              </a:rPr>
              <a:t>learning and</a:t>
            </a:r>
            <a:r>
              <a:rPr lang="en-GB" sz="1200" kern="0" dirty="0">
                <a:effectLst/>
                <a:ea typeface="Times New Roman" panose="02020603050405020304" pitchFamily="18" charset="0"/>
                <a:cs typeface="Arial"/>
              </a:rPr>
              <a:t> peer </a:t>
            </a:r>
            <a:r>
              <a:rPr lang="en-GB" sz="1200" kern="0" dirty="0">
                <a:ea typeface="Times New Roman" panose="02020603050405020304" pitchFamily="18" charset="0"/>
                <a:cs typeface="Arial"/>
              </a:rPr>
              <a:t>networks</a:t>
            </a:r>
            <a:r>
              <a:rPr lang="en-GB" sz="1200" kern="0" dirty="0">
                <a:effectLst/>
                <a:ea typeface="Times New Roman" panose="02020603050405020304" pitchFamily="18" charset="0"/>
                <a:cs typeface="Arial"/>
              </a:rPr>
              <a:t> </a:t>
            </a:r>
            <a:r>
              <a:rPr lang="en-GB" sz="1200" kern="0" dirty="0">
                <a:ea typeface="Times New Roman" panose="02020603050405020304" pitchFamily="18" charset="0"/>
                <a:cs typeface="Arial"/>
              </a:rPr>
              <a:t>with</a:t>
            </a:r>
            <a:r>
              <a:rPr lang="en-GB" sz="1200" kern="0" dirty="0">
                <a:effectLst/>
                <a:ea typeface="Times New Roman" panose="02020603050405020304" pitchFamily="18" charset="0"/>
                <a:cs typeface="Arial"/>
              </a:rPr>
              <a:t> our secondary schools. </a:t>
            </a:r>
            <a:r>
              <a:rPr lang="en-GB" sz="1200" kern="0" dirty="0">
                <a:ea typeface="Times New Roman" panose="02020603050405020304" pitchFamily="18" charset="0"/>
                <a:cs typeface="Arial"/>
              </a:rPr>
              <a:t>These opportunities enable </a:t>
            </a:r>
            <a:r>
              <a:rPr lang="en-GB" sz="1200" kern="0" dirty="0">
                <a:effectLst/>
                <a:ea typeface="Times New Roman" panose="02020603050405020304" pitchFamily="18" charset="0"/>
                <a:cs typeface="Arial"/>
              </a:rPr>
              <a:t>our pupils to achieve successful transition. Trips, excursions and in-school events, are carefully mapped</a:t>
            </a:r>
            <a:r>
              <a:rPr lang="en-GB" sz="1200" kern="0" dirty="0">
                <a:ea typeface="Times New Roman" panose="02020603050405020304" pitchFamily="18" charset="0"/>
                <a:cs typeface="Arial"/>
              </a:rPr>
              <a:t> </a:t>
            </a:r>
            <a:r>
              <a:rPr lang="en-GB" sz="1200" kern="0" dirty="0">
                <a:effectLst/>
                <a:ea typeface="Times New Roman" panose="02020603050405020304" pitchFamily="18" charset="0"/>
                <a:cs typeface="Arial"/>
              </a:rPr>
              <a:t> to ensure a balance of coastal, urban and rural experiences, ensuring equitable cultural capital is essential </a:t>
            </a:r>
          </a:p>
          <a:p>
            <a:pPr algn="just" fontAlgn="t">
              <a:lnSpc>
                <a:spcPct val="107000"/>
              </a:lnSpc>
              <a:spcAft>
                <a:spcPts val="800"/>
              </a:spcAft>
            </a:pPr>
            <a:r>
              <a:rPr lang="en-GB" sz="1200" kern="0" dirty="0">
                <a:ea typeface="Calibri" panose="020F0502020204030204" pitchFamily="34" charset="0"/>
                <a:cs typeface="Arial"/>
              </a:rPr>
              <a:t>We have outlined fundamental guiding principles, which are implemented to ensure consistency of approach.</a:t>
            </a:r>
            <a:r>
              <a:rPr lang="en-GB" sz="1200" kern="100" dirty="0">
                <a:ea typeface="Calibri" panose="020F0502020204030204" pitchFamily="34" charset="0"/>
                <a:cs typeface="Arial"/>
              </a:rPr>
              <a:t> </a:t>
            </a:r>
            <a:r>
              <a:rPr lang="en-GB" sz="1200" kern="100" dirty="0">
                <a:effectLst/>
                <a:ea typeface="Times New Roman" panose="02020603050405020304" pitchFamily="18" charset="0"/>
                <a:cs typeface="Arial"/>
              </a:rPr>
              <a:t>At the heart of our collective teaching pedagogy lies evidence-informed practice. </a:t>
            </a:r>
          </a:p>
          <a:p>
            <a:pPr algn="just" fontAlgn="t">
              <a:lnSpc>
                <a:spcPct val="107000"/>
              </a:lnSpc>
              <a:spcAft>
                <a:spcPts val="800"/>
              </a:spcAft>
            </a:pPr>
            <a:r>
              <a:rPr lang="en-GB" sz="1200" kern="100" dirty="0">
                <a:ea typeface="Calibri" panose="020F0502020204030204" pitchFamily="34" charset="0"/>
                <a:cs typeface="Arial" panose="020B0604020202020204" pitchFamily="34" charset="0"/>
              </a:rPr>
              <a:t>Our mantra is “rarely equality always equity” to ensure that barriers are removed that prevent vulnerable learners from achieving their full potential.   </a:t>
            </a:r>
            <a:endParaRPr lang="en-GB" sz="1200" kern="100" dirty="0">
              <a:ea typeface="Calibri" panose="020F0502020204030204" pitchFamily="34" charset="0"/>
              <a:cs typeface="Arial"/>
            </a:endParaRPr>
          </a:p>
        </p:txBody>
      </p:sp>
      <p:sp>
        <p:nvSpPr>
          <p:cNvPr id="4" name="Rectangle 3">
            <a:extLst>
              <a:ext uri="{FF2B5EF4-FFF2-40B4-BE49-F238E27FC236}">
                <a16:creationId xmlns:a16="http://schemas.microsoft.com/office/drawing/2014/main" id="{89414A5E-0D7B-52D7-A4F5-89357DF6951C}"/>
              </a:ext>
            </a:extLst>
          </p:cNvPr>
          <p:cNvSpPr/>
          <p:nvPr/>
        </p:nvSpPr>
        <p:spPr>
          <a:xfrm>
            <a:off x="0" y="4120339"/>
            <a:ext cx="7587385" cy="1534509"/>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DE5F91D-C437-2DF4-B99B-519A03F8B410}"/>
              </a:ext>
            </a:extLst>
          </p:cNvPr>
          <p:cNvSpPr txBox="1"/>
          <p:nvPr/>
        </p:nvSpPr>
        <p:spPr>
          <a:xfrm>
            <a:off x="421628" y="4163175"/>
            <a:ext cx="6712085" cy="1692771"/>
          </a:xfrm>
          <a:prstGeom prst="rect">
            <a:avLst/>
          </a:prstGeom>
          <a:noFill/>
        </p:spPr>
        <p:txBody>
          <a:bodyPr wrap="square" lIns="91440" tIns="45720" rIns="91440" bIns="45720" rtlCol="0" anchor="t">
            <a:spAutoFit/>
          </a:bodyPr>
          <a:lstStyle/>
          <a:p>
            <a:pPr algn="ctr"/>
            <a:r>
              <a:rPr lang="en-GB" sz="1600" b="1" i="1" dirty="0">
                <a:solidFill>
                  <a:schemeClr val="bg1"/>
                </a:solidFill>
                <a:ea typeface="+mn-lt"/>
                <a:cs typeface="+mn-lt"/>
              </a:rPr>
              <a:t>“It doesn’t matter how great an educational idea or intervention is in principle; what really matters is how it manifests itself in the day-to-day work of people in schools.”</a:t>
            </a:r>
          </a:p>
          <a:p>
            <a:pPr algn="ctr"/>
            <a:endParaRPr lang="en-GB" sz="1400" b="1" dirty="0">
              <a:solidFill>
                <a:schemeClr val="bg1"/>
              </a:solidFill>
              <a:ea typeface="+mn-lt"/>
              <a:cs typeface="+mn-lt"/>
            </a:endParaRPr>
          </a:p>
          <a:p>
            <a:pPr marL="285750" indent="-285750" algn="ctr">
              <a:buFontTx/>
              <a:buChar char="-"/>
            </a:pPr>
            <a:r>
              <a:rPr lang="en-GB" sz="1400" b="1" dirty="0">
                <a:solidFill>
                  <a:schemeClr val="bg1"/>
                </a:solidFill>
                <a:ea typeface="+mn-lt"/>
                <a:cs typeface="+mn-lt"/>
              </a:rPr>
              <a:t>Sir Kevan Collins</a:t>
            </a:r>
          </a:p>
          <a:p>
            <a:pPr algn="ctr"/>
            <a:r>
              <a:rPr lang="en-GB" b="1" dirty="0">
                <a:solidFill>
                  <a:srgbClr val="FF0000"/>
                </a:solidFill>
                <a:ea typeface="+mn-lt"/>
                <a:cs typeface="+mn-lt"/>
              </a:rPr>
              <a:t>People -  not policies create success. </a:t>
            </a:r>
          </a:p>
          <a:p>
            <a:pPr marL="171450" indent="-171450" algn="ctr">
              <a:buFontTx/>
              <a:buChar char="-"/>
            </a:pPr>
            <a:endParaRPr lang="en-GB" sz="1000" b="1" i="1" dirty="0">
              <a:solidFill>
                <a:srgbClr val="006199"/>
              </a:solidFill>
              <a:latin typeface="Open Sans"/>
              <a:ea typeface="Open Sans"/>
              <a:cs typeface="Open Sans"/>
            </a:endParaRPr>
          </a:p>
        </p:txBody>
      </p:sp>
      <p:sp>
        <p:nvSpPr>
          <p:cNvPr id="2" name="Slide Number Placeholder 6">
            <a:extLst>
              <a:ext uri="{FF2B5EF4-FFF2-40B4-BE49-F238E27FC236}">
                <a16:creationId xmlns:a16="http://schemas.microsoft.com/office/drawing/2014/main" id="{E9716DE7-FFCF-70A0-50DB-EA0B8F81820D}"/>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18</a:t>
            </a:fld>
            <a:endParaRPr lang="en-GB" sz="1200" b="1">
              <a:solidFill>
                <a:schemeClr val="bg1"/>
              </a:solidFill>
            </a:endParaRPr>
          </a:p>
        </p:txBody>
      </p:sp>
      <p:sp>
        <p:nvSpPr>
          <p:cNvPr id="6" name="TextBox 5">
            <a:extLst>
              <a:ext uri="{FF2B5EF4-FFF2-40B4-BE49-F238E27FC236}">
                <a16:creationId xmlns:a16="http://schemas.microsoft.com/office/drawing/2014/main" id="{E1886EE3-81EB-7A41-2369-EDC51D84227B}"/>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818956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uple of children playing in the sand&#10;&#10;Description automatically generated">
            <a:extLst>
              <a:ext uri="{FF2B5EF4-FFF2-40B4-BE49-F238E27FC236}">
                <a16:creationId xmlns:a16="http://schemas.microsoft.com/office/drawing/2014/main" id="{0669D7CB-DB81-1A21-BE4D-E31143341DA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83" t="250" r="183" b="16638"/>
          <a:stretch/>
        </p:blipFill>
        <p:spPr>
          <a:xfrm>
            <a:off x="-2688" y="-146488"/>
            <a:ext cx="7559675" cy="4142221"/>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6DD52286-7728-9237-283F-0D59DB7BF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54" y="-146488"/>
            <a:ext cx="7560431" cy="10686257"/>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08727" y="489527"/>
            <a:ext cx="4137891" cy="369332"/>
          </a:xfrm>
          <a:prstGeom prst="rect">
            <a:avLst/>
          </a:prstGeom>
          <a:noFill/>
        </p:spPr>
        <p:txBody>
          <a:bodyPr wrap="square" rtlCol="0">
            <a:spAutoFit/>
          </a:bodyPr>
          <a:lstStyle/>
          <a:p>
            <a:pPr algn="ctr"/>
            <a:r>
              <a:rPr lang="en-GB" b="1">
                <a:solidFill>
                  <a:schemeClr val="bg1"/>
                </a:solidFill>
                <a:latin typeface="Open Sans" panose="020B0606030504020204" pitchFamily="34" charset="0"/>
                <a:ea typeface="Open Sans" panose="020B0606030504020204" pitchFamily="34" charset="0"/>
                <a:cs typeface="Open Sans" panose="020B0606030504020204" pitchFamily="34" charset="0"/>
              </a:rPr>
              <a:t>CURRICULUM IMPLEMENTATION</a:t>
            </a:r>
          </a:p>
        </p:txBody>
      </p:sp>
      <p:sp>
        <p:nvSpPr>
          <p:cNvPr id="20" name="TextBox 19">
            <a:extLst>
              <a:ext uri="{FF2B5EF4-FFF2-40B4-BE49-F238E27FC236}">
                <a16:creationId xmlns:a16="http://schemas.microsoft.com/office/drawing/2014/main" id="{38FD0BE2-CFC5-5671-78E0-2F18651F8E0C}"/>
              </a:ext>
            </a:extLst>
          </p:cNvPr>
          <p:cNvSpPr txBox="1"/>
          <p:nvPr/>
        </p:nvSpPr>
        <p:spPr>
          <a:xfrm>
            <a:off x="421108" y="5453187"/>
            <a:ext cx="6712085" cy="4392100"/>
          </a:xfrm>
          <a:prstGeom prst="rect">
            <a:avLst/>
          </a:prstGeom>
          <a:noFill/>
        </p:spPr>
        <p:txBody>
          <a:bodyPr wrap="square" lIns="91440" tIns="45720" rIns="91440" bIns="45720" rtlCol="0" anchor="t">
            <a:spAutoFit/>
          </a:bodyPr>
          <a:lstStyle/>
          <a:p>
            <a:pPr algn="just">
              <a:lnSpc>
                <a:spcPct val="107000"/>
              </a:lnSpc>
              <a:spcAft>
                <a:spcPts val="800"/>
              </a:spcAft>
            </a:pPr>
            <a:r>
              <a:rPr lang="en-GB" sz="1400" b="1" kern="0" dirty="0">
                <a:solidFill>
                  <a:srgbClr val="006199"/>
                </a:solidFill>
                <a:effectLst/>
                <a:ea typeface="Times New Roman" panose="02020603050405020304" pitchFamily="18" charset="0"/>
                <a:cs typeface="Calibri"/>
              </a:rPr>
              <a:t>Pedagogy: Our Method And Practice Of Teaching</a:t>
            </a:r>
          </a:p>
          <a:p>
            <a:pPr algn="just">
              <a:lnSpc>
                <a:spcPct val="107000"/>
              </a:lnSpc>
              <a:spcAft>
                <a:spcPts val="800"/>
              </a:spcAft>
            </a:pPr>
            <a:r>
              <a:rPr lang="en-GB" sz="1400" kern="100" dirty="0">
                <a:effectLst/>
                <a:ea typeface="Calibri" panose="020F0502020204030204" pitchFamily="34" charset="0"/>
                <a:cs typeface="Calibri"/>
              </a:rPr>
              <a:t>Consistency is key in our teaching approach. We ensure that our methods and approaches are consistent, regardless of the age of the students. Learning is defined as a lasting change in long-term memory. Progress means acquiring and remembering more knowledge and skills. When new knowledge connects with existing knowledge, understanding is formed. </a:t>
            </a:r>
          </a:p>
          <a:p>
            <a:pPr algn="just">
              <a:lnSpc>
                <a:spcPct val="107000"/>
              </a:lnSpc>
              <a:spcAft>
                <a:spcPts val="800"/>
              </a:spcAft>
            </a:pPr>
            <a:r>
              <a:rPr lang="en-GB" sz="1400" kern="100" dirty="0">
                <a:ea typeface="Calibri" panose="020F0502020204030204" pitchFamily="34" charset="0"/>
                <a:cs typeface="Calibri"/>
              </a:rPr>
              <a:t>These are the key elements we expect to see in all lessons:</a:t>
            </a:r>
          </a:p>
          <a:p>
            <a:pPr algn="just">
              <a:lnSpc>
                <a:spcPct val="107000"/>
              </a:lnSpc>
              <a:spcAft>
                <a:spcPts val="800"/>
              </a:spcAft>
            </a:pPr>
            <a:endParaRPr lang="en-GB" sz="1400" kern="100" dirty="0">
              <a:solidFill>
                <a:srgbClr val="FF0000"/>
              </a:solidFill>
              <a:ea typeface="Calibri" panose="020F0502020204030204" pitchFamily="34" charset="0"/>
              <a:cs typeface="Calibri"/>
            </a:endParaRPr>
          </a:p>
          <a:p>
            <a:pPr algn="just">
              <a:lnSpc>
                <a:spcPct val="107000"/>
              </a:lnSpc>
              <a:spcAft>
                <a:spcPts val="800"/>
              </a:spcAft>
            </a:pPr>
            <a:endParaRPr lang="en-GB" sz="1400" kern="100" dirty="0">
              <a:solidFill>
                <a:srgbClr val="FF0000"/>
              </a:solidFill>
              <a:ea typeface="Calibri" panose="020F0502020204030204" pitchFamily="34" charset="0"/>
              <a:cs typeface="Calibri"/>
            </a:endParaRPr>
          </a:p>
          <a:p>
            <a:pPr algn="just">
              <a:lnSpc>
                <a:spcPct val="107000"/>
              </a:lnSpc>
              <a:spcAft>
                <a:spcPts val="800"/>
              </a:spcAft>
            </a:pPr>
            <a:endParaRPr lang="en-GB" sz="1400" kern="100" dirty="0">
              <a:solidFill>
                <a:srgbClr val="FF0000"/>
              </a:solidFill>
              <a:effectLst/>
              <a:ea typeface="Calibri" panose="020F0502020204030204" pitchFamily="34" charset="0"/>
              <a:cs typeface="Calibri"/>
            </a:endParaRPr>
          </a:p>
          <a:p>
            <a:pPr algn="just">
              <a:lnSpc>
                <a:spcPct val="107000"/>
              </a:lnSpc>
              <a:spcAft>
                <a:spcPts val="800"/>
              </a:spcAft>
            </a:pPr>
            <a:r>
              <a:rPr lang="en-GB" sz="1600" b="1" kern="0" dirty="0">
                <a:solidFill>
                  <a:srgbClr val="006199"/>
                </a:solidFill>
                <a:effectLst/>
                <a:ea typeface="Times New Roman" panose="02020603050405020304" pitchFamily="18" charset="0"/>
                <a:cs typeface="Arial"/>
              </a:rPr>
              <a:t>Exceptional teaching, leads to outstanding learning outcomes.</a:t>
            </a:r>
            <a:r>
              <a:rPr lang="en-GB" sz="1600" b="1" kern="0" dirty="0">
                <a:solidFill>
                  <a:srgbClr val="006199"/>
                </a:solidFill>
                <a:ea typeface="Times New Roman" panose="02020603050405020304" pitchFamily="18" charset="0"/>
                <a:cs typeface="Arial"/>
              </a:rPr>
              <a:t>  </a:t>
            </a:r>
          </a:p>
          <a:p>
            <a:pPr algn="just">
              <a:lnSpc>
                <a:spcPct val="107000"/>
              </a:lnSpc>
              <a:spcAft>
                <a:spcPts val="800"/>
              </a:spcAft>
            </a:pPr>
            <a:r>
              <a:rPr lang="en-GB" sz="1200" kern="0" dirty="0">
                <a:solidFill>
                  <a:srgbClr val="212529"/>
                </a:solidFill>
                <a:effectLst/>
                <a:ea typeface="Times New Roman" panose="02020603050405020304" pitchFamily="18" charset="0"/>
                <a:cs typeface="Arial"/>
              </a:rPr>
              <a:t>All have a responsibility to </a:t>
            </a:r>
            <a:r>
              <a:rPr lang="en-GB" sz="1200" kern="0" dirty="0">
                <a:solidFill>
                  <a:srgbClr val="212529"/>
                </a:solidFill>
                <a:ea typeface="Times New Roman" panose="02020603050405020304" pitchFamily="18" charset="0"/>
                <a:cs typeface="Arial"/>
              </a:rPr>
              <a:t>deliver</a:t>
            </a:r>
            <a:r>
              <a:rPr lang="en-GB" sz="1200" kern="0" dirty="0">
                <a:solidFill>
                  <a:srgbClr val="212529"/>
                </a:solidFill>
                <a:effectLst/>
                <a:ea typeface="Times New Roman" panose="02020603050405020304" pitchFamily="18" charset="0"/>
                <a:cs typeface="Arial"/>
              </a:rPr>
              <a:t> lessons </a:t>
            </a:r>
            <a:r>
              <a:rPr lang="en-GB" sz="1200" kern="0" dirty="0">
                <a:solidFill>
                  <a:srgbClr val="212529"/>
                </a:solidFill>
                <a:ea typeface="Times New Roman" panose="02020603050405020304" pitchFamily="18" charset="0"/>
                <a:cs typeface="Arial"/>
              </a:rPr>
              <a:t>where teaching</a:t>
            </a:r>
            <a:r>
              <a:rPr lang="en-GB" sz="1200" kern="0" dirty="0">
                <a:solidFill>
                  <a:srgbClr val="212529"/>
                </a:solidFill>
                <a:effectLst/>
                <a:ea typeface="Times New Roman" panose="02020603050405020304" pitchFamily="18" charset="0"/>
                <a:cs typeface="Arial"/>
              </a:rPr>
              <a:t> and learning is of the highest quality and where learning needs are met. </a:t>
            </a:r>
            <a:endParaRPr lang="en-GB" dirty="0">
              <a:solidFill>
                <a:srgbClr val="000000"/>
              </a:solidFill>
              <a:ea typeface="Times New Roman" panose="02020603050405020304" pitchFamily="18" charset="0"/>
              <a:cs typeface="Calibri" panose="020F0502020204030204"/>
            </a:endParaRPr>
          </a:p>
          <a:p>
            <a:pPr algn="ctr">
              <a:lnSpc>
                <a:spcPct val="107000"/>
              </a:lnSpc>
              <a:spcAft>
                <a:spcPts val="800"/>
              </a:spcAft>
            </a:pPr>
            <a:r>
              <a:rPr lang="en-GB" sz="1600" b="1" kern="0" dirty="0">
                <a:solidFill>
                  <a:srgbClr val="006199"/>
                </a:solidFill>
                <a:ea typeface="Times New Roman" panose="02020603050405020304" pitchFamily="18" charset="0"/>
                <a:cs typeface="Arial"/>
              </a:rPr>
              <a:t>The</a:t>
            </a:r>
            <a:r>
              <a:rPr lang="en-GB" sz="1600" b="1" kern="0" dirty="0">
                <a:solidFill>
                  <a:srgbClr val="006199"/>
                </a:solidFill>
                <a:effectLst/>
                <a:ea typeface="Times New Roman" panose="02020603050405020304" pitchFamily="18" charset="0"/>
                <a:cs typeface="Arial"/>
              </a:rPr>
              <a:t> single most important factor in how a child learns in the classroom is how well a teacher teaches.</a:t>
            </a:r>
            <a:endParaRPr lang="en-GB" sz="2400" b="1" dirty="0">
              <a:solidFill>
                <a:srgbClr val="006199"/>
              </a:solidFill>
              <a:cs typeface="Calibri"/>
            </a:endParaRPr>
          </a:p>
        </p:txBody>
      </p:sp>
      <p:sp>
        <p:nvSpPr>
          <p:cNvPr id="4" name="Rectangle 3">
            <a:extLst>
              <a:ext uri="{FF2B5EF4-FFF2-40B4-BE49-F238E27FC236}">
                <a16:creationId xmlns:a16="http://schemas.microsoft.com/office/drawing/2014/main" id="{89414A5E-0D7B-52D7-A4F5-89357DF6951C}"/>
              </a:ext>
            </a:extLst>
          </p:cNvPr>
          <p:cNvSpPr/>
          <p:nvPr/>
        </p:nvSpPr>
        <p:spPr>
          <a:xfrm>
            <a:off x="0" y="3974190"/>
            <a:ext cx="7587385" cy="1271580"/>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DE5F91D-C437-2DF4-B99B-519A03F8B410}"/>
              </a:ext>
            </a:extLst>
          </p:cNvPr>
          <p:cNvSpPr txBox="1"/>
          <p:nvPr/>
        </p:nvSpPr>
        <p:spPr>
          <a:xfrm>
            <a:off x="423276" y="4093206"/>
            <a:ext cx="6712085" cy="1015663"/>
          </a:xfrm>
          <a:prstGeom prst="rect">
            <a:avLst/>
          </a:prstGeom>
          <a:noFill/>
        </p:spPr>
        <p:txBody>
          <a:bodyPr wrap="square" lIns="91440" tIns="45720" rIns="91440" bIns="45720" rtlCol="0" anchor="t">
            <a:spAutoFit/>
          </a:bodyPr>
          <a:lstStyle/>
          <a:p>
            <a:pPr algn="ctr"/>
            <a:r>
              <a:rPr lang="en-GB" sz="1600" b="1" i="1" dirty="0">
                <a:solidFill>
                  <a:schemeClr val="bg1"/>
                </a:solidFill>
                <a:ea typeface="+mn-lt"/>
                <a:cs typeface="+mn-lt"/>
              </a:rPr>
              <a:t>“Curriculum is the key lever and our best bet for disadvantaged learners. </a:t>
            </a:r>
          </a:p>
          <a:p>
            <a:pPr algn="ctr"/>
            <a:r>
              <a:rPr lang="en-GB" sz="1600" b="1" i="1" dirty="0">
                <a:solidFill>
                  <a:schemeClr val="bg1"/>
                </a:solidFill>
                <a:ea typeface="+mn-lt"/>
                <a:cs typeface="+mn-lt"/>
              </a:rPr>
              <a:t>This long-term investment is the golden ticket.” </a:t>
            </a:r>
            <a:endParaRPr lang="en-GB" sz="1400" b="1" dirty="0">
              <a:solidFill>
                <a:schemeClr val="bg1"/>
              </a:solidFill>
              <a:ea typeface="+mn-lt"/>
              <a:cs typeface="+mn-lt"/>
            </a:endParaRPr>
          </a:p>
          <a:p>
            <a:pPr algn="ctr"/>
            <a:endParaRPr lang="en-GB" sz="1400" b="1" dirty="0">
              <a:solidFill>
                <a:schemeClr val="bg1"/>
              </a:solidFill>
              <a:ea typeface="+mn-lt"/>
              <a:cs typeface="+mn-lt"/>
            </a:endParaRPr>
          </a:p>
          <a:p>
            <a:pPr algn="ctr"/>
            <a:r>
              <a:rPr lang="en-GB" sz="1400" b="1" dirty="0">
                <a:solidFill>
                  <a:schemeClr val="bg1"/>
                </a:solidFill>
                <a:ea typeface="+mn-lt"/>
                <a:cs typeface="+mn-lt"/>
              </a:rPr>
              <a:t>- Dan Nichols</a:t>
            </a:r>
            <a:endParaRPr lang="en-GB" sz="1000" b="1" i="1" dirty="0">
              <a:solidFill>
                <a:srgbClr val="006199"/>
              </a:solidFill>
              <a:latin typeface="Open Sans"/>
              <a:ea typeface="Open Sans"/>
              <a:cs typeface="Open Sans"/>
            </a:endParaRPr>
          </a:p>
        </p:txBody>
      </p:sp>
      <p:sp>
        <p:nvSpPr>
          <p:cNvPr id="2" name="Slide Number Placeholder 6">
            <a:extLst>
              <a:ext uri="{FF2B5EF4-FFF2-40B4-BE49-F238E27FC236}">
                <a16:creationId xmlns:a16="http://schemas.microsoft.com/office/drawing/2014/main" id="{98A1F706-402F-75CF-D211-A9585217FF45}"/>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19</a:t>
            </a:fld>
            <a:endParaRPr lang="en-GB" sz="1200" b="1">
              <a:solidFill>
                <a:schemeClr val="bg1"/>
              </a:solidFill>
            </a:endParaRPr>
          </a:p>
        </p:txBody>
      </p:sp>
      <p:pic>
        <p:nvPicPr>
          <p:cNvPr id="9" name="Picture 8">
            <a:extLst>
              <a:ext uri="{FF2B5EF4-FFF2-40B4-BE49-F238E27FC236}">
                <a16:creationId xmlns:a16="http://schemas.microsoft.com/office/drawing/2014/main" id="{6E2D5B15-F938-FA29-55C3-9B7BF110248E}"/>
              </a:ext>
            </a:extLst>
          </p:cNvPr>
          <p:cNvPicPr>
            <a:picLocks noChangeAspect="1"/>
          </p:cNvPicPr>
          <p:nvPr/>
        </p:nvPicPr>
        <p:blipFill>
          <a:blip r:embed="rId5"/>
          <a:stretch>
            <a:fillRect/>
          </a:stretch>
        </p:blipFill>
        <p:spPr>
          <a:xfrm>
            <a:off x="337930" y="7318560"/>
            <a:ext cx="6810721" cy="883345"/>
          </a:xfrm>
          <a:prstGeom prst="rect">
            <a:avLst/>
          </a:prstGeom>
        </p:spPr>
      </p:pic>
      <p:sp>
        <p:nvSpPr>
          <p:cNvPr id="10" name="TextBox 9">
            <a:extLst>
              <a:ext uri="{FF2B5EF4-FFF2-40B4-BE49-F238E27FC236}">
                <a16:creationId xmlns:a16="http://schemas.microsoft.com/office/drawing/2014/main" id="{4B296A8D-6145-2E15-4C4E-B42566A7E55B}"/>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3928799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10390-7991-CD5A-5E97-AD23D6319BFF}"/>
            </a:ext>
          </a:extLst>
        </p:cNvPr>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F78C2E43-C777-3783-BD13-6157DC8BC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7" y="13544"/>
            <a:ext cx="7560431" cy="10686257"/>
          </a:xfrm>
          <a:prstGeom prst="rect">
            <a:avLst/>
          </a:prstGeom>
        </p:spPr>
      </p:pic>
      <p:sp>
        <p:nvSpPr>
          <p:cNvPr id="5" name="TextBox 4">
            <a:extLst>
              <a:ext uri="{FF2B5EF4-FFF2-40B4-BE49-F238E27FC236}">
                <a16:creationId xmlns:a16="http://schemas.microsoft.com/office/drawing/2014/main" id="{CF3FD784-DD29-590F-8168-5756892E7C29}"/>
              </a:ext>
            </a:extLst>
          </p:cNvPr>
          <p:cNvSpPr txBox="1"/>
          <p:nvPr/>
        </p:nvSpPr>
        <p:spPr>
          <a:xfrm>
            <a:off x="638571" y="-66289"/>
            <a:ext cx="6277157" cy="1077218"/>
          </a:xfrm>
          <a:prstGeom prst="rect">
            <a:avLst/>
          </a:prstGeom>
          <a:noFill/>
        </p:spPr>
        <p:txBody>
          <a:bodyPr wrap="square" rtlCol="0">
            <a:spAutoFit/>
          </a:bodyPr>
          <a:lstStyle/>
          <a:p>
            <a:pPr algn="ctr"/>
            <a:r>
              <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 to St Bede’s</a:t>
            </a:r>
          </a:p>
          <a:p>
            <a:pPr algn="ctr"/>
            <a:r>
              <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school. </a:t>
            </a:r>
          </a:p>
        </p:txBody>
      </p:sp>
      <p:sp>
        <p:nvSpPr>
          <p:cNvPr id="7" name="Rectangle 6">
            <a:extLst>
              <a:ext uri="{FF2B5EF4-FFF2-40B4-BE49-F238E27FC236}">
                <a16:creationId xmlns:a16="http://schemas.microsoft.com/office/drawing/2014/main" id="{908AD785-B3FA-CD53-9F40-591BD3BFB674}"/>
              </a:ext>
            </a:extLst>
          </p:cNvPr>
          <p:cNvSpPr/>
          <p:nvPr/>
        </p:nvSpPr>
        <p:spPr>
          <a:xfrm>
            <a:off x="-2167" y="8877823"/>
            <a:ext cx="7587385" cy="1068744"/>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CC30390-0D34-7536-B1AF-EFF3E20060E6}"/>
              </a:ext>
            </a:extLst>
          </p:cNvPr>
          <p:cNvSpPr txBox="1"/>
          <p:nvPr/>
        </p:nvSpPr>
        <p:spPr>
          <a:xfrm>
            <a:off x="421109" y="8996840"/>
            <a:ext cx="6712085" cy="830997"/>
          </a:xfrm>
          <a:prstGeom prst="rect">
            <a:avLst/>
          </a:prstGeom>
          <a:noFill/>
        </p:spPr>
        <p:txBody>
          <a:bodyPr wrap="square" lIns="91440" tIns="45720" rIns="91440" bIns="45720" rtlCol="0" anchor="t">
            <a:spAutoFit/>
          </a:bodyPr>
          <a:lstStyle/>
          <a:p>
            <a:pPr algn="ctr"/>
            <a:r>
              <a:rPr lang="en-GB" sz="1600" b="1">
                <a:solidFill>
                  <a:schemeClr val="bg1"/>
                </a:solidFill>
                <a:ea typeface="+mn-lt"/>
                <a:cs typeface="+mn-lt"/>
              </a:rPr>
              <a:t>In all that we do, we are guided by our faith, committed to cultivating compassionate individuals who will make a positive impact on the world around them.</a:t>
            </a:r>
          </a:p>
        </p:txBody>
      </p:sp>
      <p:sp>
        <p:nvSpPr>
          <p:cNvPr id="2" name="Slide Number Placeholder 6">
            <a:extLst>
              <a:ext uri="{FF2B5EF4-FFF2-40B4-BE49-F238E27FC236}">
                <a16:creationId xmlns:a16="http://schemas.microsoft.com/office/drawing/2014/main" id="{7CD893BF-F2F9-456B-7E25-992CEC21A117}"/>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2</a:t>
            </a:fld>
            <a:endParaRPr lang="en-GB" sz="1200" b="1">
              <a:solidFill>
                <a:schemeClr val="bg1"/>
              </a:solidFill>
            </a:endParaRPr>
          </a:p>
        </p:txBody>
      </p:sp>
      <p:sp>
        <p:nvSpPr>
          <p:cNvPr id="4" name="TextBox 3">
            <a:extLst>
              <a:ext uri="{FF2B5EF4-FFF2-40B4-BE49-F238E27FC236}">
                <a16:creationId xmlns:a16="http://schemas.microsoft.com/office/drawing/2014/main" id="{CABE10EB-25D7-2077-BA2C-8DB40AB0360E}"/>
              </a:ext>
            </a:extLst>
          </p:cNvPr>
          <p:cNvSpPr txBox="1"/>
          <p:nvPr/>
        </p:nvSpPr>
        <p:spPr>
          <a:xfrm>
            <a:off x="673051" y="1256881"/>
            <a:ext cx="6332463"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dirty="0">
                <a:cs typeface="Calibri"/>
              </a:rPr>
              <a:t>"One measure of poverty is how little you have. Another is how difficult you find it to take advantage of what others try to give you." (Michael Lewis)</a:t>
            </a:r>
            <a:endParaRPr lang="en-US" dirty="0"/>
          </a:p>
        </p:txBody>
      </p:sp>
      <p:sp>
        <p:nvSpPr>
          <p:cNvPr id="9" name="Rectangle: Rounded Corners 8">
            <a:extLst>
              <a:ext uri="{FF2B5EF4-FFF2-40B4-BE49-F238E27FC236}">
                <a16:creationId xmlns:a16="http://schemas.microsoft.com/office/drawing/2014/main" id="{C5A2FC61-4E29-5374-F670-F51BC806A858}"/>
              </a:ext>
            </a:extLst>
          </p:cNvPr>
          <p:cNvSpPr/>
          <p:nvPr/>
        </p:nvSpPr>
        <p:spPr>
          <a:xfrm>
            <a:off x="421109" y="1092463"/>
            <a:ext cx="6836349" cy="107721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0" name="TextBox 9">
            <a:extLst>
              <a:ext uri="{FF2B5EF4-FFF2-40B4-BE49-F238E27FC236}">
                <a16:creationId xmlns:a16="http://schemas.microsoft.com/office/drawing/2014/main" id="{BDF838B7-D452-2C8F-5547-8C231EF6127F}"/>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3" name="TextBox 2">
            <a:extLst>
              <a:ext uri="{FF2B5EF4-FFF2-40B4-BE49-F238E27FC236}">
                <a16:creationId xmlns:a16="http://schemas.microsoft.com/office/drawing/2014/main" id="{B776350A-0147-B416-1CD8-C72DFA0C884F}"/>
              </a:ext>
            </a:extLst>
          </p:cNvPr>
          <p:cNvSpPr txBox="1"/>
          <p:nvPr/>
        </p:nvSpPr>
        <p:spPr>
          <a:xfrm>
            <a:off x="293429" y="2530550"/>
            <a:ext cx="6712085" cy="3231654"/>
          </a:xfrm>
          <a:prstGeom prst="rect">
            <a:avLst/>
          </a:prstGeom>
          <a:noFill/>
        </p:spPr>
        <p:txBody>
          <a:bodyPr wrap="square" rtlCol="0">
            <a:spAutoFit/>
          </a:bodyPr>
          <a:lstStyle/>
          <a:p>
            <a:r>
              <a:rPr lang="en-GB" sz="1200" dirty="0"/>
              <a:t> At St. Bede's, we understand the impact that limited access to a high-quality education and quality first teaching  has on disadvantaged children. It hampers their ability to seize opportunities and limits their life chances. We believe that every child deserves a fair chance to succeed, regardless of their circumstances.</a:t>
            </a:r>
          </a:p>
          <a:p>
            <a:endParaRPr lang="en-GB" sz="1200" dirty="0"/>
          </a:p>
          <a:p>
            <a:r>
              <a:rPr lang="en-GB" sz="1200" dirty="0"/>
              <a:t>To ensure equity over equality, we must confront the soft bigotry of low expectations. We must be bold and unyielding in our approach to improving access to a high-quality education. It demands a ferocious commitment to ensuring that every child is present and engaged in their learning.</a:t>
            </a:r>
          </a:p>
          <a:p>
            <a:endParaRPr lang="en-GB" sz="1200" dirty="0"/>
          </a:p>
          <a:p>
            <a:r>
              <a:rPr lang="en-GB" sz="1200" dirty="0"/>
              <a:t>We understand that this is a robust and difficult challenge. It requires us to confront barriers and push against the status quo. But we are resolute in our mission. We want to create an environment where children feel seen, valued, and supported. We reject the notion that their circumstances should limit their dreams and aspirations.</a:t>
            </a:r>
          </a:p>
          <a:p>
            <a:endParaRPr lang="en-GB" sz="1200" dirty="0"/>
          </a:p>
          <a:p>
            <a:r>
              <a:rPr lang="en-GB" sz="1200" dirty="0"/>
              <a:t>Let us be the heroes who refuse to accept anything less than excellence. Postcodes will not dictate life chances at St. Bede's. We are committed to providing every child with the unwavering support, nurturing environment, and boundless opportunities they need to flourish.</a:t>
            </a:r>
          </a:p>
          <a:p>
            <a:endParaRPr lang="en-GB" sz="1200" dirty="0"/>
          </a:p>
        </p:txBody>
      </p:sp>
      <p:pic>
        <p:nvPicPr>
          <p:cNvPr id="6" name="Picture 5">
            <a:extLst>
              <a:ext uri="{FF2B5EF4-FFF2-40B4-BE49-F238E27FC236}">
                <a16:creationId xmlns:a16="http://schemas.microsoft.com/office/drawing/2014/main" id="{BE1FDFB1-C043-6A47-1388-9551032EBFBB}"/>
              </a:ext>
            </a:extLst>
          </p:cNvPr>
          <p:cNvPicPr>
            <a:picLocks noChangeAspect="1"/>
          </p:cNvPicPr>
          <p:nvPr/>
        </p:nvPicPr>
        <p:blipFill>
          <a:blip r:embed="rId4"/>
          <a:stretch>
            <a:fillRect/>
          </a:stretch>
        </p:blipFill>
        <p:spPr>
          <a:xfrm>
            <a:off x="1899808" y="6192743"/>
            <a:ext cx="3342752" cy="2507064"/>
          </a:xfrm>
          <a:prstGeom prst="rect">
            <a:avLst/>
          </a:prstGeom>
        </p:spPr>
      </p:pic>
    </p:spTree>
    <p:extLst>
      <p:ext uri="{BB962C8B-B14F-4D97-AF65-F5344CB8AC3E}">
        <p14:creationId xmlns:p14="http://schemas.microsoft.com/office/powerpoint/2010/main" val="772582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hild and child in a classroom&#10;&#10;Description automatically generated">
            <a:extLst>
              <a:ext uri="{FF2B5EF4-FFF2-40B4-BE49-F238E27FC236}">
                <a16:creationId xmlns:a16="http://schemas.microsoft.com/office/drawing/2014/main" id="{3275D358-A1A2-A0F5-2CB4-3344AC84A22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67" t="3647" r="367" b="21892"/>
          <a:stretch/>
        </p:blipFill>
        <p:spPr>
          <a:xfrm>
            <a:off x="-2688" y="6958430"/>
            <a:ext cx="7559675" cy="3719839"/>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B3D4E854-D2AE-4492-4A1D-0E3B2931F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5" y="5556"/>
            <a:ext cx="7560431" cy="10686257"/>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08727" y="489527"/>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CURRICULUM IMPACT</a:t>
            </a:r>
          </a:p>
        </p:txBody>
      </p:sp>
      <p:sp>
        <p:nvSpPr>
          <p:cNvPr id="20" name="TextBox 19">
            <a:extLst>
              <a:ext uri="{FF2B5EF4-FFF2-40B4-BE49-F238E27FC236}">
                <a16:creationId xmlns:a16="http://schemas.microsoft.com/office/drawing/2014/main" id="{38FD0BE2-CFC5-5671-78E0-2F18651F8E0C}"/>
              </a:ext>
            </a:extLst>
          </p:cNvPr>
          <p:cNvSpPr txBox="1"/>
          <p:nvPr/>
        </p:nvSpPr>
        <p:spPr>
          <a:xfrm>
            <a:off x="421108" y="1225485"/>
            <a:ext cx="6712085" cy="5229252"/>
          </a:xfrm>
          <a:prstGeom prst="rect">
            <a:avLst/>
          </a:prstGeom>
          <a:noFill/>
        </p:spPr>
        <p:txBody>
          <a:bodyPr wrap="square" lIns="91440" tIns="45720" rIns="91440" bIns="45720" rtlCol="0" anchor="t">
            <a:spAutoFit/>
          </a:bodyPr>
          <a:lstStyle/>
          <a:p>
            <a:pPr algn="just">
              <a:lnSpc>
                <a:spcPct val="107000"/>
              </a:lnSpc>
              <a:spcAft>
                <a:spcPts val="800"/>
              </a:spcAft>
            </a:pPr>
            <a:r>
              <a:rPr lang="en-GB" sz="1200" kern="0" dirty="0">
                <a:solidFill>
                  <a:srgbClr val="212529"/>
                </a:solidFill>
                <a:effectLst/>
                <a:ea typeface="Times New Roman" panose="02020603050405020304" pitchFamily="18" charset="0"/>
                <a:cs typeface="Calibri"/>
              </a:rPr>
              <a:t>Pupils know that in knowledge lies opportunity and so, they value education and love learning. Learning is revisited and built upon to ensure a breadth and depth within and across</a:t>
            </a:r>
            <a:r>
              <a:rPr lang="en-GB" sz="1200" kern="0" dirty="0">
                <a:solidFill>
                  <a:srgbClr val="212529"/>
                </a:solidFill>
                <a:ea typeface="Times New Roman" panose="02020603050405020304" pitchFamily="18" charset="0"/>
                <a:cs typeface="Calibri"/>
              </a:rPr>
              <a:t> </a:t>
            </a:r>
            <a:r>
              <a:rPr lang="en-GB" sz="1200" kern="0" dirty="0">
                <a:solidFill>
                  <a:srgbClr val="212529"/>
                </a:solidFill>
                <a:effectLst/>
                <a:ea typeface="Times New Roman" panose="02020603050405020304" pitchFamily="18" charset="0"/>
                <a:cs typeface="Calibri"/>
              </a:rPr>
              <a:t>subjects. Skills are improved over time and used as a means to access new knowledge.</a:t>
            </a:r>
            <a:endParaRPr lang="en-GB" sz="1200" kern="100" dirty="0">
              <a:effectLst/>
              <a:ea typeface="Calibri" panose="020F0502020204030204" pitchFamily="34" charset="0"/>
              <a:cs typeface="Calibri"/>
            </a:endParaRPr>
          </a:p>
          <a:p>
            <a:pPr algn="just">
              <a:lnSpc>
                <a:spcPct val="107000"/>
              </a:lnSpc>
              <a:spcAft>
                <a:spcPts val="800"/>
              </a:spcAft>
            </a:pPr>
            <a:r>
              <a:rPr lang="en-GB" sz="1200" kern="0" dirty="0">
                <a:solidFill>
                  <a:srgbClr val="212529"/>
                </a:solidFill>
                <a:effectLst/>
                <a:ea typeface="Times New Roman" panose="02020603050405020304" pitchFamily="18" charset="0"/>
                <a:cs typeface="Arial"/>
              </a:rPr>
              <a:t>Our bespoke curriculum has been designed to ensure all excel and achieve the outcomes they need. Pupils </a:t>
            </a:r>
            <a:r>
              <a:rPr lang="en-GB" sz="1200" kern="0" dirty="0">
                <a:solidFill>
                  <a:srgbClr val="212529"/>
                </a:solidFill>
                <a:ea typeface="Times New Roman" panose="02020603050405020304" pitchFamily="18" charset="0"/>
                <a:cs typeface="Arial"/>
              </a:rPr>
              <a:t>are</a:t>
            </a:r>
            <a:r>
              <a:rPr lang="en-GB" sz="1200" kern="0" dirty="0">
                <a:solidFill>
                  <a:srgbClr val="212529"/>
                </a:solidFill>
                <a:effectLst/>
                <a:ea typeface="Times New Roman" panose="02020603050405020304" pitchFamily="18" charset="0"/>
                <a:cs typeface="Arial"/>
              </a:rPr>
              <a:t> resilient, hardworking and driven. They have been </a:t>
            </a:r>
            <a:r>
              <a:rPr lang="en-GB" sz="1200" kern="0" dirty="0">
                <a:solidFill>
                  <a:srgbClr val="212529"/>
                </a:solidFill>
                <a:ea typeface="Times New Roman" panose="02020603050405020304" pitchFamily="18" charset="0"/>
                <a:cs typeface="Arial"/>
              </a:rPr>
              <a:t>taught to</a:t>
            </a:r>
            <a:r>
              <a:rPr lang="en-GB" sz="1200" kern="0" dirty="0">
                <a:solidFill>
                  <a:srgbClr val="212529"/>
                </a:solidFill>
                <a:effectLst/>
                <a:ea typeface="Times New Roman" panose="02020603050405020304" pitchFamily="18" charset="0"/>
                <a:cs typeface="Arial"/>
              </a:rPr>
              <a:t> </a:t>
            </a:r>
            <a:r>
              <a:rPr lang="en-GB" sz="1200" kern="0" dirty="0">
                <a:solidFill>
                  <a:srgbClr val="212529"/>
                </a:solidFill>
                <a:ea typeface="Times New Roman" panose="02020603050405020304" pitchFamily="18" charset="0"/>
                <a:cs typeface="Arial"/>
              </a:rPr>
              <a:t>be respectful</a:t>
            </a:r>
            <a:r>
              <a:rPr lang="en-GB" sz="1200" kern="0" dirty="0">
                <a:solidFill>
                  <a:srgbClr val="212529"/>
                </a:solidFill>
                <a:effectLst/>
                <a:ea typeface="Times New Roman" panose="02020603050405020304" pitchFamily="18" charset="0"/>
                <a:cs typeface="Arial"/>
              </a:rPr>
              <a:t>; how to value the responses offered by peers, and how to politely disagree. They stretch their thinking by asking challenging questions. The faith journey of each child is unique. Our curriculum enables each child to determine their own personal understanding of spirituality; to value themselves and others; to develop social skills and understand society. They are able to build a firm set of personal morals allowing them to engage in the culture they live in</a:t>
            </a:r>
            <a:r>
              <a:rPr lang="en-GB" sz="1200" kern="0" dirty="0">
                <a:solidFill>
                  <a:srgbClr val="212529"/>
                </a:solidFill>
                <a:ea typeface="Times New Roman" panose="02020603050405020304" pitchFamily="18" charset="0"/>
                <a:cs typeface="Arial"/>
              </a:rPr>
              <a:t> </a:t>
            </a:r>
            <a:r>
              <a:rPr lang="en-GB" sz="1200" kern="0" dirty="0">
                <a:solidFill>
                  <a:srgbClr val="212529"/>
                </a:solidFill>
                <a:effectLst/>
                <a:ea typeface="Times New Roman" panose="02020603050405020304" pitchFamily="18" charset="0"/>
                <a:cs typeface="Arial"/>
              </a:rPr>
              <a:t>and </a:t>
            </a:r>
            <a:r>
              <a:rPr lang="en-GB" sz="1200" kern="0" dirty="0">
                <a:solidFill>
                  <a:srgbClr val="212529"/>
                </a:solidFill>
                <a:ea typeface="Times New Roman" panose="02020603050405020304" pitchFamily="18" charset="0"/>
                <a:cs typeface="Arial"/>
              </a:rPr>
              <a:t>celebrate </a:t>
            </a:r>
            <a:r>
              <a:rPr lang="en-GB" sz="1200" kern="0" dirty="0">
                <a:solidFill>
                  <a:srgbClr val="212529"/>
                </a:solidFill>
                <a:effectLst/>
                <a:ea typeface="Times New Roman" panose="02020603050405020304" pitchFamily="18" charset="0"/>
                <a:cs typeface="Arial"/>
              </a:rPr>
              <a:t>diversity in Britain and the wider </a:t>
            </a:r>
            <a:r>
              <a:rPr lang="en-GB" sz="1200" kern="0" dirty="0">
                <a:solidFill>
                  <a:srgbClr val="212529"/>
                </a:solidFill>
                <a:ea typeface="Times New Roman" panose="02020603050405020304" pitchFamily="18" charset="0"/>
                <a:cs typeface="Arial"/>
              </a:rPr>
              <a:t>world</a:t>
            </a:r>
            <a:r>
              <a:rPr lang="en-GB" sz="1200" kern="0" dirty="0">
                <a:solidFill>
                  <a:srgbClr val="212529"/>
                </a:solidFill>
                <a:effectLst/>
                <a:ea typeface="Times New Roman" panose="02020603050405020304" pitchFamily="18" charset="0"/>
                <a:cs typeface="Arial"/>
              </a:rPr>
              <a:t>.</a:t>
            </a:r>
            <a:endParaRPr lang="en-GB" sz="1200" kern="100" dirty="0">
              <a:effectLst/>
              <a:ea typeface="Calibri" panose="020F0502020204030204" pitchFamily="34" charset="0"/>
              <a:cs typeface="Arial" panose="020B0604020202020204" pitchFamily="34" charset="0"/>
            </a:endParaRPr>
          </a:p>
          <a:p>
            <a:pPr>
              <a:lnSpc>
                <a:spcPct val="107000"/>
              </a:lnSpc>
            </a:pPr>
            <a:r>
              <a:rPr lang="en-GB" sz="1200" b="1" i="1" kern="100" dirty="0">
                <a:solidFill>
                  <a:srgbClr val="212529"/>
                </a:solidFill>
                <a:ea typeface="+mn-lt"/>
                <a:cs typeface="+mn-lt"/>
              </a:rPr>
              <a:t>Exceptional teaching, leads to outstanding learning outcomes</a:t>
            </a:r>
            <a:r>
              <a:rPr lang="en-GB" sz="1200" b="1" kern="100" dirty="0">
                <a:solidFill>
                  <a:srgbClr val="212529"/>
                </a:solidFill>
                <a:ea typeface="+mn-lt"/>
                <a:cs typeface="+mn-lt"/>
              </a:rPr>
              <a:t>.  </a:t>
            </a:r>
            <a:endParaRPr lang="en-GB" sz="1200" kern="100" dirty="0">
              <a:solidFill>
                <a:srgbClr val="333333"/>
              </a:solidFill>
              <a:ea typeface="Calibri" panose="020F0502020204030204" pitchFamily="34" charset="0"/>
              <a:cs typeface="Arial"/>
            </a:endParaRPr>
          </a:p>
          <a:p>
            <a:pPr algn="just">
              <a:lnSpc>
                <a:spcPct val="107000"/>
              </a:lnSpc>
            </a:pPr>
            <a:endParaRPr lang="en-GB" sz="1200" b="1" kern="100" dirty="0">
              <a:solidFill>
                <a:srgbClr val="212529"/>
              </a:solidFill>
              <a:ea typeface="Calibri" panose="020F0502020204030204" pitchFamily="34" charset="0"/>
              <a:cs typeface="Calibri"/>
            </a:endParaRPr>
          </a:p>
          <a:p>
            <a:pPr marL="342900" lvl="0" indent="-342900" algn="just">
              <a:lnSpc>
                <a:spcPct val="107000"/>
              </a:lnSpc>
              <a:buFont typeface="Symbol" panose="05050102010706020507" pitchFamily="18" charset="2"/>
              <a:buChar char=""/>
            </a:pPr>
            <a:r>
              <a:rPr lang="en-GB" sz="1200" kern="100" dirty="0">
                <a:solidFill>
                  <a:srgbClr val="333333"/>
                </a:solidFill>
                <a:effectLst/>
                <a:ea typeface="Calibri" panose="020F0502020204030204" pitchFamily="34" charset="0"/>
                <a:cs typeface="Arial"/>
              </a:rPr>
              <a:t>Curriculum and assessment are intrinsically linked.</a:t>
            </a:r>
            <a:endParaRPr lang="en-GB" dirty="0"/>
          </a:p>
          <a:p>
            <a:pPr marL="342900" lvl="0" indent="-342900" algn="just">
              <a:lnSpc>
                <a:spcPct val="107000"/>
              </a:lnSpc>
              <a:buFont typeface="Symbol" panose="05050102010706020507" pitchFamily="18" charset="2"/>
              <a:buChar char=""/>
            </a:pPr>
            <a:r>
              <a:rPr lang="en-GB" sz="1200" kern="100" dirty="0">
                <a:solidFill>
                  <a:srgbClr val="333333"/>
                </a:solidFill>
                <a:effectLst/>
                <a:ea typeface="Calibri" panose="020F0502020204030204" pitchFamily="34" charset="0"/>
                <a:cs typeface="Arial"/>
              </a:rPr>
              <a:t>Accurate assessment strategies enable an informed and systematic judgement to be made about a pupil’s knowledge, understanding, skills and attitude and ensure that next steps are specifically planned to develop deep understanding.</a:t>
            </a:r>
          </a:p>
          <a:p>
            <a:pPr marL="342900" indent="-342900" algn="just">
              <a:lnSpc>
                <a:spcPct val="107000"/>
              </a:lnSpc>
              <a:buFont typeface="Symbol" panose="05050102010706020507" pitchFamily="18" charset="2"/>
              <a:buChar char=""/>
            </a:pPr>
            <a:r>
              <a:rPr lang="en-GB" sz="1200" kern="100" dirty="0">
                <a:ea typeface="Calibri" panose="020F0502020204030204" pitchFamily="34" charset="0"/>
                <a:cs typeface="Arial"/>
              </a:rPr>
              <a:t>All assessment is underpinned by the pillars of assessment: it will be purposeful, valid, reliable and valuable. The purpose of assessment is to always improve pupils’ learning and inform teaching. </a:t>
            </a:r>
          </a:p>
          <a:p>
            <a:pPr marL="342900" lvl="0" indent="-342900" algn="just">
              <a:lnSpc>
                <a:spcPct val="107000"/>
              </a:lnSpc>
              <a:buFont typeface="Symbol" panose="05050102010706020507" pitchFamily="18" charset="2"/>
              <a:buChar char=""/>
            </a:pPr>
            <a:r>
              <a:rPr lang="en-GB" sz="1200" kern="100" dirty="0">
                <a:solidFill>
                  <a:srgbClr val="333333"/>
                </a:solidFill>
                <a:effectLst/>
                <a:ea typeface="Calibri" panose="020F0502020204030204" pitchFamily="34" charset="0"/>
                <a:cs typeface="Arial"/>
              </a:rPr>
              <a:t>Quality assurance processes are robust and developmental, ensuring professional development enhances teaching and learning and impacts positively on progress and learning.</a:t>
            </a:r>
            <a:endParaRPr lang="en-GB" sz="1200" kern="100" dirty="0">
              <a:ea typeface="Calibri" panose="020F0502020204030204" pitchFamily="34" charset="0"/>
              <a:cs typeface="Arial"/>
            </a:endParaRPr>
          </a:p>
          <a:p>
            <a:pPr marL="342900" lvl="0" indent="-342900">
              <a:lnSpc>
                <a:spcPct val="107000"/>
              </a:lnSpc>
              <a:buFont typeface="Symbol" panose="05050102010706020507" pitchFamily="18" charset="2"/>
              <a:buChar char=""/>
            </a:pPr>
            <a:endParaRPr lang="en-GB" sz="1200" kern="100" dirty="0">
              <a:solidFill>
                <a:srgbClr val="212529"/>
              </a:solidFill>
              <a:effectLst/>
              <a:ea typeface="Times New Roman" panose="02020603050405020304" pitchFamily="18" charset="0"/>
              <a:cs typeface="Arial"/>
            </a:endParaRPr>
          </a:p>
          <a:p>
            <a:pPr lvl="0" algn="just">
              <a:lnSpc>
                <a:spcPct val="107000"/>
              </a:lnSpc>
            </a:pPr>
            <a:r>
              <a:rPr lang="en-GB" sz="1200" kern="0" dirty="0">
                <a:solidFill>
                  <a:srgbClr val="212529"/>
                </a:solidFill>
                <a:effectLst/>
                <a:ea typeface="Times New Roman" panose="02020603050405020304" pitchFamily="18" charset="0"/>
                <a:cs typeface="Arial"/>
              </a:rPr>
              <a:t>Children leave </a:t>
            </a:r>
            <a:r>
              <a:rPr lang="en-GB" sz="1200" kern="0" dirty="0">
                <a:solidFill>
                  <a:srgbClr val="212529"/>
                </a:solidFill>
                <a:ea typeface="Times New Roman" panose="02020603050405020304" pitchFamily="18" charset="0"/>
                <a:cs typeface="Arial"/>
              </a:rPr>
              <a:t>St Bede’s</a:t>
            </a:r>
            <a:r>
              <a:rPr lang="en-GB" sz="1200" kern="0" dirty="0">
                <a:solidFill>
                  <a:srgbClr val="212529"/>
                </a:solidFill>
                <a:effectLst/>
                <a:ea typeface="Times New Roman" panose="02020603050405020304" pitchFamily="18" charset="0"/>
                <a:cs typeface="Arial"/>
              </a:rPr>
              <a:t> </a:t>
            </a:r>
            <a:r>
              <a:rPr lang="en-GB" sz="1200" kern="0" dirty="0">
                <a:solidFill>
                  <a:srgbClr val="212529"/>
                </a:solidFill>
                <a:ea typeface="Times New Roman" panose="02020603050405020304" pitchFamily="18" charset="0"/>
                <a:cs typeface="Arial"/>
              </a:rPr>
              <a:t>knowing that they belong to and make a significant difference to society and wider world. </a:t>
            </a:r>
            <a:r>
              <a:rPr lang="en-GB" sz="1200" kern="0" dirty="0">
                <a:solidFill>
                  <a:srgbClr val="212529"/>
                </a:solidFill>
                <a:effectLst/>
                <a:ea typeface="Times New Roman" panose="02020603050405020304" pitchFamily="18" charset="0"/>
                <a:cs typeface="Arial"/>
              </a:rPr>
              <a:t>The progress they make from their starting points to the end of each key stage, equips them with the academic ability </a:t>
            </a:r>
            <a:r>
              <a:rPr lang="en-GB" sz="1200" kern="0" dirty="0">
                <a:solidFill>
                  <a:srgbClr val="212529"/>
                </a:solidFill>
                <a:ea typeface="Times New Roman" panose="02020603050405020304" pitchFamily="18" charset="0"/>
                <a:cs typeface="Arial"/>
              </a:rPr>
              <a:t>to do</a:t>
            </a:r>
            <a:r>
              <a:rPr lang="en-GB" sz="1200" kern="0" dirty="0">
                <a:solidFill>
                  <a:srgbClr val="212529"/>
                </a:solidFill>
                <a:effectLst/>
                <a:ea typeface="Times New Roman" panose="02020603050405020304" pitchFamily="18" charset="0"/>
                <a:cs typeface="Arial"/>
              </a:rPr>
              <a:t> exceptionally well as they move on through the next steps in their life.</a:t>
            </a:r>
            <a:endParaRPr lang="en-GB" sz="1200" kern="100" dirty="0">
              <a:solidFill>
                <a:srgbClr val="000000"/>
              </a:solidFill>
              <a:ea typeface="Times New Roman" panose="02020603050405020304" pitchFamily="18" charset="0"/>
              <a:cs typeface="Arial"/>
            </a:endParaRPr>
          </a:p>
        </p:txBody>
      </p:sp>
      <p:sp>
        <p:nvSpPr>
          <p:cNvPr id="4" name="Rectangle 3">
            <a:extLst>
              <a:ext uri="{FF2B5EF4-FFF2-40B4-BE49-F238E27FC236}">
                <a16:creationId xmlns:a16="http://schemas.microsoft.com/office/drawing/2014/main" id="{AFC1625B-6C18-86FA-2081-B12520370B49}"/>
              </a:ext>
            </a:extLst>
          </p:cNvPr>
          <p:cNvSpPr/>
          <p:nvPr/>
        </p:nvSpPr>
        <p:spPr>
          <a:xfrm>
            <a:off x="16023" y="6282753"/>
            <a:ext cx="7587385" cy="1142415"/>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7D4AB16-5CC7-6755-DCA9-7762D4DE9F28}"/>
              </a:ext>
            </a:extLst>
          </p:cNvPr>
          <p:cNvSpPr txBox="1"/>
          <p:nvPr/>
        </p:nvSpPr>
        <p:spPr>
          <a:xfrm>
            <a:off x="453674" y="6282753"/>
            <a:ext cx="6712085" cy="1015663"/>
          </a:xfrm>
          <a:prstGeom prst="rect">
            <a:avLst/>
          </a:prstGeom>
          <a:noFill/>
        </p:spPr>
        <p:txBody>
          <a:bodyPr wrap="square" lIns="91440" tIns="45720" rIns="91440" bIns="45720" rtlCol="0" anchor="t">
            <a:spAutoFit/>
          </a:bodyPr>
          <a:lstStyle/>
          <a:p>
            <a:pPr algn="ctr"/>
            <a:r>
              <a:rPr lang="en-GB" sz="1600" b="1" i="1" dirty="0">
                <a:solidFill>
                  <a:schemeClr val="bg1"/>
                </a:solidFill>
                <a:ea typeface="+mn-lt"/>
                <a:cs typeface="+mn-lt"/>
              </a:rPr>
              <a:t>“Knowledge is something that “escapes its origins; it’s there for everybody. </a:t>
            </a:r>
          </a:p>
          <a:p>
            <a:pPr algn="ctr"/>
            <a:r>
              <a:rPr lang="en-GB" sz="1600" b="1" i="1" dirty="0">
                <a:solidFill>
                  <a:schemeClr val="bg1"/>
                </a:solidFill>
                <a:ea typeface="+mn-lt"/>
                <a:cs typeface="+mn-lt"/>
              </a:rPr>
              <a:t>It isn’t just the preserve of the people who hold it.”</a:t>
            </a:r>
            <a:endParaRPr lang="en-GB" sz="1400" b="1" dirty="0">
              <a:solidFill>
                <a:schemeClr val="bg1"/>
              </a:solidFill>
              <a:ea typeface="+mn-lt"/>
              <a:cs typeface="+mn-lt"/>
            </a:endParaRPr>
          </a:p>
          <a:p>
            <a:pPr algn="ctr"/>
            <a:endParaRPr lang="en-GB" sz="1400" b="1" dirty="0">
              <a:solidFill>
                <a:schemeClr val="bg1"/>
              </a:solidFill>
              <a:ea typeface="+mn-lt"/>
              <a:cs typeface="+mn-lt"/>
            </a:endParaRPr>
          </a:p>
          <a:p>
            <a:pPr algn="ctr"/>
            <a:r>
              <a:rPr lang="en-GB" sz="1400" b="1" dirty="0">
                <a:solidFill>
                  <a:schemeClr val="bg1"/>
                </a:solidFill>
                <a:ea typeface="+mn-lt"/>
                <a:cs typeface="+mn-lt"/>
              </a:rPr>
              <a:t>- Michael Young</a:t>
            </a:r>
            <a:endParaRPr lang="en-GB" sz="1000" b="1" i="1" dirty="0">
              <a:solidFill>
                <a:srgbClr val="006199"/>
              </a:solidFill>
              <a:latin typeface="Open Sans"/>
              <a:ea typeface="Open Sans"/>
              <a:cs typeface="Open Sans"/>
            </a:endParaRPr>
          </a:p>
        </p:txBody>
      </p:sp>
      <p:sp>
        <p:nvSpPr>
          <p:cNvPr id="2" name="Slide Number Placeholder 6">
            <a:extLst>
              <a:ext uri="{FF2B5EF4-FFF2-40B4-BE49-F238E27FC236}">
                <a16:creationId xmlns:a16="http://schemas.microsoft.com/office/drawing/2014/main" id="{32CD3889-9711-273F-18A7-5B5F587A8C4A}"/>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20</a:t>
            </a:fld>
            <a:endParaRPr lang="en-GB" sz="1200" b="1">
              <a:solidFill>
                <a:schemeClr val="bg1"/>
              </a:solidFill>
            </a:endParaRPr>
          </a:p>
        </p:txBody>
      </p:sp>
      <p:sp>
        <p:nvSpPr>
          <p:cNvPr id="6" name="TextBox 5">
            <a:extLst>
              <a:ext uri="{FF2B5EF4-FFF2-40B4-BE49-F238E27FC236}">
                <a16:creationId xmlns:a16="http://schemas.microsoft.com/office/drawing/2014/main" id="{C2C767A4-DA67-2881-E840-4D3534F79668}"/>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806355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children using computers&#10;&#10;Description automatically generated">
            <a:extLst>
              <a:ext uri="{FF2B5EF4-FFF2-40B4-BE49-F238E27FC236}">
                <a16:creationId xmlns:a16="http://schemas.microsoft.com/office/drawing/2014/main" id="{7AB368F7-D300-1D9C-BF1A-0711AAEF53A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88" y="406550"/>
            <a:ext cx="7559675" cy="503978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BDEF945C-0421-DD02-3FC0-30F60FBD7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88"/>
            <a:ext cx="7560431" cy="10686257"/>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08727" y="489527"/>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TEACHING AND LEARNING</a:t>
            </a:r>
          </a:p>
        </p:txBody>
      </p:sp>
      <p:sp>
        <p:nvSpPr>
          <p:cNvPr id="20" name="TextBox 19">
            <a:extLst>
              <a:ext uri="{FF2B5EF4-FFF2-40B4-BE49-F238E27FC236}">
                <a16:creationId xmlns:a16="http://schemas.microsoft.com/office/drawing/2014/main" id="{38FD0BE2-CFC5-5671-78E0-2F18651F8E0C}"/>
              </a:ext>
            </a:extLst>
          </p:cNvPr>
          <p:cNvSpPr txBox="1"/>
          <p:nvPr/>
        </p:nvSpPr>
        <p:spPr>
          <a:xfrm>
            <a:off x="421108" y="5750513"/>
            <a:ext cx="6712085" cy="1938992"/>
          </a:xfrm>
          <a:prstGeom prst="rect">
            <a:avLst/>
          </a:prstGeom>
          <a:noFill/>
        </p:spPr>
        <p:txBody>
          <a:bodyPr wrap="square" lIns="91440" tIns="45720" rIns="91440" bIns="45720" rtlCol="0" anchor="t">
            <a:spAutoFit/>
          </a:bodyPr>
          <a:lstStyle/>
          <a:p>
            <a:pPr algn="just" rtl="0" fontAlgn="base"/>
            <a:r>
              <a:rPr lang="en-GB" sz="1200" b="0" i="0" dirty="0">
                <a:solidFill>
                  <a:srgbClr val="000000"/>
                </a:solidFill>
                <a:effectLst/>
              </a:rPr>
              <a:t>Deliberate teacher habits </a:t>
            </a:r>
            <a:r>
              <a:rPr lang="en-GB" sz="1200" dirty="0">
                <a:solidFill>
                  <a:srgbClr val="000000"/>
                </a:solidFill>
              </a:rPr>
              <a:t>enable</a:t>
            </a:r>
            <a:r>
              <a:rPr lang="en-GB" sz="1200" b="0" i="0" dirty="0">
                <a:solidFill>
                  <a:srgbClr val="000000"/>
                </a:solidFill>
                <a:effectLst/>
              </a:rPr>
              <a:t> pupils to develop independent learning behaviours. At every stage of learning pupils can be supported to achieve if they are able to choose strategies. They develop self-sufficiency by being taught a process through explicit modelling and teaching. </a:t>
            </a:r>
            <a:r>
              <a:rPr lang="en-GB" sz="1200" dirty="0">
                <a:solidFill>
                  <a:srgbClr val="000000"/>
                </a:solidFill>
              </a:rPr>
              <a:t>Pupils</a:t>
            </a:r>
            <a:r>
              <a:rPr lang="en-GB" sz="1200" b="0" i="0" dirty="0">
                <a:solidFill>
                  <a:srgbClr val="000000"/>
                </a:solidFill>
                <a:effectLst/>
              </a:rPr>
              <a:t> develop strategies for themselves by recognising similarities and differences. When this move from dependence to independence occurs, pupils are successful and better equipped to face challenges.   </a:t>
            </a:r>
          </a:p>
          <a:p>
            <a:pPr algn="just" rtl="0" fontAlgn="base"/>
            <a:r>
              <a:rPr lang="en-GB" sz="1200" b="0" i="0" dirty="0">
                <a:solidFill>
                  <a:srgbClr val="000000"/>
                </a:solidFill>
                <a:effectLst/>
              </a:rPr>
              <a:t>We expect all teachers to aim for quality first teaching based on our pedological principles . </a:t>
            </a:r>
            <a:r>
              <a:rPr lang="en-GB" sz="1200" dirty="0">
                <a:solidFill>
                  <a:srgbClr val="000000"/>
                </a:solidFill>
              </a:rPr>
              <a:t>T</a:t>
            </a:r>
            <a:r>
              <a:rPr lang="en-GB" sz="1200" b="0" i="0" dirty="0">
                <a:solidFill>
                  <a:srgbClr val="000000"/>
                </a:solidFill>
                <a:effectLst/>
              </a:rPr>
              <a:t>his supports teachers in developing pupil independence. This framework helps teachers explicitly plan, deliberately shifting the responsibility from themselves to the pupil during a lesson or over a series of lessons</a:t>
            </a:r>
            <a:r>
              <a:rPr lang="en-GB" sz="1200" dirty="0">
                <a:solidFill>
                  <a:srgbClr val="000000"/>
                </a:solidFill>
              </a:rPr>
              <a:t> and </a:t>
            </a:r>
            <a:r>
              <a:rPr lang="en-GB" sz="1200" b="0" i="0" dirty="0">
                <a:solidFill>
                  <a:srgbClr val="000000"/>
                </a:solidFill>
                <a:effectLst/>
              </a:rPr>
              <a:t>can be applied to different subject content at all phases and ages.   We want the children to must of the thinking in lessons!</a:t>
            </a:r>
            <a:endParaRPr lang="en-GB" sz="1200" b="0" i="0" dirty="0">
              <a:solidFill>
                <a:srgbClr val="000000"/>
              </a:solidFill>
              <a:effectLst/>
              <a:cs typeface="Calibri"/>
            </a:endParaRPr>
          </a:p>
        </p:txBody>
      </p:sp>
      <p:pic>
        <p:nvPicPr>
          <p:cNvPr id="6" name="Picture 5" descr="A yellow and blue circle with a dart in the center&#10;&#10;Description automatically generated">
            <a:extLst>
              <a:ext uri="{FF2B5EF4-FFF2-40B4-BE49-F238E27FC236}">
                <a16:creationId xmlns:a16="http://schemas.microsoft.com/office/drawing/2014/main" id="{01394744-EB01-9E97-CB0D-2DC2228B78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088" y="158848"/>
            <a:ext cx="1061408" cy="1061408"/>
          </a:xfrm>
          <a:prstGeom prst="rect">
            <a:avLst/>
          </a:prstGeom>
        </p:spPr>
      </p:pic>
      <p:grpSp>
        <p:nvGrpSpPr>
          <p:cNvPr id="38" name="Group 37">
            <a:extLst>
              <a:ext uri="{FF2B5EF4-FFF2-40B4-BE49-F238E27FC236}">
                <a16:creationId xmlns:a16="http://schemas.microsoft.com/office/drawing/2014/main" id="{9B3425FF-E9C3-AAE7-33BF-F371D6AFE362}"/>
              </a:ext>
            </a:extLst>
          </p:cNvPr>
          <p:cNvGrpSpPr/>
          <p:nvPr/>
        </p:nvGrpSpPr>
        <p:grpSpPr>
          <a:xfrm>
            <a:off x="1075330" y="8158098"/>
            <a:ext cx="1074820" cy="1531183"/>
            <a:chOff x="2527019" y="6250407"/>
            <a:chExt cx="1074820" cy="1531183"/>
          </a:xfrm>
        </p:grpSpPr>
        <p:pic>
          <p:nvPicPr>
            <p:cNvPr id="3" name="Picture 2" descr="A blue arrow in a circle&#10;&#10;Description automatically generated">
              <a:extLst>
                <a:ext uri="{FF2B5EF4-FFF2-40B4-BE49-F238E27FC236}">
                  <a16:creationId xmlns:a16="http://schemas.microsoft.com/office/drawing/2014/main" id="{71D98176-0793-4B50-ED87-B0B3F356C3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2324" y="6250407"/>
              <a:ext cx="1069515" cy="1069515"/>
            </a:xfrm>
            <a:prstGeom prst="rect">
              <a:avLst/>
            </a:prstGeom>
          </p:spPr>
        </p:pic>
        <p:sp>
          <p:nvSpPr>
            <p:cNvPr id="16" name="TextBox 15">
              <a:extLst>
                <a:ext uri="{FF2B5EF4-FFF2-40B4-BE49-F238E27FC236}">
                  <a16:creationId xmlns:a16="http://schemas.microsoft.com/office/drawing/2014/main" id="{68AD2B81-63F7-133C-2AFC-2D9E886638DF}"/>
                </a:ext>
              </a:extLst>
            </p:cNvPr>
            <p:cNvSpPr txBox="1"/>
            <p:nvPr/>
          </p:nvSpPr>
          <p:spPr>
            <a:xfrm>
              <a:off x="2527019" y="7319925"/>
              <a:ext cx="1074305" cy="461665"/>
            </a:xfrm>
            <a:prstGeom prst="rect">
              <a:avLst/>
            </a:prstGeom>
            <a:noFill/>
          </p:spPr>
          <p:txBody>
            <a:bodyPr wrap="square" rtlCol="0">
              <a:spAutoFit/>
            </a:bodyPr>
            <a:lstStyle/>
            <a:p>
              <a:pPr algn="ctr"/>
              <a:r>
                <a:rPr lang="en-GB" sz="1200" b="1">
                  <a:solidFill>
                    <a:srgbClr val="006199"/>
                  </a:solidFill>
                </a:rPr>
                <a:t>Interleaving/Retrieval</a:t>
              </a:r>
            </a:p>
          </p:txBody>
        </p:sp>
      </p:grpSp>
      <p:grpSp>
        <p:nvGrpSpPr>
          <p:cNvPr id="39" name="Group 38">
            <a:extLst>
              <a:ext uri="{FF2B5EF4-FFF2-40B4-BE49-F238E27FC236}">
                <a16:creationId xmlns:a16="http://schemas.microsoft.com/office/drawing/2014/main" id="{CA747182-8A22-6F1B-C659-A41D9F4DF4C6}"/>
              </a:ext>
            </a:extLst>
          </p:cNvPr>
          <p:cNvGrpSpPr/>
          <p:nvPr/>
        </p:nvGrpSpPr>
        <p:grpSpPr>
          <a:xfrm>
            <a:off x="2551137" y="8281683"/>
            <a:ext cx="1074306" cy="1346860"/>
            <a:chOff x="3956102" y="6250062"/>
            <a:chExt cx="1074306" cy="1346860"/>
          </a:xfrm>
        </p:grpSpPr>
        <p:pic>
          <p:nvPicPr>
            <p:cNvPr id="14" name="Picture 13" descr="A light bulb in a circle&#10;&#10;Description automatically generated">
              <a:extLst>
                <a:ext uri="{FF2B5EF4-FFF2-40B4-BE49-F238E27FC236}">
                  <a16:creationId xmlns:a16="http://schemas.microsoft.com/office/drawing/2014/main" id="{77E38B53-1270-FA69-C300-FA439334DD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6102" y="6250062"/>
              <a:ext cx="1062811" cy="1062811"/>
            </a:xfrm>
            <a:prstGeom prst="rect">
              <a:avLst/>
            </a:prstGeom>
          </p:spPr>
        </p:pic>
        <p:sp>
          <p:nvSpPr>
            <p:cNvPr id="33" name="TextBox 32">
              <a:extLst>
                <a:ext uri="{FF2B5EF4-FFF2-40B4-BE49-F238E27FC236}">
                  <a16:creationId xmlns:a16="http://schemas.microsoft.com/office/drawing/2014/main" id="{EF6B26C5-B30D-FB24-FBC0-883BA534A75E}"/>
                </a:ext>
              </a:extLst>
            </p:cNvPr>
            <p:cNvSpPr txBox="1"/>
            <p:nvPr/>
          </p:nvSpPr>
          <p:spPr>
            <a:xfrm>
              <a:off x="3956103" y="7319923"/>
              <a:ext cx="1074305" cy="276999"/>
            </a:xfrm>
            <a:prstGeom prst="rect">
              <a:avLst/>
            </a:prstGeom>
            <a:noFill/>
          </p:spPr>
          <p:txBody>
            <a:bodyPr wrap="square" rtlCol="0">
              <a:spAutoFit/>
            </a:bodyPr>
            <a:lstStyle/>
            <a:p>
              <a:pPr algn="ctr"/>
              <a:r>
                <a:rPr lang="en-GB" sz="1200" b="1" dirty="0">
                  <a:solidFill>
                    <a:srgbClr val="006199"/>
                  </a:solidFill>
                </a:rPr>
                <a:t>New Learning</a:t>
              </a:r>
            </a:p>
          </p:txBody>
        </p:sp>
      </p:grpSp>
      <p:grpSp>
        <p:nvGrpSpPr>
          <p:cNvPr id="40" name="Group 39">
            <a:extLst>
              <a:ext uri="{FF2B5EF4-FFF2-40B4-BE49-F238E27FC236}">
                <a16:creationId xmlns:a16="http://schemas.microsoft.com/office/drawing/2014/main" id="{8A63919B-DA90-80C8-CCAC-73041C3FA40D}"/>
              </a:ext>
            </a:extLst>
          </p:cNvPr>
          <p:cNvGrpSpPr/>
          <p:nvPr/>
        </p:nvGrpSpPr>
        <p:grpSpPr>
          <a:xfrm>
            <a:off x="4034920" y="8330370"/>
            <a:ext cx="1074305" cy="1358911"/>
            <a:chOff x="2521713" y="7924348"/>
            <a:chExt cx="1074305" cy="1358911"/>
          </a:xfrm>
        </p:grpSpPr>
        <p:pic>
          <p:nvPicPr>
            <p:cNvPr id="9" name="Picture 8" descr="A blue and white circle with a link in it&#10;&#10;Description automatically generated">
              <a:extLst>
                <a:ext uri="{FF2B5EF4-FFF2-40B4-BE49-F238E27FC236}">
                  <a16:creationId xmlns:a16="http://schemas.microsoft.com/office/drawing/2014/main" id="{CBFBAB28-FE31-9875-4F29-B77B3EE5F6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2102" y="7924348"/>
              <a:ext cx="1063916" cy="1063916"/>
            </a:xfrm>
            <a:prstGeom prst="rect">
              <a:avLst/>
            </a:prstGeom>
          </p:spPr>
        </p:pic>
        <p:sp>
          <p:nvSpPr>
            <p:cNvPr id="35" name="TextBox 34">
              <a:extLst>
                <a:ext uri="{FF2B5EF4-FFF2-40B4-BE49-F238E27FC236}">
                  <a16:creationId xmlns:a16="http://schemas.microsoft.com/office/drawing/2014/main" id="{CB01726D-F14D-4FEB-9F10-8F69F0167074}"/>
                </a:ext>
              </a:extLst>
            </p:cNvPr>
            <p:cNvSpPr txBox="1"/>
            <p:nvPr/>
          </p:nvSpPr>
          <p:spPr>
            <a:xfrm>
              <a:off x="2521713" y="9006260"/>
              <a:ext cx="1074305" cy="276999"/>
            </a:xfrm>
            <a:prstGeom prst="rect">
              <a:avLst/>
            </a:prstGeom>
            <a:noFill/>
          </p:spPr>
          <p:txBody>
            <a:bodyPr wrap="square" rtlCol="0">
              <a:spAutoFit/>
            </a:bodyPr>
            <a:lstStyle/>
            <a:p>
              <a:pPr algn="ctr"/>
              <a:r>
                <a:rPr lang="en-GB" sz="1200" b="1">
                  <a:solidFill>
                    <a:srgbClr val="006199"/>
                  </a:solidFill>
                </a:rPr>
                <a:t>Making Links</a:t>
              </a:r>
            </a:p>
          </p:txBody>
        </p:sp>
      </p:grpSp>
      <p:grpSp>
        <p:nvGrpSpPr>
          <p:cNvPr id="41" name="Group 40">
            <a:extLst>
              <a:ext uri="{FF2B5EF4-FFF2-40B4-BE49-F238E27FC236}">
                <a16:creationId xmlns:a16="http://schemas.microsoft.com/office/drawing/2014/main" id="{724253E5-00F4-862C-BF3F-07DEF3213B90}"/>
              </a:ext>
            </a:extLst>
          </p:cNvPr>
          <p:cNvGrpSpPr/>
          <p:nvPr/>
        </p:nvGrpSpPr>
        <p:grpSpPr>
          <a:xfrm>
            <a:off x="5499233" y="8216654"/>
            <a:ext cx="1186222" cy="1543579"/>
            <a:chOff x="3896449" y="7924346"/>
            <a:chExt cx="1186222" cy="1543579"/>
          </a:xfrm>
        </p:grpSpPr>
        <p:pic>
          <p:nvPicPr>
            <p:cNvPr id="11" name="Picture 10" descr="A blue arrows in a circle&#10;&#10;Description automatically generated">
              <a:extLst>
                <a:ext uri="{FF2B5EF4-FFF2-40B4-BE49-F238E27FC236}">
                  <a16:creationId xmlns:a16="http://schemas.microsoft.com/office/drawing/2014/main" id="{A58CAF97-38D1-116C-5D14-7FC1AD50EC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6101" y="7924346"/>
              <a:ext cx="1062811" cy="1062811"/>
            </a:xfrm>
            <a:prstGeom prst="rect">
              <a:avLst/>
            </a:prstGeom>
          </p:spPr>
        </p:pic>
        <p:sp>
          <p:nvSpPr>
            <p:cNvPr id="37" name="TextBox 36">
              <a:extLst>
                <a:ext uri="{FF2B5EF4-FFF2-40B4-BE49-F238E27FC236}">
                  <a16:creationId xmlns:a16="http://schemas.microsoft.com/office/drawing/2014/main" id="{7E46CA14-4FE9-4CAE-FFCE-681FBDE5A728}"/>
                </a:ext>
              </a:extLst>
            </p:cNvPr>
            <p:cNvSpPr txBox="1"/>
            <p:nvPr/>
          </p:nvSpPr>
          <p:spPr>
            <a:xfrm>
              <a:off x="3896449" y="9006260"/>
              <a:ext cx="1186222" cy="461665"/>
            </a:xfrm>
            <a:prstGeom prst="rect">
              <a:avLst/>
            </a:prstGeom>
            <a:noFill/>
          </p:spPr>
          <p:txBody>
            <a:bodyPr wrap="square" rtlCol="0">
              <a:spAutoFit/>
            </a:bodyPr>
            <a:lstStyle/>
            <a:p>
              <a:pPr algn="ctr"/>
              <a:r>
                <a:rPr lang="en-GB" sz="1200" b="1" dirty="0">
                  <a:solidFill>
                    <a:srgbClr val="006199"/>
                  </a:solidFill>
                </a:rPr>
                <a:t>Regular review of learning </a:t>
              </a:r>
            </a:p>
          </p:txBody>
        </p:sp>
      </p:grpSp>
      <p:sp>
        <p:nvSpPr>
          <p:cNvPr id="4" name="Slide Number Placeholder 6">
            <a:extLst>
              <a:ext uri="{FF2B5EF4-FFF2-40B4-BE49-F238E27FC236}">
                <a16:creationId xmlns:a16="http://schemas.microsoft.com/office/drawing/2014/main" id="{680129B4-F8E2-F09C-EA47-5119E42CCC88}"/>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21</a:t>
            </a:fld>
            <a:endParaRPr lang="en-GB" sz="1200" b="1">
              <a:solidFill>
                <a:schemeClr val="bg1"/>
              </a:solidFill>
            </a:endParaRPr>
          </a:p>
        </p:txBody>
      </p:sp>
      <p:sp>
        <p:nvSpPr>
          <p:cNvPr id="7" name="TextBox 6">
            <a:extLst>
              <a:ext uri="{FF2B5EF4-FFF2-40B4-BE49-F238E27FC236}">
                <a16:creationId xmlns:a16="http://schemas.microsoft.com/office/drawing/2014/main" id="{C72AB7EA-ED85-B249-C19B-BCC9F6F6CCC4}"/>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1561191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young boys playing with a tricycle&#10;&#10;Description automatically generated">
            <a:extLst>
              <a:ext uri="{FF2B5EF4-FFF2-40B4-BE49-F238E27FC236}">
                <a16:creationId xmlns:a16="http://schemas.microsoft.com/office/drawing/2014/main" id="{38B1E6A4-2236-F341-237B-1575C584A40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4656" b="15661"/>
          <a:stretch/>
        </p:blipFill>
        <p:spPr>
          <a:xfrm>
            <a:off x="13595" y="13544"/>
            <a:ext cx="7559675" cy="4197338"/>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66604281-B1B3-A537-A8A2-6A6099780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1" y="13544"/>
            <a:ext cx="7560431" cy="10686257"/>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08727" y="489527"/>
            <a:ext cx="4137891" cy="369332"/>
          </a:xfrm>
          <a:prstGeom prst="rect">
            <a:avLst/>
          </a:prstGeom>
          <a:noFill/>
        </p:spPr>
        <p:txBody>
          <a:bodyPr wrap="square" rtlCol="0">
            <a:spAutoFit/>
          </a:bodyPr>
          <a:lstStyle/>
          <a:p>
            <a:pPr algn="ctr"/>
            <a:r>
              <a:rPr lang="en-GB" b="1">
                <a:solidFill>
                  <a:schemeClr val="bg1"/>
                </a:solidFill>
                <a:latin typeface="Open Sans" panose="020B0606030504020204" pitchFamily="34" charset="0"/>
                <a:ea typeface="Open Sans" panose="020B0606030504020204" pitchFamily="34" charset="0"/>
                <a:cs typeface="Open Sans" panose="020B0606030504020204" pitchFamily="34" charset="0"/>
              </a:rPr>
              <a:t>CURRICULUM IMPLEMENTATION</a:t>
            </a:r>
          </a:p>
        </p:txBody>
      </p:sp>
      <p:sp>
        <p:nvSpPr>
          <p:cNvPr id="20" name="TextBox 19">
            <a:extLst>
              <a:ext uri="{FF2B5EF4-FFF2-40B4-BE49-F238E27FC236}">
                <a16:creationId xmlns:a16="http://schemas.microsoft.com/office/drawing/2014/main" id="{38FD0BE2-CFC5-5671-78E0-2F18651F8E0C}"/>
              </a:ext>
            </a:extLst>
          </p:cNvPr>
          <p:cNvSpPr txBox="1"/>
          <p:nvPr/>
        </p:nvSpPr>
        <p:spPr>
          <a:xfrm>
            <a:off x="325857" y="5181842"/>
            <a:ext cx="6712085" cy="6147837"/>
          </a:xfrm>
          <a:prstGeom prst="rect">
            <a:avLst/>
          </a:prstGeom>
          <a:noFill/>
        </p:spPr>
        <p:txBody>
          <a:bodyPr wrap="square" lIns="91440" tIns="45720" rIns="91440" bIns="45720" rtlCol="0" anchor="t">
            <a:spAutoFit/>
          </a:bodyPr>
          <a:lstStyle/>
          <a:p>
            <a:pPr algn="ctr">
              <a:lnSpc>
                <a:spcPct val="107000"/>
              </a:lnSpc>
              <a:spcAft>
                <a:spcPts val="800"/>
              </a:spcAft>
            </a:pPr>
            <a:r>
              <a:rPr lang="en-GB" sz="1400" b="1" kern="0" dirty="0">
                <a:solidFill>
                  <a:schemeClr val="accent1">
                    <a:lumMod val="75000"/>
                  </a:schemeClr>
                </a:solidFill>
                <a:effectLst/>
                <a:ea typeface="Times New Roman" panose="02020603050405020304" pitchFamily="18" charset="0"/>
                <a:cs typeface="Calibri"/>
              </a:rPr>
              <a:t>Pedagogy: Our Method And Practice Of Teaching at </a:t>
            </a:r>
            <a:r>
              <a:rPr lang="en-GB" sz="1400" b="1" kern="0" dirty="0">
                <a:solidFill>
                  <a:schemeClr val="accent1">
                    <a:lumMod val="75000"/>
                  </a:schemeClr>
                </a:solidFill>
                <a:ea typeface="Times New Roman" panose="02020603050405020304" pitchFamily="18" charset="0"/>
                <a:cs typeface="Calibri"/>
              </a:rPr>
              <a:t>S</a:t>
            </a:r>
            <a:r>
              <a:rPr lang="en-GB" sz="1400" b="1" kern="0" dirty="0">
                <a:solidFill>
                  <a:schemeClr val="accent1">
                    <a:lumMod val="75000"/>
                  </a:schemeClr>
                </a:solidFill>
                <a:effectLst/>
                <a:ea typeface="Times New Roman" panose="02020603050405020304" pitchFamily="18" charset="0"/>
                <a:cs typeface="Calibri"/>
              </a:rPr>
              <a:t>t Bede’s. </a:t>
            </a:r>
          </a:p>
          <a:p>
            <a:pPr marL="228600" indent="-228600">
              <a:lnSpc>
                <a:spcPct val="107000"/>
              </a:lnSpc>
              <a:spcAft>
                <a:spcPts val="800"/>
              </a:spcAft>
              <a:buFont typeface="+mj-lt"/>
              <a:buAutoNum type="arabicPeriod"/>
            </a:pPr>
            <a:r>
              <a:rPr lang="en-GB" sz="1000" kern="0" dirty="0">
                <a:solidFill>
                  <a:schemeClr val="accent1">
                    <a:lumMod val="75000"/>
                  </a:schemeClr>
                </a:solidFill>
                <a:effectLst/>
                <a:ea typeface="Times New Roman" panose="02020603050405020304" pitchFamily="18" charset="0"/>
                <a:cs typeface="Calibri"/>
              </a:rPr>
              <a:t>Effective adaptation which is scaffolding to meet the needs of all pupils.</a:t>
            </a:r>
          </a:p>
          <a:p>
            <a:pPr marL="228600" indent="-228600">
              <a:lnSpc>
                <a:spcPct val="107000"/>
              </a:lnSpc>
              <a:spcAft>
                <a:spcPts val="800"/>
              </a:spcAft>
              <a:buFont typeface="+mj-lt"/>
              <a:buAutoNum type="arabicPeriod"/>
            </a:pPr>
            <a:r>
              <a:rPr lang="en-GB" sz="1000" kern="0" dirty="0">
                <a:solidFill>
                  <a:schemeClr val="accent1">
                    <a:lumMod val="75000"/>
                  </a:schemeClr>
                </a:solidFill>
                <a:effectLst/>
                <a:ea typeface="Times New Roman" panose="02020603050405020304" pitchFamily="18" charset="0"/>
                <a:cs typeface="Calibri"/>
              </a:rPr>
              <a:t>Clear explanations and instructions, anticipating misconceptions from pupils.</a:t>
            </a:r>
          </a:p>
          <a:p>
            <a:pPr marL="228600" indent="-228600">
              <a:lnSpc>
                <a:spcPct val="107000"/>
              </a:lnSpc>
              <a:spcAft>
                <a:spcPts val="800"/>
              </a:spcAft>
              <a:buFont typeface="+mj-lt"/>
              <a:buAutoNum type="arabicPeriod"/>
            </a:pPr>
            <a:r>
              <a:rPr lang="en-GB" sz="1000" b="1" u="sng" kern="0" dirty="0">
                <a:solidFill>
                  <a:srgbClr val="FF0000"/>
                </a:solidFill>
                <a:effectLst/>
                <a:ea typeface="Times New Roman" panose="02020603050405020304" pitchFamily="18" charset="0"/>
                <a:cs typeface="Calibri"/>
              </a:rPr>
              <a:t>High quality teacher input and modelling of working examples</a:t>
            </a:r>
          </a:p>
          <a:p>
            <a:pPr marL="228600" indent="-228600">
              <a:lnSpc>
                <a:spcPct val="107000"/>
              </a:lnSpc>
              <a:spcAft>
                <a:spcPts val="800"/>
              </a:spcAft>
              <a:buFont typeface="+mj-lt"/>
              <a:buAutoNum type="arabicPeriod"/>
            </a:pPr>
            <a:r>
              <a:rPr lang="en-GB" sz="1000" b="1" u="sng" kern="0" dirty="0">
                <a:solidFill>
                  <a:srgbClr val="FF0000"/>
                </a:solidFill>
                <a:effectLst/>
                <a:ea typeface="Times New Roman" panose="02020603050405020304" pitchFamily="18" charset="0"/>
                <a:cs typeface="Calibri"/>
              </a:rPr>
              <a:t>Lessons build on prior knowledge and reference next steps. (interleaving and recall)</a:t>
            </a:r>
          </a:p>
          <a:p>
            <a:pPr marL="228600" indent="-228600">
              <a:lnSpc>
                <a:spcPct val="107000"/>
              </a:lnSpc>
              <a:spcAft>
                <a:spcPts val="800"/>
              </a:spcAft>
              <a:buFont typeface="+mj-lt"/>
              <a:buAutoNum type="arabicPeriod"/>
            </a:pPr>
            <a:r>
              <a:rPr lang="en-GB" sz="1000" kern="0" dirty="0">
                <a:solidFill>
                  <a:schemeClr val="accent1">
                    <a:lumMod val="75000"/>
                  </a:schemeClr>
                </a:solidFill>
                <a:effectLst/>
                <a:ea typeface="Times New Roman" panose="02020603050405020304" pitchFamily="18" charset="0"/>
                <a:cs typeface="Calibri"/>
              </a:rPr>
              <a:t>Reference to future learning so that children know how this lesson will help them in their future work.</a:t>
            </a:r>
          </a:p>
          <a:p>
            <a:pPr marL="228600" indent="-228600">
              <a:lnSpc>
                <a:spcPct val="107000"/>
              </a:lnSpc>
              <a:spcAft>
                <a:spcPts val="800"/>
              </a:spcAft>
              <a:buFont typeface="+mj-lt"/>
              <a:buAutoNum type="arabicPeriod"/>
            </a:pPr>
            <a:r>
              <a:rPr lang="en-GB" sz="1000" kern="0" dirty="0">
                <a:solidFill>
                  <a:schemeClr val="accent1">
                    <a:lumMod val="75000"/>
                  </a:schemeClr>
                </a:solidFill>
                <a:effectLst/>
                <a:ea typeface="Times New Roman" panose="02020603050405020304" pitchFamily="18" charset="0"/>
                <a:cs typeface="Calibri"/>
              </a:rPr>
              <a:t>A clear learning objective shared with the children visually and orally. (including new vocabulary)</a:t>
            </a:r>
          </a:p>
          <a:p>
            <a:pPr marL="228600" indent="-228600">
              <a:lnSpc>
                <a:spcPct val="107000"/>
              </a:lnSpc>
              <a:spcAft>
                <a:spcPts val="800"/>
              </a:spcAft>
              <a:buFont typeface="+mj-lt"/>
              <a:buAutoNum type="arabicPeriod"/>
            </a:pPr>
            <a:r>
              <a:rPr lang="en-GB" sz="1000" b="1" u="sng" kern="0" dirty="0">
                <a:solidFill>
                  <a:srgbClr val="FF0000"/>
                </a:solidFill>
                <a:effectLst/>
                <a:ea typeface="Times New Roman" panose="02020603050405020304" pitchFamily="18" charset="0"/>
                <a:cs typeface="Calibri"/>
              </a:rPr>
              <a:t>Questioning to actively engage children through approaches such as Cold Calling; No opt Out; Say it again, better. These strategies include the use of signs, visual symbols, songs, rhymes, repetition (I say/you say) and mnemonics.  </a:t>
            </a:r>
          </a:p>
          <a:p>
            <a:pPr marL="228600" indent="-228600">
              <a:lnSpc>
                <a:spcPct val="107000"/>
              </a:lnSpc>
              <a:spcAft>
                <a:spcPts val="800"/>
              </a:spcAft>
              <a:buFont typeface="+mj-lt"/>
              <a:buAutoNum type="arabicPeriod"/>
            </a:pPr>
            <a:r>
              <a:rPr lang="en-GB" sz="1000" kern="0" dirty="0">
                <a:solidFill>
                  <a:schemeClr val="accent1">
                    <a:lumMod val="75000"/>
                  </a:schemeClr>
                </a:solidFill>
                <a:effectLst/>
                <a:ea typeface="Times New Roman" panose="02020603050405020304" pitchFamily="18" charset="0"/>
                <a:cs typeface="Calibri"/>
              </a:rPr>
              <a:t>A clear and defined outcome (end point) which will be achieved by the end of the lesson. </a:t>
            </a:r>
          </a:p>
          <a:p>
            <a:pPr marL="228600" indent="-228600">
              <a:lnSpc>
                <a:spcPct val="107000"/>
              </a:lnSpc>
              <a:spcAft>
                <a:spcPts val="800"/>
              </a:spcAft>
              <a:buFont typeface="+mj-lt"/>
              <a:buAutoNum type="arabicPeriod"/>
            </a:pPr>
            <a:r>
              <a:rPr lang="en-GB" sz="1000" kern="0" dirty="0">
                <a:solidFill>
                  <a:schemeClr val="accent1">
                    <a:lumMod val="75000"/>
                  </a:schemeClr>
                </a:solidFill>
                <a:effectLst/>
                <a:ea typeface="Times New Roman" panose="02020603050405020304" pitchFamily="18" charset="0"/>
                <a:cs typeface="Calibri"/>
              </a:rPr>
              <a:t>Strategies of knowledge retrieval to help children know more and remember more. </a:t>
            </a:r>
          </a:p>
          <a:p>
            <a:pPr marL="228600" indent="-228600">
              <a:lnSpc>
                <a:spcPct val="107000"/>
              </a:lnSpc>
              <a:spcAft>
                <a:spcPts val="800"/>
              </a:spcAft>
              <a:buFont typeface="+mj-lt"/>
              <a:buAutoNum type="arabicPeriod"/>
            </a:pPr>
            <a:r>
              <a:rPr lang="en-GB" sz="1000" b="1" u="sng" kern="0" dirty="0">
                <a:solidFill>
                  <a:srgbClr val="FF0000"/>
                </a:solidFill>
                <a:effectLst/>
                <a:ea typeface="Times New Roman" panose="02020603050405020304" pitchFamily="18" charset="0"/>
                <a:cs typeface="Calibri"/>
              </a:rPr>
              <a:t>A recap of learning throughout the lesson.</a:t>
            </a:r>
          </a:p>
          <a:p>
            <a:pPr marL="228600" indent="-228600">
              <a:lnSpc>
                <a:spcPct val="107000"/>
              </a:lnSpc>
              <a:spcAft>
                <a:spcPts val="800"/>
              </a:spcAft>
              <a:buFont typeface="+mj-lt"/>
              <a:buAutoNum type="arabicPeriod"/>
            </a:pPr>
            <a:r>
              <a:rPr lang="en-GB" sz="1000" b="1" u="sng" kern="0" dirty="0">
                <a:solidFill>
                  <a:srgbClr val="FF0000"/>
                </a:solidFill>
                <a:effectLst/>
                <a:ea typeface="Times New Roman" panose="02020603050405020304" pitchFamily="18" charset="0"/>
                <a:cs typeface="Calibri"/>
              </a:rPr>
              <a:t>Making connections to prior learning and reflection of learning</a:t>
            </a:r>
          </a:p>
          <a:p>
            <a:pPr marL="228600" indent="-228600">
              <a:lnSpc>
                <a:spcPct val="107000"/>
              </a:lnSpc>
              <a:spcAft>
                <a:spcPts val="800"/>
              </a:spcAft>
              <a:buFont typeface="+mj-lt"/>
              <a:buAutoNum type="arabicPeriod"/>
            </a:pPr>
            <a:r>
              <a:rPr lang="en-GB" sz="1000" b="1" u="sng" kern="0" dirty="0">
                <a:solidFill>
                  <a:srgbClr val="FF0000"/>
                </a:solidFill>
                <a:effectLst/>
                <a:ea typeface="Times New Roman" panose="02020603050405020304" pitchFamily="18" charset="0"/>
                <a:cs typeface="Calibri"/>
              </a:rPr>
              <a:t>Challenge for all children, and the expectation that all children can succeed, through guided practice. (groups, pairs and independently)</a:t>
            </a:r>
          </a:p>
          <a:p>
            <a:pPr marL="228600" indent="-228600">
              <a:lnSpc>
                <a:spcPct val="107000"/>
              </a:lnSpc>
              <a:spcAft>
                <a:spcPts val="800"/>
              </a:spcAft>
              <a:buFont typeface="+mj-lt"/>
              <a:buAutoNum type="arabicPeriod"/>
            </a:pPr>
            <a:r>
              <a:rPr lang="en-GB" sz="1000" kern="0" dirty="0">
                <a:solidFill>
                  <a:schemeClr val="accent1">
                    <a:lumMod val="75000"/>
                  </a:schemeClr>
                </a:solidFill>
                <a:effectLst/>
                <a:ea typeface="Times New Roman" panose="02020603050405020304" pitchFamily="18" charset="0"/>
                <a:cs typeface="Calibri"/>
              </a:rPr>
              <a:t>High expectations of behaviour for learning and all children being ‘learning ready’ at the beginning of, and throughout each lesson.</a:t>
            </a:r>
          </a:p>
          <a:p>
            <a:pPr marL="228600" indent="-228600">
              <a:lnSpc>
                <a:spcPct val="107000"/>
              </a:lnSpc>
              <a:spcAft>
                <a:spcPts val="800"/>
              </a:spcAft>
              <a:buFont typeface="+mj-lt"/>
              <a:buAutoNum type="arabicPeriod"/>
            </a:pPr>
            <a:r>
              <a:rPr lang="en-GB" sz="1000" kern="0" dirty="0">
                <a:solidFill>
                  <a:schemeClr val="accent1">
                    <a:lumMod val="75000"/>
                  </a:schemeClr>
                </a:solidFill>
                <a:effectLst/>
                <a:ea typeface="Times New Roman" panose="02020603050405020304" pitchFamily="18" charset="0"/>
                <a:cs typeface="Calibri"/>
              </a:rPr>
              <a:t>Children engaged in their learning throughout the whole lesson, no waiting or early finishers.</a:t>
            </a:r>
          </a:p>
          <a:p>
            <a:pPr marL="228600" indent="-228600">
              <a:lnSpc>
                <a:spcPct val="107000"/>
              </a:lnSpc>
              <a:spcAft>
                <a:spcPts val="800"/>
              </a:spcAft>
              <a:buFont typeface="+mj-lt"/>
              <a:buAutoNum type="arabicPeriod"/>
            </a:pPr>
            <a:r>
              <a:rPr lang="en-GB" sz="1000" kern="0" dirty="0">
                <a:solidFill>
                  <a:schemeClr val="accent1">
                    <a:lumMod val="75000"/>
                  </a:schemeClr>
                </a:solidFill>
                <a:effectLst/>
                <a:ea typeface="Times New Roman" panose="02020603050405020304" pitchFamily="18" charset="0"/>
                <a:cs typeface="Calibri"/>
              </a:rPr>
              <a:t>Transitions which are seamless and so that no learning time is lost.</a:t>
            </a:r>
          </a:p>
          <a:p>
            <a:pPr algn="just">
              <a:lnSpc>
                <a:spcPct val="107000"/>
              </a:lnSpc>
              <a:spcAft>
                <a:spcPts val="800"/>
              </a:spcAft>
            </a:pPr>
            <a:endParaRPr lang="en-GB" sz="1400" b="1" kern="0" dirty="0">
              <a:solidFill>
                <a:schemeClr val="accent1">
                  <a:lumMod val="75000"/>
                </a:schemeClr>
              </a:solidFill>
              <a:effectLst/>
              <a:ea typeface="Times New Roman" panose="02020603050405020304" pitchFamily="18" charset="0"/>
              <a:cs typeface="Calibri"/>
            </a:endParaRPr>
          </a:p>
          <a:p>
            <a:pPr algn="just">
              <a:lnSpc>
                <a:spcPct val="107000"/>
              </a:lnSpc>
              <a:spcAft>
                <a:spcPts val="800"/>
              </a:spcAft>
            </a:pPr>
            <a:endParaRPr lang="en-GB" sz="1400" b="1" kern="0" dirty="0">
              <a:solidFill>
                <a:srgbClr val="006199"/>
              </a:solidFill>
              <a:effectLst/>
              <a:ea typeface="Times New Roman" panose="02020603050405020304" pitchFamily="18" charset="0"/>
              <a:cs typeface="Calibri"/>
            </a:endParaRPr>
          </a:p>
          <a:p>
            <a:pPr algn="just">
              <a:lnSpc>
                <a:spcPct val="107000"/>
              </a:lnSpc>
              <a:spcAft>
                <a:spcPts val="800"/>
              </a:spcAft>
            </a:pPr>
            <a:endParaRPr lang="en-GB" sz="1400" b="1" kern="0" dirty="0">
              <a:solidFill>
                <a:srgbClr val="006199"/>
              </a:solidFill>
              <a:ea typeface="Times New Roman" panose="02020603050405020304" pitchFamily="18" charset="0"/>
              <a:cs typeface="Calibri"/>
            </a:endParaRPr>
          </a:p>
          <a:p>
            <a:pPr algn="just">
              <a:lnSpc>
                <a:spcPct val="107000"/>
              </a:lnSpc>
              <a:spcAft>
                <a:spcPts val="800"/>
              </a:spcAft>
            </a:pPr>
            <a:endParaRPr lang="en-GB" sz="1400" b="1" kern="0" dirty="0">
              <a:solidFill>
                <a:srgbClr val="006199"/>
              </a:solidFill>
              <a:effectLst/>
              <a:ea typeface="Times New Roman" panose="02020603050405020304" pitchFamily="18" charset="0"/>
              <a:cs typeface="Calibri"/>
            </a:endParaRPr>
          </a:p>
        </p:txBody>
      </p:sp>
      <p:sp>
        <p:nvSpPr>
          <p:cNvPr id="4" name="Rectangle 3">
            <a:extLst>
              <a:ext uri="{FF2B5EF4-FFF2-40B4-BE49-F238E27FC236}">
                <a16:creationId xmlns:a16="http://schemas.microsoft.com/office/drawing/2014/main" id="{89414A5E-0D7B-52D7-A4F5-89357DF6951C}"/>
              </a:ext>
            </a:extLst>
          </p:cNvPr>
          <p:cNvSpPr/>
          <p:nvPr/>
        </p:nvSpPr>
        <p:spPr>
          <a:xfrm>
            <a:off x="-14115" y="4197338"/>
            <a:ext cx="7587385" cy="888148"/>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DE5F91D-C437-2DF4-B99B-519A03F8B410}"/>
              </a:ext>
            </a:extLst>
          </p:cNvPr>
          <p:cNvSpPr txBox="1"/>
          <p:nvPr/>
        </p:nvSpPr>
        <p:spPr>
          <a:xfrm>
            <a:off x="521733" y="4197338"/>
            <a:ext cx="6712085" cy="923330"/>
          </a:xfrm>
          <a:prstGeom prst="rect">
            <a:avLst/>
          </a:prstGeom>
          <a:noFill/>
        </p:spPr>
        <p:txBody>
          <a:bodyPr wrap="square" lIns="91440" tIns="45720" rIns="91440" bIns="45720" rtlCol="0" anchor="t">
            <a:spAutoFit/>
          </a:bodyPr>
          <a:lstStyle/>
          <a:p>
            <a:pPr algn="ctr"/>
            <a:r>
              <a:rPr lang="en-GB" sz="1600" b="1" i="1" dirty="0">
                <a:solidFill>
                  <a:schemeClr val="bg1"/>
                </a:solidFill>
                <a:ea typeface="+mn-lt"/>
                <a:cs typeface="+mn-lt"/>
              </a:rPr>
              <a:t>“</a:t>
            </a:r>
            <a:r>
              <a:rPr lang="en-GB" sz="1400" b="1" i="1" dirty="0">
                <a:solidFill>
                  <a:schemeClr val="bg1"/>
                </a:solidFill>
                <a:ea typeface="+mn-lt"/>
                <a:cs typeface="+mn-lt"/>
              </a:rPr>
              <a:t>Curriculum is the key lever and our best bet for disadvantaged learners. </a:t>
            </a:r>
          </a:p>
          <a:p>
            <a:pPr algn="ctr"/>
            <a:r>
              <a:rPr lang="en-GB" sz="1400" b="1" i="1" dirty="0">
                <a:solidFill>
                  <a:schemeClr val="bg1"/>
                </a:solidFill>
                <a:ea typeface="+mn-lt"/>
                <a:cs typeface="+mn-lt"/>
              </a:rPr>
              <a:t>This long-term investment is the golden ticket.” </a:t>
            </a:r>
            <a:endParaRPr lang="en-GB" sz="1200" b="1" dirty="0">
              <a:solidFill>
                <a:schemeClr val="bg1"/>
              </a:solidFill>
              <a:ea typeface="+mn-lt"/>
              <a:cs typeface="+mn-lt"/>
            </a:endParaRPr>
          </a:p>
          <a:p>
            <a:pPr algn="ctr"/>
            <a:endParaRPr lang="en-GB" sz="1200" b="1" dirty="0">
              <a:solidFill>
                <a:schemeClr val="bg1"/>
              </a:solidFill>
              <a:ea typeface="+mn-lt"/>
              <a:cs typeface="+mn-lt"/>
            </a:endParaRPr>
          </a:p>
          <a:p>
            <a:pPr algn="ctr"/>
            <a:r>
              <a:rPr lang="en-GB" sz="1200" b="1" dirty="0">
                <a:solidFill>
                  <a:schemeClr val="bg1"/>
                </a:solidFill>
                <a:ea typeface="+mn-lt"/>
                <a:cs typeface="+mn-lt"/>
              </a:rPr>
              <a:t>- Dan Nichols</a:t>
            </a:r>
            <a:endParaRPr lang="en-GB" sz="900" b="1" i="1" dirty="0">
              <a:solidFill>
                <a:srgbClr val="006199"/>
              </a:solidFill>
              <a:latin typeface="Open Sans"/>
              <a:ea typeface="Open Sans"/>
              <a:cs typeface="Open Sans"/>
            </a:endParaRPr>
          </a:p>
        </p:txBody>
      </p:sp>
      <p:sp>
        <p:nvSpPr>
          <p:cNvPr id="2" name="Slide Number Placeholder 6">
            <a:extLst>
              <a:ext uri="{FF2B5EF4-FFF2-40B4-BE49-F238E27FC236}">
                <a16:creationId xmlns:a16="http://schemas.microsoft.com/office/drawing/2014/main" id="{98A1F706-402F-75CF-D211-A9585217FF45}"/>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22</a:t>
            </a:fld>
            <a:endParaRPr lang="en-GB" sz="1200" b="1">
              <a:solidFill>
                <a:schemeClr val="bg1"/>
              </a:solidFill>
            </a:endParaRPr>
          </a:p>
        </p:txBody>
      </p:sp>
      <p:sp>
        <p:nvSpPr>
          <p:cNvPr id="9" name="TextBox 8">
            <a:extLst>
              <a:ext uri="{FF2B5EF4-FFF2-40B4-BE49-F238E27FC236}">
                <a16:creationId xmlns:a16="http://schemas.microsoft.com/office/drawing/2014/main" id="{5C2C2491-28E0-A6FA-D170-85E05D9408CB}"/>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444212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B5130503-3336-7D78-056F-4B82733E6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6" y="-8518"/>
            <a:ext cx="7560431" cy="10686257"/>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08727" y="499052"/>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TEACHING AND LEARNING</a:t>
            </a:r>
          </a:p>
        </p:txBody>
      </p:sp>
      <p:sp>
        <p:nvSpPr>
          <p:cNvPr id="26" name="TextBox 25">
            <a:extLst>
              <a:ext uri="{FF2B5EF4-FFF2-40B4-BE49-F238E27FC236}">
                <a16:creationId xmlns:a16="http://schemas.microsoft.com/office/drawing/2014/main" id="{23D8F152-51CB-8D39-369B-45659ABEADDD}"/>
              </a:ext>
            </a:extLst>
          </p:cNvPr>
          <p:cNvSpPr txBox="1"/>
          <p:nvPr/>
        </p:nvSpPr>
        <p:spPr>
          <a:xfrm>
            <a:off x="3728" y="2574442"/>
            <a:ext cx="7555947" cy="954107"/>
          </a:xfrm>
          <a:prstGeom prst="rect">
            <a:avLst/>
          </a:prstGeom>
          <a:noFill/>
        </p:spPr>
        <p:txBody>
          <a:bodyPr wrap="square" lIns="91440" tIns="45720" rIns="91440" bIns="45720" rtlCol="0" anchor="t">
            <a:spAutoFit/>
          </a:bodyPr>
          <a:lstStyle/>
          <a:p>
            <a:pPr algn="ctr" rtl="0" fontAlgn="base"/>
            <a:r>
              <a:rPr lang="en-GB" sz="1400" dirty="0">
                <a:effectLst/>
                <a:latin typeface="Calibri"/>
                <a:ea typeface="Times New Roman" panose="02020603050405020304" pitchFamily="18" charset="0"/>
                <a:cs typeface="Times New Roman"/>
              </a:rPr>
              <a:t>We expect to see these </a:t>
            </a:r>
            <a:r>
              <a:rPr lang="en-GB" sz="1400" dirty="0">
                <a:latin typeface="Calibri"/>
                <a:ea typeface="Times New Roman" panose="02020603050405020304" pitchFamily="18" charset="0"/>
                <a:cs typeface="Times New Roman"/>
              </a:rPr>
              <a:t>principles </a:t>
            </a:r>
            <a:r>
              <a:rPr lang="en-GB" sz="1400" dirty="0">
                <a:effectLst/>
                <a:latin typeface="Calibri"/>
                <a:ea typeface="Times New Roman" panose="02020603050405020304" pitchFamily="18" charset="0"/>
                <a:cs typeface="Times New Roman"/>
              </a:rPr>
              <a:t> in every lesson. </a:t>
            </a:r>
            <a:r>
              <a:rPr lang="en-GB" sz="1400" dirty="0">
                <a:latin typeface="Calibri"/>
                <a:ea typeface="Times New Roman" panose="02020603050405020304" pitchFamily="18" charset="0"/>
                <a:cs typeface="Times New Roman"/>
              </a:rPr>
              <a:t>L</a:t>
            </a:r>
            <a:r>
              <a:rPr lang="en-GB" sz="1400" dirty="0">
                <a:effectLst/>
                <a:latin typeface="Calibri"/>
                <a:ea typeface="Times New Roman" panose="02020603050405020304" pitchFamily="18" charset="0"/>
                <a:cs typeface="Times New Roman"/>
              </a:rPr>
              <a:t>esson drop -ins and observations proformas explicitly reference these key principle of highly effective lessons. </a:t>
            </a:r>
          </a:p>
          <a:p>
            <a:pPr algn="ctr" rtl="0" fontAlgn="base"/>
            <a:r>
              <a:rPr lang="en-GB" sz="1400" dirty="0">
                <a:effectLst/>
                <a:latin typeface="Calibri"/>
                <a:ea typeface="Times New Roman" panose="02020603050405020304" pitchFamily="18" charset="0"/>
                <a:cs typeface="Times New Roman"/>
              </a:rPr>
              <a:t>Lessons are </a:t>
            </a:r>
            <a:r>
              <a:rPr lang="en-GB" sz="1400" dirty="0">
                <a:latin typeface="Calibri"/>
                <a:ea typeface="Times New Roman" panose="02020603050405020304" pitchFamily="18" charset="0"/>
                <a:cs typeface="Times New Roman"/>
              </a:rPr>
              <a:t>to have these key elements </a:t>
            </a:r>
            <a:r>
              <a:rPr lang="en-GB" sz="1400" dirty="0">
                <a:effectLst/>
                <a:latin typeface="Calibri"/>
                <a:ea typeface="Times New Roman" panose="02020603050405020304" pitchFamily="18" charset="0"/>
                <a:cs typeface="Times New Roman"/>
              </a:rPr>
              <a:t> to reduce cognitive load</a:t>
            </a:r>
            <a:r>
              <a:rPr lang="en-GB" sz="1400" dirty="0">
                <a:latin typeface="Calibri"/>
                <a:ea typeface="Times New Roman" panose="02020603050405020304" pitchFamily="18" charset="0"/>
                <a:cs typeface="Times New Roman"/>
              </a:rPr>
              <a:t>/</a:t>
            </a:r>
            <a:r>
              <a:rPr lang="en-GB" sz="1400" dirty="0">
                <a:effectLst/>
                <a:latin typeface="Calibri"/>
                <a:ea typeface="Times New Roman" panose="02020603050405020304" pitchFamily="18" charset="0"/>
                <a:cs typeface="Times New Roman"/>
              </a:rPr>
              <a:t> help pupils to know more and remember more:</a:t>
            </a:r>
          </a:p>
        </p:txBody>
      </p:sp>
      <p:pic>
        <p:nvPicPr>
          <p:cNvPr id="27" name="Picture 26" descr="A blue arrow in a circle&#10;&#10;Description automatically generated">
            <a:extLst>
              <a:ext uri="{FF2B5EF4-FFF2-40B4-BE49-F238E27FC236}">
                <a16:creationId xmlns:a16="http://schemas.microsoft.com/office/drawing/2014/main" id="{D6AC0D9C-A38B-CC8A-6886-9D34F5BAC3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6422" y="3713137"/>
            <a:ext cx="477250" cy="477250"/>
          </a:xfrm>
          <a:prstGeom prst="rect">
            <a:avLst/>
          </a:prstGeom>
        </p:spPr>
      </p:pic>
      <p:pic>
        <p:nvPicPr>
          <p:cNvPr id="28" name="Picture 27" descr="A light bulb in a circle&#10;&#10;Description automatically generated">
            <a:extLst>
              <a:ext uri="{FF2B5EF4-FFF2-40B4-BE49-F238E27FC236}">
                <a16:creationId xmlns:a16="http://schemas.microsoft.com/office/drawing/2014/main" id="{DCE29152-0A1D-94C7-543E-772E6508015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888" y="4746764"/>
            <a:ext cx="477250" cy="477250"/>
          </a:xfrm>
          <a:prstGeom prst="rect">
            <a:avLst/>
          </a:prstGeom>
        </p:spPr>
      </p:pic>
      <p:pic>
        <p:nvPicPr>
          <p:cNvPr id="29" name="Picture 28" descr="A light bulb in a circle&#10;&#10;Description automatically generated">
            <a:extLst>
              <a:ext uri="{FF2B5EF4-FFF2-40B4-BE49-F238E27FC236}">
                <a16:creationId xmlns:a16="http://schemas.microsoft.com/office/drawing/2014/main" id="{1906470F-9D29-DEDD-6247-3332A31C3E6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1821" y="5749701"/>
            <a:ext cx="477250" cy="477250"/>
          </a:xfrm>
          <a:prstGeom prst="rect">
            <a:avLst/>
          </a:prstGeom>
        </p:spPr>
      </p:pic>
      <p:pic>
        <p:nvPicPr>
          <p:cNvPr id="30" name="Picture 29" descr="A blue and white circle with a link in it&#10;&#10;Description automatically generated">
            <a:extLst>
              <a:ext uri="{FF2B5EF4-FFF2-40B4-BE49-F238E27FC236}">
                <a16:creationId xmlns:a16="http://schemas.microsoft.com/office/drawing/2014/main" id="{28C89536-CAA9-4A6A-63E7-6ABCC8B4B8F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35940" y="6891070"/>
            <a:ext cx="477250" cy="477250"/>
          </a:xfrm>
          <a:prstGeom prst="rect">
            <a:avLst/>
          </a:prstGeom>
        </p:spPr>
      </p:pic>
      <p:pic>
        <p:nvPicPr>
          <p:cNvPr id="31" name="Picture 30" descr="A blue arrows in a circle&#10;&#10;Description automatically generated">
            <a:extLst>
              <a:ext uri="{FF2B5EF4-FFF2-40B4-BE49-F238E27FC236}">
                <a16:creationId xmlns:a16="http://schemas.microsoft.com/office/drawing/2014/main" id="{0657B645-4182-C4FA-85AB-AC49A081198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4295" y="7913357"/>
            <a:ext cx="477250" cy="477250"/>
          </a:xfrm>
          <a:prstGeom prst="rect">
            <a:avLst/>
          </a:prstGeom>
        </p:spPr>
      </p:pic>
      <p:pic>
        <p:nvPicPr>
          <p:cNvPr id="32" name="Picture 31" descr="A blue arrows in a circle&#10;&#10;Description automatically generated">
            <a:extLst>
              <a:ext uri="{FF2B5EF4-FFF2-40B4-BE49-F238E27FC236}">
                <a16:creationId xmlns:a16="http://schemas.microsoft.com/office/drawing/2014/main" id="{B97C8B69-A4B0-1C94-E837-DDF8D6E5C8C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4888" y="9105047"/>
            <a:ext cx="477250" cy="477250"/>
          </a:xfrm>
          <a:prstGeom prst="rect">
            <a:avLst/>
          </a:prstGeom>
        </p:spPr>
      </p:pic>
      <p:pic>
        <p:nvPicPr>
          <p:cNvPr id="6" name="Picture 5" descr="A yellow and blue circle with a dart in the center&#10;&#10;Description automatically generated">
            <a:extLst>
              <a:ext uri="{FF2B5EF4-FFF2-40B4-BE49-F238E27FC236}">
                <a16:creationId xmlns:a16="http://schemas.microsoft.com/office/drawing/2014/main" id="{01394744-EB01-9E97-CB0D-2DC2228B78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088" y="158848"/>
            <a:ext cx="1061408" cy="1061408"/>
          </a:xfrm>
          <a:prstGeom prst="rect">
            <a:avLst/>
          </a:prstGeom>
        </p:spPr>
      </p:pic>
      <p:sp>
        <p:nvSpPr>
          <p:cNvPr id="12" name="Rectangle 11">
            <a:extLst>
              <a:ext uri="{FF2B5EF4-FFF2-40B4-BE49-F238E27FC236}">
                <a16:creationId xmlns:a16="http://schemas.microsoft.com/office/drawing/2014/main" id="{13E39F63-38F2-4DE4-AE66-D3819F276F37}"/>
              </a:ext>
            </a:extLst>
          </p:cNvPr>
          <p:cNvSpPr/>
          <p:nvPr/>
        </p:nvSpPr>
        <p:spPr>
          <a:xfrm>
            <a:off x="1" y="1313273"/>
            <a:ext cx="7559674" cy="1277287"/>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73BED62-E58C-073A-D0E8-C9C7FEC6B8E1}"/>
              </a:ext>
            </a:extLst>
          </p:cNvPr>
          <p:cNvSpPr txBox="1"/>
          <p:nvPr/>
        </p:nvSpPr>
        <p:spPr>
          <a:xfrm>
            <a:off x="423276" y="1430963"/>
            <a:ext cx="6712085" cy="1077218"/>
          </a:xfrm>
          <a:prstGeom prst="rect">
            <a:avLst/>
          </a:prstGeom>
          <a:noFill/>
        </p:spPr>
        <p:txBody>
          <a:bodyPr wrap="square" lIns="91440" tIns="45720" rIns="91440" bIns="45720" rtlCol="0" anchor="t">
            <a:spAutoFit/>
          </a:bodyPr>
          <a:lstStyle/>
          <a:p>
            <a:pPr algn="ctr"/>
            <a:r>
              <a:rPr lang="en-GB" sz="1600" b="1" i="1">
                <a:solidFill>
                  <a:schemeClr val="bg1"/>
                </a:solidFill>
                <a:ea typeface="+mn-lt"/>
                <a:cs typeface="+mn-lt"/>
              </a:rPr>
              <a:t>“Narrowing of the curriculum for less able pupils … clearly runs counter to the definition of breadth.”  </a:t>
            </a:r>
          </a:p>
          <a:p>
            <a:pPr algn="ctr"/>
            <a:endParaRPr lang="en-GB" sz="1600" b="1" i="1">
              <a:solidFill>
                <a:schemeClr val="bg1"/>
              </a:solidFill>
              <a:ea typeface="+mn-lt"/>
              <a:cs typeface="+mn-lt"/>
            </a:endParaRPr>
          </a:p>
          <a:p>
            <a:pPr algn="ctr"/>
            <a:r>
              <a:rPr lang="en-GB" sz="1600" b="1" i="1">
                <a:solidFill>
                  <a:schemeClr val="bg1"/>
                </a:solidFill>
                <a:ea typeface="+mn-lt"/>
                <a:cs typeface="+mn-lt"/>
              </a:rPr>
              <a:t>- </a:t>
            </a:r>
            <a:r>
              <a:rPr lang="en-GB" sz="1400" b="1">
                <a:solidFill>
                  <a:schemeClr val="bg1"/>
                </a:solidFill>
                <a:ea typeface="+mn-lt"/>
                <a:cs typeface="+mn-lt"/>
              </a:rPr>
              <a:t>A Spielman</a:t>
            </a:r>
            <a:endParaRPr lang="en-GB" sz="1000" b="1" i="1">
              <a:solidFill>
                <a:schemeClr val="bg1"/>
              </a:solidFill>
              <a:latin typeface="Open Sans"/>
              <a:ea typeface="Open Sans"/>
              <a:cs typeface="Open Sans"/>
            </a:endParaRPr>
          </a:p>
        </p:txBody>
      </p:sp>
      <p:sp>
        <p:nvSpPr>
          <p:cNvPr id="33" name="Rectangle: Rounded Corners 32">
            <a:extLst>
              <a:ext uri="{FF2B5EF4-FFF2-40B4-BE49-F238E27FC236}">
                <a16:creationId xmlns:a16="http://schemas.microsoft.com/office/drawing/2014/main" id="{5B24ADA3-C403-820C-82F3-77378EC893DA}"/>
              </a:ext>
            </a:extLst>
          </p:cNvPr>
          <p:cNvSpPr/>
          <p:nvPr/>
        </p:nvSpPr>
        <p:spPr>
          <a:xfrm>
            <a:off x="1012425" y="3724452"/>
            <a:ext cx="5932203" cy="534581"/>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E10BE5BE-7E1A-4FF4-C2C1-C1F1D37FF858}"/>
              </a:ext>
            </a:extLst>
          </p:cNvPr>
          <p:cNvSpPr/>
          <p:nvPr/>
        </p:nvSpPr>
        <p:spPr>
          <a:xfrm>
            <a:off x="986900" y="4705098"/>
            <a:ext cx="5932203" cy="534581"/>
          </a:xfrm>
          <a:prstGeom prst="round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Challenge for all children, and the expectation that all children can succeed, through guided proactive and adaptive  teaching</a:t>
            </a:r>
            <a:r>
              <a:rPr lang="en-GB" sz="1200" dirty="0">
                <a:solidFill>
                  <a:srgbClr val="FF0000"/>
                </a:solidFill>
              </a:rPr>
              <a:t>. </a:t>
            </a:r>
          </a:p>
        </p:txBody>
      </p:sp>
      <p:sp>
        <p:nvSpPr>
          <p:cNvPr id="35" name="Rectangle: Rounded Corners 34">
            <a:extLst>
              <a:ext uri="{FF2B5EF4-FFF2-40B4-BE49-F238E27FC236}">
                <a16:creationId xmlns:a16="http://schemas.microsoft.com/office/drawing/2014/main" id="{501A27B3-B4F3-F245-C2E3-58E52A0A7348}"/>
              </a:ext>
            </a:extLst>
          </p:cNvPr>
          <p:cNvSpPr/>
          <p:nvPr/>
        </p:nvSpPr>
        <p:spPr>
          <a:xfrm>
            <a:off x="986899" y="5673693"/>
            <a:ext cx="5932203" cy="534581"/>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Rounded Corners 35">
            <a:extLst>
              <a:ext uri="{FF2B5EF4-FFF2-40B4-BE49-F238E27FC236}">
                <a16:creationId xmlns:a16="http://schemas.microsoft.com/office/drawing/2014/main" id="{6FBDF803-8D6F-9116-4B25-F28FE1E5A287}"/>
              </a:ext>
            </a:extLst>
          </p:cNvPr>
          <p:cNvSpPr/>
          <p:nvPr/>
        </p:nvSpPr>
        <p:spPr>
          <a:xfrm>
            <a:off x="970247" y="6750006"/>
            <a:ext cx="5932203" cy="719649"/>
          </a:xfrm>
          <a:prstGeom prst="round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8B3509A0-C215-A6B4-1ED9-CFEDEFA3A0CE}"/>
              </a:ext>
            </a:extLst>
          </p:cNvPr>
          <p:cNvSpPr/>
          <p:nvPr/>
        </p:nvSpPr>
        <p:spPr>
          <a:xfrm>
            <a:off x="931088" y="7903795"/>
            <a:ext cx="5932203" cy="534581"/>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46E46F45-CE0A-D138-CEB7-EBC25A0345ED}"/>
              </a:ext>
            </a:extLst>
          </p:cNvPr>
          <p:cNvSpPr/>
          <p:nvPr/>
        </p:nvSpPr>
        <p:spPr>
          <a:xfrm>
            <a:off x="996857" y="9135700"/>
            <a:ext cx="5932203" cy="534581"/>
          </a:xfrm>
          <a:prstGeom prst="round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7E996DE-C453-A192-F0D2-11926CFF8765}"/>
              </a:ext>
            </a:extLst>
          </p:cNvPr>
          <p:cNvSpPr txBox="1"/>
          <p:nvPr/>
        </p:nvSpPr>
        <p:spPr>
          <a:xfrm>
            <a:off x="1174698" y="3868126"/>
            <a:ext cx="5727752" cy="276999"/>
          </a:xfrm>
          <a:prstGeom prst="rect">
            <a:avLst/>
          </a:prstGeom>
          <a:noFill/>
        </p:spPr>
        <p:txBody>
          <a:bodyPr wrap="square" lIns="91440" tIns="45720" rIns="91440" bIns="45720" rtlCol="0" anchor="t">
            <a:spAutoFit/>
          </a:bodyPr>
          <a:lstStyle/>
          <a:p>
            <a:r>
              <a:rPr lang="en-GB" sz="1200" dirty="0">
                <a:solidFill>
                  <a:schemeClr val="bg1"/>
                </a:solidFill>
              </a:rPr>
              <a:t>Lessons build on prior knowledge and reference next steps. (interleaving and recall)</a:t>
            </a:r>
          </a:p>
        </p:txBody>
      </p:sp>
      <p:sp>
        <p:nvSpPr>
          <p:cNvPr id="41" name="TextBox 40">
            <a:extLst>
              <a:ext uri="{FF2B5EF4-FFF2-40B4-BE49-F238E27FC236}">
                <a16:creationId xmlns:a16="http://schemas.microsoft.com/office/drawing/2014/main" id="{F7C6B8C1-7E6E-06F1-1EDF-57218AB731B4}"/>
              </a:ext>
            </a:extLst>
          </p:cNvPr>
          <p:cNvSpPr txBox="1"/>
          <p:nvPr/>
        </p:nvSpPr>
        <p:spPr>
          <a:xfrm>
            <a:off x="1168493" y="5745446"/>
            <a:ext cx="5620065" cy="461665"/>
          </a:xfrm>
          <a:prstGeom prst="rect">
            <a:avLst/>
          </a:prstGeom>
          <a:noFill/>
        </p:spPr>
        <p:txBody>
          <a:bodyPr wrap="square" rtlCol="0">
            <a:spAutoFit/>
          </a:bodyPr>
          <a:lstStyle/>
          <a:p>
            <a:r>
              <a:rPr lang="en-GB" sz="1200" dirty="0">
                <a:solidFill>
                  <a:schemeClr val="bg1"/>
                </a:solidFill>
              </a:rPr>
              <a:t>High quality teacher input with reference to objective and new learning  with excellent modelling of working.</a:t>
            </a:r>
          </a:p>
        </p:txBody>
      </p:sp>
      <p:sp>
        <p:nvSpPr>
          <p:cNvPr id="42" name="TextBox 41">
            <a:extLst>
              <a:ext uri="{FF2B5EF4-FFF2-40B4-BE49-F238E27FC236}">
                <a16:creationId xmlns:a16="http://schemas.microsoft.com/office/drawing/2014/main" id="{41D58D6D-07B3-2D93-216B-C05E24A6464B}"/>
              </a:ext>
            </a:extLst>
          </p:cNvPr>
          <p:cNvSpPr txBox="1"/>
          <p:nvPr/>
        </p:nvSpPr>
        <p:spPr>
          <a:xfrm>
            <a:off x="967639" y="6696147"/>
            <a:ext cx="5620065" cy="646331"/>
          </a:xfrm>
          <a:prstGeom prst="rect">
            <a:avLst/>
          </a:prstGeom>
          <a:noFill/>
        </p:spPr>
        <p:txBody>
          <a:bodyPr wrap="square" rtlCol="0">
            <a:spAutoFit/>
          </a:bodyPr>
          <a:lstStyle/>
          <a:p>
            <a:r>
              <a:rPr lang="en-GB" sz="1200" dirty="0">
                <a:solidFill>
                  <a:schemeClr val="bg1"/>
                </a:solidFill>
              </a:rPr>
              <a:t>Questioning to actively engage children through approaches such as Cold Calling; No opt Out; Say it again, better. These strategies include the use of signs, visual symbols, songs, rhymes, repetition (I say/you say) and mnemonics. </a:t>
            </a:r>
          </a:p>
        </p:txBody>
      </p:sp>
      <p:sp>
        <p:nvSpPr>
          <p:cNvPr id="43" name="TextBox 42">
            <a:extLst>
              <a:ext uri="{FF2B5EF4-FFF2-40B4-BE49-F238E27FC236}">
                <a16:creationId xmlns:a16="http://schemas.microsoft.com/office/drawing/2014/main" id="{E6DA0924-8898-86A8-DA75-3011807E78E8}"/>
              </a:ext>
            </a:extLst>
          </p:cNvPr>
          <p:cNvSpPr txBox="1"/>
          <p:nvPr/>
        </p:nvSpPr>
        <p:spPr>
          <a:xfrm>
            <a:off x="1126315" y="8023143"/>
            <a:ext cx="5620065" cy="276999"/>
          </a:xfrm>
          <a:prstGeom prst="rect">
            <a:avLst/>
          </a:prstGeom>
          <a:noFill/>
        </p:spPr>
        <p:txBody>
          <a:bodyPr wrap="square" rtlCol="0">
            <a:spAutoFit/>
          </a:bodyPr>
          <a:lstStyle/>
          <a:p>
            <a:r>
              <a:rPr lang="en-GB" sz="1200" dirty="0">
                <a:solidFill>
                  <a:schemeClr val="bg1"/>
                </a:solidFill>
              </a:rPr>
              <a:t>Making connections to prior learning and reflection of learning</a:t>
            </a:r>
          </a:p>
        </p:txBody>
      </p:sp>
      <p:sp>
        <p:nvSpPr>
          <p:cNvPr id="44" name="TextBox 43">
            <a:extLst>
              <a:ext uri="{FF2B5EF4-FFF2-40B4-BE49-F238E27FC236}">
                <a16:creationId xmlns:a16="http://schemas.microsoft.com/office/drawing/2014/main" id="{9BEB6115-B978-E102-F086-317B3AA388BA}"/>
              </a:ext>
            </a:extLst>
          </p:cNvPr>
          <p:cNvSpPr txBox="1"/>
          <p:nvPr/>
        </p:nvSpPr>
        <p:spPr>
          <a:xfrm>
            <a:off x="1147579" y="9251705"/>
            <a:ext cx="5715712" cy="276999"/>
          </a:xfrm>
          <a:prstGeom prst="rect">
            <a:avLst/>
          </a:prstGeom>
          <a:noFill/>
        </p:spPr>
        <p:txBody>
          <a:bodyPr wrap="square" rtlCol="0">
            <a:spAutoFit/>
          </a:bodyPr>
          <a:lstStyle/>
          <a:p>
            <a:r>
              <a:rPr lang="en-GB" sz="1200" dirty="0">
                <a:solidFill>
                  <a:schemeClr val="bg1"/>
                </a:solidFill>
              </a:rPr>
              <a:t>A recap of learning throughout the lesson.</a:t>
            </a:r>
          </a:p>
        </p:txBody>
      </p:sp>
      <p:sp>
        <p:nvSpPr>
          <p:cNvPr id="3" name="Slide Number Placeholder 6">
            <a:extLst>
              <a:ext uri="{FF2B5EF4-FFF2-40B4-BE49-F238E27FC236}">
                <a16:creationId xmlns:a16="http://schemas.microsoft.com/office/drawing/2014/main" id="{AF6B436F-E9E8-41A5-164C-7A192D026949}"/>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23</a:t>
            </a:fld>
            <a:endParaRPr lang="en-GB" sz="1200" b="1">
              <a:solidFill>
                <a:schemeClr val="bg1"/>
              </a:solidFill>
            </a:endParaRPr>
          </a:p>
        </p:txBody>
      </p:sp>
      <p:sp>
        <p:nvSpPr>
          <p:cNvPr id="5" name="TextBox 4">
            <a:extLst>
              <a:ext uri="{FF2B5EF4-FFF2-40B4-BE49-F238E27FC236}">
                <a16:creationId xmlns:a16="http://schemas.microsoft.com/office/drawing/2014/main" id="{E40C84CA-0E7E-6479-2905-BE3BBE0D4735}"/>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3910024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D66F7128-14EC-69E4-8160-04E3DE151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17" name="Rectangle: Rounded Corners 16">
            <a:extLst>
              <a:ext uri="{FF2B5EF4-FFF2-40B4-BE49-F238E27FC236}">
                <a16:creationId xmlns:a16="http://schemas.microsoft.com/office/drawing/2014/main" id="{644A1FBA-B230-BD92-1993-F5584C659F91}"/>
              </a:ext>
            </a:extLst>
          </p:cNvPr>
          <p:cNvSpPr/>
          <p:nvPr/>
        </p:nvSpPr>
        <p:spPr>
          <a:xfrm>
            <a:off x="239916" y="6804295"/>
            <a:ext cx="7222789" cy="163112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8" name="TextBox 13">
            <a:extLst>
              <a:ext uri="{FF2B5EF4-FFF2-40B4-BE49-F238E27FC236}">
                <a16:creationId xmlns:a16="http://schemas.microsoft.com/office/drawing/2014/main" id="{79FC994A-2DDC-D25B-8A30-0D12C077C194}"/>
              </a:ext>
            </a:extLst>
          </p:cNvPr>
          <p:cNvSpPr txBox="1"/>
          <p:nvPr/>
        </p:nvSpPr>
        <p:spPr>
          <a:xfrm>
            <a:off x="349083" y="6817583"/>
            <a:ext cx="7113622" cy="150810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400" b="1" dirty="0">
                <a:solidFill>
                  <a:srgbClr val="006199"/>
                </a:solidFill>
                <a:cs typeface="Calibri"/>
              </a:rPr>
              <a:t>Homework</a:t>
            </a:r>
          </a:p>
          <a:p>
            <a:pPr algn="just"/>
            <a:endParaRPr lang="en-GB" sz="1200" b="1" u="sng" dirty="0">
              <a:solidFill>
                <a:srgbClr val="15243C"/>
              </a:solidFill>
              <a:cs typeface="Calibri"/>
            </a:endParaRPr>
          </a:p>
          <a:p>
            <a:r>
              <a:rPr lang="en-GB" sz="1100" dirty="0">
                <a:solidFill>
                  <a:srgbClr val="15243C"/>
                </a:solidFill>
                <a:cs typeface="Calibri"/>
              </a:rPr>
              <a:t>Homework must be purposeful, relevant, and designed to support learning. It should be carefully planned to consolidate understandings positively, and not overly burden pupils.</a:t>
            </a:r>
          </a:p>
          <a:p>
            <a:endParaRPr lang="en-GB" sz="1100" dirty="0">
              <a:solidFill>
                <a:srgbClr val="15243C"/>
              </a:solidFill>
              <a:cs typeface="Calibri"/>
            </a:endParaRPr>
          </a:p>
          <a:p>
            <a:r>
              <a:rPr lang="en-GB" sz="1100" dirty="0">
                <a:solidFill>
                  <a:schemeClr val="accent1">
                    <a:lumMod val="75000"/>
                  </a:schemeClr>
                </a:solidFill>
                <a:cs typeface="Calibri"/>
              </a:rPr>
              <a:t>Common homework activities are reading, practice in spellings and number facts. Other effective strategies include extended activities to develop inquiry skills. The quality of the tasks is more important than the quantity of work required. Homework, on most occasions,  must relate closely to learning during school time</a:t>
            </a:r>
            <a:r>
              <a:rPr lang="en-GB" sz="1100" dirty="0">
                <a:solidFill>
                  <a:srgbClr val="FF0000"/>
                </a:solidFill>
                <a:cs typeface="Calibri"/>
              </a:rPr>
              <a:t>. </a:t>
            </a:r>
          </a:p>
        </p:txBody>
      </p:sp>
      <p:pic>
        <p:nvPicPr>
          <p:cNvPr id="6" name="Picture 5" descr="A yellow and blue circle with a dart in the center&#10;&#10;Description automatically generated">
            <a:extLst>
              <a:ext uri="{FF2B5EF4-FFF2-40B4-BE49-F238E27FC236}">
                <a16:creationId xmlns:a16="http://schemas.microsoft.com/office/drawing/2014/main" id="{1500B634-3B19-E10C-0F25-EDAC57CE9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088" y="130273"/>
            <a:ext cx="1061408" cy="1061408"/>
          </a:xfrm>
          <a:prstGeom prst="rect">
            <a:avLst/>
          </a:prstGeom>
        </p:spPr>
      </p:pic>
      <p:sp>
        <p:nvSpPr>
          <p:cNvPr id="7" name="TextBox 6">
            <a:extLst>
              <a:ext uri="{FF2B5EF4-FFF2-40B4-BE49-F238E27FC236}">
                <a16:creationId xmlns:a16="http://schemas.microsoft.com/office/drawing/2014/main" id="{39CC2211-815C-0E1D-635D-ED612DC65DA3}"/>
              </a:ext>
            </a:extLst>
          </p:cNvPr>
          <p:cNvSpPr txBox="1"/>
          <p:nvPr/>
        </p:nvSpPr>
        <p:spPr>
          <a:xfrm>
            <a:off x="1708727" y="489527"/>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TEACHING AND LEARNING</a:t>
            </a:r>
          </a:p>
        </p:txBody>
      </p:sp>
      <p:sp>
        <p:nvSpPr>
          <p:cNvPr id="12" name="Rectangle 11">
            <a:extLst>
              <a:ext uri="{FF2B5EF4-FFF2-40B4-BE49-F238E27FC236}">
                <a16:creationId xmlns:a16="http://schemas.microsoft.com/office/drawing/2014/main" id="{6AA567D0-E595-85E6-FE60-FFF1022EC938}"/>
              </a:ext>
            </a:extLst>
          </p:cNvPr>
          <p:cNvSpPr/>
          <p:nvPr/>
        </p:nvSpPr>
        <p:spPr>
          <a:xfrm>
            <a:off x="0" y="8989768"/>
            <a:ext cx="7565848" cy="1142834"/>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E1771FE-9CC0-7112-CF49-D98EF124A010}"/>
              </a:ext>
            </a:extLst>
          </p:cNvPr>
          <p:cNvSpPr txBox="1"/>
          <p:nvPr/>
        </p:nvSpPr>
        <p:spPr>
          <a:xfrm>
            <a:off x="317563" y="9067453"/>
            <a:ext cx="6733622" cy="1015663"/>
          </a:xfrm>
          <a:prstGeom prst="rect">
            <a:avLst/>
          </a:prstGeom>
          <a:noFill/>
        </p:spPr>
        <p:txBody>
          <a:bodyPr wrap="square" lIns="91440" tIns="45720" rIns="91440" bIns="45720" anchor="t">
            <a:spAutoFit/>
          </a:bodyPr>
          <a:lstStyle/>
          <a:p>
            <a:pPr algn="ctr"/>
            <a:r>
              <a:rPr lang="en-GB" sz="1600" b="1" i="1">
                <a:solidFill>
                  <a:schemeClr val="bg1"/>
                </a:solidFill>
                <a:ea typeface="+mn-lt"/>
                <a:cs typeface="+mn-lt"/>
              </a:rPr>
              <a:t>“The highest effects are associated with rote learning, practice or rehearsal of subject matter.”</a:t>
            </a:r>
            <a:endParaRPr lang="en-GB" sz="1600">
              <a:solidFill>
                <a:schemeClr val="bg1"/>
              </a:solidFill>
              <a:ea typeface="+mn-lt"/>
              <a:cs typeface="+mn-lt"/>
            </a:endParaRPr>
          </a:p>
          <a:p>
            <a:pPr algn="ctr"/>
            <a:endParaRPr lang="en-GB" sz="1400" b="1">
              <a:solidFill>
                <a:schemeClr val="bg1"/>
              </a:solidFill>
              <a:ea typeface="+mn-lt"/>
              <a:cs typeface="+mn-lt"/>
            </a:endParaRPr>
          </a:p>
          <a:p>
            <a:pPr algn="ctr"/>
            <a:r>
              <a:rPr lang="en-GB" sz="1400" b="1">
                <a:solidFill>
                  <a:schemeClr val="bg1"/>
                </a:solidFill>
                <a:ea typeface="+mn-lt"/>
                <a:cs typeface="+mn-lt"/>
              </a:rPr>
              <a:t>-Tom Sherrington and John Hattie</a:t>
            </a:r>
            <a:endParaRPr lang="en-GB" sz="1400" b="0" i="0">
              <a:solidFill>
                <a:schemeClr val="bg1"/>
              </a:solidFill>
              <a:effectLst/>
              <a:cs typeface="Calibri"/>
            </a:endParaRPr>
          </a:p>
        </p:txBody>
      </p:sp>
      <p:sp>
        <p:nvSpPr>
          <p:cNvPr id="16" name="TextBox 14">
            <a:extLst>
              <a:ext uri="{FF2B5EF4-FFF2-40B4-BE49-F238E27FC236}">
                <a16:creationId xmlns:a16="http://schemas.microsoft.com/office/drawing/2014/main" id="{C031355D-6D2D-18C3-F35B-B40989505262}"/>
              </a:ext>
            </a:extLst>
          </p:cNvPr>
          <p:cNvSpPr txBox="1"/>
          <p:nvPr/>
        </p:nvSpPr>
        <p:spPr>
          <a:xfrm>
            <a:off x="603223" y="1486114"/>
            <a:ext cx="6353228" cy="529375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400" b="1" dirty="0">
                <a:solidFill>
                  <a:schemeClr val="accent1">
                    <a:lumMod val="75000"/>
                  </a:schemeClr>
                </a:solidFill>
                <a:cs typeface="Calibri"/>
              </a:rPr>
              <a:t>Presentation &amp; Handwriting</a:t>
            </a:r>
          </a:p>
          <a:p>
            <a:pPr algn="just"/>
            <a:endParaRPr lang="en-GB" sz="1200" dirty="0">
              <a:solidFill>
                <a:schemeClr val="accent1">
                  <a:lumMod val="75000"/>
                </a:schemeClr>
              </a:solidFill>
              <a:cs typeface="Calibri"/>
            </a:endParaRPr>
          </a:p>
          <a:p>
            <a:pPr algn="just"/>
            <a:r>
              <a:rPr lang="en-GB" sz="1200" dirty="0">
                <a:solidFill>
                  <a:schemeClr val="accent1">
                    <a:lumMod val="75000"/>
                  </a:schemeClr>
                </a:solidFill>
                <a:cs typeface="Calibri"/>
              </a:rPr>
              <a:t>High expectations need to be maintained including the use of cursive writing. Where necessary, there needs to be opportunities to practice and develop fluency and speed writing in pen when they have demonstrated proficiency. Correct spelling, punctuation, and good grammar will be expected and corrected using the marking criteria. All work should be dated, titled and underlined(by teacher or pupil).  All pupils should practice using a ruler The following principles apply to all pupils  but some adaptations are made based on their age and abilities.   Subject specific guidelines are within our teaching and learning policy.</a:t>
            </a:r>
          </a:p>
          <a:p>
            <a:pPr algn="just"/>
            <a:r>
              <a:rPr lang="en-GB" sz="1200" dirty="0">
                <a:solidFill>
                  <a:schemeClr val="accent1">
                    <a:lumMod val="75000"/>
                  </a:schemeClr>
                </a:solidFill>
                <a:cs typeface="Calibri"/>
              </a:rPr>
              <a:t>In all written work, pupils should be reminded to:</a:t>
            </a:r>
          </a:p>
          <a:p>
            <a:pPr algn="just"/>
            <a:r>
              <a:rPr lang="en-GB" sz="1200" dirty="0">
                <a:solidFill>
                  <a:schemeClr val="accent1">
                    <a:lumMod val="75000"/>
                  </a:schemeClr>
                </a:solidFill>
                <a:cs typeface="Calibri"/>
              </a:rPr>
              <a:t>•	Write the long date on the top line of the page in regular sized writing: e.g., Tuesday 1st September 2023.</a:t>
            </a:r>
          </a:p>
          <a:p>
            <a:pPr algn="just"/>
            <a:r>
              <a:rPr lang="en-GB" sz="1200" dirty="0">
                <a:solidFill>
                  <a:schemeClr val="accent1">
                    <a:lumMod val="75000"/>
                  </a:schemeClr>
                </a:solidFill>
                <a:cs typeface="Calibri"/>
              </a:rPr>
              <a:t>•	LO</a:t>
            </a:r>
            <a:r>
              <a:rPr lang="en-GB" sz="1200" b="1" dirty="0">
                <a:solidFill>
                  <a:schemeClr val="accent1">
                    <a:lumMod val="75000"/>
                  </a:schemeClr>
                </a:solidFill>
                <a:cs typeface="Calibri"/>
              </a:rPr>
              <a:t> and </a:t>
            </a:r>
            <a:r>
              <a:rPr lang="en-GB" sz="1200" dirty="0">
                <a:solidFill>
                  <a:schemeClr val="accent1">
                    <a:lumMod val="75000"/>
                  </a:schemeClr>
                </a:solidFill>
                <a:cs typeface="Calibri"/>
              </a:rPr>
              <a:t>title are not required.</a:t>
            </a:r>
          </a:p>
          <a:p>
            <a:pPr algn="just"/>
            <a:r>
              <a:rPr lang="en-GB" sz="1200" dirty="0">
                <a:solidFill>
                  <a:schemeClr val="accent1">
                    <a:lumMod val="75000"/>
                  </a:schemeClr>
                </a:solidFill>
                <a:cs typeface="Calibri"/>
              </a:rPr>
              <a:t>•	A line is left between date and title/LO.</a:t>
            </a:r>
          </a:p>
          <a:p>
            <a:pPr algn="just"/>
            <a:r>
              <a:rPr lang="en-GB" sz="1200" dirty="0">
                <a:solidFill>
                  <a:schemeClr val="accent1">
                    <a:lumMod val="75000"/>
                  </a:schemeClr>
                </a:solidFill>
                <a:cs typeface="Calibri"/>
              </a:rPr>
              <a:t>•	A line is left between title/LO and start of work. </a:t>
            </a:r>
          </a:p>
          <a:p>
            <a:pPr algn="just"/>
            <a:r>
              <a:rPr lang="en-GB" sz="1200" dirty="0">
                <a:solidFill>
                  <a:schemeClr val="accent1">
                    <a:lumMod val="75000"/>
                  </a:schemeClr>
                </a:solidFill>
                <a:cs typeface="Calibri"/>
              </a:rPr>
              <a:t>•	Start writing from the left-hand side/next to the margin on every page.</a:t>
            </a:r>
          </a:p>
          <a:p>
            <a:pPr algn="just"/>
            <a:r>
              <a:rPr lang="en-GB" sz="1200" dirty="0">
                <a:solidFill>
                  <a:schemeClr val="accent1">
                    <a:lumMod val="75000"/>
                  </a:schemeClr>
                </a:solidFill>
                <a:cs typeface="Calibri"/>
              </a:rPr>
              <a:t>•	A learning objective should not be written by the child in KS1 or SEND children in KS2.</a:t>
            </a:r>
          </a:p>
          <a:p>
            <a:pPr algn="just"/>
            <a:r>
              <a:rPr lang="en-GB" sz="1200" dirty="0">
                <a:solidFill>
                  <a:schemeClr val="accent1">
                    <a:lumMod val="75000"/>
                  </a:schemeClr>
                </a:solidFill>
                <a:cs typeface="Calibri"/>
              </a:rPr>
              <a:t>•	Poor letter formation will be always be addressed by teacher/TA.</a:t>
            </a:r>
          </a:p>
          <a:p>
            <a:pPr algn="just"/>
            <a:r>
              <a:rPr lang="en-GB" sz="1200" dirty="0">
                <a:solidFill>
                  <a:schemeClr val="accent1">
                    <a:lumMod val="75000"/>
                  </a:schemeClr>
                </a:solidFill>
                <a:cs typeface="Calibri"/>
              </a:rPr>
              <a:t>•	Teachers to model correct handwriting style in books and on board.</a:t>
            </a:r>
          </a:p>
          <a:p>
            <a:pPr algn="just"/>
            <a:r>
              <a:rPr lang="en-GB" sz="1200" dirty="0">
                <a:solidFill>
                  <a:schemeClr val="accent1">
                    <a:lumMod val="75000"/>
                  </a:schemeClr>
                </a:solidFill>
                <a:cs typeface="Calibri"/>
              </a:rPr>
              <a:t>•	Practise and improve their ruler and underlining skills on a regular basis.</a:t>
            </a:r>
          </a:p>
          <a:p>
            <a:pPr algn="just"/>
            <a:r>
              <a:rPr lang="en-GB" sz="1200" dirty="0">
                <a:solidFill>
                  <a:schemeClr val="accent1">
                    <a:lumMod val="75000"/>
                  </a:schemeClr>
                </a:solidFill>
                <a:cs typeface="Calibri"/>
              </a:rPr>
              <a:t>•	Draw one straight line through any mistakes made, ensuring they don’t cross out or scribble over any errors and ensure they don’t use an eraser on their work. Teachers/TA will rub out only.</a:t>
            </a:r>
          </a:p>
          <a:p>
            <a:pPr algn="just"/>
            <a:r>
              <a:rPr lang="en-GB" sz="1200" dirty="0">
                <a:solidFill>
                  <a:schemeClr val="accent1">
                    <a:lumMod val="75000"/>
                  </a:schemeClr>
                </a:solidFill>
                <a:cs typeface="Calibri"/>
              </a:rPr>
              <a:t>•	Children will write neatly, following the school’s handwriting formation from ‘Letter-join’ in all their work.</a:t>
            </a:r>
          </a:p>
          <a:p>
            <a:pPr algn="just"/>
            <a:r>
              <a:rPr lang="en-GB" sz="1200" dirty="0">
                <a:solidFill>
                  <a:schemeClr val="accent1">
                    <a:lumMod val="75000"/>
                  </a:schemeClr>
                </a:solidFill>
                <a:cs typeface="Calibri"/>
              </a:rPr>
              <a:t>•	Complete all their written work in pen, once they have been awarded their pen license for neat and sustained and fluent formation.</a:t>
            </a:r>
          </a:p>
          <a:p>
            <a:pPr algn="just"/>
            <a:r>
              <a:rPr lang="en-GB" sz="1200" dirty="0">
                <a:solidFill>
                  <a:schemeClr val="accent1">
                    <a:lumMod val="75000"/>
                  </a:schemeClr>
                </a:solidFill>
                <a:cs typeface="Calibri"/>
              </a:rPr>
              <a:t>•	Always use pencil when drawing, constructing tables, diagrams and charts. </a:t>
            </a:r>
          </a:p>
          <a:p>
            <a:pPr algn="just"/>
            <a:r>
              <a:rPr lang="en-GB" sz="1200" dirty="0">
                <a:solidFill>
                  <a:schemeClr val="accent1">
                    <a:lumMod val="75000"/>
                  </a:schemeClr>
                </a:solidFill>
                <a:cs typeface="Calibri"/>
              </a:rPr>
              <a:t>•	No free drawing in science, geography or history books.</a:t>
            </a:r>
          </a:p>
        </p:txBody>
      </p:sp>
      <p:sp>
        <p:nvSpPr>
          <p:cNvPr id="20" name="Rectangle: Rounded Corners 19">
            <a:extLst>
              <a:ext uri="{FF2B5EF4-FFF2-40B4-BE49-F238E27FC236}">
                <a16:creationId xmlns:a16="http://schemas.microsoft.com/office/drawing/2014/main" id="{596014A4-118E-6512-EA04-042BBE841FA2}"/>
              </a:ext>
            </a:extLst>
          </p:cNvPr>
          <p:cNvSpPr/>
          <p:nvPr/>
        </p:nvSpPr>
        <p:spPr>
          <a:xfrm>
            <a:off x="166277" y="1373609"/>
            <a:ext cx="7222789" cy="534554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 name="Slide Number Placeholder 6">
            <a:extLst>
              <a:ext uri="{FF2B5EF4-FFF2-40B4-BE49-F238E27FC236}">
                <a16:creationId xmlns:a16="http://schemas.microsoft.com/office/drawing/2014/main" id="{FA453F0C-6685-41D2-B72A-EBFBA383C539}"/>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24</a:t>
            </a:fld>
            <a:endParaRPr lang="en-GB" sz="1200" b="1">
              <a:solidFill>
                <a:schemeClr val="bg1"/>
              </a:solidFill>
            </a:endParaRPr>
          </a:p>
        </p:txBody>
      </p:sp>
      <p:sp>
        <p:nvSpPr>
          <p:cNvPr id="5" name="TextBox 4">
            <a:extLst>
              <a:ext uri="{FF2B5EF4-FFF2-40B4-BE49-F238E27FC236}">
                <a16:creationId xmlns:a16="http://schemas.microsoft.com/office/drawing/2014/main" id="{E2461ABB-1940-8608-D52B-41E9AC29EDC2}"/>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82600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D727BBA8-0160-BCD2-7483-8C9527795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pic>
        <p:nvPicPr>
          <p:cNvPr id="6" name="Picture 5" descr="A yellow and blue circle with a dart in the center&#10;&#10;Description automatically generated">
            <a:extLst>
              <a:ext uri="{FF2B5EF4-FFF2-40B4-BE49-F238E27FC236}">
                <a16:creationId xmlns:a16="http://schemas.microsoft.com/office/drawing/2014/main" id="{1500B634-3B19-E10C-0F25-EDAC57CE9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088" y="130273"/>
            <a:ext cx="1061408" cy="1061408"/>
          </a:xfrm>
          <a:prstGeom prst="rect">
            <a:avLst/>
          </a:prstGeom>
        </p:spPr>
      </p:pic>
      <p:sp>
        <p:nvSpPr>
          <p:cNvPr id="7" name="TextBox 6">
            <a:extLst>
              <a:ext uri="{FF2B5EF4-FFF2-40B4-BE49-F238E27FC236}">
                <a16:creationId xmlns:a16="http://schemas.microsoft.com/office/drawing/2014/main" id="{39CC2211-815C-0E1D-635D-ED612DC65DA3}"/>
              </a:ext>
            </a:extLst>
          </p:cNvPr>
          <p:cNvSpPr txBox="1"/>
          <p:nvPr/>
        </p:nvSpPr>
        <p:spPr>
          <a:xfrm>
            <a:off x="1708727" y="489527"/>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TEACHING AND LEARNING</a:t>
            </a:r>
          </a:p>
        </p:txBody>
      </p:sp>
      <p:sp>
        <p:nvSpPr>
          <p:cNvPr id="12" name="Rectangle 11">
            <a:extLst>
              <a:ext uri="{FF2B5EF4-FFF2-40B4-BE49-F238E27FC236}">
                <a16:creationId xmlns:a16="http://schemas.microsoft.com/office/drawing/2014/main" id="{6AA567D0-E595-85E6-FE60-FFF1022EC938}"/>
              </a:ext>
            </a:extLst>
          </p:cNvPr>
          <p:cNvSpPr/>
          <p:nvPr/>
        </p:nvSpPr>
        <p:spPr>
          <a:xfrm>
            <a:off x="0" y="8989768"/>
            <a:ext cx="7565848" cy="1142834"/>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E1771FE-9CC0-7112-CF49-D98EF124A010}"/>
              </a:ext>
            </a:extLst>
          </p:cNvPr>
          <p:cNvSpPr txBox="1"/>
          <p:nvPr/>
        </p:nvSpPr>
        <p:spPr>
          <a:xfrm>
            <a:off x="317563" y="9067453"/>
            <a:ext cx="6733622" cy="1015663"/>
          </a:xfrm>
          <a:prstGeom prst="rect">
            <a:avLst/>
          </a:prstGeom>
          <a:noFill/>
        </p:spPr>
        <p:txBody>
          <a:bodyPr wrap="square" lIns="91440" tIns="45720" rIns="91440" bIns="45720" anchor="t">
            <a:spAutoFit/>
          </a:bodyPr>
          <a:lstStyle/>
          <a:p>
            <a:pPr algn="ctr"/>
            <a:r>
              <a:rPr lang="en-GB" sz="1600" b="1" i="1">
                <a:solidFill>
                  <a:schemeClr val="bg1"/>
                </a:solidFill>
                <a:ea typeface="+mn-lt"/>
                <a:cs typeface="+mn-lt"/>
              </a:rPr>
              <a:t>“The highest effects are associated with rote learning, practice or rehearsal of subject matter.”</a:t>
            </a:r>
            <a:endParaRPr lang="en-GB" sz="1600">
              <a:solidFill>
                <a:schemeClr val="bg1"/>
              </a:solidFill>
              <a:ea typeface="+mn-lt"/>
              <a:cs typeface="+mn-lt"/>
            </a:endParaRPr>
          </a:p>
          <a:p>
            <a:pPr algn="ctr"/>
            <a:endParaRPr lang="en-GB" sz="1400" b="1">
              <a:solidFill>
                <a:schemeClr val="bg1"/>
              </a:solidFill>
              <a:ea typeface="+mn-lt"/>
              <a:cs typeface="+mn-lt"/>
            </a:endParaRPr>
          </a:p>
          <a:p>
            <a:pPr algn="ctr"/>
            <a:r>
              <a:rPr lang="en-GB" sz="1400" b="1">
                <a:solidFill>
                  <a:schemeClr val="bg1"/>
                </a:solidFill>
                <a:ea typeface="+mn-lt"/>
                <a:cs typeface="+mn-lt"/>
              </a:rPr>
              <a:t>-Tom Sherrington and John Hattie</a:t>
            </a:r>
            <a:endParaRPr lang="en-GB" sz="1400" b="0" i="0">
              <a:solidFill>
                <a:schemeClr val="bg1"/>
              </a:solidFill>
              <a:effectLst/>
              <a:cs typeface="Calibri"/>
            </a:endParaRPr>
          </a:p>
        </p:txBody>
      </p:sp>
      <p:sp>
        <p:nvSpPr>
          <p:cNvPr id="16" name="TextBox 14">
            <a:extLst>
              <a:ext uri="{FF2B5EF4-FFF2-40B4-BE49-F238E27FC236}">
                <a16:creationId xmlns:a16="http://schemas.microsoft.com/office/drawing/2014/main" id="{C031355D-6D2D-18C3-F35B-B40989505262}"/>
              </a:ext>
            </a:extLst>
          </p:cNvPr>
          <p:cNvSpPr txBox="1"/>
          <p:nvPr/>
        </p:nvSpPr>
        <p:spPr>
          <a:xfrm>
            <a:off x="513327" y="1987148"/>
            <a:ext cx="6537858" cy="714041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600" b="1" dirty="0">
                <a:solidFill>
                  <a:schemeClr val="accent1">
                    <a:lumMod val="75000"/>
                  </a:schemeClr>
                </a:solidFill>
                <a:cs typeface="Calibri"/>
              </a:rPr>
              <a:t>Learning Environment</a:t>
            </a:r>
          </a:p>
          <a:p>
            <a:pPr algn="just"/>
            <a:endParaRPr lang="en-GB" sz="1400" b="1" dirty="0">
              <a:solidFill>
                <a:schemeClr val="accent1">
                  <a:lumMod val="75000"/>
                </a:schemeClr>
              </a:solidFill>
              <a:cs typeface="Calibri"/>
            </a:endParaRPr>
          </a:p>
          <a:p>
            <a:pPr algn="just"/>
            <a:r>
              <a:rPr lang="en-GB" sz="1200" dirty="0">
                <a:solidFill>
                  <a:schemeClr val="accent1">
                    <a:lumMod val="75000"/>
                  </a:schemeClr>
                </a:solidFill>
                <a:cs typeface="Calibri"/>
              </a:rPr>
              <a:t>Our classrooms reflect our Catholic identity and our high expectations.</a:t>
            </a:r>
          </a:p>
          <a:p>
            <a:pPr algn="just"/>
            <a:r>
              <a:rPr lang="en-GB" sz="1200" dirty="0">
                <a:solidFill>
                  <a:schemeClr val="accent1">
                    <a:lumMod val="75000"/>
                  </a:schemeClr>
                </a:solidFill>
                <a:cs typeface="Calibri"/>
              </a:rPr>
              <a:t>The focal point of each room is the sacred space, which is changed according to the Liturgical year.</a:t>
            </a:r>
          </a:p>
          <a:p>
            <a:pPr algn="just"/>
            <a:endParaRPr lang="en-GB" sz="1200" dirty="0">
              <a:solidFill>
                <a:schemeClr val="accent1">
                  <a:lumMod val="75000"/>
                </a:schemeClr>
              </a:solidFill>
              <a:cs typeface="Calibri"/>
            </a:endParaRPr>
          </a:p>
          <a:p>
            <a:pPr algn="just"/>
            <a:r>
              <a:rPr lang="en-GB" sz="1200" dirty="0">
                <a:solidFill>
                  <a:schemeClr val="accent1">
                    <a:lumMod val="75000"/>
                  </a:schemeClr>
                </a:solidFill>
                <a:cs typeface="Calibri"/>
              </a:rPr>
              <a:t>An attractive and high-quality reading area illustrates our commitment to promoting the children’s love of reading. </a:t>
            </a:r>
          </a:p>
          <a:p>
            <a:pPr algn="just"/>
            <a:endParaRPr lang="en-GB" sz="1200" dirty="0">
              <a:solidFill>
                <a:schemeClr val="accent1">
                  <a:lumMod val="75000"/>
                </a:schemeClr>
              </a:solidFill>
              <a:cs typeface="Calibri"/>
            </a:endParaRPr>
          </a:p>
          <a:p>
            <a:pPr algn="just"/>
            <a:r>
              <a:rPr lang="en-GB" sz="1200" dirty="0">
                <a:solidFill>
                  <a:schemeClr val="accent1">
                    <a:lumMod val="75000"/>
                  </a:schemeClr>
                </a:solidFill>
                <a:cs typeface="Calibri"/>
              </a:rPr>
              <a:t>Our classrooms are tidy, well organised, and clutter-free and set the culture for high quality learning.</a:t>
            </a:r>
          </a:p>
          <a:p>
            <a:pPr algn="just"/>
            <a:endParaRPr lang="en-GB" sz="1200" dirty="0">
              <a:solidFill>
                <a:schemeClr val="accent1">
                  <a:lumMod val="75000"/>
                </a:schemeClr>
              </a:solidFill>
              <a:cs typeface="Calibri"/>
            </a:endParaRPr>
          </a:p>
          <a:p>
            <a:pPr algn="just"/>
            <a:r>
              <a:rPr lang="en-GB" sz="1200" dirty="0">
                <a:solidFill>
                  <a:schemeClr val="accent1">
                    <a:lumMod val="75000"/>
                  </a:schemeClr>
                </a:solidFill>
                <a:cs typeface="Calibri"/>
              </a:rPr>
              <a:t>Children’s tables are arranged so that children can work in groups. However, in certain circumstances, it is appropriate for them to be arranged differently-and there is a clear rationale behind this. </a:t>
            </a:r>
          </a:p>
          <a:p>
            <a:pPr algn="just"/>
            <a:endParaRPr lang="en-GB" sz="1200" dirty="0">
              <a:solidFill>
                <a:schemeClr val="accent1">
                  <a:lumMod val="75000"/>
                </a:schemeClr>
              </a:solidFill>
              <a:cs typeface="Calibri"/>
            </a:endParaRPr>
          </a:p>
          <a:p>
            <a:pPr algn="just"/>
            <a:r>
              <a:rPr lang="en-GB" sz="1200" dirty="0">
                <a:solidFill>
                  <a:schemeClr val="accent1">
                    <a:lumMod val="75000"/>
                  </a:schemeClr>
                </a:solidFill>
                <a:cs typeface="Calibri"/>
              </a:rPr>
              <a:t>Displays are current, interactive, aspirational and attractive with a reasonable balance between displaying children’s work and providing prompts for learning.  We use artefact to support learning where possible. </a:t>
            </a:r>
          </a:p>
          <a:p>
            <a:pPr algn="just"/>
            <a:endParaRPr lang="en-GB" sz="1200" dirty="0">
              <a:solidFill>
                <a:schemeClr val="accent1">
                  <a:lumMod val="75000"/>
                </a:schemeClr>
              </a:solidFill>
              <a:cs typeface="Calibri"/>
            </a:endParaRPr>
          </a:p>
          <a:p>
            <a:pPr algn="just"/>
            <a:r>
              <a:rPr lang="en-GB" sz="1200" dirty="0">
                <a:solidFill>
                  <a:schemeClr val="accent1">
                    <a:lumMod val="75000"/>
                  </a:schemeClr>
                </a:solidFill>
                <a:cs typeface="Calibri"/>
              </a:rPr>
              <a:t>All classrooms have: ‘Working Walls’, English prompts (e.g.: letter formation, vocabulary, and grammar prompts), Maths prompts (e.g.: number bonds, times tables, place value).  They will also display question prompts and fundamental of lesson design.    We also have boards relating to the current history , geography and science topics. </a:t>
            </a:r>
          </a:p>
          <a:p>
            <a:pPr algn="just"/>
            <a:endParaRPr lang="en-GB" sz="1200" dirty="0">
              <a:solidFill>
                <a:schemeClr val="accent1">
                  <a:lumMod val="75000"/>
                </a:schemeClr>
              </a:solidFill>
              <a:cs typeface="Calibri"/>
            </a:endParaRPr>
          </a:p>
          <a:p>
            <a:pPr algn="just"/>
            <a:r>
              <a:rPr lang="en-GB" sz="1200" dirty="0">
                <a:solidFill>
                  <a:schemeClr val="accent1">
                    <a:lumMod val="75000"/>
                  </a:schemeClr>
                </a:solidFill>
                <a:cs typeface="Calibri"/>
              </a:rPr>
              <a:t>All classrooms will have quality reading areas and a display of the classes reading spine/river. </a:t>
            </a:r>
          </a:p>
          <a:p>
            <a:pPr algn="just"/>
            <a:endParaRPr lang="en-GB" sz="1200" dirty="0">
              <a:solidFill>
                <a:schemeClr val="accent1">
                  <a:lumMod val="75000"/>
                </a:schemeClr>
              </a:solidFill>
              <a:cs typeface="Calibri"/>
            </a:endParaRPr>
          </a:p>
          <a:p>
            <a:pPr algn="just"/>
            <a:r>
              <a:rPr lang="en-GB" sz="1200" dirty="0">
                <a:solidFill>
                  <a:schemeClr val="accent1">
                    <a:lumMod val="75000"/>
                  </a:schemeClr>
                </a:solidFill>
                <a:cs typeface="Calibri"/>
              </a:rPr>
              <a:t>All resources should be motivating, attractive and accessible. Teachers do not rely heavily on worksheets. </a:t>
            </a:r>
          </a:p>
          <a:p>
            <a:pPr algn="just"/>
            <a:endParaRPr lang="en-GB" b="1" dirty="0">
              <a:solidFill>
                <a:schemeClr val="accent1">
                  <a:lumMod val="75000"/>
                </a:schemeClr>
              </a:solidFill>
              <a:cs typeface="Calibri"/>
            </a:endParaRPr>
          </a:p>
          <a:p>
            <a:pPr algn="just"/>
            <a:r>
              <a:rPr lang="en-GB" b="1" dirty="0">
                <a:solidFill>
                  <a:schemeClr val="accent1">
                    <a:lumMod val="75000"/>
                  </a:schemeClr>
                </a:solidFill>
                <a:cs typeface="Calibri"/>
              </a:rPr>
              <a:t>Shared Areas</a:t>
            </a:r>
          </a:p>
          <a:p>
            <a:pPr algn="just"/>
            <a:endParaRPr lang="en-GB" sz="1200" dirty="0">
              <a:solidFill>
                <a:schemeClr val="accent1">
                  <a:lumMod val="75000"/>
                </a:schemeClr>
              </a:solidFill>
              <a:cs typeface="Calibri"/>
            </a:endParaRPr>
          </a:p>
          <a:p>
            <a:pPr algn="just"/>
            <a:r>
              <a:rPr lang="en-GB" sz="1200" dirty="0">
                <a:solidFill>
                  <a:schemeClr val="accent1">
                    <a:lumMod val="75000"/>
                  </a:schemeClr>
                </a:solidFill>
                <a:cs typeface="Calibri"/>
              </a:rPr>
              <a:t>All shared areas are tidy, well organised, and clutter-free.</a:t>
            </a:r>
          </a:p>
          <a:p>
            <a:pPr algn="just"/>
            <a:r>
              <a:rPr lang="en-GB" sz="1200" dirty="0">
                <a:solidFill>
                  <a:schemeClr val="accent1">
                    <a:lumMod val="75000"/>
                  </a:schemeClr>
                </a:solidFill>
                <a:cs typeface="Calibri"/>
              </a:rPr>
              <a:t>Displays in corridors and other shared areas should be current and reflect the curriculum.</a:t>
            </a:r>
          </a:p>
          <a:p>
            <a:pPr algn="just"/>
            <a:endParaRPr lang="en-GB" sz="1400" dirty="0">
              <a:solidFill>
                <a:srgbClr val="006199"/>
              </a:solidFill>
              <a:cs typeface="Calibri"/>
            </a:endParaRPr>
          </a:p>
          <a:p>
            <a:pPr algn="just"/>
            <a:endParaRPr lang="en-GB" sz="1400" dirty="0">
              <a:solidFill>
                <a:srgbClr val="006199"/>
              </a:solidFill>
              <a:cs typeface="Calibri"/>
            </a:endParaRPr>
          </a:p>
          <a:p>
            <a:pPr algn="just"/>
            <a:endParaRPr lang="en-GB" sz="1400" b="1" dirty="0">
              <a:solidFill>
                <a:srgbClr val="006199"/>
              </a:solidFill>
              <a:cs typeface="Calibri"/>
            </a:endParaRPr>
          </a:p>
          <a:p>
            <a:pPr algn="just"/>
            <a:endParaRPr lang="en-GB" sz="1400" b="1" dirty="0">
              <a:solidFill>
                <a:srgbClr val="006199"/>
              </a:solidFill>
              <a:cs typeface="Calibri"/>
            </a:endParaRPr>
          </a:p>
          <a:p>
            <a:pPr algn="just" fontAlgn="base"/>
            <a:endParaRPr lang="en-GB" sz="1200" b="1" u="sng" dirty="0">
              <a:cs typeface="Calibri"/>
            </a:endParaRPr>
          </a:p>
        </p:txBody>
      </p:sp>
      <p:sp>
        <p:nvSpPr>
          <p:cNvPr id="20" name="Rectangle: Rounded Corners 19">
            <a:extLst>
              <a:ext uri="{FF2B5EF4-FFF2-40B4-BE49-F238E27FC236}">
                <a16:creationId xmlns:a16="http://schemas.microsoft.com/office/drawing/2014/main" id="{596014A4-118E-6512-EA04-042BBE841FA2}"/>
              </a:ext>
            </a:extLst>
          </p:cNvPr>
          <p:cNvSpPr/>
          <p:nvPr/>
        </p:nvSpPr>
        <p:spPr>
          <a:xfrm>
            <a:off x="166277" y="1760761"/>
            <a:ext cx="7222789" cy="6773639"/>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 name="Slide Number Placeholder 6">
            <a:extLst>
              <a:ext uri="{FF2B5EF4-FFF2-40B4-BE49-F238E27FC236}">
                <a16:creationId xmlns:a16="http://schemas.microsoft.com/office/drawing/2014/main" id="{FA453F0C-6685-41D2-B72A-EBFBA383C539}"/>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25</a:t>
            </a:fld>
            <a:endParaRPr lang="en-GB" sz="1200" b="1">
              <a:solidFill>
                <a:schemeClr val="bg1"/>
              </a:solidFill>
            </a:endParaRPr>
          </a:p>
        </p:txBody>
      </p:sp>
      <p:sp>
        <p:nvSpPr>
          <p:cNvPr id="5" name="TextBox 4">
            <a:extLst>
              <a:ext uri="{FF2B5EF4-FFF2-40B4-BE49-F238E27FC236}">
                <a16:creationId xmlns:a16="http://schemas.microsoft.com/office/drawing/2014/main" id="{17FE487F-6273-D8EF-898A-E19B23455E2F}"/>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866609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DC0A26E3-6B6C-68E8-9B64-AD9642583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pic>
        <p:nvPicPr>
          <p:cNvPr id="6" name="Picture 5" descr="A yellow and blue circle with a dart in the center&#10;&#10;Description automatically generated">
            <a:extLst>
              <a:ext uri="{FF2B5EF4-FFF2-40B4-BE49-F238E27FC236}">
                <a16:creationId xmlns:a16="http://schemas.microsoft.com/office/drawing/2014/main" id="{1500B634-3B19-E10C-0F25-EDAC57CE9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088" y="130273"/>
            <a:ext cx="1061408" cy="1061408"/>
          </a:xfrm>
          <a:prstGeom prst="rect">
            <a:avLst/>
          </a:prstGeom>
        </p:spPr>
      </p:pic>
      <p:sp>
        <p:nvSpPr>
          <p:cNvPr id="7" name="TextBox 6">
            <a:extLst>
              <a:ext uri="{FF2B5EF4-FFF2-40B4-BE49-F238E27FC236}">
                <a16:creationId xmlns:a16="http://schemas.microsoft.com/office/drawing/2014/main" id="{39CC2211-815C-0E1D-635D-ED612DC65DA3}"/>
              </a:ext>
            </a:extLst>
          </p:cNvPr>
          <p:cNvSpPr txBox="1"/>
          <p:nvPr/>
        </p:nvSpPr>
        <p:spPr>
          <a:xfrm>
            <a:off x="1708727" y="489527"/>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TEACHING AND LEARNING</a:t>
            </a:r>
          </a:p>
        </p:txBody>
      </p:sp>
      <p:sp>
        <p:nvSpPr>
          <p:cNvPr id="12" name="Rectangle 11">
            <a:extLst>
              <a:ext uri="{FF2B5EF4-FFF2-40B4-BE49-F238E27FC236}">
                <a16:creationId xmlns:a16="http://schemas.microsoft.com/office/drawing/2014/main" id="{6AA567D0-E595-85E6-FE60-FFF1022EC938}"/>
              </a:ext>
            </a:extLst>
          </p:cNvPr>
          <p:cNvSpPr/>
          <p:nvPr/>
        </p:nvSpPr>
        <p:spPr>
          <a:xfrm>
            <a:off x="0" y="8989768"/>
            <a:ext cx="7565848" cy="1142834"/>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E1771FE-9CC0-7112-CF49-D98EF124A010}"/>
              </a:ext>
            </a:extLst>
          </p:cNvPr>
          <p:cNvSpPr txBox="1"/>
          <p:nvPr/>
        </p:nvSpPr>
        <p:spPr>
          <a:xfrm>
            <a:off x="317563" y="9067453"/>
            <a:ext cx="6733622" cy="1015663"/>
          </a:xfrm>
          <a:prstGeom prst="rect">
            <a:avLst/>
          </a:prstGeom>
          <a:noFill/>
        </p:spPr>
        <p:txBody>
          <a:bodyPr wrap="square" lIns="91440" tIns="45720" rIns="91440" bIns="45720" anchor="t">
            <a:spAutoFit/>
          </a:bodyPr>
          <a:lstStyle/>
          <a:p>
            <a:pPr algn="ctr"/>
            <a:r>
              <a:rPr lang="en-GB" sz="1600" b="1" i="1">
                <a:solidFill>
                  <a:schemeClr val="bg1"/>
                </a:solidFill>
                <a:ea typeface="+mn-lt"/>
                <a:cs typeface="+mn-lt"/>
              </a:rPr>
              <a:t>“The highest effects are associated with rote learning, practice or rehearsal of subject matter.”</a:t>
            </a:r>
            <a:endParaRPr lang="en-GB" sz="1600">
              <a:solidFill>
                <a:schemeClr val="bg1"/>
              </a:solidFill>
              <a:ea typeface="+mn-lt"/>
              <a:cs typeface="+mn-lt"/>
            </a:endParaRPr>
          </a:p>
          <a:p>
            <a:pPr algn="ctr"/>
            <a:endParaRPr lang="en-GB" sz="1400" b="1">
              <a:solidFill>
                <a:schemeClr val="bg1"/>
              </a:solidFill>
              <a:ea typeface="+mn-lt"/>
              <a:cs typeface="+mn-lt"/>
            </a:endParaRPr>
          </a:p>
          <a:p>
            <a:pPr algn="ctr"/>
            <a:r>
              <a:rPr lang="en-GB" sz="1400" b="1">
                <a:solidFill>
                  <a:schemeClr val="bg1"/>
                </a:solidFill>
                <a:ea typeface="+mn-lt"/>
                <a:cs typeface="+mn-lt"/>
              </a:rPr>
              <a:t>-Tom Sherrington and John Hattie</a:t>
            </a:r>
            <a:endParaRPr lang="en-GB" sz="1400" b="0" i="0">
              <a:solidFill>
                <a:schemeClr val="bg1"/>
              </a:solidFill>
              <a:effectLst/>
              <a:cs typeface="Calibri"/>
            </a:endParaRPr>
          </a:p>
        </p:txBody>
      </p:sp>
      <p:sp>
        <p:nvSpPr>
          <p:cNvPr id="16" name="TextBox 14">
            <a:extLst>
              <a:ext uri="{FF2B5EF4-FFF2-40B4-BE49-F238E27FC236}">
                <a16:creationId xmlns:a16="http://schemas.microsoft.com/office/drawing/2014/main" id="{C031355D-6D2D-18C3-F35B-B40989505262}"/>
              </a:ext>
            </a:extLst>
          </p:cNvPr>
          <p:cNvSpPr txBox="1"/>
          <p:nvPr/>
        </p:nvSpPr>
        <p:spPr>
          <a:xfrm>
            <a:off x="419386" y="1703183"/>
            <a:ext cx="6716572" cy="677108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400" b="1" u="sng" dirty="0">
                <a:solidFill>
                  <a:srgbClr val="006199"/>
                </a:solidFill>
                <a:cs typeface="Calibri"/>
              </a:rPr>
              <a:t>Marking and Feedback and a </a:t>
            </a:r>
            <a:r>
              <a:rPr lang="en-GB" sz="1400" b="1" u="sng" dirty="0" err="1">
                <a:solidFill>
                  <a:srgbClr val="006199"/>
                </a:solidFill>
                <a:cs typeface="Calibri"/>
              </a:rPr>
              <a:t>assessmnet</a:t>
            </a:r>
            <a:r>
              <a:rPr lang="en-GB" sz="1400" b="1" u="sng" dirty="0">
                <a:solidFill>
                  <a:srgbClr val="006199"/>
                </a:solidFill>
                <a:cs typeface="Calibri"/>
              </a:rPr>
              <a:t> </a:t>
            </a:r>
          </a:p>
          <a:p>
            <a:pPr algn="just"/>
            <a:endParaRPr lang="en-GB" sz="1400" dirty="0">
              <a:solidFill>
                <a:srgbClr val="006199"/>
              </a:solidFill>
              <a:cs typeface="Calibri"/>
            </a:endParaRPr>
          </a:p>
          <a:p>
            <a:pPr algn="just"/>
            <a:r>
              <a:rPr lang="en-GB" sz="1400" dirty="0">
                <a:solidFill>
                  <a:srgbClr val="006199"/>
                </a:solidFill>
                <a:cs typeface="Calibri"/>
              </a:rPr>
              <a:t>Timely and constructive feedback in the learning process is crucial. Feedback practices that are specific and actionable contribute significantly to a pupil's overall success. The primary purpose of marking and feedback is to enhance learning and progress by providing constructive guidance. </a:t>
            </a:r>
          </a:p>
          <a:p>
            <a:pPr algn="just"/>
            <a:endParaRPr lang="en-GB" sz="1400" dirty="0">
              <a:solidFill>
                <a:srgbClr val="006199"/>
              </a:solidFill>
              <a:cs typeface="Calibri"/>
            </a:endParaRPr>
          </a:p>
          <a:p>
            <a:pPr algn="just"/>
            <a:r>
              <a:rPr lang="en-GB" sz="1400" dirty="0">
                <a:solidFill>
                  <a:srgbClr val="006199"/>
                </a:solidFill>
                <a:cs typeface="Calibri"/>
              </a:rPr>
              <a:t>Fidelity through consistent and effective practices across all phases is essential. Summative pieces of work will be marked promptly, allowing pupils to reflect on feedback and apply it to future assignments.    We ensure that feedback is acted upon. </a:t>
            </a:r>
          </a:p>
          <a:p>
            <a:pPr algn="just"/>
            <a:endParaRPr lang="en-GB" sz="1400" dirty="0">
              <a:solidFill>
                <a:srgbClr val="006199"/>
              </a:solidFill>
              <a:cs typeface="Calibri"/>
            </a:endParaRPr>
          </a:p>
          <a:p>
            <a:pPr algn="just"/>
            <a:r>
              <a:rPr lang="en-GB" sz="1400" dirty="0">
                <a:solidFill>
                  <a:srgbClr val="006199"/>
                </a:solidFill>
                <a:cs typeface="Calibri"/>
              </a:rPr>
              <a:t>Formative and summative assessments will be used to evaluate pupil progress. Formative assessments provide ongoing feedback, while summative assessments measure overall achievement.</a:t>
            </a:r>
          </a:p>
          <a:p>
            <a:pPr algn="just"/>
            <a:endParaRPr lang="en-GB" sz="1400" dirty="0">
              <a:solidFill>
                <a:srgbClr val="006199"/>
              </a:solidFill>
              <a:cs typeface="Calibri"/>
            </a:endParaRPr>
          </a:p>
          <a:p>
            <a:pPr algn="just"/>
            <a:r>
              <a:rPr lang="en-GB" sz="1400" dirty="0">
                <a:solidFill>
                  <a:srgbClr val="006199"/>
                </a:solidFill>
                <a:cs typeface="Calibri"/>
              </a:rPr>
              <a:t> A balanced approach ensures a comprehensive understanding of pupil performance. In summative pieces of work teachers will highlight strengths, identify areas for improvement, and suggest strategies for enhancement. Comments will be clear and encouraging, fostering a positive learning environment.</a:t>
            </a:r>
          </a:p>
          <a:p>
            <a:pPr algn="just"/>
            <a:endParaRPr lang="en-GB" sz="1400" dirty="0">
              <a:solidFill>
                <a:srgbClr val="006199"/>
              </a:solidFill>
              <a:cs typeface="Calibri"/>
            </a:endParaRPr>
          </a:p>
          <a:p>
            <a:pPr algn="just"/>
            <a:r>
              <a:rPr lang="en-GB" sz="1400" dirty="0">
                <a:solidFill>
                  <a:srgbClr val="006199"/>
                </a:solidFill>
                <a:cs typeface="Calibri"/>
              </a:rPr>
              <a:t>Formal assessments in literacy and numeracy are completed termly, termly pupil progress meetings monitor the progress and attainment of all pupils.  Termly predictions are made for children based on are related expectations and attainment of disadvantaged children is always compared to non disadvantaged children.   We deliver timely and bespoke interventions for those children who are identified as not making sufficient progress.</a:t>
            </a:r>
          </a:p>
          <a:p>
            <a:pPr algn="just"/>
            <a:endParaRPr lang="en-GB" sz="1400" dirty="0">
              <a:solidFill>
                <a:srgbClr val="006199"/>
              </a:solidFill>
              <a:cs typeface="Calibri"/>
            </a:endParaRPr>
          </a:p>
          <a:p>
            <a:pPr algn="just"/>
            <a:endParaRPr lang="en-GB" sz="1400" dirty="0">
              <a:solidFill>
                <a:srgbClr val="006199"/>
              </a:solidFill>
              <a:cs typeface="Calibri"/>
            </a:endParaRPr>
          </a:p>
          <a:p>
            <a:pPr algn="just"/>
            <a:r>
              <a:rPr lang="en-GB" sz="1400" dirty="0">
                <a:solidFill>
                  <a:srgbClr val="006199"/>
                </a:solidFill>
                <a:cs typeface="Calibri"/>
              </a:rPr>
              <a:t>Assessment in the foundation subjects is less formal . We have core knowledge that we use to check the children's learning . We revisit and retrieve previous knowledge in each lesson.  We adapt where appropriate . Our curriculum and close monitoring of teaching standards helps  tries to ensure “gapless instruction” </a:t>
            </a:r>
          </a:p>
        </p:txBody>
      </p:sp>
      <p:sp>
        <p:nvSpPr>
          <p:cNvPr id="20" name="Rectangle: Rounded Corners 19">
            <a:extLst>
              <a:ext uri="{FF2B5EF4-FFF2-40B4-BE49-F238E27FC236}">
                <a16:creationId xmlns:a16="http://schemas.microsoft.com/office/drawing/2014/main" id="{596014A4-118E-6512-EA04-042BBE841FA2}"/>
              </a:ext>
            </a:extLst>
          </p:cNvPr>
          <p:cNvSpPr/>
          <p:nvPr/>
        </p:nvSpPr>
        <p:spPr>
          <a:xfrm>
            <a:off x="185332" y="1370738"/>
            <a:ext cx="7222789" cy="7468461"/>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 name="Slide Number Placeholder 6">
            <a:extLst>
              <a:ext uri="{FF2B5EF4-FFF2-40B4-BE49-F238E27FC236}">
                <a16:creationId xmlns:a16="http://schemas.microsoft.com/office/drawing/2014/main" id="{FA453F0C-6685-41D2-B72A-EBFBA383C539}"/>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26</a:t>
            </a:fld>
            <a:endParaRPr lang="en-GB" sz="1200" b="1">
              <a:solidFill>
                <a:schemeClr val="bg1"/>
              </a:solidFill>
            </a:endParaRPr>
          </a:p>
        </p:txBody>
      </p:sp>
      <p:sp>
        <p:nvSpPr>
          <p:cNvPr id="5" name="TextBox 4">
            <a:extLst>
              <a:ext uri="{FF2B5EF4-FFF2-40B4-BE49-F238E27FC236}">
                <a16:creationId xmlns:a16="http://schemas.microsoft.com/office/drawing/2014/main" id="{AEBEB89B-E82A-956C-220D-8BE4C1CA02C3}"/>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2430281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C5A0AE6A-E319-00C7-815F-BEC954278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14" name="TextBox 13">
            <a:extLst>
              <a:ext uri="{FF2B5EF4-FFF2-40B4-BE49-F238E27FC236}">
                <a16:creationId xmlns:a16="http://schemas.microsoft.com/office/drawing/2014/main" id="{80560932-A2C4-661F-DD91-A71B90429C5F}"/>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6" name="TextBox 5">
            <a:extLst>
              <a:ext uri="{FF2B5EF4-FFF2-40B4-BE49-F238E27FC236}">
                <a16:creationId xmlns:a16="http://schemas.microsoft.com/office/drawing/2014/main" id="{7060D763-0F41-4A08-F041-79A431BE43C8}"/>
              </a:ext>
            </a:extLst>
          </p:cNvPr>
          <p:cNvSpPr txBox="1"/>
          <p:nvPr/>
        </p:nvSpPr>
        <p:spPr>
          <a:xfrm>
            <a:off x="1821883" y="377967"/>
            <a:ext cx="4013433" cy="553998"/>
          </a:xfrm>
          <a:prstGeom prst="rect">
            <a:avLst/>
          </a:prstGeom>
          <a:noFill/>
        </p:spPr>
        <p:txBody>
          <a:bodyPr wrap="square" lIns="91440" tIns="45720" rIns="91440" bIns="45720" rtlCol="0" anchor="t">
            <a:spAutoFit/>
          </a:bodyPr>
          <a:lstStyle/>
          <a:p>
            <a:pPr algn="ctr"/>
            <a:r>
              <a:rPr lang="en-GB" sz="2000" b="1">
                <a:solidFill>
                  <a:schemeClr val="bg1"/>
                </a:solidFill>
                <a:ea typeface="+mn-lt"/>
                <a:cs typeface="+mn-lt"/>
              </a:rPr>
              <a:t>ADAPTIVE TEACHING </a:t>
            </a:r>
            <a:endParaRPr lang="en-US" sz="2000">
              <a:solidFill>
                <a:schemeClr val="bg1"/>
              </a:solidFill>
              <a:ea typeface="+mn-lt"/>
              <a:cs typeface="+mn-lt"/>
            </a:endParaRPr>
          </a:p>
          <a:p>
            <a:pPr algn="ctr"/>
            <a:r>
              <a:rPr lang="en-GB" sz="1000" b="1">
                <a:solidFill>
                  <a:schemeClr val="bg1"/>
                </a:solidFill>
                <a:ea typeface="+mn-lt"/>
                <a:cs typeface="+mn-lt"/>
              </a:rPr>
              <a:t>EEF’s Five-a-Day principles:</a:t>
            </a:r>
            <a:endParaRPr lang="en-US" sz="1000">
              <a:solidFill>
                <a:schemeClr val="bg1"/>
              </a:solidFill>
              <a:ea typeface="+mn-lt"/>
              <a:cs typeface="+mn-lt"/>
            </a:endParaRPr>
          </a:p>
        </p:txBody>
      </p:sp>
      <p:sp>
        <p:nvSpPr>
          <p:cNvPr id="4" name="Rectangle: Rounded Corners 3">
            <a:extLst>
              <a:ext uri="{FF2B5EF4-FFF2-40B4-BE49-F238E27FC236}">
                <a16:creationId xmlns:a16="http://schemas.microsoft.com/office/drawing/2014/main" id="{FD7FF2DE-F744-4A59-659D-A6D1C4E447D7}"/>
              </a:ext>
            </a:extLst>
          </p:cNvPr>
          <p:cNvSpPr/>
          <p:nvPr/>
        </p:nvSpPr>
        <p:spPr>
          <a:xfrm>
            <a:off x="168443" y="5793341"/>
            <a:ext cx="7222789" cy="1628206"/>
          </a:xfrm>
          <a:prstGeom prst="roundRect">
            <a:avLst/>
          </a:prstGeom>
          <a:solidFill>
            <a:schemeClr val="bg1"/>
          </a:solid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F9B844C-78C1-07E1-92A1-6574D8C2E002}"/>
              </a:ext>
            </a:extLst>
          </p:cNvPr>
          <p:cNvSpPr txBox="1"/>
          <p:nvPr/>
        </p:nvSpPr>
        <p:spPr>
          <a:xfrm>
            <a:off x="336885" y="5873918"/>
            <a:ext cx="6885903" cy="132343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400" b="1" dirty="0">
                <a:solidFill>
                  <a:srgbClr val="006199"/>
                </a:solidFill>
                <a:cs typeface="Calibri"/>
              </a:rPr>
              <a:t>Cognitive and Metacognitive Strategies</a:t>
            </a:r>
          </a:p>
          <a:p>
            <a:pPr algn="just"/>
            <a:r>
              <a:rPr lang="en-GB" sz="1100" dirty="0">
                <a:cs typeface="Calibri"/>
              </a:rPr>
              <a:t>Skills like memorisation techniques or subject specific strategies like methods to solve problems in maths. Metacognitive strategies help pupils plan, monitor and evaluate their learning</a:t>
            </a:r>
          </a:p>
          <a:p>
            <a:pPr algn="just"/>
            <a:endParaRPr lang="en-GB" sz="1100" dirty="0">
              <a:cs typeface="Calibri"/>
            </a:endParaRPr>
          </a:p>
          <a:p>
            <a:pPr algn="just"/>
            <a:r>
              <a:rPr lang="en-GB" sz="1100" dirty="0">
                <a:cs typeface="Calibri"/>
              </a:rPr>
              <a:t>Examples: chunking the task will support pupils with additional needs – this may be through provision of checklists, instructions on a whiteboard or providing one question at a time. This helps reduce distractions to avoid overloading working memory. Prompt sheets that help pupils to evaluate their progress, with ideas for further support.</a:t>
            </a:r>
          </a:p>
        </p:txBody>
      </p:sp>
      <p:sp>
        <p:nvSpPr>
          <p:cNvPr id="10" name="Rectangle: Rounded Corners 9">
            <a:extLst>
              <a:ext uri="{FF2B5EF4-FFF2-40B4-BE49-F238E27FC236}">
                <a16:creationId xmlns:a16="http://schemas.microsoft.com/office/drawing/2014/main" id="{51C1823C-5D1C-B9A1-60FA-55B2F4269B90}"/>
              </a:ext>
            </a:extLst>
          </p:cNvPr>
          <p:cNvSpPr/>
          <p:nvPr/>
        </p:nvSpPr>
        <p:spPr>
          <a:xfrm>
            <a:off x="3799454" y="7494306"/>
            <a:ext cx="3591778" cy="2749592"/>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4D686A5-ACA6-2016-DF72-A3AC38B3E23D}"/>
              </a:ext>
            </a:extLst>
          </p:cNvPr>
          <p:cNvSpPr txBox="1"/>
          <p:nvPr/>
        </p:nvSpPr>
        <p:spPr>
          <a:xfrm>
            <a:off x="4039156" y="7612962"/>
            <a:ext cx="3253819" cy="252376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400" b="1">
                <a:solidFill>
                  <a:schemeClr val="bg1"/>
                </a:solidFill>
                <a:cs typeface="Calibri"/>
              </a:rPr>
              <a:t>Flexible Grouping</a:t>
            </a:r>
          </a:p>
          <a:p>
            <a:pPr algn="just"/>
            <a:endParaRPr lang="en-GB" sz="1200" b="1" u="sng">
              <a:solidFill>
                <a:schemeClr val="bg1"/>
              </a:solidFill>
              <a:cs typeface="Calibri"/>
            </a:endParaRPr>
          </a:p>
          <a:p>
            <a:r>
              <a:rPr lang="en-GB" sz="1100">
                <a:solidFill>
                  <a:schemeClr val="bg1"/>
                </a:solidFill>
                <a:cs typeface="Calibri"/>
              </a:rPr>
              <a:t>When pupils are allocated to smaller groups based on individual needs that they currently share with others. Such groups are formed for an explicit purpose/disbanded when that purpose is met</a:t>
            </a:r>
          </a:p>
          <a:p>
            <a:endParaRPr lang="en-GB" sz="1100">
              <a:solidFill>
                <a:schemeClr val="bg1"/>
              </a:solidFill>
              <a:cs typeface="Calibri"/>
            </a:endParaRPr>
          </a:p>
          <a:p>
            <a:r>
              <a:rPr lang="en-GB" sz="1100">
                <a:solidFill>
                  <a:schemeClr val="bg1"/>
                </a:solidFill>
                <a:cs typeface="Calibri"/>
              </a:rPr>
              <a:t>Examples: allocating temporary groups can allow teachers to set up opportunities for collaborative learning, for example to read and analyse source texts, complete graphic organisers, independently carry out a skill, remember a fact, or understand a concept. Pre-teaching key vocabulary, is a useful technique.</a:t>
            </a:r>
          </a:p>
        </p:txBody>
      </p:sp>
      <p:sp>
        <p:nvSpPr>
          <p:cNvPr id="12" name="Rectangle: Rounded Corners 11">
            <a:extLst>
              <a:ext uri="{FF2B5EF4-FFF2-40B4-BE49-F238E27FC236}">
                <a16:creationId xmlns:a16="http://schemas.microsoft.com/office/drawing/2014/main" id="{017FE492-B5D3-FB79-0190-0EEEC590D3BC}"/>
              </a:ext>
            </a:extLst>
          </p:cNvPr>
          <p:cNvSpPr/>
          <p:nvPr/>
        </p:nvSpPr>
        <p:spPr>
          <a:xfrm>
            <a:off x="3799454" y="3155078"/>
            <a:ext cx="3591780" cy="2540872"/>
          </a:xfrm>
          <a:prstGeom prst="round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3218E967-DC3F-12DD-91A0-179DF8DD54EE}"/>
              </a:ext>
            </a:extLst>
          </p:cNvPr>
          <p:cNvSpPr txBox="1"/>
          <p:nvPr/>
        </p:nvSpPr>
        <p:spPr>
          <a:xfrm>
            <a:off x="3856723" y="3147016"/>
            <a:ext cx="3488704" cy="253915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400" b="1" dirty="0">
                <a:solidFill>
                  <a:schemeClr val="bg1"/>
                </a:solidFill>
                <a:cs typeface="Calibri"/>
              </a:rPr>
              <a:t>  Use of Technology</a:t>
            </a:r>
          </a:p>
          <a:p>
            <a:pPr algn="just"/>
            <a:endParaRPr lang="en-GB" sz="1200" b="1" u="sng" dirty="0">
              <a:solidFill>
                <a:schemeClr val="bg1"/>
              </a:solidFill>
              <a:cs typeface="Calibri"/>
            </a:endParaRPr>
          </a:p>
          <a:p>
            <a:r>
              <a:rPr lang="en-GB" sz="1200" dirty="0">
                <a:solidFill>
                  <a:schemeClr val="bg1"/>
                </a:solidFill>
                <a:cs typeface="Calibri"/>
              </a:rPr>
              <a:t>C</a:t>
            </a:r>
            <a:r>
              <a:rPr lang="en-GB" sz="1100" dirty="0">
                <a:solidFill>
                  <a:schemeClr val="bg1"/>
                </a:solidFill>
                <a:cs typeface="Calibri"/>
              </a:rPr>
              <a:t>an assist teacher modelling. Technology, as a method to provide feedback to pupils and/ or parents can be effective, especially when the pupil can act on this feedback. </a:t>
            </a:r>
          </a:p>
          <a:p>
            <a:r>
              <a:rPr lang="en-GB" sz="1100" dirty="0">
                <a:solidFill>
                  <a:schemeClr val="bg1"/>
                </a:solidFill>
                <a:cs typeface="Calibri"/>
              </a:rPr>
              <a:t>Examples: use a visualizer to model worked examples. Technology applications, such as online quizzes; speech generating apps to enable note-taking and extended writing can be helpful.</a:t>
            </a:r>
          </a:p>
          <a:p>
            <a:r>
              <a:rPr lang="en-GB" sz="1100" dirty="0">
                <a:solidFill>
                  <a:schemeClr val="bg1"/>
                </a:solidFill>
                <a:cs typeface="Calibri"/>
              </a:rPr>
              <a:t>We are exploring the use of AI within the classroom currently. We see the use of AI by staff and children as inevitable.  AI would be used as curator not as a creator of content.</a:t>
            </a:r>
          </a:p>
        </p:txBody>
      </p:sp>
      <p:sp>
        <p:nvSpPr>
          <p:cNvPr id="2" name="Rectangle: Rounded Corners 1">
            <a:extLst>
              <a:ext uri="{FF2B5EF4-FFF2-40B4-BE49-F238E27FC236}">
                <a16:creationId xmlns:a16="http://schemas.microsoft.com/office/drawing/2014/main" id="{5F48AA64-F08D-33AF-3195-95319D479E9C}"/>
              </a:ext>
            </a:extLst>
          </p:cNvPr>
          <p:cNvSpPr/>
          <p:nvPr/>
        </p:nvSpPr>
        <p:spPr>
          <a:xfrm>
            <a:off x="148827" y="1191692"/>
            <a:ext cx="7222789" cy="1941781"/>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GB" sz="1200" dirty="0">
              <a:solidFill>
                <a:schemeClr val="tx1"/>
              </a:solidFill>
              <a:cs typeface="Calibri"/>
            </a:endParaRPr>
          </a:p>
        </p:txBody>
      </p:sp>
      <p:sp>
        <p:nvSpPr>
          <p:cNvPr id="15" name="Rectangle: Rounded Corners 14">
            <a:extLst>
              <a:ext uri="{FF2B5EF4-FFF2-40B4-BE49-F238E27FC236}">
                <a16:creationId xmlns:a16="http://schemas.microsoft.com/office/drawing/2014/main" id="{D57D9F1A-098F-031A-1C72-E7318D643D34}"/>
              </a:ext>
            </a:extLst>
          </p:cNvPr>
          <p:cNvSpPr/>
          <p:nvPr/>
        </p:nvSpPr>
        <p:spPr>
          <a:xfrm>
            <a:off x="168443" y="3149541"/>
            <a:ext cx="3591779" cy="2546409"/>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6" name="TextBox 13">
            <a:extLst>
              <a:ext uri="{FF2B5EF4-FFF2-40B4-BE49-F238E27FC236}">
                <a16:creationId xmlns:a16="http://schemas.microsoft.com/office/drawing/2014/main" id="{2A1265C6-CBF3-28D6-D7AE-A82E85826FFC}"/>
              </a:ext>
            </a:extLst>
          </p:cNvPr>
          <p:cNvSpPr txBox="1"/>
          <p:nvPr/>
        </p:nvSpPr>
        <p:spPr>
          <a:xfrm>
            <a:off x="264944" y="3258354"/>
            <a:ext cx="3425217" cy="235449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400" b="1" dirty="0">
                <a:solidFill>
                  <a:schemeClr val="bg1"/>
                </a:solidFill>
                <a:cs typeface="Calibri"/>
              </a:rPr>
              <a:t>Scaffolding</a:t>
            </a:r>
            <a:endParaRPr lang="en-GB" sz="1400" b="1" dirty="0">
              <a:solidFill>
                <a:schemeClr val="bg1"/>
              </a:solidFill>
            </a:endParaRPr>
          </a:p>
          <a:p>
            <a:pPr algn="just"/>
            <a:endParaRPr lang="en-GB" sz="1200" b="1" u="sng" dirty="0">
              <a:solidFill>
                <a:schemeClr val="bg1"/>
              </a:solidFill>
              <a:cs typeface="Calibri"/>
            </a:endParaRPr>
          </a:p>
          <a:p>
            <a:r>
              <a:rPr lang="en-GB" sz="1100" dirty="0">
                <a:solidFill>
                  <a:schemeClr val="bg1"/>
                </a:solidFill>
                <a:cs typeface="Calibri"/>
              </a:rPr>
              <a:t>A metaphor for temporary support that is removed when it is no longer required. This requires effective assessment to gain a precise understanding of the pupil’s current capabilities. </a:t>
            </a:r>
          </a:p>
          <a:p>
            <a:endParaRPr lang="en-GB" sz="1100" dirty="0">
              <a:solidFill>
                <a:schemeClr val="bg1"/>
              </a:solidFill>
              <a:cs typeface="Calibri"/>
            </a:endParaRPr>
          </a:p>
          <a:p>
            <a:r>
              <a:rPr lang="en-GB" sz="1100" dirty="0">
                <a:solidFill>
                  <a:schemeClr val="bg1"/>
                </a:solidFill>
                <a:cs typeface="Calibri"/>
              </a:rPr>
              <a:t>Examples: support can be visual, verbal, or written; writing frames, partially completed examples, knowledge organisers,  sentence starters; reminders of what equipment is needed and classroom routines. Scaffolding discussion: promoting prediction, questioning, clarification and summarising.</a:t>
            </a:r>
          </a:p>
        </p:txBody>
      </p:sp>
      <p:sp>
        <p:nvSpPr>
          <p:cNvPr id="17" name="Rectangle: Rounded Corners 16">
            <a:extLst>
              <a:ext uri="{FF2B5EF4-FFF2-40B4-BE49-F238E27FC236}">
                <a16:creationId xmlns:a16="http://schemas.microsoft.com/office/drawing/2014/main" id="{B8D2A56A-C251-C313-3F87-FDADD04707E9}"/>
              </a:ext>
            </a:extLst>
          </p:cNvPr>
          <p:cNvSpPr/>
          <p:nvPr/>
        </p:nvSpPr>
        <p:spPr>
          <a:xfrm>
            <a:off x="197105" y="7502125"/>
            <a:ext cx="3563117" cy="2741774"/>
          </a:xfrm>
          <a:prstGeom prst="round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8" name="TextBox 14">
            <a:extLst>
              <a:ext uri="{FF2B5EF4-FFF2-40B4-BE49-F238E27FC236}">
                <a16:creationId xmlns:a16="http://schemas.microsoft.com/office/drawing/2014/main" id="{B7ACA42D-56C4-CD0C-75E1-8AAE275C06BF}"/>
              </a:ext>
            </a:extLst>
          </p:cNvPr>
          <p:cNvSpPr txBox="1"/>
          <p:nvPr/>
        </p:nvSpPr>
        <p:spPr>
          <a:xfrm>
            <a:off x="266699" y="7617756"/>
            <a:ext cx="3434497" cy="238526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600" b="1" dirty="0">
                <a:solidFill>
                  <a:schemeClr val="bg1"/>
                </a:solidFill>
                <a:cs typeface="Calibri"/>
              </a:rPr>
              <a:t>Explicit Instruction</a:t>
            </a:r>
          </a:p>
          <a:p>
            <a:pPr algn="just"/>
            <a:endParaRPr lang="en-GB" sz="1200" b="1" u="sng" dirty="0">
              <a:solidFill>
                <a:schemeClr val="bg1"/>
              </a:solidFill>
              <a:cs typeface="Calibri"/>
            </a:endParaRPr>
          </a:p>
          <a:p>
            <a:r>
              <a:rPr lang="en-GB" sz="1100" dirty="0">
                <a:solidFill>
                  <a:schemeClr val="bg1"/>
                </a:solidFill>
                <a:cs typeface="Calibri"/>
              </a:rPr>
              <a:t>A range of teacher-led approaches, focused on teacher demonstration followed by guided then independent practice, for example.</a:t>
            </a:r>
          </a:p>
          <a:p>
            <a:r>
              <a:rPr lang="en-GB" sz="1100" dirty="0">
                <a:solidFill>
                  <a:schemeClr val="bg1"/>
                </a:solidFill>
                <a:cs typeface="Calibri"/>
              </a:rPr>
              <a:t>Examples: worked examples with the teacher modelling self-regulation and thought processes is helpful; a teacher might teach a strategy for summarising a paragraph by initially  ‘thinking aloud’ while identifying the topic of the paragraph to model this process to the pupil. They would then give the pupil the opportunity to practise this skill; using visual aids and concrete examples promotes discussion and links in learning.</a:t>
            </a:r>
          </a:p>
        </p:txBody>
      </p:sp>
      <p:pic>
        <p:nvPicPr>
          <p:cNvPr id="5" name="Picture 4" descr="A yellow and blue circle with a dart in the center&#10;&#10;Description automatically generated">
            <a:extLst>
              <a:ext uri="{FF2B5EF4-FFF2-40B4-BE49-F238E27FC236}">
                <a16:creationId xmlns:a16="http://schemas.microsoft.com/office/drawing/2014/main" id="{FA2A0F7E-DA5B-6C67-8312-6E6085298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127" y="13544"/>
            <a:ext cx="1061408" cy="1061408"/>
          </a:xfrm>
          <a:prstGeom prst="rect">
            <a:avLst/>
          </a:prstGeom>
        </p:spPr>
      </p:pic>
      <p:sp>
        <p:nvSpPr>
          <p:cNvPr id="3" name="Slide Number Placeholder 6">
            <a:extLst>
              <a:ext uri="{FF2B5EF4-FFF2-40B4-BE49-F238E27FC236}">
                <a16:creationId xmlns:a16="http://schemas.microsoft.com/office/drawing/2014/main" id="{FC83FA56-89E0-9893-628F-484EFC38FF28}"/>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27</a:t>
            </a:fld>
            <a:endParaRPr lang="en-GB" sz="1200" b="1">
              <a:solidFill>
                <a:schemeClr val="bg1"/>
              </a:solidFill>
            </a:endParaRPr>
          </a:p>
        </p:txBody>
      </p:sp>
      <p:sp>
        <p:nvSpPr>
          <p:cNvPr id="19" name="TextBox 18">
            <a:extLst>
              <a:ext uri="{FF2B5EF4-FFF2-40B4-BE49-F238E27FC236}">
                <a16:creationId xmlns:a16="http://schemas.microsoft.com/office/drawing/2014/main" id="{243F60B9-E485-A18F-5D45-BDAF73EC0D16}"/>
              </a:ext>
            </a:extLst>
          </p:cNvPr>
          <p:cNvSpPr txBox="1"/>
          <p:nvPr/>
        </p:nvSpPr>
        <p:spPr>
          <a:xfrm>
            <a:off x="336886" y="1285419"/>
            <a:ext cx="6885902" cy="1877437"/>
          </a:xfrm>
          <a:prstGeom prst="rect">
            <a:avLst/>
          </a:prstGeom>
          <a:noFill/>
        </p:spPr>
        <p:txBody>
          <a:bodyPr wrap="square">
            <a:spAutoFit/>
          </a:bodyPr>
          <a:lstStyle/>
          <a:p>
            <a:r>
              <a:rPr lang="en-GB" sz="1200" dirty="0"/>
              <a:t>The curriculum is designed for whole-class delivery but is adapted by teachers to meet individual needs, particularly for pupils with SEND. These pupils are exposed to the same learning as their peers, with adaptations made to how they demonstrate their understanding. Scaffolding strategies, such as sentence starters, writing frames, vocabulary banks, and visual prompts, are employed to ensure all pupils can access and meet the same learning objectives. Both reactive and proactive adaptations are used to make the curriculum achievable for everyone, allowing all pupils to reach ambitious end points and enhance their knowledge retention. </a:t>
            </a:r>
          </a:p>
          <a:p>
            <a:pPr algn="ctr"/>
            <a:r>
              <a:rPr lang="en-GB" sz="1600" b="1" dirty="0"/>
              <a:t>A comprehensive list of adaptation techniques and suggestions is available for teachers to utilise.</a:t>
            </a:r>
          </a:p>
        </p:txBody>
      </p:sp>
    </p:spTree>
    <p:extLst>
      <p:ext uri="{BB962C8B-B14F-4D97-AF65-F5344CB8AC3E}">
        <p14:creationId xmlns:p14="http://schemas.microsoft.com/office/powerpoint/2010/main" val="3628933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sitting on the floor reading books&#10;&#10;Description automatically generated">
            <a:extLst>
              <a:ext uri="{FF2B5EF4-FFF2-40B4-BE49-F238E27FC236}">
                <a16:creationId xmlns:a16="http://schemas.microsoft.com/office/drawing/2014/main" id="{4AAB7CAC-CB6A-7E1B-34CA-F18ACC5E5BA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19097"/>
            <a:ext cx="7559675" cy="5039783"/>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27E18755-5502-0B67-8824-8827E97AE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64" y="2777"/>
            <a:ext cx="7560431" cy="10686257"/>
          </a:xfrm>
          <a:prstGeom prst="rect">
            <a:avLst/>
          </a:prstGeom>
        </p:spPr>
      </p:pic>
      <p:sp>
        <p:nvSpPr>
          <p:cNvPr id="9" name="TextBox 8">
            <a:extLst>
              <a:ext uri="{FF2B5EF4-FFF2-40B4-BE49-F238E27FC236}">
                <a16:creationId xmlns:a16="http://schemas.microsoft.com/office/drawing/2014/main" id="{1FC9EF89-50B9-2E50-D42C-126D1C23F7C8}"/>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2" name="Rectangle 1">
            <a:extLst>
              <a:ext uri="{FF2B5EF4-FFF2-40B4-BE49-F238E27FC236}">
                <a16:creationId xmlns:a16="http://schemas.microsoft.com/office/drawing/2014/main" id="{EB4AEC7F-4E45-0140-B93E-6226A949E061}"/>
              </a:ext>
            </a:extLst>
          </p:cNvPr>
          <p:cNvSpPr/>
          <p:nvPr/>
        </p:nvSpPr>
        <p:spPr>
          <a:xfrm>
            <a:off x="1653695" y="419097"/>
            <a:ext cx="4246905" cy="74295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B44E80E-A68C-63C9-3D6A-C5AA59B038C4}"/>
              </a:ext>
            </a:extLst>
          </p:cNvPr>
          <p:cNvSpPr txBox="1"/>
          <p:nvPr/>
        </p:nvSpPr>
        <p:spPr>
          <a:xfrm>
            <a:off x="1887095" y="467408"/>
            <a:ext cx="3838721" cy="646331"/>
          </a:xfrm>
          <a:prstGeom prst="rect">
            <a:avLst/>
          </a:prstGeom>
          <a:noFill/>
        </p:spPr>
        <p:txBody>
          <a:bodyPr wrap="square" rtlCol="0">
            <a:spAutoFit/>
          </a:bodyPr>
          <a:lstStyle/>
          <a:p>
            <a:pPr algn="ctr"/>
            <a:r>
              <a:rPr lang="en-GB" b="1">
                <a:solidFill>
                  <a:schemeClr val="bg1"/>
                </a:solidFill>
                <a:latin typeface="Open Sans" panose="020B0606030504020204" pitchFamily="34" charset="0"/>
                <a:ea typeface="Open Sans" panose="020B0606030504020204" pitchFamily="34" charset="0"/>
                <a:cs typeface="Open Sans" panose="020B0606030504020204" pitchFamily="34" charset="0"/>
              </a:rPr>
              <a:t>CURRICULUM &amp; ASSESSMENT GUIDING PRINCIPLES</a:t>
            </a:r>
          </a:p>
        </p:txBody>
      </p:sp>
      <p:sp>
        <p:nvSpPr>
          <p:cNvPr id="7" name="TextBox 6">
            <a:extLst>
              <a:ext uri="{FF2B5EF4-FFF2-40B4-BE49-F238E27FC236}">
                <a16:creationId xmlns:a16="http://schemas.microsoft.com/office/drawing/2014/main" id="{55FF7C70-75CB-B33C-77EA-3D7652B78787}"/>
              </a:ext>
            </a:extLst>
          </p:cNvPr>
          <p:cNvSpPr txBox="1"/>
          <p:nvPr/>
        </p:nvSpPr>
        <p:spPr>
          <a:xfrm>
            <a:off x="421104" y="7711727"/>
            <a:ext cx="6712085" cy="2360005"/>
          </a:xfrm>
          <a:prstGeom prst="rect">
            <a:avLst/>
          </a:prstGeom>
          <a:noFill/>
        </p:spPr>
        <p:txBody>
          <a:bodyPr wrap="square" lIns="91440" tIns="45720" rIns="91440" bIns="45720" anchor="t">
            <a:spAutoFit/>
          </a:bodyPr>
          <a:lstStyle/>
          <a:p>
            <a:pPr algn="just">
              <a:lnSpc>
                <a:spcPct val="107000"/>
              </a:lnSpc>
              <a:spcAft>
                <a:spcPts val="800"/>
              </a:spcAft>
            </a:pPr>
            <a:r>
              <a:rPr lang="en-GB" sz="1200">
                <a:effectLst/>
                <a:latin typeface="Calibri"/>
                <a:ea typeface="Arial" panose="020B0604020202020204" pitchFamily="34" charset="0"/>
                <a:cs typeface="Calibri"/>
              </a:rPr>
              <a:t>The curriculum is the sum of all the pupils' experience. This encompasses all of the activities which take place in schools, including the formal programme of educational provision, the informal programme of extra-curricular activities and those aspects of organisation and interpersonal relationships, which contribute to the development of the whole child.</a:t>
            </a:r>
            <a:r>
              <a:rPr lang="en-GB" sz="1200">
                <a:latin typeface="Calibri"/>
                <a:ea typeface="Arial" panose="020B0604020202020204" pitchFamily="34" charset="0"/>
                <a:cs typeface="Calibri"/>
              </a:rPr>
              <a:t> </a:t>
            </a:r>
            <a:endParaRPr lang="en-GB" sz="1200">
              <a:effectLst/>
              <a:latin typeface="Arial"/>
              <a:ea typeface="Calibri" panose="020F0502020204030204" pitchFamily="34" charset="0"/>
              <a:cs typeface="Times New Roman" panose="02020603050405020304" pitchFamily="18" charset="0"/>
            </a:endParaRPr>
          </a:p>
          <a:p>
            <a:pPr algn="just">
              <a:lnSpc>
                <a:spcPct val="107000"/>
              </a:lnSpc>
              <a:spcAft>
                <a:spcPts val="800"/>
              </a:spcAft>
            </a:pPr>
            <a:r>
              <a:rPr lang="en-GB" sz="1200">
                <a:effectLst/>
                <a:latin typeface="Calibri"/>
                <a:ea typeface="Arial" panose="020B0604020202020204" pitchFamily="34" charset="0"/>
                <a:cs typeface="Calibri"/>
              </a:rPr>
              <a:t>We are committed to ensuring each school develops a highly ambitious, broad, and balanced curriculum that prepares learners to take an active part in society, in line with Catholic Social Teaching and develop a love of learning. The curriculum will be tailored around a school’s local context and rooted in our faith. This will be underpinned by a robust assessment strategy to support all learners in developing a deep understanding of the taught curriculum, ensuring </a:t>
            </a:r>
            <a:r>
              <a:rPr lang="en-GB" sz="1200" i="1">
                <a:effectLst/>
                <a:latin typeface="Calibri"/>
                <a:ea typeface="Arial" panose="020B0604020202020204" pitchFamily="34" charset="0"/>
                <a:cs typeface="Calibri"/>
              </a:rPr>
              <a:t>pupils know more and can remember more. </a:t>
            </a:r>
            <a:r>
              <a:rPr lang="en-GB" sz="1200">
                <a:effectLst/>
                <a:latin typeface="Calibri"/>
                <a:ea typeface="Arial" panose="020B0604020202020204" pitchFamily="34" charset="0"/>
                <a:cs typeface="Calibri"/>
              </a:rPr>
              <a:t>Our approach will be evidence informed. Our curriculum extends the National Curriculum and will show coherence in a planned sequence of learning, identifying threshold concepts within subjects.</a:t>
            </a:r>
            <a:r>
              <a:rPr lang="en-GB" sz="1200">
                <a:latin typeface="Calibri"/>
                <a:ea typeface="Arial" panose="020B0604020202020204" pitchFamily="34" charset="0"/>
                <a:cs typeface="Calibri"/>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6269A794-4933-805B-0EFB-6EA58662924C}"/>
              </a:ext>
            </a:extLst>
          </p:cNvPr>
          <p:cNvSpPr/>
          <p:nvPr/>
        </p:nvSpPr>
        <p:spPr>
          <a:xfrm>
            <a:off x="-12032" y="5428642"/>
            <a:ext cx="7578039" cy="2042970"/>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8BD10D8-AFC6-339C-6566-942B9B52AB18}"/>
              </a:ext>
            </a:extLst>
          </p:cNvPr>
          <p:cNvSpPr txBox="1"/>
          <p:nvPr/>
        </p:nvSpPr>
        <p:spPr>
          <a:xfrm>
            <a:off x="423276" y="5547657"/>
            <a:ext cx="6712085" cy="1754326"/>
          </a:xfrm>
          <a:prstGeom prst="rect">
            <a:avLst/>
          </a:prstGeom>
          <a:noFill/>
        </p:spPr>
        <p:txBody>
          <a:bodyPr wrap="square" lIns="91440" tIns="45720" rIns="91440" bIns="45720" rtlCol="0" anchor="t">
            <a:spAutoFit/>
          </a:bodyPr>
          <a:lstStyle/>
          <a:p>
            <a:pPr algn="ctr"/>
            <a:r>
              <a:rPr lang="en-GB" sz="1600" b="1" i="1">
                <a:solidFill>
                  <a:schemeClr val="bg1"/>
                </a:solidFill>
                <a:ea typeface="+mn-lt"/>
                <a:cs typeface="+mn-lt"/>
              </a:rPr>
              <a:t>“Among the conditions we would routinely provide for our pupils are a clear and sequenced curriculum that sets out the learning aims, diagnostic assessment to ensure prerequisites are secure, models of excellent performance, scaffolding, guidance, opportunities for practice and, crucially, feedback that guides next steps and indicates progress.” </a:t>
            </a:r>
          </a:p>
          <a:p>
            <a:pPr algn="ctr"/>
            <a:endParaRPr lang="en-GB" sz="1400" b="1">
              <a:solidFill>
                <a:schemeClr val="bg1"/>
              </a:solidFill>
              <a:ea typeface="+mn-lt"/>
              <a:cs typeface="+mn-lt"/>
            </a:endParaRPr>
          </a:p>
          <a:p>
            <a:pPr algn="ctr"/>
            <a:r>
              <a:rPr lang="en-GB" sz="1400" b="1">
                <a:solidFill>
                  <a:schemeClr val="bg1"/>
                </a:solidFill>
                <a:ea typeface="+mn-lt"/>
                <a:cs typeface="+mn-lt"/>
              </a:rPr>
              <a:t>- The Great Teaching Toolkit</a:t>
            </a:r>
          </a:p>
        </p:txBody>
      </p:sp>
      <p:sp>
        <p:nvSpPr>
          <p:cNvPr id="3" name="Slide Number Placeholder 6">
            <a:extLst>
              <a:ext uri="{FF2B5EF4-FFF2-40B4-BE49-F238E27FC236}">
                <a16:creationId xmlns:a16="http://schemas.microsoft.com/office/drawing/2014/main" id="{1D77E998-7F18-A26B-130A-6E5E96D1584B}"/>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28</a:t>
            </a:fld>
            <a:endParaRPr lang="en-GB" sz="1200" b="1">
              <a:solidFill>
                <a:schemeClr val="bg1"/>
              </a:solidFill>
            </a:endParaRPr>
          </a:p>
        </p:txBody>
      </p:sp>
    </p:spTree>
    <p:extLst>
      <p:ext uri="{BB962C8B-B14F-4D97-AF65-F5344CB8AC3E}">
        <p14:creationId xmlns:p14="http://schemas.microsoft.com/office/powerpoint/2010/main" val="3016962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0308B3B9-3410-FD4E-FD46-E47E604DA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7" name="TextBox 6">
            <a:extLst>
              <a:ext uri="{FF2B5EF4-FFF2-40B4-BE49-F238E27FC236}">
                <a16:creationId xmlns:a16="http://schemas.microsoft.com/office/drawing/2014/main" id="{20973B18-F8EE-BBFA-689D-D8AD1CBC5DE2}"/>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40" name="Rectangle: Rounded Corners 39">
            <a:extLst>
              <a:ext uri="{FF2B5EF4-FFF2-40B4-BE49-F238E27FC236}">
                <a16:creationId xmlns:a16="http://schemas.microsoft.com/office/drawing/2014/main" id="{89735656-7041-EDBF-CC69-AAF6F6894FB3}"/>
              </a:ext>
            </a:extLst>
          </p:cNvPr>
          <p:cNvSpPr/>
          <p:nvPr/>
        </p:nvSpPr>
        <p:spPr>
          <a:xfrm>
            <a:off x="466151" y="9356217"/>
            <a:ext cx="6627372" cy="646331"/>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5242377D-BAC9-ECCB-FB00-31DFCC9BBC37}"/>
              </a:ext>
            </a:extLst>
          </p:cNvPr>
          <p:cNvSpPr/>
          <p:nvPr/>
        </p:nvSpPr>
        <p:spPr>
          <a:xfrm>
            <a:off x="3798795" y="6341907"/>
            <a:ext cx="3288227" cy="687056"/>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EB4AEC7F-4E45-0140-B93E-6226A949E061}"/>
              </a:ext>
            </a:extLst>
          </p:cNvPr>
          <p:cNvSpPr/>
          <p:nvPr/>
        </p:nvSpPr>
        <p:spPr>
          <a:xfrm>
            <a:off x="1620344" y="419097"/>
            <a:ext cx="4300400" cy="74295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B44E80E-A68C-63C9-3D6A-C5AA59B038C4}"/>
              </a:ext>
            </a:extLst>
          </p:cNvPr>
          <p:cNvSpPr txBox="1"/>
          <p:nvPr/>
        </p:nvSpPr>
        <p:spPr>
          <a:xfrm>
            <a:off x="1887095" y="467408"/>
            <a:ext cx="3838721" cy="646331"/>
          </a:xfrm>
          <a:prstGeom prst="rect">
            <a:avLst/>
          </a:prstGeom>
          <a:noFill/>
        </p:spPr>
        <p:txBody>
          <a:bodyPr wrap="square" rtlCol="0">
            <a:spAutoFit/>
          </a:bodyPr>
          <a:lstStyle/>
          <a:p>
            <a:pPr algn="ctr"/>
            <a:r>
              <a:rPr lang="en-GB" b="1">
                <a:solidFill>
                  <a:schemeClr val="bg1"/>
                </a:solidFill>
                <a:latin typeface="Open Sans" panose="020B0606030504020204" pitchFamily="34" charset="0"/>
                <a:ea typeface="Open Sans" panose="020B0606030504020204" pitchFamily="34" charset="0"/>
                <a:cs typeface="Open Sans" panose="020B0606030504020204" pitchFamily="34" charset="0"/>
              </a:rPr>
              <a:t>CURRICULUM &amp; ASSESSMENT GUIDING PRINCIPLES</a:t>
            </a:r>
          </a:p>
        </p:txBody>
      </p:sp>
      <p:pic>
        <p:nvPicPr>
          <p:cNvPr id="11" name="Picture 10" descr="A blue and white circle with arrows pointing to a magnifying glass&#10;&#10;Description automatically generated">
            <a:extLst>
              <a:ext uri="{FF2B5EF4-FFF2-40B4-BE49-F238E27FC236}">
                <a16:creationId xmlns:a16="http://schemas.microsoft.com/office/drawing/2014/main" id="{34ACC3B3-D68D-0D47-EFAD-5D4A782E176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3101" y="1191827"/>
            <a:ext cx="1069516" cy="1069516"/>
          </a:xfrm>
          <a:prstGeom prst="rect">
            <a:avLst/>
          </a:prstGeom>
        </p:spPr>
      </p:pic>
      <p:pic>
        <p:nvPicPr>
          <p:cNvPr id="14" name="Picture 13" descr="A blue and white circle with a magnifying glass and a paper with check marks&#10;&#10;Description automatically generated">
            <a:extLst>
              <a:ext uri="{FF2B5EF4-FFF2-40B4-BE49-F238E27FC236}">
                <a16:creationId xmlns:a16="http://schemas.microsoft.com/office/drawing/2014/main" id="{3BA59330-913D-A600-8FC1-B14F5D3A320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19218" y="1187038"/>
            <a:ext cx="1074305" cy="1074305"/>
          </a:xfrm>
          <a:prstGeom prst="rect">
            <a:avLst/>
          </a:prstGeom>
        </p:spPr>
      </p:pic>
      <p:sp>
        <p:nvSpPr>
          <p:cNvPr id="17" name="TextBox 16">
            <a:extLst>
              <a:ext uri="{FF2B5EF4-FFF2-40B4-BE49-F238E27FC236}">
                <a16:creationId xmlns:a16="http://schemas.microsoft.com/office/drawing/2014/main" id="{8291BA1B-8EA5-53EB-75D3-1A2EDBA688E9}"/>
              </a:ext>
            </a:extLst>
          </p:cNvPr>
          <p:cNvSpPr txBox="1"/>
          <p:nvPr/>
        </p:nvSpPr>
        <p:spPr>
          <a:xfrm>
            <a:off x="0" y="1563889"/>
            <a:ext cx="7585774" cy="307777"/>
          </a:xfrm>
          <a:prstGeom prst="rect">
            <a:avLst/>
          </a:prstGeom>
          <a:noFill/>
        </p:spPr>
        <p:txBody>
          <a:bodyPr wrap="square" rtlCol="0">
            <a:spAutoFit/>
          </a:bodyPr>
          <a:lstStyle/>
          <a:p>
            <a:pPr algn="ctr"/>
            <a:r>
              <a:rPr lang="en-GB" sz="1400" b="1">
                <a:solidFill>
                  <a:srgbClr val="006199"/>
                </a:solidFill>
                <a:latin typeface="Open Sans" panose="020B0606030504020204" pitchFamily="34" charset="0"/>
                <a:ea typeface="Open Sans" panose="020B0606030504020204" pitchFamily="34" charset="0"/>
                <a:cs typeface="Open Sans" panose="020B0606030504020204" pitchFamily="34" charset="0"/>
              </a:rPr>
              <a:t>Assessment comprises two </a:t>
            </a:r>
            <a:r>
              <a:rPr lang="en-GB" sz="1400" b="1" u="sng">
                <a:solidFill>
                  <a:srgbClr val="006199"/>
                </a:solidFill>
                <a:latin typeface="Open Sans" panose="020B0606030504020204" pitchFamily="34" charset="0"/>
                <a:ea typeface="Open Sans" panose="020B0606030504020204" pitchFamily="34" charset="0"/>
                <a:cs typeface="Open Sans" panose="020B0606030504020204" pitchFamily="34" charset="0"/>
              </a:rPr>
              <a:t>linked</a:t>
            </a:r>
            <a:r>
              <a:rPr lang="en-GB" sz="1400" b="1">
                <a:solidFill>
                  <a:srgbClr val="006199"/>
                </a:solidFill>
                <a:latin typeface="Open Sans" panose="020B0606030504020204" pitchFamily="34" charset="0"/>
                <a:ea typeface="Open Sans" panose="020B0606030504020204" pitchFamily="34" charset="0"/>
                <a:cs typeface="Open Sans" panose="020B0606030504020204" pitchFamily="34" charset="0"/>
              </a:rPr>
              <a:t> processes:</a:t>
            </a:r>
          </a:p>
        </p:txBody>
      </p:sp>
      <p:sp>
        <p:nvSpPr>
          <p:cNvPr id="18" name="Rectangle: Rounded Corners 17">
            <a:extLst>
              <a:ext uri="{FF2B5EF4-FFF2-40B4-BE49-F238E27FC236}">
                <a16:creationId xmlns:a16="http://schemas.microsoft.com/office/drawing/2014/main" id="{D01AED3A-2271-3CD6-D3B9-68E955C80108}"/>
              </a:ext>
            </a:extLst>
          </p:cNvPr>
          <p:cNvSpPr/>
          <p:nvPr/>
        </p:nvSpPr>
        <p:spPr>
          <a:xfrm>
            <a:off x="453101" y="2423431"/>
            <a:ext cx="3200056" cy="2247488"/>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53BBF9E-5B32-0C5C-CBD2-2C6A98A88919}"/>
              </a:ext>
            </a:extLst>
          </p:cNvPr>
          <p:cNvSpPr txBox="1"/>
          <p:nvPr/>
        </p:nvSpPr>
        <p:spPr>
          <a:xfrm>
            <a:off x="622061" y="2549913"/>
            <a:ext cx="2838934" cy="193899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200" b="1" u="sng">
                <a:solidFill>
                  <a:schemeClr val="bg1"/>
                </a:solidFill>
                <a:cs typeface="Calibri"/>
              </a:rPr>
              <a:t>Formative Assessment:</a:t>
            </a:r>
          </a:p>
          <a:p>
            <a:r>
              <a:rPr lang="en-GB" sz="1200">
                <a:solidFill>
                  <a:schemeClr val="bg1"/>
                </a:solidFill>
                <a:cs typeface="Calibri"/>
              </a:rPr>
              <a:t>provides Assessment for Learning and Assessment as Learning. It is a continuous process and an integral part of teaching and learning; informal observations, dialogue/effective use of questioning, consolidation activities, low stakes quizzing, routine marking; and pupil/peer assessment all contribute to the developing profile of progress. </a:t>
            </a:r>
          </a:p>
        </p:txBody>
      </p:sp>
      <p:sp>
        <p:nvSpPr>
          <p:cNvPr id="20" name="Rectangle: Rounded Corners 19">
            <a:extLst>
              <a:ext uri="{FF2B5EF4-FFF2-40B4-BE49-F238E27FC236}">
                <a16:creationId xmlns:a16="http://schemas.microsoft.com/office/drawing/2014/main" id="{701BF979-F764-5F10-6B9E-9A1F84C37295}"/>
              </a:ext>
            </a:extLst>
          </p:cNvPr>
          <p:cNvSpPr/>
          <p:nvPr/>
        </p:nvSpPr>
        <p:spPr>
          <a:xfrm>
            <a:off x="3906518" y="2423431"/>
            <a:ext cx="3200056" cy="2247488"/>
          </a:xfrm>
          <a:prstGeom prst="round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83306E67-B0FC-B629-568B-5D69BB5F5799}"/>
              </a:ext>
            </a:extLst>
          </p:cNvPr>
          <p:cNvSpPr txBox="1"/>
          <p:nvPr/>
        </p:nvSpPr>
        <p:spPr>
          <a:xfrm>
            <a:off x="4075478" y="2549075"/>
            <a:ext cx="2843548" cy="175432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200" b="1" u="sng">
                <a:solidFill>
                  <a:schemeClr val="bg1"/>
                </a:solidFill>
                <a:cs typeface="Calibri"/>
              </a:rPr>
              <a:t>Summative Assessment:</a:t>
            </a:r>
          </a:p>
          <a:p>
            <a:r>
              <a:rPr lang="en-GB" sz="1200">
                <a:solidFill>
                  <a:schemeClr val="bg1"/>
                </a:solidFill>
                <a:cs typeface="Calibri"/>
              </a:rPr>
              <a:t>provides Assessment of Learning and is a judgement of attainment at key points throughout the year- using past knowledge to measure attainment and progress. Examples of this are standardised tests, tasks and end of term/annual assessments which include a sample of pupil’s prior learning.</a:t>
            </a:r>
          </a:p>
        </p:txBody>
      </p:sp>
      <p:sp>
        <p:nvSpPr>
          <p:cNvPr id="22" name="TextBox 21">
            <a:extLst>
              <a:ext uri="{FF2B5EF4-FFF2-40B4-BE49-F238E27FC236}">
                <a16:creationId xmlns:a16="http://schemas.microsoft.com/office/drawing/2014/main" id="{E860E0DF-2A42-54CC-04F4-BECD8E16E981}"/>
              </a:ext>
            </a:extLst>
          </p:cNvPr>
          <p:cNvSpPr txBox="1"/>
          <p:nvPr/>
        </p:nvSpPr>
        <p:spPr>
          <a:xfrm>
            <a:off x="-200614" y="4876501"/>
            <a:ext cx="7585774" cy="523220"/>
          </a:xfrm>
          <a:prstGeom prst="rect">
            <a:avLst/>
          </a:prstGeom>
          <a:noFill/>
        </p:spPr>
        <p:txBody>
          <a:bodyPr wrap="square" rtlCol="0">
            <a:spAutoFit/>
          </a:bodyPr>
          <a:lstStyle/>
          <a:p>
            <a:pPr algn="ctr"/>
            <a:r>
              <a:rPr lang="en-GB" sz="1400" b="1">
                <a:solidFill>
                  <a:srgbClr val="006199"/>
                </a:solidFill>
                <a:latin typeface="Open Sans" panose="020B0606030504020204" pitchFamily="34" charset="0"/>
                <a:ea typeface="Open Sans" panose="020B0606030504020204" pitchFamily="34" charset="0"/>
                <a:cs typeface="Open Sans" panose="020B0606030504020204" pitchFamily="34" charset="0"/>
              </a:rPr>
              <a:t>Assessment is a continuous process which is integral to</a:t>
            </a:r>
          </a:p>
          <a:p>
            <a:pPr algn="ctr"/>
            <a:r>
              <a:rPr lang="en-GB" sz="1400" b="1">
                <a:solidFill>
                  <a:srgbClr val="006199"/>
                </a:solidFill>
                <a:latin typeface="Open Sans" panose="020B0606030504020204" pitchFamily="34" charset="0"/>
                <a:ea typeface="Open Sans" panose="020B0606030504020204" pitchFamily="34" charset="0"/>
                <a:cs typeface="Open Sans" panose="020B0606030504020204" pitchFamily="34" charset="0"/>
              </a:rPr>
              <a:t> teaching and learning, which:</a:t>
            </a:r>
          </a:p>
        </p:txBody>
      </p:sp>
      <p:sp>
        <p:nvSpPr>
          <p:cNvPr id="23" name="Rectangle: Rounded Corners 22">
            <a:extLst>
              <a:ext uri="{FF2B5EF4-FFF2-40B4-BE49-F238E27FC236}">
                <a16:creationId xmlns:a16="http://schemas.microsoft.com/office/drawing/2014/main" id="{7A47FEF6-F4FE-BBD2-07D5-71B3861C7D2F}"/>
              </a:ext>
            </a:extLst>
          </p:cNvPr>
          <p:cNvSpPr/>
          <p:nvPr/>
        </p:nvSpPr>
        <p:spPr>
          <a:xfrm>
            <a:off x="475761" y="5614381"/>
            <a:ext cx="6589467" cy="576014"/>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1140FB2A-30E7-B1B4-EAE9-5A15A4553888}"/>
              </a:ext>
            </a:extLst>
          </p:cNvPr>
          <p:cNvSpPr txBox="1"/>
          <p:nvPr/>
        </p:nvSpPr>
        <p:spPr>
          <a:xfrm>
            <a:off x="494446" y="5683188"/>
            <a:ext cx="6424580" cy="461665"/>
          </a:xfrm>
          <a:prstGeom prst="rect">
            <a:avLst/>
          </a:prstGeom>
          <a:noFill/>
        </p:spPr>
        <p:txBody>
          <a:bodyPr wrap="square" rtlCol="0">
            <a:spAutoFit/>
          </a:bodyPr>
          <a:lstStyle/>
          <a:p>
            <a:r>
              <a:rPr lang="en-GB" sz="1200"/>
              <a:t>Enables an informed judgement to be made about a pupil’s understanding, skills, attitude to learning and successful acquisition of knowledge as they move through the curriculum. </a:t>
            </a:r>
          </a:p>
        </p:txBody>
      </p:sp>
      <p:sp>
        <p:nvSpPr>
          <p:cNvPr id="26" name="TextBox 25">
            <a:extLst>
              <a:ext uri="{FF2B5EF4-FFF2-40B4-BE49-F238E27FC236}">
                <a16:creationId xmlns:a16="http://schemas.microsoft.com/office/drawing/2014/main" id="{079DDEF8-406B-1911-1EAE-12B728364616}"/>
              </a:ext>
            </a:extLst>
          </p:cNvPr>
          <p:cNvSpPr txBox="1"/>
          <p:nvPr/>
        </p:nvSpPr>
        <p:spPr>
          <a:xfrm>
            <a:off x="3808404" y="6355968"/>
            <a:ext cx="3275368" cy="646331"/>
          </a:xfrm>
          <a:prstGeom prst="rect">
            <a:avLst/>
          </a:prstGeom>
          <a:noFill/>
        </p:spPr>
        <p:txBody>
          <a:bodyPr wrap="square" rtlCol="0">
            <a:spAutoFit/>
          </a:bodyPr>
          <a:lstStyle/>
          <a:p>
            <a:r>
              <a:rPr lang="en-GB" sz="1200"/>
              <a:t>Incorporates a wide range of assessment techniques to be used in different contexts/purposes.</a:t>
            </a:r>
          </a:p>
        </p:txBody>
      </p:sp>
      <p:sp>
        <p:nvSpPr>
          <p:cNvPr id="32" name="Rectangle: Rounded Corners 31">
            <a:extLst>
              <a:ext uri="{FF2B5EF4-FFF2-40B4-BE49-F238E27FC236}">
                <a16:creationId xmlns:a16="http://schemas.microsoft.com/office/drawing/2014/main" id="{245018AF-0EC1-EABA-8054-5AC6AD7E483A}"/>
              </a:ext>
            </a:extLst>
          </p:cNvPr>
          <p:cNvSpPr/>
          <p:nvPr/>
        </p:nvSpPr>
        <p:spPr>
          <a:xfrm>
            <a:off x="466152" y="6341906"/>
            <a:ext cx="3200056" cy="50465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EF90DB1E-FC06-8E72-6236-3AB7BA7EDECC}"/>
              </a:ext>
            </a:extLst>
          </p:cNvPr>
          <p:cNvSpPr txBox="1"/>
          <p:nvPr/>
        </p:nvSpPr>
        <p:spPr>
          <a:xfrm>
            <a:off x="494446" y="9444201"/>
            <a:ext cx="6589326" cy="461665"/>
          </a:xfrm>
          <a:prstGeom prst="rect">
            <a:avLst/>
          </a:prstGeom>
          <a:noFill/>
        </p:spPr>
        <p:txBody>
          <a:bodyPr wrap="square" rtlCol="0">
            <a:spAutoFit/>
          </a:bodyPr>
          <a:lstStyle/>
          <a:p>
            <a:r>
              <a:rPr lang="en-GB" sz="1200"/>
              <a:t>Is accompanied by </a:t>
            </a:r>
            <a:r>
              <a:rPr lang="en-GB" sz="1200" b="1"/>
              <a:t>clear assessment criteria </a:t>
            </a:r>
            <a:r>
              <a:rPr lang="en-GB" sz="1200"/>
              <a:t>that enables effective marking and feedback, a reliable progress evaluation to be given and demonstrates clearly what a pupil must do to improve.</a:t>
            </a:r>
          </a:p>
        </p:txBody>
      </p:sp>
      <p:sp>
        <p:nvSpPr>
          <p:cNvPr id="34" name="TextBox 33">
            <a:extLst>
              <a:ext uri="{FF2B5EF4-FFF2-40B4-BE49-F238E27FC236}">
                <a16:creationId xmlns:a16="http://schemas.microsoft.com/office/drawing/2014/main" id="{E67C93F2-B4AB-A735-D438-080F6DC65A11}"/>
              </a:ext>
            </a:extLst>
          </p:cNvPr>
          <p:cNvSpPr txBox="1"/>
          <p:nvPr/>
        </p:nvSpPr>
        <p:spPr>
          <a:xfrm>
            <a:off x="466151" y="6359130"/>
            <a:ext cx="3180479" cy="461665"/>
          </a:xfrm>
          <a:prstGeom prst="rect">
            <a:avLst/>
          </a:prstGeom>
          <a:noFill/>
        </p:spPr>
        <p:txBody>
          <a:bodyPr wrap="square" rtlCol="0">
            <a:spAutoFit/>
          </a:bodyPr>
          <a:lstStyle/>
          <a:p>
            <a:r>
              <a:rPr lang="en-GB" sz="1200"/>
              <a:t>Provides feedback recognising achievement, increasing pupil confidence/motivation. </a:t>
            </a:r>
          </a:p>
        </p:txBody>
      </p:sp>
      <p:sp>
        <p:nvSpPr>
          <p:cNvPr id="37" name="Rectangle: Rounded Corners 36">
            <a:extLst>
              <a:ext uri="{FF2B5EF4-FFF2-40B4-BE49-F238E27FC236}">
                <a16:creationId xmlns:a16="http://schemas.microsoft.com/office/drawing/2014/main" id="{689392A1-60CC-65B4-FCF4-7FD7C311DF70}"/>
              </a:ext>
            </a:extLst>
          </p:cNvPr>
          <p:cNvSpPr/>
          <p:nvPr/>
        </p:nvSpPr>
        <p:spPr>
          <a:xfrm>
            <a:off x="475762" y="7660912"/>
            <a:ext cx="3200055" cy="52381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E6E487C3-8CB9-A688-2A73-815FD4CC9A38}"/>
              </a:ext>
            </a:extLst>
          </p:cNvPr>
          <p:cNvSpPr/>
          <p:nvPr/>
        </p:nvSpPr>
        <p:spPr>
          <a:xfrm>
            <a:off x="3823315" y="7159664"/>
            <a:ext cx="3288227" cy="1025061"/>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9DEBF6AF-E43E-9D9D-3DD5-D8FAD6622014}"/>
              </a:ext>
            </a:extLst>
          </p:cNvPr>
          <p:cNvSpPr txBox="1"/>
          <p:nvPr/>
        </p:nvSpPr>
        <p:spPr>
          <a:xfrm>
            <a:off x="3823314" y="7169062"/>
            <a:ext cx="3283257" cy="1015663"/>
          </a:xfrm>
          <a:prstGeom prst="rect">
            <a:avLst/>
          </a:prstGeom>
          <a:noFill/>
        </p:spPr>
        <p:txBody>
          <a:bodyPr wrap="square" rtlCol="0">
            <a:spAutoFit/>
          </a:bodyPr>
          <a:lstStyle/>
          <a:p>
            <a:r>
              <a:rPr lang="en-GB" sz="1200"/>
              <a:t>Supports learning by making clear to pupils: what they are trying to achieve; what they have achieved; what the learning gaps and misconceptions are and what the next steps in learning are.</a:t>
            </a:r>
          </a:p>
        </p:txBody>
      </p:sp>
      <p:sp>
        <p:nvSpPr>
          <p:cNvPr id="38" name="TextBox 37">
            <a:extLst>
              <a:ext uri="{FF2B5EF4-FFF2-40B4-BE49-F238E27FC236}">
                <a16:creationId xmlns:a16="http://schemas.microsoft.com/office/drawing/2014/main" id="{208D0B1D-C022-2D93-B6A8-CF07AEF362C9}"/>
              </a:ext>
            </a:extLst>
          </p:cNvPr>
          <p:cNvSpPr txBox="1"/>
          <p:nvPr/>
        </p:nvSpPr>
        <p:spPr>
          <a:xfrm>
            <a:off x="475762" y="7675089"/>
            <a:ext cx="3116512" cy="461665"/>
          </a:xfrm>
          <a:prstGeom prst="rect">
            <a:avLst/>
          </a:prstGeom>
          <a:noFill/>
        </p:spPr>
        <p:txBody>
          <a:bodyPr wrap="square" rtlCol="0">
            <a:spAutoFit/>
          </a:bodyPr>
          <a:lstStyle/>
          <a:p>
            <a:r>
              <a:rPr lang="en-GB" sz="1200"/>
              <a:t>Allows regular subject specific extended writing and access to high quality text/ reading.</a:t>
            </a:r>
          </a:p>
        </p:txBody>
      </p:sp>
      <p:sp>
        <p:nvSpPr>
          <p:cNvPr id="42" name="Rectangle: Rounded Corners 41">
            <a:extLst>
              <a:ext uri="{FF2B5EF4-FFF2-40B4-BE49-F238E27FC236}">
                <a16:creationId xmlns:a16="http://schemas.microsoft.com/office/drawing/2014/main" id="{8334B4B4-6B24-13AF-C401-5F2203FE457D}"/>
              </a:ext>
            </a:extLst>
          </p:cNvPr>
          <p:cNvSpPr/>
          <p:nvPr/>
        </p:nvSpPr>
        <p:spPr>
          <a:xfrm>
            <a:off x="483286" y="8351647"/>
            <a:ext cx="3200055" cy="841327"/>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320865EC-60CE-E708-5250-E88E0D421D00}"/>
              </a:ext>
            </a:extLst>
          </p:cNvPr>
          <p:cNvSpPr txBox="1"/>
          <p:nvPr/>
        </p:nvSpPr>
        <p:spPr>
          <a:xfrm>
            <a:off x="494446" y="8358291"/>
            <a:ext cx="3176783" cy="646331"/>
          </a:xfrm>
          <a:prstGeom prst="rect">
            <a:avLst/>
          </a:prstGeom>
          <a:noFill/>
        </p:spPr>
        <p:txBody>
          <a:bodyPr wrap="square" rtlCol="0">
            <a:spAutoFit/>
          </a:bodyPr>
          <a:lstStyle/>
          <a:p>
            <a:r>
              <a:rPr lang="en-GB" sz="1200"/>
              <a:t>Should be moderated and standardised to ensure </a:t>
            </a:r>
            <a:r>
              <a:rPr lang="en-GB" sz="1200" b="1" u="sng"/>
              <a:t>purposeful, meaningful, and timely feedback.</a:t>
            </a:r>
          </a:p>
        </p:txBody>
      </p:sp>
      <p:sp>
        <p:nvSpPr>
          <p:cNvPr id="44" name="Rectangle: Rounded Corners 43">
            <a:extLst>
              <a:ext uri="{FF2B5EF4-FFF2-40B4-BE49-F238E27FC236}">
                <a16:creationId xmlns:a16="http://schemas.microsoft.com/office/drawing/2014/main" id="{86382001-A480-47D3-9346-C9BBF30E1912}"/>
              </a:ext>
            </a:extLst>
          </p:cNvPr>
          <p:cNvSpPr/>
          <p:nvPr/>
        </p:nvSpPr>
        <p:spPr>
          <a:xfrm>
            <a:off x="3880036" y="8334516"/>
            <a:ext cx="3226536" cy="84813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10E32DFC-9C50-3894-3313-91CE453EAB82}"/>
              </a:ext>
            </a:extLst>
          </p:cNvPr>
          <p:cNvSpPr txBox="1"/>
          <p:nvPr/>
        </p:nvSpPr>
        <p:spPr>
          <a:xfrm>
            <a:off x="3889755" y="8351654"/>
            <a:ext cx="3203768" cy="830997"/>
          </a:xfrm>
          <a:prstGeom prst="rect">
            <a:avLst/>
          </a:prstGeom>
          <a:noFill/>
        </p:spPr>
        <p:txBody>
          <a:bodyPr wrap="square" rtlCol="0">
            <a:spAutoFit/>
          </a:bodyPr>
          <a:lstStyle/>
          <a:p>
            <a:r>
              <a:rPr lang="en-GB" sz="1200"/>
              <a:t>Includes feedback to pupils to help them understand what they need to improve, challenging them to achieve their target rather than a grade.</a:t>
            </a:r>
          </a:p>
        </p:txBody>
      </p:sp>
      <p:sp>
        <p:nvSpPr>
          <p:cNvPr id="46" name="Rectangle: Rounded Corners 45">
            <a:extLst>
              <a:ext uri="{FF2B5EF4-FFF2-40B4-BE49-F238E27FC236}">
                <a16:creationId xmlns:a16="http://schemas.microsoft.com/office/drawing/2014/main" id="{0D84F6E2-54D8-4829-1C46-2B002D488869}"/>
              </a:ext>
            </a:extLst>
          </p:cNvPr>
          <p:cNvSpPr/>
          <p:nvPr/>
        </p:nvSpPr>
        <p:spPr>
          <a:xfrm>
            <a:off x="459626" y="7001701"/>
            <a:ext cx="3187005" cy="504653"/>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04F24281-E5BC-90EC-55FB-A8566C892814}"/>
              </a:ext>
            </a:extLst>
          </p:cNvPr>
          <p:cNvSpPr txBox="1"/>
          <p:nvPr/>
        </p:nvSpPr>
        <p:spPr>
          <a:xfrm>
            <a:off x="448132" y="7001701"/>
            <a:ext cx="3180479" cy="461665"/>
          </a:xfrm>
          <a:prstGeom prst="rect">
            <a:avLst/>
          </a:prstGeom>
          <a:noFill/>
        </p:spPr>
        <p:txBody>
          <a:bodyPr wrap="square" rtlCol="0">
            <a:spAutoFit/>
          </a:bodyPr>
          <a:lstStyle/>
          <a:p>
            <a:r>
              <a:rPr lang="en-GB" sz="1200"/>
              <a:t>Allows leaders and staff to make timely adaptations to the curriculum. </a:t>
            </a:r>
            <a:endParaRPr lang="en-GB" sz="1200" b="1" u="sng"/>
          </a:p>
        </p:txBody>
      </p:sp>
      <p:sp>
        <p:nvSpPr>
          <p:cNvPr id="3" name="Slide Number Placeholder 6">
            <a:extLst>
              <a:ext uri="{FF2B5EF4-FFF2-40B4-BE49-F238E27FC236}">
                <a16:creationId xmlns:a16="http://schemas.microsoft.com/office/drawing/2014/main" id="{ACACBAA0-88E2-DD87-22C0-009AA4C3FBD9}"/>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29</a:t>
            </a:fld>
            <a:endParaRPr lang="en-GB" sz="1200" b="1">
              <a:solidFill>
                <a:schemeClr val="bg1"/>
              </a:solidFill>
            </a:endParaRPr>
          </a:p>
        </p:txBody>
      </p:sp>
    </p:spTree>
    <p:extLst>
      <p:ext uri="{BB962C8B-B14F-4D97-AF65-F5344CB8AC3E}">
        <p14:creationId xmlns:p14="http://schemas.microsoft.com/office/powerpoint/2010/main" val="145442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5F54BB4A-64BA-1557-C81B-B5A43FBDE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5" name="TextBox 4">
            <a:extLst>
              <a:ext uri="{FF2B5EF4-FFF2-40B4-BE49-F238E27FC236}">
                <a16:creationId xmlns:a16="http://schemas.microsoft.com/office/drawing/2014/main" id="{F1A3AD5B-4042-FDEB-94C8-4A5373066967}"/>
              </a:ext>
            </a:extLst>
          </p:cNvPr>
          <p:cNvSpPr txBox="1"/>
          <p:nvPr/>
        </p:nvSpPr>
        <p:spPr>
          <a:xfrm>
            <a:off x="1708727" y="485016"/>
            <a:ext cx="4137891" cy="400110"/>
          </a:xfrm>
          <a:prstGeom prst="rect">
            <a:avLst/>
          </a:prstGeom>
          <a:noFill/>
        </p:spPr>
        <p:txBody>
          <a:bodyPr wrap="square" rtlCol="0">
            <a:spAutoFit/>
          </a:bodyPr>
          <a:lstStyle/>
          <a:p>
            <a:pPr algn="ctr"/>
            <a:r>
              <a:rPr lang="en-GB"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CONTENTS</a:t>
            </a:r>
          </a:p>
        </p:txBody>
      </p:sp>
      <p:graphicFrame>
        <p:nvGraphicFramePr>
          <p:cNvPr id="6" name="Table 5">
            <a:extLst>
              <a:ext uri="{FF2B5EF4-FFF2-40B4-BE49-F238E27FC236}">
                <a16:creationId xmlns:a16="http://schemas.microsoft.com/office/drawing/2014/main" id="{7A4228CE-30E7-6383-F779-1B9CC1E65015}"/>
              </a:ext>
            </a:extLst>
          </p:cNvPr>
          <p:cNvGraphicFramePr>
            <a:graphicFrameLocks noGrp="1"/>
          </p:cNvGraphicFramePr>
          <p:nvPr>
            <p:extLst>
              <p:ext uri="{D42A27DB-BD31-4B8C-83A1-F6EECF244321}">
                <p14:modId xmlns:p14="http://schemas.microsoft.com/office/powerpoint/2010/main" val="340071165"/>
              </p:ext>
            </p:extLst>
          </p:nvPr>
        </p:nvGraphicFramePr>
        <p:xfrm>
          <a:off x="470751" y="1134403"/>
          <a:ext cx="6618172" cy="9007760"/>
        </p:xfrm>
        <a:graphic>
          <a:graphicData uri="http://schemas.openxmlformats.org/drawingml/2006/table">
            <a:tbl>
              <a:tblPr firstRow="1" bandRow="1">
                <a:tableStyleId>{5C22544A-7EE6-4342-B048-85BDC9FD1C3A}</a:tableStyleId>
              </a:tblPr>
              <a:tblGrid>
                <a:gridCol w="4661752">
                  <a:extLst>
                    <a:ext uri="{9D8B030D-6E8A-4147-A177-3AD203B41FA5}">
                      <a16:colId xmlns:a16="http://schemas.microsoft.com/office/drawing/2014/main" val="3718750281"/>
                    </a:ext>
                  </a:extLst>
                </a:gridCol>
                <a:gridCol w="1956420">
                  <a:extLst>
                    <a:ext uri="{9D8B030D-6E8A-4147-A177-3AD203B41FA5}">
                      <a16:colId xmlns:a16="http://schemas.microsoft.com/office/drawing/2014/main" val="2716351545"/>
                    </a:ext>
                  </a:extLst>
                </a:gridCol>
              </a:tblGrid>
              <a:tr h="301019">
                <a:tc>
                  <a:txBody>
                    <a:bodyPr/>
                    <a:lstStyle/>
                    <a:p>
                      <a:pPr algn="ctr"/>
                      <a:r>
                        <a:rPr lang="en-GB" sz="1400">
                          <a:latin typeface="Open Sans"/>
                          <a:ea typeface="Open Sans"/>
                          <a:cs typeface="Open Sans"/>
                        </a:rPr>
                        <a:t>SECTION</a:t>
                      </a:r>
                    </a:p>
                  </a:txBody>
                  <a:tcPr anchor="ctr">
                    <a:solidFill>
                      <a:srgbClr val="006199"/>
                    </a:solidFill>
                  </a:tcPr>
                </a:tc>
                <a:tc>
                  <a:txBody>
                    <a:bodyPr/>
                    <a:lstStyle/>
                    <a:p>
                      <a:pPr algn="ctr"/>
                      <a:r>
                        <a:rPr lang="en-GB" sz="1400">
                          <a:latin typeface="Open Sans"/>
                          <a:ea typeface="Open Sans"/>
                          <a:cs typeface="Open Sans"/>
                        </a:rPr>
                        <a:t>PAGE NUMBER</a:t>
                      </a:r>
                    </a:p>
                  </a:txBody>
                  <a:tcPr anchor="ctr">
                    <a:solidFill>
                      <a:srgbClr val="006199"/>
                    </a:solidFill>
                  </a:tcPr>
                </a:tc>
                <a:extLst>
                  <a:ext uri="{0D108BD9-81ED-4DB2-BD59-A6C34878D82A}">
                    <a16:rowId xmlns:a16="http://schemas.microsoft.com/office/drawing/2014/main" val="1251865492"/>
                  </a:ext>
                </a:extLst>
              </a:tr>
              <a:tr h="478277">
                <a:tc>
                  <a:txBody>
                    <a:bodyPr/>
                    <a:lstStyle/>
                    <a:p>
                      <a:pPr algn="l"/>
                      <a:r>
                        <a:rPr lang="en-GB" sz="1400" b="1">
                          <a:solidFill>
                            <a:srgbClr val="15243C"/>
                          </a:solidFill>
                          <a:latin typeface="Calibri"/>
                          <a:ea typeface="Open Sans"/>
                          <a:cs typeface="Open Sans"/>
                        </a:rPr>
                        <a:t>WELCOME</a:t>
                      </a:r>
                    </a:p>
                  </a:txBody>
                  <a:tcPr anchor="ctr"/>
                </a:tc>
                <a:tc>
                  <a:txBody>
                    <a:bodyPr/>
                    <a:lstStyle/>
                    <a:p>
                      <a:pPr algn="ctr"/>
                      <a:r>
                        <a:rPr lang="en-GB" sz="1400" b="1">
                          <a:latin typeface="Calibri"/>
                          <a:ea typeface="Open Sans"/>
                          <a:cs typeface="Open Sans"/>
                        </a:rPr>
                        <a:t>03</a:t>
                      </a:r>
                    </a:p>
                  </a:txBody>
                  <a:tcPr anchor="ctr"/>
                </a:tc>
                <a:extLst>
                  <a:ext uri="{0D108BD9-81ED-4DB2-BD59-A6C34878D82A}">
                    <a16:rowId xmlns:a16="http://schemas.microsoft.com/office/drawing/2014/main" val="976309948"/>
                  </a:ext>
                </a:extLst>
              </a:tr>
              <a:tr h="478277">
                <a:tc>
                  <a:txBody>
                    <a:bodyPr/>
                    <a:lstStyle/>
                    <a:p>
                      <a:pPr lvl="0" algn="l">
                        <a:buNone/>
                      </a:pPr>
                      <a:r>
                        <a:rPr lang="en-GB" sz="1400" b="1">
                          <a:solidFill>
                            <a:srgbClr val="15243C"/>
                          </a:solidFill>
                          <a:latin typeface="Calibri"/>
                          <a:ea typeface="Open Sans"/>
                          <a:cs typeface="Open Sans"/>
                        </a:rPr>
                        <a:t>SAFEGUARDING CULTURE </a:t>
                      </a:r>
                    </a:p>
                  </a:txBody>
                  <a:tcPr anchor="ctr"/>
                </a:tc>
                <a:tc>
                  <a:txBody>
                    <a:bodyPr/>
                    <a:lstStyle/>
                    <a:p>
                      <a:pPr lvl="0" algn="ctr">
                        <a:buNone/>
                      </a:pPr>
                      <a:r>
                        <a:rPr lang="en-GB" sz="1400" b="1">
                          <a:latin typeface="Calibri"/>
                          <a:ea typeface="Open Sans"/>
                          <a:cs typeface="Open Sans"/>
                        </a:rPr>
                        <a:t>05</a:t>
                      </a:r>
                    </a:p>
                  </a:txBody>
                  <a:tcPr anchor="ctr"/>
                </a:tc>
                <a:extLst>
                  <a:ext uri="{0D108BD9-81ED-4DB2-BD59-A6C34878D82A}">
                    <a16:rowId xmlns:a16="http://schemas.microsoft.com/office/drawing/2014/main" val="1205141087"/>
                  </a:ext>
                </a:extLst>
              </a:tr>
              <a:tr h="478277">
                <a:tc>
                  <a:txBody>
                    <a:bodyPr/>
                    <a:lstStyle/>
                    <a:p>
                      <a:pPr lvl="0" algn="l">
                        <a:buNone/>
                      </a:pPr>
                      <a:r>
                        <a:rPr lang="en-GB" sz="1400" b="1">
                          <a:solidFill>
                            <a:srgbClr val="15243C"/>
                          </a:solidFill>
                          <a:latin typeface="Calibri"/>
                          <a:ea typeface="Open Sans"/>
                          <a:cs typeface="Open Sans"/>
                        </a:rPr>
                        <a:t>ATTENDANCE CULTURE </a:t>
                      </a:r>
                    </a:p>
                  </a:txBody>
                  <a:tcPr anchor="ctr"/>
                </a:tc>
                <a:tc>
                  <a:txBody>
                    <a:bodyPr/>
                    <a:lstStyle/>
                    <a:p>
                      <a:pPr lvl="0" algn="ctr">
                        <a:buNone/>
                      </a:pPr>
                      <a:r>
                        <a:rPr lang="en-GB" sz="1400" b="1">
                          <a:latin typeface="Calibri"/>
                          <a:ea typeface="Open Sans"/>
                          <a:cs typeface="Open Sans"/>
                        </a:rPr>
                        <a:t>06 - 07</a:t>
                      </a:r>
                    </a:p>
                  </a:txBody>
                  <a:tcPr anchor="ctr"/>
                </a:tc>
                <a:extLst>
                  <a:ext uri="{0D108BD9-81ED-4DB2-BD59-A6C34878D82A}">
                    <a16:rowId xmlns:a16="http://schemas.microsoft.com/office/drawing/2014/main" val="4003805936"/>
                  </a:ext>
                </a:extLst>
              </a:tr>
              <a:tr h="326915">
                <a:tc>
                  <a:txBody>
                    <a:bodyPr/>
                    <a:lstStyle/>
                    <a:p>
                      <a:pPr lvl="0" algn="l">
                        <a:buNone/>
                      </a:pPr>
                      <a:r>
                        <a:rPr lang="en-GB" sz="1400" b="1">
                          <a:solidFill>
                            <a:srgbClr val="15243C"/>
                          </a:solidFill>
                          <a:latin typeface="Calibri"/>
                          <a:ea typeface="Open Sans"/>
                          <a:cs typeface="Open Sans"/>
                        </a:rPr>
                        <a:t>BEHAVIOUR AND ATTITUDES CULTURE</a:t>
                      </a:r>
                    </a:p>
                  </a:txBody>
                  <a:tcPr anchor="ctr"/>
                </a:tc>
                <a:tc>
                  <a:txBody>
                    <a:bodyPr/>
                    <a:lstStyle/>
                    <a:p>
                      <a:pPr lvl="0" algn="ctr">
                        <a:buNone/>
                      </a:pPr>
                      <a:r>
                        <a:rPr lang="en-GB" sz="1400" b="1">
                          <a:latin typeface="Calibri"/>
                          <a:ea typeface="Open Sans"/>
                          <a:cs typeface="Open Sans"/>
                        </a:rPr>
                        <a:t>08 - 09</a:t>
                      </a:r>
                    </a:p>
                  </a:txBody>
                  <a:tcPr anchor="ctr"/>
                </a:tc>
                <a:extLst>
                  <a:ext uri="{0D108BD9-81ED-4DB2-BD59-A6C34878D82A}">
                    <a16:rowId xmlns:a16="http://schemas.microsoft.com/office/drawing/2014/main" val="2581081633"/>
                  </a:ext>
                </a:extLst>
              </a:tr>
              <a:tr h="478277">
                <a:tc>
                  <a:txBody>
                    <a:bodyPr/>
                    <a:lstStyle/>
                    <a:p>
                      <a:pPr algn="l"/>
                      <a:r>
                        <a:rPr lang="en-GB" sz="1400" b="1">
                          <a:solidFill>
                            <a:srgbClr val="15243C"/>
                          </a:solidFill>
                          <a:latin typeface="Calibri"/>
                          <a:ea typeface="Open Sans"/>
                          <a:cs typeface="Open Sans"/>
                        </a:rPr>
                        <a:t>OUR CURRICULUM VISION</a:t>
                      </a:r>
                    </a:p>
                  </a:txBody>
                  <a:tcPr anchor="ctr"/>
                </a:tc>
                <a:tc>
                  <a:txBody>
                    <a:bodyPr/>
                    <a:lstStyle/>
                    <a:p>
                      <a:pPr algn="ctr"/>
                      <a:r>
                        <a:rPr lang="en-GB" sz="1400" b="1">
                          <a:latin typeface="Calibri"/>
                          <a:ea typeface="Open Sans"/>
                          <a:cs typeface="Open Sans"/>
                        </a:rPr>
                        <a:t>10 - 16</a:t>
                      </a:r>
                    </a:p>
                  </a:txBody>
                  <a:tcPr anchor="ctr"/>
                </a:tc>
                <a:extLst>
                  <a:ext uri="{0D108BD9-81ED-4DB2-BD59-A6C34878D82A}">
                    <a16:rowId xmlns:a16="http://schemas.microsoft.com/office/drawing/2014/main" val="2056535399"/>
                  </a:ext>
                </a:extLst>
              </a:tr>
              <a:tr h="478277">
                <a:tc>
                  <a:txBody>
                    <a:bodyPr/>
                    <a:lstStyle/>
                    <a:p>
                      <a:pPr algn="l"/>
                      <a:r>
                        <a:rPr lang="en-GB" sz="1400" b="1">
                          <a:solidFill>
                            <a:srgbClr val="15243C"/>
                          </a:solidFill>
                          <a:latin typeface="Calibri"/>
                          <a:ea typeface="Open Sans"/>
                          <a:cs typeface="Open Sans"/>
                        </a:rPr>
                        <a:t>CURRICULUM IMPLEMENTATION</a:t>
                      </a:r>
                    </a:p>
                  </a:txBody>
                  <a:tcPr anchor="ctr"/>
                </a:tc>
                <a:tc>
                  <a:txBody>
                    <a:bodyPr/>
                    <a:lstStyle/>
                    <a:p>
                      <a:pPr algn="ctr"/>
                      <a:r>
                        <a:rPr lang="en-GB" sz="1400" b="1">
                          <a:latin typeface="Calibri"/>
                          <a:ea typeface="Open Sans"/>
                          <a:cs typeface="Open Sans"/>
                        </a:rPr>
                        <a:t>17 - 18</a:t>
                      </a:r>
                    </a:p>
                  </a:txBody>
                  <a:tcPr anchor="ctr"/>
                </a:tc>
                <a:extLst>
                  <a:ext uri="{0D108BD9-81ED-4DB2-BD59-A6C34878D82A}">
                    <a16:rowId xmlns:a16="http://schemas.microsoft.com/office/drawing/2014/main" val="890236317"/>
                  </a:ext>
                </a:extLst>
              </a:tr>
              <a:tr h="478277">
                <a:tc>
                  <a:txBody>
                    <a:bodyPr/>
                    <a:lstStyle/>
                    <a:p>
                      <a:pPr algn="l"/>
                      <a:r>
                        <a:rPr lang="en-GB" sz="1400" b="1" dirty="0">
                          <a:solidFill>
                            <a:srgbClr val="15243C"/>
                          </a:solidFill>
                          <a:latin typeface="Calibri"/>
                          <a:ea typeface="Open Sans"/>
                          <a:cs typeface="Open Sans"/>
                        </a:rPr>
                        <a:t>CURRICULUM IMPACT</a:t>
                      </a:r>
                    </a:p>
                  </a:txBody>
                  <a:tcPr anchor="ctr"/>
                </a:tc>
                <a:tc>
                  <a:txBody>
                    <a:bodyPr/>
                    <a:lstStyle/>
                    <a:p>
                      <a:pPr algn="ctr"/>
                      <a:r>
                        <a:rPr lang="en-GB" sz="1400" b="1">
                          <a:latin typeface="Calibri"/>
                          <a:ea typeface="Open Sans"/>
                          <a:cs typeface="Open Sans"/>
                        </a:rPr>
                        <a:t>19</a:t>
                      </a:r>
                    </a:p>
                  </a:txBody>
                  <a:tcPr anchor="ctr"/>
                </a:tc>
                <a:extLst>
                  <a:ext uri="{0D108BD9-81ED-4DB2-BD59-A6C34878D82A}">
                    <a16:rowId xmlns:a16="http://schemas.microsoft.com/office/drawing/2014/main" val="1025844313"/>
                  </a:ext>
                </a:extLst>
              </a:tr>
              <a:tr h="313293">
                <a:tc>
                  <a:txBody>
                    <a:bodyPr/>
                    <a:lstStyle/>
                    <a:p>
                      <a:pPr algn="l"/>
                      <a:r>
                        <a:rPr lang="en-GB" sz="1400" b="1">
                          <a:solidFill>
                            <a:srgbClr val="15243C"/>
                          </a:solidFill>
                          <a:latin typeface="Calibri"/>
                          <a:ea typeface="Open Sans"/>
                          <a:cs typeface="Open Sans"/>
                        </a:rPr>
                        <a:t>TEACHING AND LEARNING</a:t>
                      </a:r>
                    </a:p>
                  </a:txBody>
                  <a:tcPr anchor="ctr"/>
                </a:tc>
                <a:tc>
                  <a:txBody>
                    <a:bodyPr/>
                    <a:lstStyle/>
                    <a:p>
                      <a:pPr algn="ctr"/>
                      <a:r>
                        <a:rPr lang="en-GB" sz="1400" b="1">
                          <a:latin typeface="Calibri"/>
                          <a:ea typeface="Open Sans"/>
                          <a:cs typeface="Open Sans"/>
                        </a:rPr>
                        <a:t>20 - 22</a:t>
                      </a:r>
                    </a:p>
                  </a:txBody>
                  <a:tcPr anchor="ctr"/>
                </a:tc>
                <a:extLst>
                  <a:ext uri="{0D108BD9-81ED-4DB2-BD59-A6C34878D82A}">
                    <a16:rowId xmlns:a16="http://schemas.microsoft.com/office/drawing/2014/main" val="1890674404"/>
                  </a:ext>
                </a:extLst>
              </a:tr>
              <a:tr h="367778">
                <a:tc>
                  <a:txBody>
                    <a:bodyPr/>
                    <a:lstStyle/>
                    <a:p>
                      <a:pPr lvl="0" algn="l">
                        <a:buNone/>
                      </a:pPr>
                      <a:r>
                        <a:rPr lang="en-GB" sz="1400" b="1">
                          <a:solidFill>
                            <a:srgbClr val="15243C"/>
                          </a:solidFill>
                          <a:latin typeface="Calibri"/>
                          <a:ea typeface="Open Sans"/>
                          <a:cs typeface="Open Sans"/>
                        </a:rPr>
                        <a:t>ADAPTIVE TEACHING </a:t>
                      </a:r>
                    </a:p>
                  </a:txBody>
                  <a:tcPr anchor="ctr"/>
                </a:tc>
                <a:tc>
                  <a:txBody>
                    <a:bodyPr/>
                    <a:lstStyle/>
                    <a:p>
                      <a:pPr lvl="0" algn="ctr">
                        <a:buNone/>
                      </a:pPr>
                      <a:r>
                        <a:rPr lang="en-GB" sz="1400" b="1">
                          <a:latin typeface="Calibri"/>
                          <a:ea typeface="Open Sans"/>
                          <a:cs typeface="Open Sans"/>
                        </a:rPr>
                        <a:t>23</a:t>
                      </a:r>
                    </a:p>
                  </a:txBody>
                  <a:tcPr anchor="ctr"/>
                </a:tc>
                <a:extLst>
                  <a:ext uri="{0D108BD9-81ED-4DB2-BD59-A6C34878D82A}">
                    <a16:rowId xmlns:a16="http://schemas.microsoft.com/office/drawing/2014/main" val="1198989202"/>
                  </a:ext>
                </a:extLst>
              </a:tr>
              <a:tr h="367778">
                <a:tc>
                  <a:txBody>
                    <a:bodyPr/>
                    <a:lstStyle/>
                    <a:p>
                      <a:pPr algn="l"/>
                      <a:r>
                        <a:rPr lang="en-US" sz="1400" b="1" kern="1200">
                          <a:solidFill>
                            <a:srgbClr val="15243C"/>
                          </a:solidFill>
                          <a:effectLst/>
                          <a:latin typeface="Calibri"/>
                          <a:ea typeface="Open Sans"/>
                          <a:cs typeface="Open Sans"/>
                        </a:rPr>
                        <a:t>CURRICULUM AND ASSESSMENT</a:t>
                      </a:r>
                    </a:p>
                  </a:txBody>
                  <a:tcPr anchor="ctr"/>
                </a:tc>
                <a:tc>
                  <a:txBody>
                    <a:bodyPr/>
                    <a:lstStyle/>
                    <a:p>
                      <a:pPr algn="ctr"/>
                      <a:r>
                        <a:rPr lang="en-GB" sz="1400" b="1">
                          <a:latin typeface="Calibri"/>
                          <a:ea typeface="Open Sans"/>
                          <a:cs typeface="Open Sans"/>
                        </a:rPr>
                        <a:t>24 - 27</a:t>
                      </a:r>
                    </a:p>
                  </a:txBody>
                  <a:tcPr anchor="ctr"/>
                </a:tc>
                <a:extLst>
                  <a:ext uri="{0D108BD9-81ED-4DB2-BD59-A6C34878D82A}">
                    <a16:rowId xmlns:a16="http://schemas.microsoft.com/office/drawing/2014/main" val="2586042538"/>
                  </a:ext>
                </a:extLst>
              </a:tr>
              <a:tr h="422264">
                <a:tc>
                  <a:txBody>
                    <a:bodyPr/>
                    <a:lstStyle/>
                    <a:p>
                      <a:pPr algn="l"/>
                      <a:r>
                        <a:rPr lang="en-US" sz="1400" b="1" kern="1200">
                          <a:solidFill>
                            <a:srgbClr val="15243C"/>
                          </a:solidFill>
                          <a:effectLst/>
                          <a:latin typeface="Calibri"/>
                          <a:ea typeface="Open Sans"/>
                          <a:cs typeface="Open Sans"/>
                        </a:rPr>
                        <a:t>QUALITY ASSURANCE </a:t>
                      </a:r>
                    </a:p>
                  </a:txBody>
                  <a:tcPr anchor="ctr"/>
                </a:tc>
                <a:tc>
                  <a:txBody>
                    <a:bodyPr/>
                    <a:lstStyle/>
                    <a:p>
                      <a:pPr algn="ctr"/>
                      <a:r>
                        <a:rPr lang="en-GB" sz="1400" b="1">
                          <a:latin typeface="Calibri"/>
                          <a:ea typeface="Open Sans"/>
                          <a:cs typeface="Open Sans"/>
                        </a:rPr>
                        <a:t>28</a:t>
                      </a:r>
                    </a:p>
                  </a:txBody>
                  <a:tcPr anchor="ctr"/>
                </a:tc>
                <a:extLst>
                  <a:ext uri="{0D108BD9-81ED-4DB2-BD59-A6C34878D82A}">
                    <a16:rowId xmlns:a16="http://schemas.microsoft.com/office/drawing/2014/main" val="2981471823"/>
                  </a:ext>
                </a:extLst>
              </a:tr>
              <a:tr h="395023">
                <a:tc>
                  <a:txBody>
                    <a:bodyPr/>
                    <a:lstStyle/>
                    <a:p>
                      <a:pPr lvl="0" algn="l">
                        <a:buNone/>
                      </a:pPr>
                      <a:r>
                        <a:rPr lang="en-US" sz="1400" b="1" kern="1200">
                          <a:solidFill>
                            <a:srgbClr val="15243C"/>
                          </a:solidFill>
                          <a:effectLst/>
                          <a:latin typeface="Calibri"/>
                          <a:ea typeface="Open Sans"/>
                          <a:cs typeface="Open Sans"/>
                        </a:rPr>
                        <a:t>TIMETABLING </a:t>
                      </a:r>
                    </a:p>
                  </a:txBody>
                  <a:tcPr anchor="ctr"/>
                </a:tc>
                <a:tc>
                  <a:txBody>
                    <a:bodyPr/>
                    <a:lstStyle/>
                    <a:p>
                      <a:pPr lvl="0" algn="ctr">
                        <a:buNone/>
                      </a:pPr>
                      <a:r>
                        <a:rPr lang="en-GB" sz="1400" b="1">
                          <a:latin typeface="Calibri"/>
                          <a:ea typeface="Open Sans"/>
                          <a:cs typeface="Open Sans"/>
                        </a:rPr>
                        <a:t>29</a:t>
                      </a:r>
                    </a:p>
                  </a:txBody>
                  <a:tcPr anchor="ctr"/>
                </a:tc>
                <a:extLst>
                  <a:ext uri="{0D108BD9-81ED-4DB2-BD59-A6C34878D82A}">
                    <a16:rowId xmlns:a16="http://schemas.microsoft.com/office/drawing/2014/main" val="650026742"/>
                  </a:ext>
                </a:extLst>
              </a:tr>
              <a:tr h="395023">
                <a:tc>
                  <a:txBody>
                    <a:bodyPr/>
                    <a:lstStyle/>
                    <a:p>
                      <a:pPr lvl="0" algn="l">
                        <a:buNone/>
                      </a:pPr>
                      <a:r>
                        <a:rPr lang="en-US" sz="1400" b="1" kern="1200">
                          <a:solidFill>
                            <a:srgbClr val="15243C"/>
                          </a:solidFill>
                          <a:effectLst/>
                          <a:latin typeface="Calibri"/>
                          <a:ea typeface="Open Sans"/>
                          <a:cs typeface="Open Sans"/>
                        </a:rPr>
                        <a:t>TERMLY PLANNING </a:t>
                      </a:r>
                    </a:p>
                  </a:txBody>
                  <a:tcPr anchor="ctr"/>
                </a:tc>
                <a:tc>
                  <a:txBody>
                    <a:bodyPr/>
                    <a:lstStyle/>
                    <a:p>
                      <a:pPr lvl="0" algn="ctr">
                        <a:buNone/>
                      </a:pPr>
                      <a:r>
                        <a:rPr lang="en-GB" sz="1400" b="1">
                          <a:latin typeface="Calibri"/>
                          <a:ea typeface="Open Sans"/>
                          <a:cs typeface="Open Sans"/>
                        </a:rPr>
                        <a:t>30</a:t>
                      </a:r>
                    </a:p>
                  </a:txBody>
                  <a:tcPr anchor="ctr"/>
                </a:tc>
                <a:extLst>
                  <a:ext uri="{0D108BD9-81ED-4DB2-BD59-A6C34878D82A}">
                    <a16:rowId xmlns:a16="http://schemas.microsoft.com/office/drawing/2014/main" val="2517717720"/>
                  </a:ext>
                </a:extLst>
              </a:tr>
              <a:tr h="395023">
                <a:tc>
                  <a:txBody>
                    <a:bodyPr/>
                    <a:lstStyle/>
                    <a:p>
                      <a:pPr algn="l"/>
                      <a:r>
                        <a:rPr lang="en-US" sz="1400" b="1" kern="1200">
                          <a:solidFill>
                            <a:srgbClr val="15243C"/>
                          </a:solidFill>
                          <a:effectLst/>
                          <a:latin typeface="Calibri"/>
                          <a:ea typeface="Open Sans"/>
                          <a:cs typeface="Open Sans"/>
                        </a:rPr>
                        <a:t>READING, WRITING AND COMMUNICATION </a:t>
                      </a:r>
                    </a:p>
                  </a:txBody>
                  <a:tcPr anchor="ctr"/>
                </a:tc>
                <a:tc>
                  <a:txBody>
                    <a:bodyPr/>
                    <a:lstStyle/>
                    <a:p>
                      <a:pPr algn="ctr"/>
                      <a:r>
                        <a:rPr lang="en-GB" sz="1400" b="1">
                          <a:latin typeface="Calibri"/>
                          <a:ea typeface="Open Sans"/>
                          <a:cs typeface="Open Sans"/>
                        </a:rPr>
                        <a:t>31 - 32</a:t>
                      </a:r>
                    </a:p>
                  </a:txBody>
                  <a:tcPr anchor="ctr"/>
                </a:tc>
                <a:extLst>
                  <a:ext uri="{0D108BD9-81ED-4DB2-BD59-A6C34878D82A}">
                    <a16:rowId xmlns:a16="http://schemas.microsoft.com/office/drawing/2014/main" val="1647432783"/>
                  </a:ext>
                </a:extLst>
              </a:tr>
              <a:tr h="544856">
                <a:tc>
                  <a:txBody>
                    <a:bodyPr/>
                    <a:lstStyle/>
                    <a:p>
                      <a:pPr algn="l"/>
                      <a:r>
                        <a:rPr lang="en-US" sz="1400" b="1" kern="1200">
                          <a:solidFill>
                            <a:srgbClr val="15243C"/>
                          </a:solidFill>
                          <a:effectLst/>
                          <a:latin typeface="Calibri"/>
                          <a:ea typeface="Open Sans"/>
                          <a:cs typeface="Open Sans"/>
                        </a:rPr>
                        <a:t>MATHEMATICS AND NUMERACY </a:t>
                      </a:r>
                    </a:p>
                  </a:txBody>
                  <a:tcPr anchor="ctr"/>
                </a:tc>
                <a:tc>
                  <a:txBody>
                    <a:bodyPr/>
                    <a:lstStyle/>
                    <a:p>
                      <a:pPr algn="ctr"/>
                      <a:r>
                        <a:rPr lang="en-GB" sz="1400" b="1">
                          <a:latin typeface="Calibri"/>
                          <a:ea typeface="Open Sans"/>
                          <a:cs typeface="Open Sans"/>
                        </a:rPr>
                        <a:t>33 - 34</a:t>
                      </a:r>
                    </a:p>
                  </a:txBody>
                  <a:tcPr anchor="ctr"/>
                </a:tc>
                <a:extLst>
                  <a:ext uri="{0D108BD9-81ED-4DB2-BD59-A6C34878D82A}">
                    <a16:rowId xmlns:a16="http://schemas.microsoft.com/office/drawing/2014/main" val="470275300"/>
                  </a:ext>
                </a:extLst>
              </a:tr>
              <a:tr h="326915">
                <a:tc>
                  <a:txBody>
                    <a:bodyPr/>
                    <a:lstStyle/>
                    <a:p>
                      <a:pPr algn="l"/>
                      <a:r>
                        <a:rPr lang="en-US" sz="1400" b="1" kern="1200">
                          <a:solidFill>
                            <a:srgbClr val="15243C"/>
                          </a:solidFill>
                          <a:effectLst/>
                          <a:latin typeface="Calibri"/>
                          <a:ea typeface="Open Sans"/>
                          <a:cs typeface="Open Sans"/>
                        </a:rPr>
                        <a:t>EARLY YEARS </a:t>
                      </a:r>
                    </a:p>
                  </a:txBody>
                  <a:tcPr anchor="ctr"/>
                </a:tc>
                <a:tc>
                  <a:txBody>
                    <a:bodyPr/>
                    <a:lstStyle/>
                    <a:p>
                      <a:pPr algn="ctr"/>
                      <a:r>
                        <a:rPr lang="en-GB" sz="1400" b="1">
                          <a:latin typeface="Calibri"/>
                          <a:ea typeface="Open Sans"/>
                          <a:cs typeface="Open Sans"/>
                        </a:rPr>
                        <a:t>35 - 36</a:t>
                      </a:r>
                    </a:p>
                  </a:txBody>
                  <a:tcPr anchor="ctr"/>
                </a:tc>
                <a:extLst>
                  <a:ext uri="{0D108BD9-81ED-4DB2-BD59-A6C34878D82A}">
                    <a16:rowId xmlns:a16="http://schemas.microsoft.com/office/drawing/2014/main" val="3876414711"/>
                  </a:ext>
                </a:extLst>
              </a:tr>
              <a:tr h="326915">
                <a:tc>
                  <a:txBody>
                    <a:bodyPr/>
                    <a:lstStyle/>
                    <a:p>
                      <a:pPr algn="l"/>
                      <a:r>
                        <a:rPr lang="en-US" sz="1400" b="1" kern="1200">
                          <a:solidFill>
                            <a:srgbClr val="15243C"/>
                          </a:solidFill>
                          <a:effectLst/>
                          <a:latin typeface="Calibri"/>
                          <a:ea typeface="Open Sans"/>
                          <a:cs typeface="Open Sans"/>
                        </a:rPr>
                        <a:t>MIXED YEARGROUP TEACHING</a:t>
                      </a:r>
                    </a:p>
                  </a:txBody>
                  <a:tcPr anchor="ctr"/>
                </a:tc>
                <a:tc>
                  <a:txBody>
                    <a:bodyPr/>
                    <a:lstStyle/>
                    <a:p>
                      <a:pPr algn="ctr"/>
                      <a:r>
                        <a:rPr lang="en-GB" sz="1400" b="1">
                          <a:latin typeface="Calibri"/>
                          <a:ea typeface="Open Sans"/>
                          <a:cs typeface="Open Sans"/>
                        </a:rPr>
                        <a:t>37 - 38</a:t>
                      </a:r>
                    </a:p>
                  </a:txBody>
                  <a:tcPr anchor="ctr"/>
                </a:tc>
                <a:extLst>
                  <a:ext uri="{0D108BD9-81ED-4DB2-BD59-A6C34878D82A}">
                    <a16:rowId xmlns:a16="http://schemas.microsoft.com/office/drawing/2014/main" val="4177567930"/>
                  </a:ext>
                </a:extLst>
              </a:tr>
              <a:tr h="395023">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400" b="1" kern="1200">
                          <a:solidFill>
                            <a:srgbClr val="15243C"/>
                          </a:solidFill>
                          <a:effectLst/>
                          <a:latin typeface="Calibri"/>
                          <a:ea typeface="Open Sans"/>
                          <a:cs typeface="Open Sans"/>
                        </a:rPr>
                        <a:t>DEFINITION OF TERMS</a:t>
                      </a:r>
                    </a:p>
                  </a:txBody>
                  <a:tcPr anchor="ctr"/>
                </a:tc>
                <a:tc>
                  <a:txBody>
                    <a:bodyPr/>
                    <a:lstStyle/>
                    <a:p>
                      <a:pPr algn="ctr"/>
                      <a:r>
                        <a:rPr lang="en-GB" sz="1400" b="1">
                          <a:latin typeface="Calibri"/>
                          <a:ea typeface="Open Sans"/>
                          <a:cs typeface="Open Sans"/>
                        </a:rPr>
                        <a:t>39</a:t>
                      </a:r>
                    </a:p>
                  </a:txBody>
                  <a:tcPr anchor="ctr"/>
                </a:tc>
                <a:extLst>
                  <a:ext uri="{0D108BD9-81ED-4DB2-BD59-A6C34878D82A}">
                    <a16:rowId xmlns:a16="http://schemas.microsoft.com/office/drawing/2014/main" val="545686022"/>
                  </a:ext>
                </a:extLst>
              </a:tr>
              <a:tr h="301019">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400" b="1">
                          <a:solidFill>
                            <a:srgbClr val="15243C"/>
                          </a:solidFill>
                          <a:latin typeface="+mn-lt"/>
                          <a:ea typeface="Open Sans"/>
                          <a:cs typeface="Open Sans"/>
                        </a:rPr>
                        <a:t>WORKLOAD </a:t>
                      </a:r>
                    </a:p>
                  </a:txBody>
                  <a:tcPr anchor="ctr"/>
                </a:tc>
                <a:tc>
                  <a:txBody>
                    <a:bodyPr/>
                    <a:lstStyle/>
                    <a:p>
                      <a:pPr algn="ctr"/>
                      <a:r>
                        <a:rPr lang="en-GB" sz="1400" b="1">
                          <a:latin typeface="Calibri"/>
                          <a:ea typeface="Open Sans"/>
                          <a:cs typeface="Open Sans"/>
                        </a:rPr>
                        <a:t>40</a:t>
                      </a:r>
                    </a:p>
                  </a:txBody>
                  <a:tcPr anchor="ctr"/>
                </a:tc>
                <a:extLst>
                  <a:ext uri="{0D108BD9-81ED-4DB2-BD59-A6C34878D82A}">
                    <a16:rowId xmlns:a16="http://schemas.microsoft.com/office/drawing/2014/main" val="626732572"/>
                  </a:ext>
                </a:extLst>
              </a:tr>
              <a:tr h="478277">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400" b="1" kern="1200">
                          <a:solidFill>
                            <a:srgbClr val="15243C"/>
                          </a:solidFill>
                          <a:effectLst/>
                          <a:latin typeface="+mn-lt"/>
                          <a:ea typeface="Open Sans"/>
                          <a:cs typeface="Open Sans"/>
                        </a:rPr>
                        <a:t>ARTIFICIAL INTELLIGENCE(AI)</a:t>
                      </a:r>
                    </a:p>
                  </a:txBody>
                  <a:tcPr anchor="ctr"/>
                </a:tc>
                <a:tc>
                  <a:txBody>
                    <a:bodyPr/>
                    <a:lstStyle/>
                    <a:p>
                      <a:pPr lvl="0" algn="ctr">
                        <a:buNone/>
                      </a:pPr>
                      <a:r>
                        <a:rPr lang="en-GB" sz="1400" b="1">
                          <a:latin typeface="Calibri"/>
                          <a:ea typeface="Open Sans"/>
                          <a:cs typeface="Open Sans"/>
                        </a:rPr>
                        <a:t>41</a:t>
                      </a:r>
                    </a:p>
                  </a:txBody>
                  <a:tcPr anchor="ctr"/>
                </a:tc>
                <a:extLst>
                  <a:ext uri="{0D108BD9-81ED-4DB2-BD59-A6C34878D82A}">
                    <a16:rowId xmlns:a16="http://schemas.microsoft.com/office/drawing/2014/main" val="225141501"/>
                  </a:ext>
                </a:extLst>
              </a:tr>
              <a:tr h="473415">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400" b="1" kern="1200">
                          <a:solidFill>
                            <a:srgbClr val="15243C"/>
                          </a:solidFill>
                          <a:effectLst/>
                          <a:latin typeface="+mn-lt"/>
                          <a:ea typeface="Open Sans"/>
                          <a:cs typeface="Open Sans"/>
                        </a:rPr>
                        <a:t>APPENDICES</a:t>
                      </a:r>
                    </a:p>
                  </a:txBody>
                  <a:tcPr anchor="ctr"/>
                </a:tc>
                <a:tc>
                  <a:txBody>
                    <a:bodyPr/>
                    <a:lstStyle/>
                    <a:p>
                      <a:pPr lvl="0" algn="ctr">
                        <a:buNone/>
                      </a:pPr>
                      <a:r>
                        <a:rPr lang="en-GB" sz="1400" b="1" dirty="0">
                          <a:latin typeface="Calibri"/>
                          <a:ea typeface="Open Sans"/>
                          <a:cs typeface="Open Sans"/>
                        </a:rPr>
                        <a:t>00</a:t>
                      </a:r>
                    </a:p>
                  </a:txBody>
                  <a:tcPr anchor="ctr"/>
                </a:tc>
                <a:extLst>
                  <a:ext uri="{0D108BD9-81ED-4DB2-BD59-A6C34878D82A}">
                    <a16:rowId xmlns:a16="http://schemas.microsoft.com/office/drawing/2014/main" val="587951239"/>
                  </a:ext>
                </a:extLst>
              </a:tr>
            </a:tbl>
          </a:graphicData>
        </a:graphic>
      </p:graphicFrame>
      <p:sp>
        <p:nvSpPr>
          <p:cNvPr id="7" name="Slide Number Placeholder 6">
            <a:extLst>
              <a:ext uri="{FF2B5EF4-FFF2-40B4-BE49-F238E27FC236}">
                <a16:creationId xmlns:a16="http://schemas.microsoft.com/office/drawing/2014/main" id="{9088D600-1278-6F80-88B6-7918B59828BC}"/>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a:t>
            </a:fld>
            <a:endParaRPr lang="en-GB" sz="1200" b="1">
              <a:solidFill>
                <a:schemeClr val="bg1"/>
              </a:solidFill>
            </a:endParaRPr>
          </a:p>
        </p:txBody>
      </p:sp>
      <p:sp>
        <p:nvSpPr>
          <p:cNvPr id="8" name="TextBox 7">
            <a:extLst>
              <a:ext uri="{FF2B5EF4-FFF2-40B4-BE49-F238E27FC236}">
                <a16:creationId xmlns:a16="http://schemas.microsoft.com/office/drawing/2014/main" id="{A0DD036D-3600-BFFA-915E-AECBD6CFB2F2}"/>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3176346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073DD948-B271-AC2A-B4DD-ADB792835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6" name="TextBox 5">
            <a:extLst>
              <a:ext uri="{FF2B5EF4-FFF2-40B4-BE49-F238E27FC236}">
                <a16:creationId xmlns:a16="http://schemas.microsoft.com/office/drawing/2014/main" id="{2BC9F590-7B55-0ED3-FF24-681CFEC76C18}"/>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30" name="Rectangle: Rounded Corners 29">
            <a:extLst>
              <a:ext uri="{FF2B5EF4-FFF2-40B4-BE49-F238E27FC236}">
                <a16:creationId xmlns:a16="http://schemas.microsoft.com/office/drawing/2014/main" id="{BC92D26E-9D84-B7B0-0A57-D0F0357B8CE9}"/>
              </a:ext>
            </a:extLst>
          </p:cNvPr>
          <p:cNvSpPr/>
          <p:nvPr/>
        </p:nvSpPr>
        <p:spPr>
          <a:xfrm>
            <a:off x="499286" y="5981140"/>
            <a:ext cx="6653473" cy="534581"/>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9012AC4-543A-B195-0450-982A9C79E32E}"/>
              </a:ext>
            </a:extLst>
          </p:cNvPr>
          <p:cNvSpPr/>
          <p:nvPr/>
        </p:nvSpPr>
        <p:spPr>
          <a:xfrm>
            <a:off x="1653695" y="419097"/>
            <a:ext cx="4246905" cy="74295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B44E80E-A68C-63C9-3D6A-C5AA59B038C4}"/>
              </a:ext>
            </a:extLst>
          </p:cNvPr>
          <p:cNvSpPr txBox="1"/>
          <p:nvPr/>
        </p:nvSpPr>
        <p:spPr>
          <a:xfrm>
            <a:off x="1766926" y="587725"/>
            <a:ext cx="3965303" cy="400110"/>
          </a:xfrm>
          <a:prstGeom prst="rect">
            <a:avLst/>
          </a:prstGeom>
          <a:noFill/>
        </p:spPr>
        <p:txBody>
          <a:bodyPr wrap="square" lIns="91440" tIns="45720" rIns="91440" bIns="45720" rtlCol="0" anchor="t">
            <a:spAutoFit/>
          </a:bodyPr>
          <a:lstStyle/>
          <a:p>
            <a:pPr algn="ctr"/>
            <a:r>
              <a:rPr lang="en-GB" sz="2000" b="1">
                <a:solidFill>
                  <a:schemeClr val="bg1"/>
                </a:solidFill>
                <a:latin typeface="Open Sans"/>
                <a:ea typeface="Open Sans"/>
                <a:cs typeface="Open Sans"/>
              </a:rPr>
              <a:t>CURRICULUM &amp; ASSESSMENT </a:t>
            </a:r>
          </a:p>
        </p:txBody>
      </p:sp>
      <p:sp>
        <p:nvSpPr>
          <p:cNvPr id="10" name="TextBox 9">
            <a:extLst>
              <a:ext uri="{FF2B5EF4-FFF2-40B4-BE49-F238E27FC236}">
                <a16:creationId xmlns:a16="http://schemas.microsoft.com/office/drawing/2014/main" id="{688176F0-DDE0-C61D-3AD9-384C534BFDF7}"/>
              </a:ext>
            </a:extLst>
          </p:cNvPr>
          <p:cNvSpPr txBox="1"/>
          <p:nvPr/>
        </p:nvSpPr>
        <p:spPr>
          <a:xfrm>
            <a:off x="421103" y="1298607"/>
            <a:ext cx="6712085" cy="478849"/>
          </a:xfrm>
          <a:prstGeom prst="rect">
            <a:avLst/>
          </a:prstGeom>
          <a:noFill/>
        </p:spPr>
        <p:txBody>
          <a:bodyPr wrap="square">
            <a:spAutoFit/>
          </a:bodyPr>
          <a:lstStyle/>
          <a:p>
            <a:pPr algn="just">
              <a:lnSpc>
                <a:spcPct val="107000"/>
              </a:lnSpc>
              <a:spcAft>
                <a:spcPts val="800"/>
              </a:spcAft>
            </a:pPr>
            <a:r>
              <a:rPr lang="en-GB" sz="1200">
                <a:effectLst/>
                <a:latin typeface="Calibri" panose="020F0502020204030204" pitchFamily="34" charset="0"/>
                <a:ea typeface="Arial" panose="020B0604020202020204" pitchFamily="34" charset="0"/>
                <a:cs typeface="Calibri" panose="020F0502020204030204" pitchFamily="34" charset="0"/>
              </a:rPr>
              <a:t>We consider the greatest impact of the curriculum to be high rates of pupil achievement as evidenced by pupils’ classroom work, their ability to articulate their learning, balanced with performance data. </a:t>
            </a:r>
          </a:p>
        </p:txBody>
      </p:sp>
      <p:sp>
        <p:nvSpPr>
          <p:cNvPr id="11" name="TextBox 10">
            <a:extLst>
              <a:ext uri="{FF2B5EF4-FFF2-40B4-BE49-F238E27FC236}">
                <a16:creationId xmlns:a16="http://schemas.microsoft.com/office/drawing/2014/main" id="{E180D209-E562-FF09-1EBE-F9C4C552C06E}"/>
              </a:ext>
            </a:extLst>
          </p:cNvPr>
          <p:cNvSpPr txBox="1"/>
          <p:nvPr/>
        </p:nvSpPr>
        <p:spPr>
          <a:xfrm>
            <a:off x="-15740" y="1851600"/>
            <a:ext cx="7585774" cy="307777"/>
          </a:xfrm>
          <a:prstGeom prst="rect">
            <a:avLst/>
          </a:prstGeom>
          <a:noFill/>
        </p:spPr>
        <p:txBody>
          <a:bodyPr wrap="square" rtlCol="0">
            <a:spAutoFit/>
          </a:bodyPr>
          <a:lstStyle/>
          <a:p>
            <a:pPr algn="ctr"/>
            <a:r>
              <a:rPr lang="en-GB" sz="1400" b="1">
                <a:solidFill>
                  <a:srgbClr val="006199"/>
                </a:solidFill>
                <a:latin typeface="Open Sans" panose="020B0606030504020204" pitchFamily="34" charset="0"/>
                <a:ea typeface="Open Sans" panose="020B0606030504020204" pitchFamily="34" charset="0"/>
                <a:cs typeface="Open Sans" panose="020B0606030504020204" pitchFamily="34" charset="0"/>
              </a:rPr>
              <a:t>Our Curriculum Aims To Develop And Instil In Pupils:</a:t>
            </a:r>
          </a:p>
        </p:txBody>
      </p:sp>
      <p:sp>
        <p:nvSpPr>
          <p:cNvPr id="12" name="Rectangle: Rounded Corners 11">
            <a:extLst>
              <a:ext uri="{FF2B5EF4-FFF2-40B4-BE49-F238E27FC236}">
                <a16:creationId xmlns:a16="http://schemas.microsoft.com/office/drawing/2014/main" id="{BA0A7BF7-31A3-6A1B-0C8E-A6F0034553B0}"/>
              </a:ext>
            </a:extLst>
          </p:cNvPr>
          <p:cNvSpPr/>
          <p:nvPr/>
        </p:nvSpPr>
        <p:spPr>
          <a:xfrm>
            <a:off x="492763" y="3259113"/>
            <a:ext cx="6653473" cy="534581"/>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95D6479-4BC1-0170-BC80-333DC382CE85}"/>
              </a:ext>
            </a:extLst>
          </p:cNvPr>
          <p:cNvSpPr/>
          <p:nvPr/>
        </p:nvSpPr>
        <p:spPr>
          <a:xfrm>
            <a:off x="3765673" y="2185796"/>
            <a:ext cx="3367514" cy="936729"/>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C4D63D6-B73A-D3A3-DA80-DE260787CE39}"/>
              </a:ext>
            </a:extLst>
          </p:cNvPr>
          <p:cNvSpPr/>
          <p:nvPr/>
        </p:nvSpPr>
        <p:spPr>
          <a:xfrm>
            <a:off x="492302" y="2182987"/>
            <a:ext cx="3118457" cy="936729"/>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D2051613-EAA4-31E3-05E6-480F2A7F9C01}"/>
              </a:ext>
            </a:extLst>
          </p:cNvPr>
          <p:cNvSpPr txBox="1"/>
          <p:nvPr/>
        </p:nvSpPr>
        <p:spPr>
          <a:xfrm>
            <a:off x="610955" y="2208420"/>
            <a:ext cx="2900771" cy="830997"/>
          </a:xfrm>
          <a:prstGeom prst="rect">
            <a:avLst/>
          </a:prstGeom>
          <a:noFill/>
        </p:spPr>
        <p:txBody>
          <a:bodyPr wrap="square" rtlCol="0">
            <a:spAutoFit/>
          </a:bodyPr>
          <a:lstStyle/>
          <a:p>
            <a:r>
              <a:rPr lang="en-GB" sz="1200"/>
              <a:t>Values, motivation, aspirations, and the moral imperatives in line with Gospel values and Catholic Social Teaching that inform their choices and actions.</a:t>
            </a:r>
          </a:p>
        </p:txBody>
      </p:sp>
      <p:sp>
        <p:nvSpPr>
          <p:cNvPr id="16" name="TextBox 15">
            <a:extLst>
              <a:ext uri="{FF2B5EF4-FFF2-40B4-BE49-F238E27FC236}">
                <a16:creationId xmlns:a16="http://schemas.microsoft.com/office/drawing/2014/main" id="{739F7564-B36F-6A32-D303-17555687FCE9}"/>
              </a:ext>
            </a:extLst>
          </p:cNvPr>
          <p:cNvSpPr txBox="1"/>
          <p:nvPr/>
        </p:nvSpPr>
        <p:spPr>
          <a:xfrm>
            <a:off x="3818454" y="2208532"/>
            <a:ext cx="3139763" cy="461665"/>
          </a:xfrm>
          <a:prstGeom prst="rect">
            <a:avLst/>
          </a:prstGeom>
          <a:noFill/>
        </p:spPr>
        <p:txBody>
          <a:bodyPr wrap="square" rtlCol="0">
            <a:spAutoFit/>
          </a:bodyPr>
          <a:lstStyle/>
          <a:p>
            <a:r>
              <a:rPr lang="en-GB" sz="1200"/>
              <a:t>The development of knowledge; </a:t>
            </a:r>
            <a:r>
              <a:rPr lang="en-GB" sz="1200" b="1"/>
              <a:t>progress in knowing more and remembering more. </a:t>
            </a:r>
          </a:p>
        </p:txBody>
      </p:sp>
      <p:sp>
        <p:nvSpPr>
          <p:cNvPr id="17" name="Rectangle: Rounded Corners 16">
            <a:extLst>
              <a:ext uri="{FF2B5EF4-FFF2-40B4-BE49-F238E27FC236}">
                <a16:creationId xmlns:a16="http://schemas.microsoft.com/office/drawing/2014/main" id="{FCFF2888-DD52-3B54-2BE1-98DA8FEF7398}"/>
              </a:ext>
            </a:extLst>
          </p:cNvPr>
          <p:cNvSpPr/>
          <p:nvPr/>
        </p:nvSpPr>
        <p:spPr>
          <a:xfrm>
            <a:off x="492764" y="3921250"/>
            <a:ext cx="3118456" cy="731034"/>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7671D35B-D111-52A7-5DCE-6CCDD2E708C9}"/>
              </a:ext>
            </a:extLst>
          </p:cNvPr>
          <p:cNvSpPr txBox="1"/>
          <p:nvPr/>
        </p:nvSpPr>
        <p:spPr>
          <a:xfrm>
            <a:off x="660705" y="3287430"/>
            <a:ext cx="6296965" cy="461665"/>
          </a:xfrm>
          <a:prstGeom prst="rect">
            <a:avLst/>
          </a:prstGeom>
          <a:noFill/>
        </p:spPr>
        <p:txBody>
          <a:bodyPr wrap="square" rtlCol="0">
            <a:spAutoFit/>
          </a:bodyPr>
          <a:lstStyle/>
          <a:p>
            <a:r>
              <a:rPr lang="en-GB" sz="1200"/>
              <a:t>The ability to apply; </a:t>
            </a:r>
            <a:r>
              <a:rPr lang="en-GB" sz="1200" b="1"/>
              <a:t>progress in knowledge applied in more challenging, relevant, and engaging ways, evidenced through pupils’ classroom work.</a:t>
            </a:r>
          </a:p>
        </p:txBody>
      </p:sp>
      <p:sp>
        <p:nvSpPr>
          <p:cNvPr id="19" name="TextBox 18">
            <a:extLst>
              <a:ext uri="{FF2B5EF4-FFF2-40B4-BE49-F238E27FC236}">
                <a16:creationId xmlns:a16="http://schemas.microsoft.com/office/drawing/2014/main" id="{74C6BE2F-00B5-BFFE-0021-C17F4042FC01}"/>
              </a:ext>
            </a:extLst>
          </p:cNvPr>
          <p:cNvSpPr txBox="1"/>
          <p:nvPr/>
        </p:nvSpPr>
        <p:spPr>
          <a:xfrm>
            <a:off x="647733" y="3948262"/>
            <a:ext cx="2825380" cy="646331"/>
          </a:xfrm>
          <a:prstGeom prst="rect">
            <a:avLst/>
          </a:prstGeom>
          <a:noFill/>
        </p:spPr>
        <p:txBody>
          <a:bodyPr wrap="square" rtlCol="0">
            <a:spAutoFit/>
          </a:bodyPr>
          <a:lstStyle/>
          <a:p>
            <a:r>
              <a:rPr lang="en-GB" sz="1200"/>
              <a:t>The acquisition of 21st century skills to translate knowledge into actions for success.</a:t>
            </a:r>
          </a:p>
        </p:txBody>
      </p:sp>
      <p:sp>
        <p:nvSpPr>
          <p:cNvPr id="20" name="Rectangle: Rounded Corners 19">
            <a:extLst>
              <a:ext uri="{FF2B5EF4-FFF2-40B4-BE49-F238E27FC236}">
                <a16:creationId xmlns:a16="http://schemas.microsoft.com/office/drawing/2014/main" id="{FAFA120C-920B-105F-3F80-D1D1C45A9481}"/>
              </a:ext>
            </a:extLst>
          </p:cNvPr>
          <p:cNvSpPr/>
          <p:nvPr/>
        </p:nvSpPr>
        <p:spPr>
          <a:xfrm>
            <a:off x="499286" y="4792133"/>
            <a:ext cx="6627375" cy="343042"/>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FA62264F-C9A2-919B-BF74-44DC7A8CC341}"/>
              </a:ext>
            </a:extLst>
          </p:cNvPr>
          <p:cNvSpPr/>
          <p:nvPr/>
        </p:nvSpPr>
        <p:spPr>
          <a:xfrm>
            <a:off x="3766016" y="3915856"/>
            <a:ext cx="3380220" cy="74212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D5CAAD9-19CF-ADC7-38E9-0E84704E43B8}"/>
              </a:ext>
            </a:extLst>
          </p:cNvPr>
          <p:cNvSpPr txBox="1"/>
          <p:nvPr/>
        </p:nvSpPr>
        <p:spPr>
          <a:xfrm>
            <a:off x="3818454" y="3947913"/>
            <a:ext cx="3126243" cy="461665"/>
          </a:xfrm>
          <a:prstGeom prst="rect">
            <a:avLst/>
          </a:prstGeom>
          <a:noFill/>
        </p:spPr>
        <p:txBody>
          <a:bodyPr wrap="square" rtlCol="0">
            <a:spAutoFit/>
          </a:bodyPr>
          <a:lstStyle/>
          <a:p>
            <a:r>
              <a:rPr lang="en-GB" sz="1200"/>
              <a:t>An understanding of how well they are doing and what they have to do to improve.</a:t>
            </a:r>
          </a:p>
        </p:txBody>
      </p:sp>
      <p:sp>
        <p:nvSpPr>
          <p:cNvPr id="23" name="TextBox 22">
            <a:extLst>
              <a:ext uri="{FF2B5EF4-FFF2-40B4-BE49-F238E27FC236}">
                <a16:creationId xmlns:a16="http://schemas.microsoft.com/office/drawing/2014/main" id="{3D7BCC1B-0400-149D-55DA-91CCA68119DA}"/>
              </a:ext>
            </a:extLst>
          </p:cNvPr>
          <p:cNvSpPr txBox="1"/>
          <p:nvPr/>
        </p:nvSpPr>
        <p:spPr>
          <a:xfrm>
            <a:off x="647733" y="4821332"/>
            <a:ext cx="6296964" cy="276999"/>
          </a:xfrm>
          <a:prstGeom prst="rect">
            <a:avLst/>
          </a:prstGeom>
          <a:noFill/>
        </p:spPr>
        <p:txBody>
          <a:bodyPr wrap="square" rtlCol="0">
            <a:spAutoFit/>
          </a:bodyPr>
          <a:lstStyle/>
          <a:p>
            <a:r>
              <a:rPr lang="en-GB" sz="1200"/>
              <a:t>A love of reading for pleasure and the ability to read well. </a:t>
            </a:r>
          </a:p>
        </p:txBody>
      </p:sp>
      <p:sp>
        <p:nvSpPr>
          <p:cNvPr id="25" name="TextBox 24">
            <a:extLst>
              <a:ext uri="{FF2B5EF4-FFF2-40B4-BE49-F238E27FC236}">
                <a16:creationId xmlns:a16="http://schemas.microsoft.com/office/drawing/2014/main" id="{4EEA9160-8A64-8F4A-0EC3-7577CE6318E3}"/>
              </a:ext>
            </a:extLst>
          </p:cNvPr>
          <p:cNvSpPr txBox="1"/>
          <p:nvPr/>
        </p:nvSpPr>
        <p:spPr>
          <a:xfrm>
            <a:off x="642227" y="6008051"/>
            <a:ext cx="6296964" cy="461665"/>
          </a:xfrm>
          <a:prstGeom prst="rect">
            <a:avLst/>
          </a:prstGeom>
          <a:noFill/>
        </p:spPr>
        <p:txBody>
          <a:bodyPr wrap="square" rtlCol="0">
            <a:spAutoFit/>
          </a:bodyPr>
          <a:lstStyle/>
          <a:p>
            <a:r>
              <a:rPr lang="en-GB" sz="1200"/>
              <a:t>The ability to write confidently in all subjects for a range of audiences, drawing upon a range of high-quality texts.</a:t>
            </a:r>
            <a:endParaRPr lang="en-GB" sz="1200" b="1" u="sng"/>
          </a:p>
        </p:txBody>
      </p:sp>
      <p:sp>
        <p:nvSpPr>
          <p:cNvPr id="31" name="Rectangle: Rounded Corners 30">
            <a:extLst>
              <a:ext uri="{FF2B5EF4-FFF2-40B4-BE49-F238E27FC236}">
                <a16:creationId xmlns:a16="http://schemas.microsoft.com/office/drawing/2014/main" id="{73DFC2FE-B821-EEE9-8975-7C9709E336BB}"/>
              </a:ext>
            </a:extLst>
          </p:cNvPr>
          <p:cNvSpPr/>
          <p:nvPr/>
        </p:nvSpPr>
        <p:spPr>
          <a:xfrm>
            <a:off x="499286" y="5264747"/>
            <a:ext cx="3111933" cy="584702"/>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715A627C-6D3B-539D-DEF5-B380629B3D31}"/>
              </a:ext>
            </a:extLst>
          </p:cNvPr>
          <p:cNvSpPr txBox="1"/>
          <p:nvPr/>
        </p:nvSpPr>
        <p:spPr>
          <a:xfrm>
            <a:off x="654255" y="5291759"/>
            <a:ext cx="2818857" cy="461665"/>
          </a:xfrm>
          <a:prstGeom prst="rect">
            <a:avLst/>
          </a:prstGeom>
          <a:noFill/>
        </p:spPr>
        <p:txBody>
          <a:bodyPr wrap="square" rtlCol="0">
            <a:spAutoFit/>
          </a:bodyPr>
          <a:lstStyle/>
          <a:p>
            <a:r>
              <a:rPr lang="en-GB" sz="1200"/>
              <a:t>Knowledge of, and the confidence to, articulate their learning.</a:t>
            </a:r>
          </a:p>
        </p:txBody>
      </p:sp>
      <p:sp>
        <p:nvSpPr>
          <p:cNvPr id="33" name="Rectangle: Rounded Corners 32">
            <a:extLst>
              <a:ext uri="{FF2B5EF4-FFF2-40B4-BE49-F238E27FC236}">
                <a16:creationId xmlns:a16="http://schemas.microsoft.com/office/drawing/2014/main" id="{30493DA2-EEE5-4A05-82D7-3334F39D3C8C}"/>
              </a:ext>
            </a:extLst>
          </p:cNvPr>
          <p:cNvSpPr/>
          <p:nvPr/>
        </p:nvSpPr>
        <p:spPr>
          <a:xfrm>
            <a:off x="3766187" y="5257222"/>
            <a:ext cx="3386571" cy="59222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DFA7F01C-7EBB-1A87-E21A-939F4CD4132D}"/>
              </a:ext>
            </a:extLst>
          </p:cNvPr>
          <p:cNvSpPr txBox="1"/>
          <p:nvPr/>
        </p:nvSpPr>
        <p:spPr>
          <a:xfrm>
            <a:off x="3779837" y="5290423"/>
            <a:ext cx="3171383" cy="461665"/>
          </a:xfrm>
          <a:prstGeom prst="rect">
            <a:avLst/>
          </a:prstGeom>
          <a:noFill/>
        </p:spPr>
        <p:txBody>
          <a:bodyPr wrap="square" rtlCol="0">
            <a:spAutoFit/>
          </a:bodyPr>
          <a:lstStyle/>
          <a:p>
            <a:r>
              <a:rPr lang="en-GB" sz="1200"/>
              <a:t>Readiness and motivation to succeed in their next phase of learning. </a:t>
            </a:r>
          </a:p>
        </p:txBody>
      </p:sp>
      <p:sp>
        <p:nvSpPr>
          <p:cNvPr id="37" name="Rectangle: Rounded Corners 36">
            <a:extLst>
              <a:ext uri="{FF2B5EF4-FFF2-40B4-BE49-F238E27FC236}">
                <a16:creationId xmlns:a16="http://schemas.microsoft.com/office/drawing/2014/main" id="{C389064A-FB8D-9C05-6B78-4C456BB7FC82}"/>
              </a:ext>
            </a:extLst>
          </p:cNvPr>
          <p:cNvSpPr/>
          <p:nvPr/>
        </p:nvSpPr>
        <p:spPr>
          <a:xfrm>
            <a:off x="492763" y="6874147"/>
            <a:ext cx="6633899" cy="1304797"/>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A78C8B31-07A0-86B1-D6B0-697E9BFEA917}"/>
              </a:ext>
            </a:extLst>
          </p:cNvPr>
          <p:cNvSpPr txBox="1"/>
          <p:nvPr/>
        </p:nvSpPr>
        <p:spPr>
          <a:xfrm>
            <a:off x="660705" y="6999791"/>
            <a:ext cx="6355805" cy="101566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200" b="1" u="sng">
                <a:solidFill>
                  <a:schemeClr val="bg1"/>
                </a:solidFill>
                <a:cs typeface="Calibri"/>
              </a:rPr>
              <a:t>Formative Assessment:</a:t>
            </a:r>
          </a:p>
          <a:p>
            <a:pPr algn="just"/>
            <a:r>
              <a:rPr lang="en-GB" sz="1200">
                <a:solidFill>
                  <a:schemeClr val="bg1"/>
                </a:solidFill>
                <a:cs typeface="Calibri"/>
              </a:rPr>
              <a:t>All formative assessment must inform planning and ensure adaptive teaching. Assessment must provide a measure of where pupils are in their learning, their knowledge and skill gaps, and provide detailed feedback to pupils on how to close those gaps. Feedback must cause thinking. A grade or score should not be provided to the pupil. </a:t>
            </a:r>
          </a:p>
        </p:txBody>
      </p:sp>
      <p:sp>
        <p:nvSpPr>
          <p:cNvPr id="39" name="Rectangle: Rounded Corners 38">
            <a:extLst>
              <a:ext uri="{FF2B5EF4-FFF2-40B4-BE49-F238E27FC236}">
                <a16:creationId xmlns:a16="http://schemas.microsoft.com/office/drawing/2014/main" id="{46A6141B-4814-AB38-7E2B-73E14A9C6CEA}"/>
              </a:ext>
            </a:extLst>
          </p:cNvPr>
          <p:cNvSpPr/>
          <p:nvPr/>
        </p:nvSpPr>
        <p:spPr>
          <a:xfrm>
            <a:off x="512340" y="8249122"/>
            <a:ext cx="6633898" cy="1798950"/>
          </a:xfrm>
          <a:prstGeom prst="round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BFEC6FC4-DE35-9564-248A-994E91EC9EFE}"/>
              </a:ext>
            </a:extLst>
          </p:cNvPr>
          <p:cNvSpPr txBox="1"/>
          <p:nvPr/>
        </p:nvSpPr>
        <p:spPr>
          <a:xfrm>
            <a:off x="660705" y="8374765"/>
            <a:ext cx="6389003" cy="156966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200" b="1" u="sng">
                <a:solidFill>
                  <a:schemeClr val="bg1"/>
                </a:solidFill>
                <a:cs typeface="Calibri"/>
              </a:rPr>
              <a:t>Summative Assessment:</a:t>
            </a:r>
          </a:p>
          <a:p>
            <a:pPr algn="just"/>
            <a:r>
              <a:rPr lang="en-GB" sz="1200">
                <a:solidFill>
                  <a:schemeClr val="bg1"/>
                </a:solidFill>
                <a:cs typeface="Calibri"/>
              </a:rPr>
              <a:t>Summative assessments must be graded using examination board / DfE objectives and grade criteria. In primary schools, this includes standardised testing against age related outcomes.</a:t>
            </a:r>
          </a:p>
          <a:p>
            <a:pPr algn="just"/>
            <a:endParaRPr lang="en-GB" sz="1200">
              <a:solidFill>
                <a:schemeClr val="bg1"/>
              </a:solidFill>
              <a:cs typeface="Calibri"/>
            </a:endParaRPr>
          </a:p>
          <a:p>
            <a:pPr algn="just"/>
            <a:r>
              <a:rPr lang="en-GB" sz="1200">
                <a:solidFill>
                  <a:schemeClr val="bg1"/>
                </a:solidFill>
                <a:cs typeface="Calibri"/>
              </a:rPr>
              <a:t>Data will be collected at 3 key points across the academic year as agreed at whole Trust level.</a:t>
            </a:r>
          </a:p>
          <a:p>
            <a:pPr algn="just"/>
            <a:endParaRPr lang="en-GB" sz="1200">
              <a:solidFill>
                <a:schemeClr val="bg1"/>
              </a:solidFill>
              <a:cs typeface="Calibri"/>
            </a:endParaRPr>
          </a:p>
          <a:p>
            <a:pPr algn="just"/>
            <a:r>
              <a:rPr lang="en-GB" sz="1200">
                <a:solidFill>
                  <a:schemeClr val="bg1"/>
                </a:solidFill>
                <a:cs typeface="Calibri"/>
              </a:rPr>
              <a:t>In the secondary phase of education, KS2 scaled scores in Maths, English Reading, Writing and Grammar will be used to determine pupils’ KS4 aspirational targets.</a:t>
            </a:r>
          </a:p>
        </p:txBody>
      </p:sp>
      <p:sp>
        <p:nvSpPr>
          <p:cNvPr id="42" name="TextBox 41">
            <a:extLst>
              <a:ext uri="{FF2B5EF4-FFF2-40B4-BE49-F238E27FC236}">
                <a16:creationId xmlns:a16="http://schemas.microsoft.com/office/drawing/2014/main" id="{84B8BBCF-3522-C8C0-A257-1D76144E0583}"/>
              </a:ext>
            </a:extLst>
          </p:cNvPr>
          <p:cNvSpPr txBox="1"/>
          <p:nvPr/>
        </p:nvSpPr>
        <p:spPr>
          <a:xfrm>
            <a:off x="16300" y="6563677"/>
            <a:ext cx="7585774" cy="307777"/>
          </a:xfrm>
          <a:prstGeom prst="rect">
            <a:avLst/>
          </a:prstGeom>
          <a:noFill/>
        </p:spPr>
        <p:txBody>
          <a:bodyPr wrap="square" rtlCol="0">
            <a:spAutoFit/>
          </a:bodyPr>
          <a:lstStyle/>
          <a:p>
            <a:pPr algn="ctr"/>
            <a:r>
              <a:rPr lang="en-GB" sz="1400" b="1">
                <a:solidFill>
                  <a:srgbClr val="006199"/>
                </a:solidFill>
                <a:latin typeface="Open Sans" panose="020B0606030504020204" pitchFamily="34" charset="0"/>
                <a:ea typeface="Open Sans" panose="020B0606030504020204" pitchFamily="34" charset="0"/>
                <a:cs typeface="Open Sans" panose="020B0606030504020204" pitchFamily="34" charset="0"/>
              </a:rPr>
              <a:t>Monitoring Progress: </a:t>
            </a:r>
          </a:p>
        </p:txBody>
      </p:sp>
      <p:pic>
        <p:nvPicPr>
          <p:cNvPr id="36" name="Picture 35" descr="A blue and white circle with a magnifying glass and a paper with check marks&#10;&#10;Description automatically generated">
            <a:extLst>
              <a:ext uri="{FF2B5EF4-FFF2-40B4-BE49-F238E27FC236}">
                <a16:creationId xmlns:a16="http://schemas.microsoft.com/office/drawing/2014/main" id="{84BC81F0-BD3F-83F8-B264-911C77FB3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2015" y="8921086"/>
            <a:ext cx="477017" cy="477017"/>
          </a:xfrm>
          <a:prstGeom prst="rect">
            <a:avLst/>
          </a:prstGeom>
        </p:spPr>
      </p:pic>
      <p:pic>
        <p:nvPicPr>
          <p:cNvPr id="45" name="Picture 44" descr="A blue and white circle with arrows pointing to a magnifying glass&#10;&#10;Description automatically generated">
            <a:extLst>
              <a:ext uri="{FF2B5EF4-FFF2-40B4-BE49-F238E27FC236}">
                <a16:creationId xmlns:a16="http://schemas.microsoft.com/office/drawing/2014/main" id="{D5B45FDE-5FB3-6946-BDAB-D7E6B2115A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2015" y="7287919"/>
            <a:ext cx="477251" cy="477251"/>
          </a:xfrm>
          <a:prstGeom prst="rect">
            <a:avLst/>
          </a:prstGeom>
        </p:spPr>
      </p:pic>
      <p:sp>
        <p:nvSpPr>
          <p:cNvPr id="2" name="Slide Number Placeholder 6">
            <a:extLst>
              <a:ext uri="{FF2B5EF4-FFF2-40B4-BE49-F238E27FC236}">
                <a16:creationId xmlns:a16="http://schemas.microsoft.com/office/drawing/2014/main" id="{5D8E934B-EAF2-B749-EF03-C45B78FC556B}"/>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30</a:t>
            </a:fld>
            <a:endParaRPr lang="en-GB" sz="1200" b="1">
              <a:solidFill>
                <a:schemeClr val="bg1"/>
              </a:solidFill>
            </a:endParaRPr>
          </a:p>
        </p:txBody>
      </p:sp>
    </p:spTree>
    <p:extLst>
      <p:ext uri="{BB962C8B-B14F-4D97-AF65-F5344CB8AC3E}">
        <p14:creationId xmlns:p14="http://schemas.microsoft.com/office/powerpoint/2010/main" val="1144319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85E8F6E-602D-E119-D971-82D8DCCDC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7" name="TextBox 6">
            <a:extLst>
              <a:ext uri="{FF2B5EF4-FFF2-40B4-BE49-F238E27FC236}">
                <a16:creationId xmlns:a16="http://schemas.microsoft.com/office/drawing/2014/main" id="{E2AC689A-5A70-3208-86D7-99292534CFC1}"/>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27" name="Rectangle: Rounded Corners 26">
            <a:extLst>
              <a:ext uri="{FF2B5EF4-FFF2-40B4-BE49-F238E27FC236}">
                <a16:creationId xmlns:a16="http://schemas.microsoft.com/office/drawing/2014/main" id="{69758A4B-7D97-28F2-0830-4829CE79788C}"/>
              </a:ext>
            </a:extLst>
          </p:cNvPr>
          <p:cNvSpPr/>
          <p:nvPr/>
        </p:nvSpPr>
        <p:spPr>
          <a:xfrm>
            <a:off x="3884588" y="2541690"/>
            <a:ext cx="3268171" cy="915322"/>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A diagram of a learning&#10;&#10;Description automatically generated">
            <a:extLst>
              <a:ext uri="{FF2B5EF4-FFF2-40B4-BE49-F238E27FC236}">
                <a16:creationId xmlns:a16="http://schemas.microsoft.com/office/drawing/2014/main" id="{F25CEDB5-90EB-5FDE-4537-A3064A24C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57" y="6690930"/>
            <a:ext cx="7310359" cy="33865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44E80E-A68C-63C9-3D6A-C5AA59B038C4}"/>
              </a:ext>
            </a:extLst>
          </p:cNvPr>
          <p:cNvSpPr txBox="1"/>
          <p:nvPr/>
        </p:nvSpPr>
        <p:spPr>
          <a:xfrm>
            <a:off x="1733550" y="501237"/>
            <a:ext cx="4124325" cy="369332"/>
          </a:xfrm>
          <a:prstGeom prst="rect">
            <a:avLst/>
          </a:prstGeom>
          <a:noFill/>
        </p:spPr>
        <p:txBody>
          <a:bodyPr wrap="square" lIns="91440" tIns="45720" rIns="91440" bIns="45720" rtlCol="0" anchor="t">
            <a:spAutoFit/>
          </a:bodyPr>
          <a:lstStyle/>
          <a:p>
            <a:pPr algn="ctr"/>
            <a:r>
              <a:rPr lang="en-GB" b="1">
                <a:solidFill>
                  <a:schemeClr val="bg1"/>
                </a:solidFill>
                <a:latin typeface="Open Sans"/>
                <a:ea typeface="Open Sans"/>
                <a:cs typeface="Open Sans"/>
              </a:rPr>
              <a:t>CURRICULUM &amp; ASSESSMENT </a:t>
            </a:r>
          </a:p>
        </p:txBody>
      </p:sp>
      <p:sp>
        <p:nvSpPr>
          <p:cNvPr id="6" name="Rectangle 5">
            <a:extLst>
              <a:ext uri="{FF2B5EF4-FFF2-40B4-BE49-F238E27FC236}">
                <a16:creationId xmlns:a16="http://schemas.microsoft.com/office/drawing/2014/main" id="{7747701E-EB7E-93C5-657C-29FE7EB3504B}"/>
              </a:ext>
            </a:extLst>
          </p:cNvPr>
          <p:cNvSpPr/>
          <p:nvPr/>
        </p:nvSpPr>
        <p:spPr>
          <a:xfrm>
            <a:off x="0" y="5363053"/>
            <a:ext cx="7559675" cy="1080442"/>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E0903EC-C234-AB8F-63A0-55C847AD5444}"/>
              </a:ext>
            </a:extLst>
          </p:cNvPr>
          <p:cNvSpPr txBox="1"/>
          <p:nvPr/>
        </p:nvSpPr>
        <p:spPr>
          <a:xfrm>
            <a:off x="0" y="1333283"/>
            <a:ext cx="7585774" cy="523220"/>
          </a:xfrm>
          <a:prstGeom prst="rect">
            <a:avLst/>
          </a:prstGeom>
          <a:noFill/>
        </p:spPr>
        <p:txBody>
          <a:bodyPr wrap="square" rtlCol="0">
            <a:spAutoFit/>
          </a:bodyPr>
          <a:lstStyle/>
          <a:p>
            <a:pPr algn="ctr"/>
            <a:r>
              <a:rPr lang="en-GB" sz="1400" b="1" u="sng">
                <a:solidFill>
                  <a:srgbClr val="006199"/>
                </a:solidFill>
                <a:latin typeface="Open Sans" panose="020B0606030504020204" pitchFamily="34" charset="0"/>
                <a:ea typeface="Open Sans" panose="020B0606030504020204" pitchFamily="34" charset="0"/>
                <a:cs typeface="Open Sans" panose="020B0606030504020204" pitchFamily="34" charset="0"/>
              </a:rPr>
              <a:t>We will report </a:t>
            </a:r>
            <a:r>
              <a:rPr lang="en-GB" sz="1400" b="1">
                <a:solidFill>
                  <a:srgbClr val="006199"/>
                </a:solidFill>
                <a:latin typeface="Open Sans" panose="020B0606030504020204" pitchFamily="34" charset="0"/>
                <a:ea typeface="Open Sans" panose="020B0606030504020204" pitchFamily="34" charset="0"/>
                <a:cs typeface="Open Sans" panose="020B0606030504020204" pitchFamily="34" charset="0"/>
              </a:rPr>
              <a:t>pupil progress through the curriculum, the knowledge, </a:t>
            </a:r>
          </a:p>
          <a:p>
            <a:pPr algn="ctr"/>
            <a:r>
              <a:rPr lang="en-GB" sz="1400" b="1">
                <a:solidFill>
                  <a:srgbClr val="006199"/>
                </a:solidFill>
                <a:latin typeface="Open Sans" panose="020B0606030504020204" pitchFamily="34" charset="0"/>
                <a:ea typeface="Open Sans" panose="020B0606030504020204" pitchFamily="34" charset="0"/>
                <a:cs typeface="Open Sans" panose="020B0606030504020204" pitchFamily="34" charset="0"/>
              </a:rPr>
              <a:t>and skills they have acquired, using the agreed terms:</a:t>
            </a:r>
          </a:p>
        </p:txBody>
      </p:sp>
      <p:sp>
        <p:nvSpPr>
          <p:cNvPr id="10" name="Rectangle: Rounded Corners 9">
            <a:extLst>
              <a:ext uri="{FF2B5EF4-FFF2-40B4-BE49-F238E27FC236}">
                <a16:creationId xmlns:a16="http://schemas.microsoft.com/office/drawing/2014/main" id="{6D848CDA-544E-0C93-FB8D-77942866ACCA}"/>
              </a:ext>
            </a:extLst>
          </p:cNvPr>
          <p:cNvSpPr/>
          <p:nvPr/>
        </p:nvSpPr>
        <p:spPr>
          <a:xfrm>
            <a:off x="499286" y="4269647"/>
            <a:ext cx="3196413" cy="803763"/>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A39902F5-D63C-2C30-4CAB-53188B80096F}"/>
              </a:ext>
            </a:extLst>
          </p:cNvPr>
          <p:cNvSpPr/>
          <p:nvPr/>
        </p:nvSpPr>
        <p:spPr>
          <a:xfrm>
            <a:off x="492764" y="2545960"/>
            <a:ext cx="3202936" cy="906447"/>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6A3EA6-95BE-D3FB-1FA3-087FDB4983D7}"/>
              </a:ext>
            </a:extLst>
          </p:cNvPr>
          <p:cNvSpPr/>
          <p:nvPr/>
        </p:nvSpPr>
        <p:spPr>
          <a:xfrm>
            <a:off x="3886199" y="2055745"/>
            <a:ext cx="3246987" cy="328995"/>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D879CEB1-B130-4363-46A8-ADF596028D2E}"/>
              </a:ext>
            </a:extLst>
          </p:cNvPr>
          <p:cNvSpPr/>
          <p:nvPr/>
        </p:nvSpPr>
        <p:spPr>
          <a:xfrm>
            <a:off x="499286" y="2069471"/>
            <a:ext cx="3215985" cy="32899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127104DD-4479-DFDF-D825-5F7B2A5D51DF}"/>
              </a:ext>
            </a:extLst>
          </p:cNvPr>
          <p:cNvSpPr txBox="1"/>
          <p:nvPr/>
        </p:nvSpPr>
        <p:spPr>
          <a:xfrm>
            <a:off x="492764" y="2055993"/>
            <a:ext cx="3202936" cy="276999"/>
          </a:xfrm>
          <a:prstGeom prst="rect">
            <a:avLst/>
          </a:prstGeom>
          <a:noFill/>
        </p:spPr>
        <p:txBody>
          <a:bodyPr wrap="square" rtlCol="0">
            <a:spAutoFit/>
          </a:bodyPr>
          <a:lstStyle/>
          <a:p>
            <a:r>
              <a:rPr lang="en-GB" sz="1200"/>
              <a:t>An overview of the taught curriculum.</a:t>
            </a:r>
          </a:p>
        </p:txBody>
      </p:sp>
      <p:sp>
        <p:nvSpPr>
          <p:cNvPr id="15" name="TextBox 14">
            <a:extLst>
              <a:ext uri="{FF2B5EF4-FFF2-40B4-BE49-F238E27FC236}">
                <a16:creationId xmlns:a16="http://schemas.microsoft.com/office/drawing/2014/main" id="{2F662D2A-C152-9055-87AA-F71AB4A90016}"/>
              </a:ext>
            </a:extLst>
          </p:cNvPr>
          <p:cNvSpPr txBox="1"/>
          <p:nvPr/>
        </p:nvSpPr>
        <p:spPr>
          <a:xfrm>
            <a:off x="3884588" y="2060597"/>
            <a:ext cx="3246987" cy="276999"/>
          </a:xfrm>
          <a:prstGeom prst="rect">
            <a:avLst/>
          </a:prstGeom>
          <a:noFill/>
        </p:spPr>
        <p:txBody>
          <a:bodyPr wrap="square" rtlCol="0">
            <a:spAutoFit/>
          </a:bodyPr>
          <a:lstStyle/>
          <a:p>
            <a:r>
              <a:rPr lang="en-GB" sz="1200"/>
              <a:t>Pupil’s attitudes to learning. </a:t>
            </a:r>
            <a:endParaRPr lang="en-GB" sz="1200" b="1"/>
          </a:p>
        </p:txBody>
      </p:sp>
      <p:sp>
        <p:nvSpPr>
          <p:cNvPr id="16" name="Rectangle: Rounded Corners 15">
            <a:extLst>
              <a:ext uri="{FF2B5EF4-FFF2-40B4-BE49-F238E27FC236}">
                <a16:creationId xmlns:a16="http://schemas.microsoft.com/office/drawing/2014/main" id="{29A74F47-480D-8E1A-87CE-08599256CBD7}"/>
              </a:ext>
            </a:extLst>
          </p:cNvPr>
          <p:cNvSpPr/>
          <p:nvPr/>
        </p:nvSpPr>
        <p:spPr>
          <a:xfrm>
            <a:off x="492764" y="3616099"/>
            <a:ext cx="3202936" cy="488677"/>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947E39D-E25B-0A72-ECB1-614A5A1CE75C}"/>
              </a:ext>
            </a:extLst>
          </p:cNvPr>
          <p:cNvSpPr txBox="1"/>
          <p:nvPr/>
        </p:nvSpPr>
        <p:spPr>
          <a:xfrm>
            <a:off x="499287" y="2574278"/>
            <a:ext cx="3196412" cy="830997"/>
          </a:xfrm>
          <a:prstGeom prst="rect">
            <a:avLst/>
          </a:prstGeom>
          <a:noFill/>
        </p:spPr>
        <p:txBody>
          <a:bodyPr wrap="square" rtlCol="0">
            <a:spAutoFit/>
          </a:bodyPr>
          <a:lstStyle/>
          <a:p>
            <a:r>
              <a:rPr lang="en-GB" sz="1200"/>
              <a:t>In EYFS, pupil’s achievement in reaching a Good Level of Development including seventeen areas of development and the effective characteristics of learning.</a:t>
            </a:r>
            <a:endParaRPr lang="en-GB" sz="1200" b="1"/>
          </a:p>
        </p:txBody>
      </p:sp>
      <p:sp>
        <p:nvSpPr>
          <p:cNvPr id="18" name="TextBox 17">
            <a:extLst>
              <a:ext uri="{FF2B5EF4-FFF2-40B4-BE49-F238E27FC236}">
                <a16:creationId xmlns:a16="http://schemas.microsoft.com/office/drawing/2014/main" id="{04430192-B76A-671E-53E6-D70525F969BE}"/>
              </a:ext>
            </a:extLst>
          </p:cNvPr>
          <p:cNvSpPr txBox="1"/>
          <p:nvPr/>
        </p:nvSpPr>
        <p:spPr>
          <a:xfrm>
            <a:off x="499287" y="3614536"/>
            <a:ext cx="3183762" cy="461665"/>
          </a:xfrm>
          <a:prstGeom prst="rect">
            <a:avLst/>
          </a:prstGeom>
          <a:noFill/>
        </p:spPr>
        <p:txBody>
          <a:bodyPr wrap="square" rtlCol="0">
            <a:spAutoFit/>
          </a:bodyPr>
          <a:lstStyle/>
          <a:p>
            <a:r>
              <a:rPr lang="en-GB" sz="1200"/>
              <a:t>In Key Stage 1, pupil’s achievement in the Phonics Screening Check (PSC).</a:t>
            </a:r>
          </a:p>
        </p:txBody>
      </p:sp>
      <p:sp>
        <p:nvSpPr>
          <p:cNvPr id="20" name="Rectangle: Rounded Corners 19">
            <a:extLst>
              <a:ext uri="{FF2B5EF4-FFF2-40B4-BE49-F238E27FC236}">
                <a16:creationId xmlns:a16="http://schemas.microsoft.com/office/drawing/2014/main" id="{B8CE4C5B-36B2-8EA0-874B-73C9FA9D2D9B}"/>
              </a:ext>
            </a:extLst>
          </p:cNvPr>
          <p:cNvSpPr/>
          <p:nvPr/>
        </p:nvSpPr>
        <p:spPr>
          <a:xfrm>
            <a:off x="3884587" y="3613963"/>
            <a:ext cx="3261649" cy="488677"/>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FC1C4A40-D387-CFFF-44AB-5150B99357A0}"/>
              </a:ext>
            </a:extLst>
          </p:cNvPr>
          <p:cNvSpPr txBox="1"/>
          <p:nvPr/>
        </p:nvSpPr>
        <p:spPr>
          <a:xfrm>
            <a:off x="3871936" y="3613977"/>
            <a:ext cx="3280823" cy="461665"/>
          </a:xfrm>
          <a:prstGeom prst="rect">
            <a:avLst/>
          </a:prstGeom>
          <a:noFill/>
        </p:spPr>
        <p:txBody>
          <a:bodyPr wrap="square" rtlCol="0">
            <a:spAutoFit/>
          </a:bodyPr>
          <a:lstStyle/>
          <a:p>
            <a:r>
              <a:rPr lang="en-GB" sz="1200"/>
              <a:t>In Year 4, pupil’s achievement in the Multiplication Times Tables Check (MTC).</a:t>
            </a:r>
          </a:p>
        </p:txBody>
      </p:sp>
      <p:sp>
        <p:nvSpPr>
          <p:cNvPr id="22" name="TextBox 21">
            <a:extLst>
              <a:ext uri="{FF2B5EF4-FFF2-40B4-BE49-F238E27FC236}">
                <a16:creationId xmlns:a16="http://schemas.microsoft.com/office/drawing/2014/main" id="{B73B00BF-3A82-66CE-EA60-789A02E6119B}"/>
              </a:ext>
            </a:extLst>
          </p:cNvPr>
          <p:cNvSpPr txBox="1"/>
          <p:nvPr/>
        </p:nvSpPr>
        <p:spPr>
          <a:xfrm>
            <a:off x="3884587" y="2565575"/>
            <a:ext cx="3246987" cy="646331"/>
          </a:xfrm>
          <a:prstGeom prst="rect">
            <a:avLst/>
          </a:prstGeom>
          <a:noFill/>
        </p:spPr>
        <p:txBody>
          <a:bodyPr wrap="square" rtlCol="0">
            <a:spAutoFit/>
          </a:bodyPr>
          <a:lstStyle/>
          <a:p>
            <a:r>
              <a:rPr lang="en-GB" sz="1200"/>
              <a:t>Pupil’s attainment in KS1 and KS2, using working grades compared to age related expectations (ARE), working towards, expected, greater depth.</a:t>
            </a:r>
          </a:p>
        </p:txBody>
      </p:sp>
      <p:sp>
        <p:nvSpPr>
          <p:cNvPr id="23" name="TextBox 22">
            <a:extLst>
              <a:ext uri="{FF2B5EF4-FFF2-40B4-BE49-F238E27FC236}">
                <a16:creationId xmlns:a16="http://schemas.microsoft.com/office/drawing/2014/main" id="{008A5A7C-D81E-3D31-A044-A269497A6F0F}"/>
              </a:ext>
            </a:extLst>
          </p:cNvPr>
          <p:cNvSpPr txBox="1"/>
          <p:nvPr/>
        </p:nvSpPr>
        <p:spPr>
          <a:xfrm>
            <a:off x="499286" y="4296558"/>
            <a:ext cx="3196413" cy="646331"/>
          </a:xfrm>
          <a:prstGeom prst="rect">
            <a:avLst/>
          </a:prstGeom>
          <a:noFill/>
        </p:spPr>
        <p:txBody>
          <a:bodyPr wrap="square" rtlCol="0">
            <a:spAutoFit/>
          </a:bodyPr>
          <a:lstStyle/>
          <a:p>
            <a:r>
              <a:rPr lang="en-GB" sz="1200" dirty="0"/>
              <a:t>Pupil’s progress through KS3 using continuous assessment and working grades of Acquiring, Developing, Securing, Extending.</a:t>
            </a:r>
            <a:endParaRPr lang="en-GB" sz="1200" b="1" u="sng" dirty="0"/>
          </a:p>
        </p:txBody>
      </p:sp>
      <p:sp>
        <p:nvSpPr>
          <p:cNvPr id="28" name="Rectangle: Rounded Corners 27">
            <a:extLst>
              <a:ext uri="{FF2B5EF4-FFF2-40B4-BE49-F238E27FC236}">
                <a16:creationId xmlns:a16="http://schemas.microsoft.com/office/drawing/2014/main" id="{3113DB95-F0B3-C991-442D-5572B08D7DBD}"/>
              </a:ext>
            </a:extLst>
          </p:cNvPr>
          <p:cNvSpPr/>
          <p:nvPr/>
        </p:nvSpPr>
        <p:spPr>
          <a:xfrm>
            <a:off x="3884587" y="4269647"/>
            <a:ext cx="3268172" cy="80376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8EBB1E-17DE-A581-E282-5214FF894A59}"/>
              </a:ext>
            </a:extLst>
          </p:cNvPr>
          <p:cNvSpPr txBox="1"/>
          <p:nvPr/>
        </p:nvSpPr>
        <p:spPr>
          <a:xfrm>
            <a:off x="3900750" y="4282818"/>
            <a:ext cx="3230824" cy="646331"/>
          </a:xfrm>
          <a:prstGeom prst="rect">
            <a:avLst/>
          </a:prstGeom>
          <a:noFill/>
        </p:spPr>
        <p:txBody>
          <a:bodyPr wrap="square" rtlCol="0">
            <a:spAutoFit/>
          </a:bodyPr>
          <a:lstStyle/>
          <a:p>
            <a:r>
              <a:rPr lang="en-GB" sz="1200" dirty="0"/>
              <a:t>In KS4 and 5, assessment objectives, current working grades, and progress towards target grades.</a:t>
            </a:r>
          </a:p>
        </p:txBody>
      </p:sp>
      <p:sp>
        <p:nvSpPr>
          <p:cNvPr id="2" name="Slide Number Placeholder 6">
            <a:extLst>
              <a:ext uri="{FF2B5EF4-FFF2-40B4-BE49-F238E27FC236}">
                <a16:creationId xmlns:a16="http://schemas.microsoft.com/office/drawing/2014/main" id="{6B406632-8E36-342C-988B-9233096848B9}"/>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31</a:t>
            </a:fld>
            <a:endParaRPr lang="en-GB" sz="1200" b="1">
              <a:solidFill>
                <a:schemeClr val="bg1"/>
              </a:solidFill>
            </a:endParaRPr>
          </a:p>
        </p:txBody>
      </p:sp>
      <p:pic>
        <p:nvPicPr>
          <p:cNvPr id="19" name="Picture 18" descr="A blue and white circle with arrows pointing to a magnifying glass&#10;&#10;Description automatically generated">
            <a:extLst>
              <a:ext uri="{FF2B5EF4-FFF2-40B4-BE49-F238E27FC236}">
                <a16:creationId xmlns:a16="http://schemas.microsoft.com/office/drawing/2014/main" id="{5E5BC7F1-C2E3-DD08-4BF6-49A1562DF06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84498" y="9742911"/>
            <a:ext cx="477251" cy="477251"/>
          </a:xfrm>
          <a:prstGeom prst="rect">
            <a:avLst/>
          </a:prstGeom>
        </p:spPr>
      </p:pic>
      <p:pic>
        <p:nvPicPr>
          <p:cNvPr id="24" name="Picture 23" descr="A blue and white circle with a magnifying glass and a paper with check marks&#10;&#10;Description automatically generated">
            <a:extLst>
              <a:ext uri="{FF2B5EF4-FFF2-40B4-BE49-F238E27FC236}">
                <a16:creationId xmlns:a16="http://schemas.microsoft.com/office/drawing/2014/main" id="{F1BE442E-4566-DF80-214B-94EBD724AFE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84498" y="6548228"/>
            <a:ext cx="477017" cy="477017"/>
          </a:xfrm>
          <a:prstGeom prst="rect">
            <a:avLst/>
          </a:prstGeom>
        </p:spPr>
      </p:pic>
    </p:spTree>
    <p:extLst>
      <p:ext uri="{BB962C8B-B14F-4D97-AF65-F5344CB8AC3E}">
        <p14:creationId xmlns:p14="http://schemas.microsoft.com/office/powerpoint/2010/main" val="2283007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90A78ECD-5399-2669-1820-C1B1554CB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21" name="TextBox 20">
            <a:extLst>
              <a:ext uri="{FF2B5EF4-FFF2-40B4-BE49-F238E27FC236}">
                <a16:creationId xmlns:a16="http://schemas.microsoft.com/office/drawing/2014/main" id="{257D3212-74EE-9B99-5590-5C2B6E1D3EC5}"/>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9" name="TextBox 8">
            <a:extLst>
              <a:ext uri="{FF2B5EF4-FFF2-40B4-BE49-F238E27FC236}">
                <a16:creationId xmlns:a16="http://schemas.microsoft.com/office/drawing/2014/main" id="{1FF1DAD1-9226-AD1C-3DAD-123C3D7A9749}"/>
              </a:ext>
            </a:extLst>
          </p:cNvPr>
          <p:cNvSpPr txBox="1"/>
          <p:nvPr/>
        </p:nvSpPr>
        <p:spPr>
          <a:xfrm>
            <a:off x="1723436" y="499098"/>
            <a:ext cx="4201533" cy="369332"/>
          </a:xfrm>
          <a:prstGeom prst="rect">
            <a:avLst/>
          </a:prstGeom>
          <a:noFill/>
        </p:spPr>
        <p:txBody>
          <a:bodyPr wrap="square" lIns="91440" tIns="45720" rIns="91440" bIns="45720" rtlCol="0" anchor="t">
            <a:spAutoFit/>
          </a:bodyPr>
          <a:lstStyle/>
          <a:p>
            <a:pPr algn="ctr"/>
            <a:r>
              <a:rPr lang="en-GB" b="1">
                <a:solidFill>
                  <a:schemeClr val="bg1"/>
                </a:solidFill>
                <a:latin typeface="Open Sans"/>
                <a:ea typeface="Open Sans"/>
                <a:cs typeface="Open Sans"/>
              </a:rPr>
              <a:t>QUALITY ASSURANCE Summary</a:t>
            </a:r>
            <a:endParaRPr lang="en-GB"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Rounded Corners 15">
            <a:extLst>
              <a:ext uri="{FF2B5EF4-FFF2-40B4-BE49-F238E27FC236}">
                <a16:creationId xmlns:a16="http://schemas.microsoft.com/office/drawing/2014/main" id="{6A9A361E-9850-C741-C788-505F68F60681}"/>
              </a:ext>
            </a:extLst>
          </p:cNvPr>
          <p:cNvSpPr/>
          <p:nvPr/>
        </p:nvSpPr>
        <p:spPr>
          <a:xfrm>
            <a:off x="479711" y="1689461"/>
            <a:ext cx="6660652" cy="529736"/>
          </a:xfrm>
          <a:prstGeom prst="round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E21FF76-AF90-74EF-4253-47356C0B7313}"/>
              </a:ext>
            </a:extLst>
          </p:cNvPr>
          <p:cNvSpPr/>
          <p:nvPr/>
        </p:nvSpPr>
        <p:spPr>
          <a:xfrm>
            <a:off x="472538" y="1170189"/>
            <a:ext cx="6653473" cy="363348"/>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FD287-20E6-FE49-CEEF-C0FA3D4A81B8}"/>
              </a:ext>
            </a:extLst>
          </p:cNvPr>
          <p:cNvSpPr txBox="1"/>
          <p:nvPr/>
        </p:nvSpPr>
        <p:spPr>
          <a:xfrm>
            <a:off x="479712" y="1218121"/>
            <a:ext cx="6437224" cy="276999"/>
          </a:xfrm>
          <a:prstGeom prst="rect">
            <a:avLst/>
          </a:prstGeom>
          <a:noFill/>
        </p:spPr>
        <p:txBody>
          <a:bodyPr wrap="square" lIns="91440" tIns="45720" rIns="91440" bIns="45720" rtlCol="0" anchor="t">
            <a:spAutoFit/>
          </a:bodyPr>
          <a:lstStyle/>
          <a:p>
            <a:r>
              <a:rPr lang="en-GB" sz="1200">
                <a:solidFill>
                  <a:schemeClr val="bg1"/>
                </a:solidFill>
              </a:rPr>
              <a:t>We are committed to continuous improvement inspired by the best evidence.</a:t>
            </a:r>
          </a:p>
        </p:txBody>
      </p:sp>
      <p:sp>
        <p:nvSpPr>
          <p:cNvPr id="19" name="TextBox 18">
            <a:extLst>
              <a:ext uri="{FF2B5EF4-FFF2-40B4-BE49-F238E27FC236}">
                <a16:creationId xmlns:a16="http://schemas.microsoft.com/office/drawing/2014/main" id="{1DEFEF70-D8A0-A449-0B88-8025D1C3F3B0}"/>
              </a:ext>
            </a:extLst>
          </p:cNvPr>
          <p:cNvSpPr txBox="1"/>
          <p:nvPr/>
        </p:nvSpPr>
        <p:spPr>
          <a:xfrm>
            <a:off x="479712" y="1719024"/>
            <a:ext cx="6358288" cy="461665"/>
          </a:xfrm>
          <a:prstGeom prst="rect">
            <a:avLst/>
          </a:prstGeom>
          <a:noFill/>
        </p:spPr>
        <p:txBody>
          <a:bodyPr wrap="square" lIns="91440" tIns="45720" rIns="91440" bIns="45720" rtlCol="0" anchor="t">
            <a:spAutoFit/>
          </a:bodyPr>
          <a:lstStyle/>
          <a:p>
            <a:r>
              <a:rPr lang="en-GB" sz="1200">
                <a:solidFill>
                  <a:schemeClr val="bg1"/>
                </a:solidFill>
                <a:ea typeface="+mn-lt"/>
                <a:cs typeface="+mn-lt"/>
              </a:rPr>
              <a:t>We expect leaders have a consistent approach to the quality assurance so they set appropriate, actionable feedback to ensure quality outcomes for all pupils. </a:t>
            </a:r>
            <a:endParaRPr lang="en-US">
              <a:solidFill>
                <a:schemeClr val="bg1"/>
              </a:solidFill>
            </a:endParaRPr>
          </a:p>
        </p:txBody>
      </p:sp>
      <p:sp>
        <p:nvSpPr>
          <p:cNvPr id="20" name="Rectangle: Rounded Corners 19">
            <a:extLst>
              <a:ext uri="{FF2B5EF4-FFF2-40B4-BE49-F238E27FC236}">
                <a16:creationId xmlns:a16="http://schemas.microsoft.com/office/drawing/2014/main" id="{E202073D-3412-993D-D27C-E1BFFD0BA9D9}"/>
              </a:ext>
            </a:extLst>
          </p:cNvPr>
          <p:cNvSpPr/>
          <p:nvPr/>
        </p:nvSpPr>
        <p:spPr>
          <a:xfrm>
            <a:off x="451462" y="2368410"/>
            <a:ext cx="6688901" cy="751671"/>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200">
                <a:solidFill>
                  <a:srgbClr val="FFFFFF"/>
                </a:solidFill>
                <a:latin typeface="Calibri"/>
                <a:ea typeface="Calibri"/>
                <a:cs typeface="Calibri"/>
              </a:rPr>
              <a:t>Great</a:t>
            </a:r>
            <a:r>
              <a:rPr lang="en-GB" sz="1200" b="0" i="0" u="none" strike="noStrike" baseline="0">
                <a:solidFill>
                  <a:srgbClr val="FFFFFF"/>
                </a:solidFill>
                <a:latin typeface="Calibri"/>
                <a:ea typeface="Calibri"/>
                <a:cs typeface="Calibri"/>
              </a:rPr>
              <a:t> teaching is the most important lever to improve pupil attainment. Ensuring </a:t>
            </a:r>
            <a:r>
              <a:rPr lang="en-GB" sz="1200">
                <a:solidFill>
                  <a:srgbClr val="FFFFFF"/>
                </a:solidFill>
                <a:latin typeface="Calibri"/>
                <a:ea typeface="Calibri"/>
                <a:cs typeface="Calibri"/>
              </a:rPr>
              <a:t>all staff are </a:t>
            </a:r>
            <a:r>
              <a:rPr lang="en-GB" sz="1200" b="0" i="0" u="none" strike="noStrike" baseline="0">
                <a:solidFill>
                  <a:srgbClr val="FFFFFF"/>
                </a:solidFill>
                <a:latin typeface="Calibri"/>
                <a:ea typeface="Calibri"/>
                <a:cs typeface="Calibri"/>
              </a:rPr>
              <a:t>supported </a:t>
            </a:r>
            <a:r>
              <a:rPr lang="en-GB" sz="1200">
                <a:solidFill>
                  <a:srgbClr val="FFFFFF"/>
                </a:solidFill>
                <a:latin typeface="Calibri"/>
                <a:ea typeface="Calibri"/>
                <a:cs typeface="Calibri"/>
              </a:rPr>
              <a:t>to deliver</a:t>
            </a:r>
            <a:r>
              <a:rPr lang="en-GB" sz="1200" b="0" i="0" u="none" strike="noStrike" baseline="0">
                <a:solidFill>
                  <a:srgbClr val="FFFFFF"/>
                </a:solidFill>
                <a:latin typeface="Calibri"/>
                <a:ea typeface="Calibri"/>
                <a:cs typeface="Calibri"/>
              </a:rPr>
              <a:t> </a:t>
            </a:r>
            <a:r>
              <a:rPr lang="en-GB" sz="1200">
                <a:solidFill>
                  <a:srgbClr val="FFFFFF"/>
                </a:solidFill>
                <a:latin typeface="Calibri"/>
                <a:ea typeface="Calibri"/>
                <a:cs typeface="Calibri"/>
              </a:rPr>
              <a:t>great </a:t>
            </a:r>
            <a:r>
              <a:rPr lang="en-GB" sz="1200" b="0" i="0" u="none" strike="noStrike" baseline="0">
                <a:solidFill>
                  <a:srgbClr val="FFFFFF"/>
                </a:solidFill>
                <a:latin typeface="Calibri"/>
                <a:ea typeface="Calibri"/>
                <a:cs typeface="Calibri"/>
              </a:rPr>
              <a:t>teaching is essential to achieving the best outcomes, particularly </a:t>
            </a:r>
            <a:r>
              <a:rPr lang="en-GB" sz="1200">
                <a:solidFill>
                  <a:srgbClr val="FFFFFF"/>
                </a:solidFill>
                <a:latin typeface="Calibri"/>
                <a:ea typeface="Calibri"/>
                <a:cs typeface="Calibri"/>
              </a:rPr>
              <a:t>the disadvantaged, EEF</a:t>
            </a:r>
            <a:r>
              <a:rPr lang="en-GB" sz="1200" b="0" i="0" u="none" strike="noStrike" baseline="0">
                <a:solidFill>
                  <a:srgbClr val="FFFFFF"/>
                </a:solidFill>
                <a:latin typeface="Calibri"/>
                <a:ea typeface="Calibri"/>
                <a:cs typeface="Calibri"/>
              </a:rPr>
              <a:t> </a:t>
            </a:r>
            <a:endParaRPr lang="en-GB">
              <a:cs typeface="Calibri" panose="020F0502020204030204"/>
            </a:endParaRPr>
          </a:p>
        </p:txBody>
      </p:sp>
      <p:sp>
        <p:nvSpPr>
          <p:cNvPr id="27" name="TextBox 26">
            <a:extLst>
              <a:ext uri="{FF2B5EF4-FFF2-40B4-BE49-F238E27FC236}">
                <a16:creationId xmlns:a16="http://schemas.microsoft.com/office/drawing/2014/main" id="{579994CD-D591-7DB7-833A-8B485BDC5887}"/>
              </a:ext>
            </a:extLst>
          </p:cNvPr>
          <p:cNvSpPr txBox="1"/>
          <p:nvPr/>
        </p:nvSpPr>
        <p:spPr>
          <a:xfrm>
            <a:off x="626649" y="4658918"/>
            <a:ext cx="6296965" cy="276999"/>
          </a:xfrm>
          <a:prstGeom prst="rect">
            <a:avLst/>
          </a:prstGeom>
          <a:noFill/>
        </p:spPr>
        <p:txBody>
          <a:bodyPr wrap="square" rtlCol="0">
            <a:spAutoFit/>
          </a:bodyPr>
          <a:lstStyle/>
          <a:p>
            <a:r>
              <a:rPr lang="en-GB" sz="1200">
                <a:solidFill>
                  <a:schemeClr val="bg1"/>
                </a:solidFill>
              </a:rPr>
              <a:t>To evaluate teaching and inform professional development.</a:t>
            </a:r>
            <a:endParaRPr lang="en-GB" sz="1200" b="1">
              <a:solidFill>
                <a:schemeClr val="bg1"/>
              </a:solidFill>
            </a:endParaRPr>
          </a:p>
        </p:txBody>
      </p:sp>
      <p:sp>
        <p:nvSpPr>
          <p:cNvPr id="32" name="Rectangle: Rounded Corners 31">
            <a:extLst>
              <a:ext uri="{FF2B5EF4-FFF2-40B4-BE49-F238E27FC236}">
                <a16:creationId xmlns:a16="http://schemas.microsoft.com/office/drawing/2014/main" id="{86622B96-E178-E269-DD9A-CA0A3FFDE7E6}"/>
              </a:ext>
            </a:extLst>
          </p:cNvPr>
          <p:cNvSpPr/>
          <p:nvPr/>
        </p:nvSpPr>
        <p:spPr>
          <a:xfrm>
            <a:off x="540578" y="3672799"/>
            <a:ext cx="872089" cy="690237"/>
          </a:xfrm>
          <a:prstGeom prst="roundRect">
            <a:avLst/>
          </a:prstGeom>
          <a:solidFill>
            <a:schemeClr val="bg1"/>
          </a:solid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2AC8CDCE-603D-C597-62EB-74B444F5A9ED}"/>
              </a:ext>
            </a:extLst>
          </p:cNvPr>
          <p:cNvSpPr/>
          <p:nvPr/>
        </p:nvSpPr>
        <p:spPr>
          <a:xfrm>
            <a:off x="1581498" y="3678784"/>
            <a:ext cx="1685053" cy="690237"/>
          </a:xfrm>
          <a:prstGeom prst="roundRect">
            <a:avLst/>
          </a:prstGeom>
          <a:solidFill>
            <a:schemeClr val="bg1"/>
          </a:solid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F3E164-CC87-4288-081B-C7AD49D9AED6}"/>
              </a:ext>
            </a:extLst>
          </p:cNvPr>
          <p:cNvSpPr/>
          <p:nvPr/>
        </p:nvSpPr>
        <p:spPr>
          <a:xfrm>
            <a:off x="3380237" y="3688080"/>
            <a:ext cx="1385927" cy="690237"/>
          </a:xfrm>
          <a:prstGeom prst="roundRect">
            <a:avLst/>
          </a:prstGeom>
          <a:solidFill>
            <a:schemeClr val="bg1"/>
          </a:solid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881FF5B0-CAD9-66EA-9B07-51CCD42A42CA}"/>
              </a:ext>
            </a:extLst>
          </p:cNvPr>
          <p:cNvSpPr/>
          <p:nvPr/>
        </p:nvSpPr>
        <p:spPr>
          <a:xfrm>
            <a:off x="4872631" y="3669157"/>
            <a:ext cx="1147508" cy="690237"/>
          </a:xfrm>
          <a:prstGeom prst="roundRect">
            <a:avLst/>
          </a:prstGeom>
          <a:solidFill>
            <a:schemeClr val="bg1"/>
          </a:solid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8706E02-7AF9-B082-EF46-9BB21A15D0EE}"/>
              </a:ext>
            </a:extLst>
          </p:cNvPr>
          <p:cNvSpPr/>
          <p:nvPr/>
        </p:nvSpPr>
        <p:spPr>
          <a:xfrm>
            <a:off x="6093088" y="3659387"/>
            <a:ext cx="993665" cy="690237"/>
          </a:xfrm>
          <a:prstGeom prst="roundRect">
            <a:avLst/>
          </a:prstGeom>
          <a:solidFill>
            <a:schemeClr val="bg1"/>
          </a:solid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E9C3D913-440F-F23B-C95D-403A8B26A881}"/>
              </a:ext>
            </a:extLst>
          </p:cNvPr>
          <p:cNvSpPr txBox="1"/>
          <p:nvPr/>
        </p:nvSpPr>
        <p:spPr>
          <a:xfrm>
            <a:off x="553687" y="3885511"/>
            <a:ext cx="851804" cy="276999"/>
          </a:xfrm>
          <a:prstGeom prst="rect">
            <a:avLst/>
          </a:prstGeom>
          <a:noFill/>
        </p:spPr>
        <p:txBody>
          <a:bodyPr wrap="square" rtlCol="0" anchor="ctr">
            <a:spAutoFit/>
          </a:bodyPr>
          <a:lstStyle/>
          <a:p>
            <a:pPr algn="ctr"/>
            <a:r>
              <a:rPr lang="en-GB" sz="1200">
                <a:solidFill>
                  <a:srgbClr val="006199"/>
                </a:solidFill>
              </a:rPr>
              <a:t>Pupil voice</a:t>
            </a:r>
            <a:endParaRPr lang="en-GB" sz="1200" b="1">
              <a:solidFill>
                <a:srgbClr val="006199"/>
              </a:solidFill>
            </a:endParaRPr>
          </a:p>
        </p:txBody>
      </p:sp>
      <p:sp>
        <p:nvSpPr>
          <p:cNvPr id="46" name="TextBox 45">
            <a:extLst>
              <a:ext uri="{FF2B5EF4-FFF2-40B4-BE49-F238E27FC236}">
                <a16:creationId xmlns:a16="http://schemas.microsoft.com/office/drawing/2014/main" id="{A5EFE279-B1C2-6865-2BEA-5B9BED4522FD}"/>
              </a:ext>
            </a:extLst>
          </p:cNvPr>
          <p:cNvSpPr txBox="1"/>
          <p:nvPr/>
        </p:nvSpPr>
        <p:spPr>
          <a:xfrm>
            <a:off x="1492756" y="3701529"/>
            <a:ext cx="1759746" cy="646331"/>
          </a:xfrm>
          <a:prstGeom prst="rect">
            <a:avLst/>
          </a:prstGeom>
          <a:noFill/>
        </p:spPr>
        <p:txBody>
          <a:bodyPr wrap="square" lIns="91440" tIns="45720" rIns="91440" bIns="45720" rtlCol="0" anchor="ctr">
            <a:spAutoFit/>
          </a:bodyPr>
          <a:lstStyle/>
          <a:p>
            <a:pPr algn="ctr"/>
            <a:r>
              <a:rPr lang="en-GB" sz="1200">
                <a:solidFill>
                  <a:srgbClr val="006199"/>
                </a:solidFill>
              </a:rPr>
              <a:t>Curriculum planning adapted to meet individual needs </a:t>
            </a:r>
            <a:endParaRPr lang="en-GB" sz="1200">
              <a:solidFill>
                <a:srgbClr val="006199"/>
              </a:solidFill>
              <a:cs typeface="Calibri"/>
            </a:endParaRPr>
          </a:p>
        </p:txBody>
      </p:sp>
      <p:sp>
        <p:nvSpPr>
          <p:cNvPr id="47" name="TextBox 46">
            <a:extLst>
              <a:ext uri="{FF2B5EF4-FFF2-40B4-BE49-F238E27FC236}">
                <a16:creationId xmlns:a16="http://schemas.microsoft.com/office/drawing/2014/main" id="{1588C48E-A5BD-4F02-1E95-B3D252DCF7BC}"/>
              </a:ext>
            </a:extLst>
          </p:cNvPr>
          <p:cNvSpPr txBox="1"/>
          <p:nvPr/>
        </p:nvSpPr>
        <p:spPr>
          <a:xfrm>
            <a:off x="3528500" y="3701529"/>
            <a:ext cx="1117258" cy="646331"/>
          </a:xfrm>
          <a:prstGeom prst="rect">
            <a:avLst/>
          </a:prstGeom>
          <a:noFill/>
        </p:spPr>
        <p:txBody>
          <a:bodyPr wrap="square" rtlCol="0" anchor="ctr">
            <a:spAutoFit/>
          </a:bodyPr>
          <a:lstStyle/>
          <a:p>
            <a:pPr algn="ctr"/>
            <a:r>
              <a:rPr lang="en-GB" sz="1200">
                <a:solidFill>
                  <a:srgbClr val="006199"/>
                </a:solidFill>
              </a:rPr>
              <a:t>Attainment and progress data analysis </a:t>
            </a:r>
            <a:endParaRPr lang="en-GB" sz="1200" b="1">
              <a:solidFill>
                <a:srgbClr val="006199"/>
              </a:solidFill>
            </a:endParaRPr>
          </a:p>
        </p:txBody>
      </p:sp>
      <p:sp>
        <p:nvSpPr>
          <p:cNvPr id="48" name="TextBox 47">
            <a:extLst>
              <a:ext uri="{FF2B5EF4-FFF2-40B4-BE49-F238E27FC236}">
                <a16:creationId xmlns:a16="http://schemas.microsoft.com/office/drawing/2014/main" id="{B53DA3D2-8D69-05A6-5E20-B5B04F57AC56}"/>
              </a:ext>
            </a:extLst>
          </p:cNvPr>
          <p:cNvSpPr txBox="1"/>
          <p:nvPr/>
        </p:nvSpPr>
        <p:spPr>
          <a:xfrm>
            <a:off x="4884716" y="3867520"/>
            <a:ext cx="1117258" cy="276999"/>
          </a:xfrm>
          <a:prstGeom prst="rect">
            <a:avLst/>
          </a:prstGeom>
          <a:noFill/>
        </p:spPr>
        <p:txBody>
          <a:bodyPr wrap="square" rtlCol="0">
            <a:spAutoFit/>
          </a:bodyPr>
          <a:lstStyle/>
          <a:p>
            <a:pPr algn="ctr"/>
            <a:r>
              <a:rPr lang="en-GB" sz="1200">
                <a:solidFill>
                  <a:srgbClr val="006199"/>
                </a:solidFill>
              </a:rPr>
              <a:t>Work sampling</a:t>
            </a:r>
            <a:endParaRPr lang="en-GB" sz="1200" b="1">
              <a:solidFill>
                <a:srgbClr val="006199"/>
              </a:solidFill>
            </a:endParaRPr>
          </a:p>
        </p:txBody>
      </p:sp>
      <p:sp>
        <p:nvSpPr>
          <p:cNvPr id="49" name="TextBox 48">
            <a:extLst>
              <a:ext uri="{FF2B5EF4-FFF2-40B4-BE49-F238E27FC236}">
                <a16:creationId xmlns:a16="http://schemas.microsoft.com/office/drawing/2014/main" id="{2D6AE319-F236-532B-C660-E0C92CFD91A9}"/>
              </a:ext>
            </a:extLst>
          </p:cNvPr>
          <p:cNvSpPr txBox="1"/>
          <p:nvPr/>
        </p:nvSpPr>
        <p:spPr>
          <a:xfrm>
            <a:off x="6093088" y="3862602"/>
            <a:ext cx="993665" cy="276999"/>
          </a:xfrm>
          <a:prstGeom prst="rect">
            <a:avLst/>
          </a:prstGeom>
          <a:noFill/>
        </p:spPr>
        <p:txBody>
          <a:bodyPr wrap="square" rtlCol="0" anchor="ctr">
            <a:spAutoFit/>
          </a:bodyPr>
          <a:lstStyle/>
          <a:p>
            <a:pPr algn="ctr"/>
            <a:r>
              <a:rPr lang="en-GB" sz="1200">
                <a:solidFill>
                  <a:srgbClr val="006199"/>
                </a:solidFill>
              </a:rPr>
              <a:t>Lesson visits</a:t>
            </a:r>
            <a:endParaRPr lang="en-GB" sz="1200" b="1">
              <a:solidFill>
                <a:srgbClr val="006199"/>
              </a:solidFill>
            </a:endParaRPr>
          </a:p>
        </p:txBody>
      </p:sp>
      <p:sp>
        <p:nvSpPr>
          <p:cNvPr id="2" name="Rectangle: Rounded Corners 1">
            <a:extLst>
              <a:ext uri="{FF2B5EF4-FFF2-40B4-BE49-F238E27FC236}">
                <a16:creationId xmlns:a16="http://schemas.microsoft.com/office/drawing/2014/main" id="{953A8377-EB6D-6AEF-5385-F2EE3387F5A5}"/>
              </a:ext>
            </a:extLst>
          </p:cNvPr>
          <p:cNvSpPr/>
          <p:nvPr/>
        </p:nvSpPr>
        <p:spPr>
          <a:xfrm>
            <a:off x="3857625" y="6352966"/>
            <a:ext cx="3325794" cy="89733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3" name="Rectangle: Rounded Corners 2">
            <a:extLst>
              <a:ext uri="{FF2B5EF4-FFF2-40B4-BE49-F238E27FC236}">
                <a16:creationId xmlns:a16="http://schemas.microsoft.com/office/drawing/2014/main" id="{BDDC36A0-CAC5-2BC9-4DE6-1A4939AA60EA}"/>
              </a:ext>
            </a:extLst>
          </p:cNvPr>
          <p:cNvSpPr/>
          <p:nvPr/>
        </p:nvSpPr>
        <p:spPr>
          <a:xfrm>
            <a:off x="529946" y="6359718"/>
            <a:ext cx="3175279" cy="882522"/>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5" name="TextBox 14">
            <a:extLst>
              <a:ext uri="{FF2B5EF4-FFF2-40B4-BE49-F238E27FC236}">
                <a16:creationId xmlns:a16="http://schemas.microsoft.com/office/drawing/2014/main" id="{8B663699-283B-A739-B8B3-53F8C90A3665}"/>
              </a:ext>
            </a:extLst>
          </p:cNvPr>
          <p:cNvSpPr txBox="1"/>
          <p:nvPr/>
        </p:nvSpPr>
        <p:spPr>
          <a:xfrm>
            <a:off x="626650" y="6352587"/>
            <a:ext cx="2961100"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t>Staff are entitled to be celebrated and have areas for development clearly identified, then be provided with access to relevant exceptional professional development.</a:t>
            </a:r>
          </a:p>
        </p:txBody>
      </p:sp>
      <p:sp>
        <p:nvSpPr>
          <p:cNvPr id="10" name="TextBox 19">
            <a:extLst>
              <a:ext uri="{FF2B5EF4-FFF2-40B4-BE49-F238E27FC236}">
                <a16:creationId xmlns:a16="http://schemas.microsoft.com/office/drawing/2014/main" id="{4E5B8F91-8384-4974-4CE7-B86902317782}"/>
              </a:ext>
            </a:extLst>
          </p:cNvPr>
          <p:cNvSpPr txBox="1"/>
          <p:nvPr/>
        </p:nvSpPr>
        <p:spPr>
          <a:xfrm>
            <a:off x="3971924" y="6347853"/>
            <a:ext cx="3196837"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t>A professional development programme that will provide opportunities for staff to participate in a variety of learning opportunities building whole school and Trust capacity. </a:t>
            </a:r>
          </a:p>
        </p:txBody>
      </p:sp>
      <p:sp>
        <p:nvSpPr>
          <p:cNvPr id="12" name="TextBox 11">
            <a:extLst>
              <a:ext uri="{FF2B5EF4-FFF2-40B4-BE49-F238E27FC236}">
                <a16:creationId xmlns:a16="http://schemas.microsoft.com/office/drawing/2014/main" id="{15093F82-4117-A20A-3A4B-52B6533542DF}"/>
              </a:ext>
            </a:extLst>
          </p:cNvPr>
          <p:cNvSpPr txBox="1"/>
          <p:nvPr/>
        </p:nvSpPr>
        <p:spPr>
          <a:xfrm>
            <a:off x="1787078" y="5909884"/>
            <a:ext cx="4137891"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a:solidFill>
                  <a:srgbClr val="000000"/>
                </a:solidFill>
                <a:latin typeface="Times"/>
                <a:ea typeface="Open Sans"/>
                <a:cs typeface="Times"/>
              </a:rPr>
              <a:t> </a:t>
            </a:r>
            <a:r>
              <a:rPr lang="en-GB" sz="1600" b="1">
                <a:solidFill>
                  <a:srgbClr val="006199"/>
                </a:solidFill>
                <a:latin typeface="Open Sans"/>
                <a:ea typeface="Open Sans"/>
                <a:cs typeface="Open Sans"/>
              </a:rPr>
              <a:t>PROFESSIONAL DEVELOPMENT</a:t>
            </a:r>
            <a:endParaRPr lang="en-US">
              <a:latin typeface="Open Sans"/>
              <a:ea typeface="Open Sans"/>
              <a:cs typeface="Open Sans"/>
            </a:endParaRPr>
          </a:p>
        </p:txBody>
      </p:sp>
      <p:sp>
        <p:nvSpPr>
          <p:cNvPr id="14" name="TextBox 13">
            <a:extLst>
              <a:ext uri="{FF2B5EF4-FFF2-40B4-BE49-F238E27FC236}">
                <a16:creationId xmlns:a16="http://schemas.microsoft.com/office/drawing/2014/main" id="{217525C1-6C4F-BD06-D5D3-79FDF5D413CA}"/>
              </a:ext>
            </a:extLst>
          </p:cNvPr>
          <p:cNvSpPr txBox="1"/>
          <p:nvPr/>
        </p:nvSpPr>
        <p:spPr>
          <a:xfrm>
            <a:off x="529946" y="8083715"/>
            <a:ext cx="66689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cs typeface="Calibri"/>
              </a:rPr>
              <a:t>An additional strand to quality assurance process is moderation involving all staff, it is focused on professional development. It takes place at a school and Trust level. The process is designed to allow staff a voice in sharing opinions on pupil work from across the curriculum. </a:t>
            </a:r>
          </a:p>
        </p:txBody>
      </p:sp>
      <p:sp>
        <p:nvSpPr>
          <p:cNvPr id="34" name="Rectangle 33">
            <a:extLst>
              <a:ext uri="{FF2B5EF4-FFF2-40B4-BE49-F238E27FC236}">
                <a16:creationId xmlns:a16="http://schemas.microsoft.com/office/drawing/2014/main" id="{58B77E57-DBA6-2022-430E-8D372324EB4E}"/>
              </a:ext>
            </a:extLst>
          </p:cNvPr>
          <p:cNvSpPr/>
          <p:nvPr/>
        </p:nvSpPr>
        <p:spPr>
          <a:xfrm>
            <a:off x="0" y="8895459"/>
            <a:ext cx="7587385" cy="126284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35" name="TextBox 38">
            <a:extLst>
              <a:ext uri="{FF2B5EF4-FFF2-40B4-BE49-F238E27FC236}">
                <a16:creationId xmlns:a16="http://schemas.microsoft.com/office/drawing/2014/main" id="{DB9661E3-EDAC-4F8A-B700-B00552922D6E}"/>
              </a:ext>
            </a:extLst>
          </p:cNvPr>
          <p:cNvSpPr txBox="1"/>
          <p:nvPr/>
        </p:nvSpPr>
        <p:spPr>
          <a:xfrm>
            <a:off x="459156" y="8999986"/>
            <a:ext cx="6712085" cy="101566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i="1">
                <a:solidFill>
                  <a:schemeClr val="bg1"/>
                </a:solidFill>
                <a:ea typeface="+mn-lt"/>
                <a:cs typeface="+mn-lt"/>
              </a:rPr>
              <a:t>“Professional learning happens when we think hard about our practice  </a:t>
            </a:r>
          </a:p>
          <a:p>
            <a:pPr algn="ctr"/>
            <a:r>
              <a:rPr lang="en-GB" sz="1600" b="1" i="1">
                <a:solidFill>
                  <a:schemeClr val="bg1"/>
                </a:solidFill>
                <a:ea typeface="+mn-lt"/>
                <a:cs typeface="+mn-lt"/>
              </a:rPr>
              <a:t>and take full ownership of it.” </a:t>
            </a:r>
            <a:endParaRPr lang="en-GB" sz="1400" b="1">
              <a:solidFill>
                <a:schemeClr val="bg1"/>
              </a:solidFill>
              <a:ea typeface="+mn-lt"/>
              <a:cs typeface="+mn-lt"/>
            </a:endParaRPr>
          </a:p>
          <a:p>
            <a:pPr algn="ctr"/>
            <a:endParaRPr lang="en-GB" sz="1400" b="1">
              <a:solidFill>
                <a:schemeClr val="bg1"/>
              </a:solidFill>
              <a:ea typeface="+mn-lt"/>
              <a:cs typeface="+mn-lt"/>
            </a:endParaRPr>
          </a:p>
          <a:p>
            <a:pPr algn="ctr"/>
            <a:r>
              <a:rPr lang="en-GB" sz="1400" b="1">
                <a:solidFill>
                  <a:schemeClr val="bg1"/>
                </a:solidFill>
                <a:ea typeface="+mn-lt"/>
                <a:cs typeface="+mn-lt"/>
              </a:rPr>
              <a:t>- Dr Tristian </a:t>
            </a:r>
            <a:r>
              <a:rPr lang="en-GB" sz="1400" b="1" err="1">
                <a:solidFill>
                  <a:schemeClr val="bg1"/>
                </a:solidFill>
                <a:ea typeface="+mn-lt"/>
                <a:cs typeface="+mn-lt"/>
              </a:rPr>
              <a:t>Stobie</a:t>
            </a:r>
            <a:endParaRPr lang="en-GB" sz="1400" b="1">
              <a:solidFill>
                <a:schemeClr val="bg1"/>
              </a:solidFill>
              <a:ea typeface="+mn-lt"/>
              <a:cs typeface="+mn-lt"/>
            </a:endParaRPr>
          </a:p>
        </p:txBody>
      </p:sp>
      <p:sp>
        <p:nvSpPr>
          <p:cNvPr id="6" name="TextBox 5">
            <a:extLst>
              <a:ext uri="{FF2B5EF4-FFF2-40B4-BE49-F238E27FC236}">
                <a16:creationId xmlns:a16="http://schemas.microsoft.com/office/drawing/2014/main" id="{E05A9579-BFBF-8DE4-F106-BD3DDA588E3F}"/>
              </a:ext>
            </a:extLst>
          </p:cNvPr>
          <p:cNvSpPr txBox="1"/>
          <p:nvPr/>
        </p:nvSpPr>
        <p:spPr>
          <a:xfrm>
            <a:off x="1431634" y="3224080"/>
            <a:ext cx="49351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accent1">
                    <a:lumMod val="50000"/>
                  </a:schemeClr>
                </a:solidFill>
                <a:cs typeface="Calibri"/>
              </a:rPr>
              <a:t>Quality Assurance activities </a:t>
            </a:r>
          </a:p>
        </p:txBody>
      </p:sp>
      <p:sp>
        <p:nvSpPr>
          <p:cNvPr id="7" name="Rectangle 6">
            <a:extLst>
              <a:ext uri="{FF2B5EF4-FFF2-40B4-BE49-F238E27FC236}">
                <a16:creationId xmlns:a16="http://schemas.microsoft.com/office/drawing/2014/main" id="{99C48E5F-D098-CE9C-383F-3D7527E69F52}"/>
              </a:ext>
            </a:extLst>
          </p:cNvPr>
          <p:cNvSpPr/>
          <p:nvPr/>
        </p:nvSpPr>
        <p:spPr>
          <a:xfrm>
            <a:off x="0" y="4549676"/>
            <a:ext cx="7587385" cy="126284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1" name="TextBox 38">
            <a:extLst>
              <a:ext uri="{FF2B5EF4-FFF2-40B4-BE49-F238E27FC236}">
                <a16:creationId xmlns:a16="http://schemas.microsoft.com/office/drawing/2014/main" id="{38C4C940-7F7C-3278-4F9D-3B699490FD4B}"/>
              </a:ext>
            </a:extLst>
          </p:cNvPr>
          <p:cNvSpPr txBox="1"/>
          <p:nvPr/>
        </p:nvSpPr>
        <p:spPr>
          <a:xfrm>
            <a:off x="459156" y="4654203"/>
            <a:ext cx="6712085" cy="101566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i="1">
                <a:solidFill>
                  <a:schemeClr val="bg1"/>
                </a:solidFill>
                <a:ea typeface="+mn-lt"/>
                <a:cs typeface="+mn-lt"/>
              </a:rPr>
              <a:t>“True intuitive expertise is learned from prolonged experience with good feedback.”  </a:t>
            </a:r>
            <a:endParaRPr lang="en-GB" sz="1400" b="1">
              <a:solidFill>
                <a:schemeClr val="bg1"/>
              </a:solidFill>
              <a:ea typeface="+mn-lt"/>
              <a:cs typeface="+mn-lt"/>
            </a:endParaRPr>
          </a:p>
          <a:p>
            <a:pPr algn="ctr"/>
            <a:endParaRPr lang="en-GB" sz="1400" b="1">
              <a:solidFill>
                <a:schemeClr val="bg1"/>
              </a:solidFill>
              <a:ea typeface="+mn-lt"/>
              <a:cs typeface="+mn-lt"/>
            </a:endParaRPr>
          </a:p>
          <a:p>
            <a:pPr algn="ctr"/>
            <a:r>
              <a:rPr lang="en-GB" sz="1400" b="1">
                <a:solidFill>
                  <a:schemeClr val="bg1"/>
                </a:solidFill>
                <a:ea typeface="+mn-lt"/>
                <a:cs typeface="+mn-lt"/>
              </a:rPr>
              <a:t>- Daniel Kahneman</a:t>
            </a:r>
          </a:p>
        </p:txBody>
      </p:sp>
      <p:sp>
        <p:nvSpPr>
          <p:cNvPr id="13" name="Rectangle: Rounded Corners 12">
            <a:extLst>
              <a:ext uri="{FF2B5EF4-FFF2-40B4-BE49-F238E27FC236}">
                <a16:creationId xmlns:a16="http://schemas.microsoft.com/office/drawing/2014/main" id="{889E95D0-28C4-8CCF-484B-0C4DCF8A2B56}"/>
              </a:ext>
            </a:extLst>
          </p:cNvPr>
          <p:cNvSpPr/>
          <p:nvPr/>
        </p:nvSpPr>
        <p:spPr>
          <a:xfrm>
            <a:off x="529946" y="7417110"/>
            <a:ext cx="6668915" cy="524731"/>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200">
                <a:solidFill>
                  <a:srgbClr val="FFFFFF"/>
                </a:solidFill>
                <a:latin typeface="Calibri"/>
                <a:ea typeface="Calibri"/>
                <a:cs typeface="Calibri"/>
              </a:rPr>
              <a:t>Calendared quality assurance opportunities; two each term. Once per term it will include five key activities, one to four visited a second time each term.  </a:t>
            </a:r>
          </a:p>
        </p:txBody>
      </p:sp>
      <p:sp>
        <p:nvSpPr>
          <p:cNvPr id="8" name="Slide Number Placeholder 6">
            <a:extLst>
              <a:ext uri="{FF2B5EF4-FFF2-40B4-BE49-F238E27FC236}">
                <a16:creationId xmlns:a16="http://schemas.microsoft.com/office/drawing/2014/main" id="{E10C4AD1-CA96-EE49-4864-CF32F721A994}"/>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32</a:t>
            </a:fld>
            <a:endParaRPr lang="en-GB" sz="1200" b="1">
              <a:solidFill>
                <a:schemeClr val="bg1"/>
              </a:solidFill>
            </a:endParaRPr>
          </a:p>
        </p:txBody>
      </p:sp>
    </p:spTree>
    <p:extLst>
      <p:ext uri="{BB962C8B-B14F-4D97-AF65-F5344CB8AC3E}">
        <p14:creationId xmlns:p14="http://schemas.microsoft.com/office/powerpoint/2010/main" val="1827061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C2C54AB2-5DB5-663D-9958-89581406E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5" name="TextBox 4">
            <a:extLst>
              <a:ext uri="{FF2B5EF4-FFF2-40B4-BE49-F238E27FC236}">
                <a16:creationId xmlns:a16="http://schemas.microsoft.com/office/drawing/2014/main" id="{5BF63979-34F8-3864-1ABF-6C47C6F8EDF7}"/>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9" name="TextBox 8">
            <a:extLst>
              <a:ext uri="{FF2B5EF4-FFF2-40B4-BE49-F238E27FC236}">
                <a16:creationId xmlns:a16="http://schemas.microsoft.com/office/drawing/2014/main" id="{1FF1DAD1-9226-AD1C-3DAD-123C3D7A9749}"/>
              </a:ext>
            </a:extLst>
          </p:cNvPr>
          <p:cNvSpPr txBox="1"/>
          <p:nvPr/>
        </p:nvSpPr>
        <p:spPr>
          <a:xfrm>
            <a:off x="1723436" y="499098"/>
            <a:ext cx="4096927" cy="400110"/>
          </a:xfrm>
          <a:prstGeom prst="rect">
            <a:avLst/>
          </a:prstGeom>
          <a:noFill/>
        </p:spPr>
        <p:txBody>
          <a:bodyPr wrap="square" lIns="91440" tIns="45720" rIns="91440" bIns="45720" rtlCol="0" anchor="t">
            <a:spAutoFit/>
          </a:bodyPr>
          <a:lstStyle/>
          <a:p>
            <a:pPr algn="ctr"/>
            <a:r>
              <a:rPr lang="en-GB" sz="2000" b="1">
                <a:solidFill>
                  <a:schemeClr val="bg1"/>
                </a:solidFill>
                <a:latin typeface="Open Sans"/>
                <a:ea typeface="Open Sans"/>
                <a:cs typeface="Open Sans"/>
              </a:rPr>
              <a:t>TIMETABLING</a:t>
            </a:r>
            <a:endParaRPr lang="en-GB"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9ED0292E-1DBE-AAB2-954F-9B09193B9586}"/>
              </a:ext>
            </a:extLst>
          </p:cNvPr>
          <p:cNvSpPr txBox="1"/>
          <p:nvPr/>
        </p:nvSpPr>
        <p:spPr>
          <a:xfrm>
            <a:off x="716714" y="3643693"/>
            <a:ext cx="6296965" cy="276999"/>
          </a:xfrm>
          <a:prstGeom prst="rect">
            <a:avLst/>
          </a:prstGeom>
          <a:noFill/>
        </p:spPr>
        <p:txBody>
          <a:bodyPr wrap="square" lIns="91440" tIns="45720" rIns="91440" bIns="45720" rtlCol="0" anchor="t">
            <a:spAutoFit/>
          </a:bodyPr>
          <a:lstStyle/>
          <a:p>
            <a:r>
              <a:rPr lang="en-GB" sz="1200">
                <a:solidFill>
                  <a:schemeClr val="bg1"/>
                </a:solidFill>
              </a:rPr>
              <a:t>To  have developed a clear and consistent approach completed in a timely manner. </a:t>
            </a:r>
          </a:p>
        </p:txBody>
      </p:sp>
      <p:sp>
        <p:nvSpPr>
          <p:cNvPr id="34" name="Rectangle 33">
            <a:extLst>
              <a:ext uri="{FF2B5EF4-FFF2-40B4-BE49-F238E27FC236}">
                <a16:creationId xmlns:a16="http://schemas.microsoft.com/office/drawing/2014/main" id="{58B77E57-DBA6-2022-430E-8D372324EB4E}"/>
              </a:ext>
            </a:extLst>
          </p:cNvPr>
          <p:cNvSpPr/>
          <p:nvPr/>
        </p:nvSpPr>
        <p:spPr>
          <a:xfrm>
            <a:off x="-15250" y="8881241"/>
            <a:ext cx="7587385" cy="1297984"/>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i="1">
                <a:solidFill>
                  <a:schemeClr val="bg1"/>
                </a:solidFill>
                <a:latin typeface="Calibri"/>
                <a:ea typeface="Raleway"/>
                <a:cs typeface="Raleway"/>
              </a:rPr>
              <a:t>"At each stage of education, our school curriculum prepares pupils for adult life by equipping them with the knowledge and skills they need to be responsible, respectful, active citizens who contribute positively to society."  </a:t>
            </a:r>
          </a:p>
          <a:p>
            <a:pPr algn="ctr"/>
            <a:endParaRPr lang="en-US" sz="1400">
              <a:solidFill>
                <a:schemeClr val="bg1"/>
              </a:solidFill>
              <a:latin typeface="Calibri"/>
              <a:ea typeface="Raleway"/>
              <a:cs typeface="Raleway"/>
            </a:endParaRPr>
          </a:p>
          <a:p>
            <a:pPr algn="ctr"/>
            <a:r>
              <a:rPr lang="en-US" sz="1400" b="1">
                <a:solidFill>
                  <a:schemeClr val="bg1"/>
                </a:solidFill>
                <a:latin typeface="Calibri"/>
                <a:ea typeface="Raleway"/>
                <a:cs typeface="Raleway"/>
              </a:rPr>
              <a:t>- Matt Bromley</a:t>
            </a:r>
            <a:endParaRPr lang="en-GB" sz="1400" b="1">
              <a:solidFill>
                <a:schemeClr val="bg1"/>
              </a:solidFill>
              <a:latin typeface="Calibri"/>
              <a:cs typeface="Calibri"/>
            </a:endParaRPr>
          </a:p>
        </p:txBody>
      </p:sp>
      <p:sp>
        <p:nvSpPr>
          <p:cNvPr id="6" name="TextBox 5">
            <a:extLst>
              <a:ext uri="{FF2B5EF4-FFF2-40B4-BE49-F238E27FC236}">
                <a16:creationId xmlns:a16="http://schemas.microsoft.com/office/drawing/2014/main" id="{A6AD38D3-F31E-2DF9-6363-CFA830CA5203}"/>
              </a:ext>
            </a:extLst>
          </p:cNvPr>
          <p:cNvSpPr txBox="1"/>
          <p:nvPr/>
        </p:nvSpPr>
        <p:spPr>
          <a:xfrm>
            <a:off x="219073" y="924429"/>
            <a:ext cx="7134225"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400" b="1" dirty="0">
                <a:solidFill>
                  <a:srgbClr val="006199"/>
                </a:solidFill>
                <a:ea typeface="+mn-lt"/>
                <a:cs typeface="+mn-lt"/>
              </a:rPr>
              <a:t>At St Bede’ we teach a broad and balanced curriculum for all pupils, which:</a:t>
            </a:r>
            <a:endParaRPr lang="en-US" sz="1400" b="1" dirty="0">
              <a:solidFill>
                <a:srgbClr val="006199"/>
              </a:solidFill>
            </a:endParaRPr>
          </a:p>
          <a:p>
            <a:pPr marL="171450" indent="-171450" algn="just">
              <a:buFont typeface="Arial" panose="020B0604020202020204" pitchFamily="34" charset="0"/>
              <a:buChar char="•"/>
            </a:pPr>
            <a:r>
              <a:rPr lang="en-GB" sz="1200" dirty="0">
                <a:ea typeface="Verdana"/>
                <a:cs typeface="Calibri"/>
              </a:rPr>
              <a:t>Promotes their spiritual, moral, social, cultural, mental and physical development;</a:t>
            </a:r>
          </a:p>
          <a:p>
            <a:pPr marL="171450" indent="-171450" algn="just">
              <a:buFont typeface="Arial" panose="020B0604020202020204" pitchFamily="34" charset="0"/>
              <a:buChar char="•"/>
            </a:pPr>
            <a:r>
              <a:rPr lang="en-GB" sz="1200" dirty="0">
                <a:ea typeface="Verdana"/>
                <a:cs typeface="Calibri"/>
              </a:rPr>
              <a:t>Prepares them for the opportunities, responsibilities and experiences of adult life. </a:t>
            </a:r>
          </a:p>
        </p:txBody>
      </p:sp>
      <p:sp>
        <p:nvSpPr>
          <p:cNvPr id="10" name="TextBox 9">
            <a:extLst>
              <a:ext uri="{FF2B5EF4-FFF2-40B4-BE49-F238E27FC236}">
                <a16:creationId xmlns:a16="http://schemas.microsoft.com/office/drawing/2014/main" id="{CE32B90E-114B-763C-EEB6-F5BEF6CF9E29}"/>
              </a:ext>
            </a:extLst>
          </p:cNvPr>
          <p:cNvSpPr txBox="1"/>
          <p:nvPr/>
        </p:nvSpPr>
        <p:spPr>
          <a:xfrm>
            <a:off x="219073" y="2862242"/>
            <a:ext cx="7134225" cy="2523768"/>
          </a:xfrm>
          <a:prstGeom prst="rect">
            <a:avLst/>
          </a:prstGeom>
          <a:noFill/>
        </p:spPr>
        <p:txBody>
          <a:bodyPr wrap="square" lIns="91440" tIns="45720" rIns="91440" bIns="45720" rtlCol="0" anchor="t">
            <a:spAutoFit/>
          </a:bodyPr>
          <a:lstStyle/>
          <a:p>
            <a:pPr algn="just"/>
            <a:r>
              <a:rPr lang="en-GB" sz="1200">
                <a:ea typeface="+mn-lt"/>
                <a:cs typeface="+mn-lt"/>
              </a:rPr>
              <a:t>We use the National Curriculum as the foundation to our ambitious curriculum subjects, in addition to Religious Education. We customise this basic entitlement to learning to create our own distinctive and unique curriculum, guided by shared principles but personalised to our context and locality of the schools. The curriculum, in its entirety both taught and hidden, represents the whole of a child’s schooling experience.</a:t>
            </a:r>
          </a:p>
          <a:p>
            <a:pPr algn="just"/>
            <a:endParaRPr lang="en-GB" sz="1200">
              <a:ea typeface="+mn-lt"/>
              <a:cs typeface="+mn-lt"/>
            </a:endParaRPr>
          </a:p>
          <a:p>
            <a:pPr algn="just"/>
            <a:r>
              <a:rPr lang="en-GB" sz="1200">
                <a:ea typeface="+mn-lt"/>
                <a:cs typeface="+mn-lt"/>
              </a:rPr>
              <a:t>To achieve effective transition between phases an agreed amount of content is necessary. The aim is to provide a breadth and depth of learning, with each stage building upon earlier learning. English and maths a priority, because they open access to other subjects. Rich and varied learning across </a:t>
            </a:r>
            <a:r>
              <a:rPr lang="en-GB" sz="1200" i="1">
                <a:ea typeface="+mn-lt"/>
                <a:cs typeface="+mn-lt"/>
              </a:rPr>
              <a:t>all </a:t>
            </a:r>
            <a:r>
              <a:rPr lang="en-GB" sz="1200">
                <a:ea typeface="+mn-lt"/>
                <a:cs typeface="+mn-lt"/>
              </a:rPr>
              <a:t>subjects is essential to pupil motivation and progress in school. Leaders decide upon and provide a rationale for the importance they give to all subjects. This is guided by government recommendations and the science of learning. We have a clear steer from current documentation as to the suggested time allocation for subjects. </a:t>
            </a:r>
          </a:p>
          <a:p>
            <a:pPr algn="just"/>
            <a:endParaRPr lang="en-GB" sz="1200">
              <a:ea typeface="+mn-lt"/>
              <a:cs typeface="+mn-lt"/>
            </a:endParaRPr>
          </a:p>
          <a:p>
            <a:pPr algn="just"/>
            <a:r>
              <a:rPr lang="en-GB" sz="1400" b="1">
                <a:solidFill>
                  <a:srgbClr val="006199"/>
                </a:solidFill>
                <a:ea typeface="+mn-lt"/>
                <a:cs typeface="+mn-lt"/>
              </a:rPr>
              <a:t>To maximise children’s learning in a subject it is suggested that:</a:t>
            </a:r>
          </a:p>
        </p:txBody>
      </p:sp>
      <p:graphicFrame>
        <p:nvGraphicFramePr>
          <p:cNvPr id="12" name="Table 11">
            <a:extLst>
              <a:ext uri="{FF2B5EF4-FFF2-40B4-BE49-F238E27FC236}">
                <a16:creationId xmlns:a16="http://schemas.microsoft.com/office/drawing/2014/main" id="{880E5C97-6E72-A43D-1F53-6769A3D0D60C}"/>
              </a:ext>
            </a:extLst>
          </p:cNvPr>
          <p:cNvGraphicFramePr>
            <a:graphicFrameLocks noGrp="1"/>
          </p:cNvGraphicFramePr>
          <p:nvPr>
            <p:extLst>
              <p:ext uri="{D42A27DB-BD31-4B8C-83A1-F6EECF244321}">
                <p14:modId xmlns:p14="http://schemas.microsoft.com/office/powerpoint/2010/main" val="1806304092"/>
              </p:ext>
            </p:extLst>
          </p:nvPr>
        </p:nvGraphicFramePr>
        <p:xfrm>
          <a:off x="219073" y="1674908"/>
          <a:ext cx="7134226" cy="1146582"/>
        </p:xfrm>
        <a:graphic>
          <a:graphicData uri="http://schemas.openxmlformats.org/drawingml/2006/table">
            <a:tbl>
              <a:tblPr firstRow="1" bandRow="1">
                <a:tableStyleId>{5C22544A-7EE6-4342-B048-85BDC9FD1C3A}</a:tableStyleId>
              </a:tblPr>
              <a:tblGrid>
                <a:gridCol w="785771">
                  <a:extLst>
                    <a:ext uri="{9D8B030D-6E8A-4147-A177-3AD203B41FA5}">
                      <a16:colId xmlns:a16="http://schemas.microsoft.com/office/drawing/2014/main" val="4041914883"/>
                    </a:ext>
                  </a:extLst>
                </a:gridCol>
                <a:gridCol w="628616">
                  <a:extLst>
                    <a:ext uri="{9D8B030D-6E8A-4147-A177-3AD203B41FA5}">
                      <a16:colId xmlns:a16="http://schemas.microsoft.com/office/drawing/2014/main" val="3246863356"/>
                    </a:ext>
                  </a:extLst>
                </a:gridCol>
                <a:gridCol w="339742">
                  <a:extLst>
                    <a:ext uri="{9D8B030D-6E8A-4147-A177-3AD203B41FA5}">
                      <a16:colId xmlns:a16="http://schemas.microsoft.com/office/drawing/2014/main" val="3894976201"/>
                    </a:ext>
                  </a:extLst>
                </a:gridCol>
                <a:gridCol w="603182">
                  <a:extLst>
                    <a:ext uri="{9D8B030D-6E8A-4147-A177-3AD203B41FA5}">
                      <a16:colId xmlns:a16="http://schemas.microsoft.com/office/drawing/2014/main" val="1557193180"/>
                    </a:ext>
                  </a:extLst>
                </a:gridCol>
                <a:gridCol w="471463">
                  <a:extLst>
                    <a:ext uri="{9D8B030D-6E8A-4147-A177-3AD203B41FA5}">
                      <a16:colId xmlns:a16="http://schemas.microsoft.com/office/drawing/2014/main" val="2153768965"/>
                    </a:ext>
                  </a:extLst>
                </a:gridCol>
                <a:gridCol w="314308">
                  <a:extLst>
                    <a:ext uri="{9D8B030D-6E8A-4147-A177-3AD203B41FA5}">
                      <a16:colId xmlns:a16="http://schemas.microsoft.com/office/drawing/2014/main" val="4194386350"/>
                    </a:ext>
                  </a:extLst>
                </a:gridCol>
                <a:gridCol w="785770">
                  <a:extLst>
                    <a:ext uri="{9D8B030D-6E8A-4147-A177-3AD203B41FA5}">
                      <a16:colId xmlns:a16="http://schemas.microsoft.com/office/drawing/2014/main" val="2659026832"/>
                    </a:ext>
                  </a:extLst>
                </a:gridCol>
                <a:gridCol w="314309">
                  <a:extLst>
                    <a:ext uri="{9D8B030D-6E8A-4147-A177-3AD203B41FA5}">
                      <a16:colId xmlns:a16="http://schemas.microsoft.com/office/drawing/2014/main" val="1400467732"/>
                    </a:ext>
                  </a:extLst>
                </a:gridCol>
                <a:gridCol w="601948">
                  <a:extLst>
                    <a:ext uri="{9D8B030D-6E8A-4147-A177-3AD203B41FA5}">
                      <a16:colId xmlns:a16="http://schemas.microsoft.com/office/drawing/2014/main" val="3380077315"/>
                    </a:ext>
                  </a:extLst>
                </a:gridCol>
                <a:gridCol w="874731">
                  <a:extLst>
                    <a:ext uri="{9D8B030D-6E8A-4147-A177-3AD203B41FA5}">
                      <a16:colId xmlns:a16="http://schemas.microsoft.com/office/drawing/2014/main" val="1496075200"/>
                    </a:ext>
                  </a:extLst>
                </a:gridCol>
                <a:gridCol w="592552">
                  <a:extLst>
                    <a:ext uri="{9D8B030D-6E8A-4147-A177-3AD203B41FA5}">
                      <a16:colId xmlns:a16="http://schemas.microsoft.com/office/drawing/2014/main" val="3057402184"/>
                    </a:ext>
                  </a:extLst>
                </a:gridCol>
                <a:gridCol w="821834">
                  <a:extLst>
                    <a:ext uri="{9D8B030D-6E8A-4147-A177-3AD203B41FA5}">
                      <a16:colId xmlns:a16="http://schemas.microsoft.com/office/drawing/2014/main" val="3320783319"/>
                    </a:ext>
                  </a:extLst>
                </a:gridCol>
              </a:tblGrid>
              <a:tr h="597942">
                <a:tc gridSpan="2">
                  <a:txBody>
                    <a:bodyPr/>
                    <a:lstStyle/>
                    <a:p>
                      <a:pPr algn="ctr"/>
                      <a:r>
                        <a:rPr lang="en-GB" sz="1400"/>
                        <a:t>Curriculum Content</a:t>
                      </a:r>
                    </a:p>
                  </a:txBody>
                  <a:tcPr anchor="ctr">
                    <a:solidFill>
                      <a:srgbClr val="15243C"/>
                    </a:solidFill>
                  </a:tcPr>
                </a:tc>
                <a:tc hMerge="1">
                  <a:txBody>
                    <a:bodyPr/>
                    <a:lstStyle/>
                    <a:p>
                      <a:endParaRPr lang="en-GB"/>
                    </a:p>
                  </a:txBody>
                  <a:tcPr/>
                </a:tc>
                <a:tc gridSpan="3">
                  <a:txBody>
                    <a:bodyPr/>
                    <a:lstStyle/>
                    <a:p>
                      <a:pPr algn="ctr"/>
                      <a:r>
                        <a:rPr lang="en-GB" sz="1100" b="1"/>
                        <a:t>Religious Education</a:t>
                      </a:r>
                    </a:p>
                  </a:txBody>
                  <a:tcPr anchor="ctr">
                    <a:solidFill>
                      <a:srgbClr val="006199"/>
                    </a:solidFill>
                  </a:tcPr>
                </a:tc>
                <a:tc hMerge="1">
                  <a:txBody>
                    <a:bodyPr/>
                    <a:lstStyle/>
                    <a:p>
                      <a:endParaRPr lang="en-GB"/>
                    </a:p>
                  </a:txBody>
                  <a:tcPr/>
                </a:tc>
                <a:tc hMerge="1">
                  <a:txBody>
                    <a:bodyPr/>
                    <a:lstStyle/>
                    <a:p>
                      <a:endParaRPr lang="en-GB"/>
                    </a:p>
                  </a:txBody>
                  <a:tcPr/>
                </a:tc>
                <a:tc gridSpan="3">
                  <a:txBody>
                    <a:bodyPr/>
                    <a:lstStyle/>
                    <a:p>
                      <a:pPr algn="ctr"/>
                      <a:r>
                        <a:rPr lang="en-GB" sz="1100" b="1"/>
                        <a:t>English</a:t>
                      </a:r>
                    </a:p>
                  </a:txBody>
                  <a:tcPr anchor="ctr">
                    <a:solidFill>
                      <a:srgbClr val="006199"/>
                    </a:solidFill>
                  </a:tcPr>
                </a:tc>
                <a:tc hMerge="1">
                  <a:txBody>
                    <a:bodyPr/>
                    <a:lstStyle/>
                    <a:p>
                      <a:endParaRPr lang="en-GB"/>
                    </a:p>
                  </a:txBody>
                  <a:tcPr/>
                </a:tc>
                <a:tc hMerge="1">
                  <a:txBody>
                    <a:bodyPr/>
                    <a:lstStyle/>
                    <a:p>
                      <a:endParaRPr lang="en-GB"/>
                    </a:p>
                  </a:txBody>
                  <a:tcPr/>
                </a:tc>
                <a:tc gridSpan="2">
                  <a:txBody>
                    <a:bodyPr/>
                    <a:lstStyle/>
                    <a:p>
                      <a:pPr algn="ctr"/>
                      <a:r>
                        <a:rPr lang="en-GB" sz="1100" b="1"/>
                        <a:t>Mathematics</a:t>
                      </a:r>
                    </a:p>
                  </a:txBody>
                  <a:tcPr anchor="ctr">
                    <a:solidFill>
                      <a:srgbClr val="006199"/>
                    </a:solidFill>
                  </a:tcPr>
                </a:tc>
                <a:tc hMerge="1">
                  <a:txBody>
                    <a:bodyPr/>
                    <a:lstStyle/>
                    <a:p>
                      <a:endParaRPr lang="en-GB"/>
                    </a:p>
                  </a:txBody>
                  <a:tcPr/>
                </a:tc>
                <a:tc gridSpan="2">
                  <a:txBody>
                    <a:bodyPr/>
                    <a:lstStyle/>
                    <a:p>
                      <a:pPr algn="ctr"/>
                      <a:r>
                        <a:rPr lang="en-GB" sz="1100" b="1"/>
                        <a:t>Science</a:t>
                      </a:r>
                    </a:p>
                  </a:txBody>
                  <a:tcPr anchor="ctr">
                    <a:solidFill>
                      <a:srgbClr val="006199"/>
                    </a:solidFill>
                  </a:tcPr>
                </a:tc>
                <a:tc hMerge="1">
                  <a:txBody>
                    <a:bodyPr/>
                    <a:lstStyle/>
                    <a:p>
                      <a:endParaRPr lang="en-GB"/>
                    </a:p>
                  </a:txBody>
                  <a:tcPr/>
                </a:tc>
                <a:extLst>
                  <a:ext uri="{0D108BD9-81ED-4DB2-BD59-A6C34878D82A}">
                    <a16:rowId xmlns:a16="http://schemas.microsoft.com/office/drawing/2014/main" val="3161371878"/>
                  </a:ext>
                </a:extLst>
              </a:tr>
              <a:tr h="496904">
                <a:tc>
                  <a:txBody>
                    <a:bodyPr/>
                    <a:lstStyle/>
                    <a:p>
                      <a:pPr algn="ctr"/>
                      <a:r>
                        <a:rPr lang="en-GB" sz="1000">
                          <a:solidFill>
                            <a:schemeClr val="bg1"/>
                          </a:solidFill>
                        </a:rPr>
                        <a:t>PSHE (including RSE)</a:t>
                      </a:r>
                    </a:p>
                  </a:txBody>
                  <a:tcPr anchor="ctr">
                    <a:solidFill>
                      <a:srgbClr val="2EBAE2"/>
                    </a:solidFill>
                  </a:tcPr>
                </a:tc>
                <a:tc gridSpan="2">
                  <a:txBody>
                    <a:bodyPr/>
                    <a:lstStyle/>
                    <a:p>
                      <a:pPr algn="ctr"/>
                      <a:r>
                        <a:rPr lang="en-GB" sz="1000">
                          <a:solidFill>
                            <a:schemeClr val="bg1"/>
                          </a:solidFill>
                        </a:rPr>
                        <a:t>Geography</a:t>
                      </a:r>
                    </a:p>
                  </a:txBody>
                  <a:tcPr anchor="ctr">
                    <a:solidFill>
                      <a:srgbClr val="2EBAE2"/>
                    </a:solidFill>
                  </a:tcPr>
                </a:tc>
                <a:tc hMerge="1">
                  <a:txBody>
                    <a:bodyPr/>
                    <a:lstStyle/>
                    <a:p>
                      <a:pPr algn="ctr"/>
                      <a:endParaRPr lang="en-GB" sz="1200" b="0"/>
                    </a:p>
                  </a:txBody>
                  <a:tcPr anchor="ctr"/>
                </a:tc>
                <a:tc>
                  <a:txBody>
                    <a:bodyPr/>
                    <a:lstStyle/>
                    <a:p>
                      <a:pPr algn="ctr"/>
                      <a:r>
                        <a:rPr lang="en-GB" sz="1000">
                          <a:solidFill>
                            <a:schemeClr val="bg1"/>
                          </a:solidFill>
                        </a:rPr>
                        <a:t>History</a:t>
                      </a:r>
                    </a:p>
                  </a:txBody>
                  <a:tcPr anchor="ctr">
                    <a:solidFill>
                      <a:srgbClr val="2EBAE2"/>
                    </a:solidFill>
                  </a:tcPr>
                </a:tc>
                <a:tc gridSpan="2">
                  <a:txBody>
                    <a:bodyPr/>
                    <a:lstStyle/>
                    <a:p>
                      <a:pPr algn="ctr"/>
                      <a:r>
                        <a:rPr lang="en-GB" sz="1000">
                          <a:solidFill>
                            <a:schemeClr val="bg1"/>
                          </a:solidFill>
                        </a:rPr>
                        <a:t>Physical Education</a:t>
                      </a:r>
                    </a:p>
                  </a:txBody>
                  <a:tcPr anchor="ctr">
                    <a:solidFill>
                      <a:srgbClr val="2EBAE2"/>
                    </a:solidFill>
                  </a:tcPr>
                </a:tc>
                <a:tc hMerge="1">
                  <a:txBody>
                    <a:bodyPr/>
                    <a:lstStyle/>
                    <a:p>
                      <a:pPr algn="ctr"/>
                      <a:endParaRPr lang="en-GB" sz="1200" b="0"/>
                    </a:p>
                  </a:txBody>
                  <a:tcPr anchor="ctr"/>
                </a:tc>
                <a:tc>
                  <a:txBody>
                    <a:bodyPr/>
                    <a:lstStyle/>
                    <a:p>
                      <a:pPr algn="ctr"/>
                      <a:r>
                        <a:rPr lang="en-GB" sz="1000">
                          <a:solidFill>
                            <a:schemeClr val="bg1"/>
                          </a:solidFill>
                        </a:rPr>
                        <a:t>Art and Design</a:t>
                      </a:r>
                    </a:p>
                  </a:txBody>
                  <a:tcPr anchor="ctr">
                    <a:solidFill>
                      <a:srgbClr val="2EBAE2"/>
                    </a:solidFill>
                  </a:tcPr>
                </a:tc>
                <a:tc gridSpan="2">
                  <a:txBody>
                    <a:bodyPr/>
                    <a:lstStyle/>
                    <a:p>
                      <a:pPr algn="ctr"/>
                      <a:r>
                        <a:rPr lang="en-GB" sz="1000">
                          <a:solidFill>
                            <a:schemeClr val="bg1"/>
                          </a:solidFill>
                        </a:rPr>
                        <a:t>Design and Technology</a:t>
                      </a:r>
                    </a:p>
                  </a:txBody>
                  <a:tcPr anchor="ctr">
                    <a:solidFill>
                      <a:srgbClr val="2EBAE2"/>
                    </a:solidFill>
                  </a:tcPr>
                </a:tc>
                <a:tc hMerge="1">
                  <a:txBody>
                    <a:bodyPr/>
                    <a:lstStyle/>
                    <a:p>
                      <a:pPr algn="ctr"/>
                      <a:endParaRPr lang="en-GB" sz="1200" b="0"/>
                    </a:p>
                  </a:txBody>
                  <a:tcPr anchor="ctr"/>
                </a:tc>
                <a:tc>
                  <a:txBody>
                    <a:bodyPr/>
                    <a:lstStyle/>
                    <a:p>
                      <a:pPr algn="ctr"/>
                      <a:r>
                        <a:rPr lang="en-GB" sz="1000">
                          <a:solidFill>
                            <a:schemeClr val="bg1"/>
                          </a:solidFill>
                        </a:rPr>
                        <a:t>Computing</a:t>
                      </a:r>
                    </a:p>
                  </a:txBody>
                  <a:tcPr anchor="ctr">
                    <a:solidFill>
                      <a:srgbClr val="2EBAE2"/>
                    </a:solidFill>
                  </a:tcPr>
                </a:tc>
                <a:tc>
                  <a:txBody>
                    <a:bodyPr/>
                    <a:lstStyle/>
                    <a:p>
                      <a:pPr algn="ctr"/>
                      <a:r>
                        <a:rPr lang="en-GB" sz="1000">
                          <a:solidFill>
                            <a:schemeClr val="bg1"/>
                          </a:solidFill>
                        </a:rPr>
                        <a:t>Music</a:t>
                      </a:r>
                      <a:endParaRPr lang="en-GB" sz="1100" b="0">
                        <a:solidFill>
                          <a:schemeClr val="bg1"/>
                        </a:solidFill>
                      </a:endParaRPr>
                    </a:p>
                  </a:txBody>
                  <a:tcPr anchor="ctr">
                    <a:solidFill>
                      <a:srgbClr val="2EBAE2"/>
                    </a:solidFill>
                  </a:tcPr>
                </a:tc>
                <a:tc>
                  <a:txBody>
                    <a:bodyPr/>
                    <a:lstStyle/>
                    <a:p>
                      <a:pPr algn="ctr"/>
                      <a:r>
                        <a:rPr lang="en-GB" sz="1000">
                          <a:solidFill>
                            <a:schemeClr val="bg1"/>
                          </a:solidFill>
                        </a:rPr>
                        <a:t>Languages</a:t>
                      </a:r>
                    </a:p>
                  </a:txBody>
                  <a:tcPr anchor="ctr">
                    <a:solidFill>
                      <a:srgbClr val="2EBAE2"/>
                    </a:solidFill>
                  </a:tcPr>
                </a:tc>
                <a:extLst>
                  <a:ext uri="{0D108BD9-81ED-4DB2-BD59-A6C34878D82A}">
                    <a16:rowId xmlns:a16="http://schemas.microsoft.com/office/drawing/2014/main" val="1335408541"/>
                  </a:ext>
                </a:extLst>
              </a:tr>
            </a:tbl>
          </a:graphicData>
        </a:graphic>
      </p:graphicFrame>
      <p:graphicFrame>
        <p:nvGraphicFramePr>
          <p:cNvPr id="13" name="Table 12">
            <a:extLst>
              <a:ext uri="{FF2B5EF4-FFF2-40B4-BE49-F238E27FC236}">
                <a16:creationId xmlns:a16="http://schemas.microsoft.com/office/drawing/2014/main" id="{3CF0F26E-FAF6-365C-D0D0-77A33A1EE244}"/>
              </a:ext>
            </a:extLst>
          </p:cNvPr>
          <p:cNvGraphicFramePr>
            <a:graphicFrameLocks noGrp="1"/>
          </p:cNvGraphicFramePr>
          <p:nvPr>
            <p:extLst>
              <p:ext uri="{D42A27DB-BD31-4B8C-83A1-F6EECF244321}">
                <p14:modId xmlns:p14="http://schemas.microsoft.com/office/powerpoint/2010/main" val="3274398539"/>
              </p:ext>
            </p:extLst>
          </p:nvPr>
        </p:nvGraphicFramePr>
        <p:xfrm>
          <a:off x="219073" y="5582896"/>
          <a:ext cx="7134227" cy="2611120"/>
        </p:xfrm>
        <a:graphic>
          <a:graphicData uri="http://schemas.openxmlformats.org/drawingml/2006/table">
            <a:tbl>
              <a:tblPr firstRow="1" bandRow="1">
                <a:tableStyleId>{5C22544A-7EE6-4342-B048-85BDC9FD1C3A}</a:tableStyleId>
              </a:tblPr>
              <a:tblGrid>
                <a:gridCol w="619126">
                  <a:extLst>
                    <a:ext uri="{9D8B030D-6E8A-4147-A177-3AD203B41FA5}">
                      <a16:colId xmlns:a16="http://schemas.microsoft.com/office/drawing/2014/main" val="3772036770"/>
                    </a:ext>
                  </a:extLst>
                </a:gridCol>
                <a:gridCol w="704850">
                  <a:extLst>
                    <a:ext uri="{9D8B030D-6E8A-4147-A177-3AD203B41FA5}">
                      <a16:colId xmlns:a16="http://schemas.microsoft.com/office/drawing/2014/main" val="1602563411"/>
                    </a:ext>
                  </a:extLst>
                </a:gridCol>
                <a:gridCol w="762000">
                  <a:extLst>
                    <a:ext uri="{9D8B030D-6E8A-4147-A177-3AD203B41FA5}">
                      <a16:colId xmlns:a16="http://schemas.microsoft.com/office/drawing/2014/main" val="3186309288"/>
                    </a:ext>
                  </a:extLst>
                </a:gridCol>
                <a:gridCol w="741968">
                  <a:extLst>
                    <a:ext uri="{9D8B030D-6E8A-4147-A177-3AD203B41FA5}">
                      <a16:colId xmlns:a16="http://schemas.microsoft.com/office/drawing/2014/main" val="3558694790"/>
                    </a:ext>
                  </a:extLst>
                </a:gridCol>
                <a:gridCol w="648682">
                  <a:extLst>
                    <a:ext uri="{9D8B030D-6E8A-4147-A177-3AD203B41FA5}">
                      <a16:colId xmlns:a16="http://schemas.microsoft.com/office/drawing/2014/main" val="2681891100"/>
                    </a:ext>
                  </a:extLst>
                </a:gridCol>
                <a:gridCol w="790575">
                  <a:extLst>
                    <a:ext uri="{9D8B030D-6E8A-4147-A177-3AD203B41FA5}">
                      <a16:colId xmlns:a16="http://schemas.microsoft.com/office/drawing/2014/main" val="1460181566"/>
                    </a:ext>
                  </a:extLst>
                </a:gridCol>
                <a:gridCol w="752475">
                  <a:extLst>
                    <a:ext uri="{9D8B030D-6E8A-4147-A177-3AD203B41FA5}">
                      <a16:colId xmlns:a16="http://schemas.microsoft.com/office/drawing/2014/main" val="2453037946"/>
                    </a:ext>
                  </a:extLst>
                </a:gridCol>
                <a:gridCol w="771525">
                  <a:extLst>
                    <a:ext uri="{9D8B030D-6E8A-4147-A177-3AD203B41FA5}">
                      <a16:colId xmlns:a16="http://schemas.microsoft.com/office/drawing/2014/main" val="1189779761"/>
                    </a:ext>
                  </a:extLst>
                </a:gridCol>
                <a:gridCol w="600075">
                  <a:extLst>
                    <a:ext uri="{9D8B030D-6E8A-4147-A177-3AD203B41FA5}">
                      <a16:colId xmlns:a16="http://schemas.microsoft.com/office/drawing/2014/main" val="2463816409"/>
                    </a:ext>
                  </a:extLst>
                </a:gridCol>
                <a:gridCol w="742951">
                  <a:extLst>
                    <a:ext uri="{9D8B030D-6E8A-4147-A177-3AD203B41FA5}">
                      <a16:colId xmlns:a16="http://schemas.microsoft.com/office/drawing/2014/main" val="2938235083"/>
                    </a:ext>
                  </a:extLst>
                </a:gridCol>
              </a:tblGrid>
              <a:tr h="370840">
                <a:tc>
                  <a:txBody>
                    <a:bodyPr/>
                    <a:lstStyle/>
                    <a:p>
                      <a:endParaRPr lang="en-GB" sz="1200">
                        <a:solidFill>
                          <a:schemeClr val="bg1"/>
                        </a:solidFill>
                      </a:endParaRPr>
                    </a:p>
                  </a:txBody>
                  <a:tcPr>
                    <a:solidFill>
                      <a:srgbClr val="15243C"/>
                    </a:solidFill>
                  </a:tcPr>
                </a:tc>
                <a:tc gridSpan="3">
                  <a:txBody>
                    <a:bodyPr/>
                    <a:lstStyle/>
                    <a:p>
                      <a:pPr algn="ctr"/>
                      <a:r>
                        <a:rPr lang="en-GB" sz="1100" u="sng" dirty="0">
                          <a:solidFill>
                            <a:schemeClr val="bg1"/>
                          </a:solidFill>
                        </a:rPr>
                        <a:t>RE (Religious Education)</a:t>
                      </a:r>
                    </a:p>
                    <a:p>
                      <a:pPr algn="ctr"/>
                      <a:r>
                        <a:rPr lang="en-GB" sz="1100" b="0" dirty="0">
                          <a:solidFill>
                            <a:schemeClr val="bg1"/>
                          </a:solidFill>
                        </a:rPr>
                        <a:t>2.5 hr x 39 weeks</a:t>
                      </a:r>
                    </a:p>
                    <a:p>
                      <a:pPr algn="ctr"/>
                      <a:r>
                        <a:rPr lang="en-GB" sz="1100" b="0" dirty="0">
                          <a:solidFill>
                            <a:schemeClr val="bg1"/>
                          </a:solidFill>
                        </a:rPr>
                        <a:t>97.5 hours / annual</a:t>
                      </a:r>
                    </a:p>
                  </a:txBody>
                  <a:tcPr anchor="ctr">
                    <a:solidFill>
                      <a:srgbClr val="15243C"/>
                    </a:solidFill>
                  </a:tcPr>
                </a:tc>
                <a:tc hMerge="1">
                  <a:txBody>
                    <a:bodyPr/>
                    <a:lstStyle/>
                    <a:p>
                      <a:endParaRPr lang="en-GB"/>
                    </a:p>
                  </a:txBody>
                  <a:tcPr/>
                </a:tc>
                <a:tc hMerge="1">
                  <a:txBody>
                    <a:bodyPr/>
                    <a:lstStyle/>
                    <a:p>
                      <a:endParaRPr lang="en-GB"/>
                    </a:p>
                  </a:txBody>
                  <a:tcPr/>
                </a:tc>
                <a:tc gridSpan="3">
                  <a:txBody>
                    <a:bodyPr/>
                    <a:lstStyle/>
                    <a:p>
                      <a:pPr algn="ctr"/>
                      <a:r>
                        <a:rPr lang="en-GB" sz="1100" u="sng">
                          <a:solidFill>
                            <a:schemeClr val="bg1"/>
                          </a:solidFill>
                        </a:rPr>
                        <a:t>English</a:t>
                      </a:r>
                    </a:p>
                    <a:p>
                      <a:pPr algn="ctr"/>
                      <a:r>
                        <a:rPr lang="en-GB" sz="1100" b="0">
                          <a:solidFill>
                            <a:schemeClr val="bg1"/>
                          </a:solidFill>
                        </a:rPr>
                        <a:t>4 lessons x 1.25 hr / </a:t>
                      </a:r>
                      <a:r>
                        <a:rPr lang="en-GB" sz="1100" b="0" err="1">
                          <a:solidFill>
                            <a:schemeClr val="bg1"/>
                          </a:solidFill>
                        </a:rPr>
                        <a:t>wk</a:t>
                      </a:r>
                      <a:endParaRPr lang="en-GB" sz="1100" b="0">
                        <a:solidFill>
                          <a:schemeClr val="bg1"/>
                        </a:solidFill>
                      </a:endParaRPr>
                    </a:p>
                    <a:p>
                      <a:pPr algn="ctr"/>
                      <a:r>
                        <a:rPr lang="en-GB" sz="1100" b="0">
                          <a:solidFill>
                            <a:schemeClr val="bg1"/>
                          </a:solidFill>
                        </a:rPr>
                        <a:t>195 hours / annual</a:t>
                      </a:r>
                    </a:p>
                    <a:p>
                      <a:pPr algn="ctr"/>
                      <a:r>
                        <a:rPr lang="en-GB" sz="1100" b="0">
                          <a:solidFill>
                            <a:schemeClr val="bg1"/>
                          </a:solidFill>
                        </a:rPr>
                        <a:t>NB: Additional time will be necessary for phonics/reading fluency/spelling teaching</a:t>
                      </a:r>
                    </a:p>
                  </a:txBody>
                  <a:tcPr anchor="ctr">
                    <a:solidFill>
                      <a:srgbClr val="15243C"/>
                    </a:solidFill>
                  </a:tcPr>
                </a:tc>
                <a:tc hMerge="1">
                  <a:txBody>
                    <a:bodyPr/>
                    <a:lstStyle/>
                    <a:p>
                      <a:endParaRPr lang="en-GB"/>
                    </a:p>
                  </a:txBody>
                  <a:tcPr/>
                </a:tc>
                <a:tc hMerge="1">
                  <a:txBody>
                    <a:bodyPr/>
                    <a:lstStyle/>
                    <a:p>
                      <a:endParaRPr lang="en-GB"/>
                    </a:p>
                  </a:txBody>
                  <a:tcPr/>
                </a:tc>
                <a:tc gridSpan="3">
                  <a:txBody>
                    <a:bodyPr/>
                    <a:lstStyle/>
                    <a:p>
                      <a:pPr algn="ctr"/>
                      <a:r>
                        <a:rPr lang="en-GB" sz="1100" u="sng">
                          <a:solidFill>
                            <a:schemeClr val="bg1"/>
                          </a:solidFill>
                        </a:rPr>
                        <a:t>Maths</a:t>
                      </a:r>
                    </a:p>
                    <a:p>
                      <a:pPr algn="ctr"/>
                      <a:r>
                        <a:rPr lang="en-GB" sz="1100" b="0">
                          <a:solidFill>
                            <a:schemeClr val="bg1"/>
                          </a:solidFill>
                        </a:rPr>
                        <a:t>4 lessons x 1.25 hr / </a:t>
                      </a:r>
                      <a:r>
                        <a:rPr lang="en-GB" sz="1100" b="0" err="1">
                          <a:solidFill>
                            <a:schemeClr val="bg1"/>
                          </a:solidFill>
                        </a:rPr>
                        <a:t>wk</a:t>
                      </a:r>
                      <a:endParaRPr lang="en-GB" sz="1100" b="0">
                        <a:solidFill>
                          <a:schemeClr val="bg1"/>
                        </a:solidFill>
                      </a:endParaRPr>
                    </a:p>
                    <a:p>
                      <a:pPr algn="ctr"/>
                      <a:r>
                        <a:rPr lang="en-GB" sz="1100" b="0">
                          <a:solidFill>
                            <a:schemeClr val="bg1"/>
                          </a:solidFill>
                        </a:rPr>
                        <a:t>195 hours / annual</a:t>
                      </a:r>
                    </a:p>
                    <a:p>
                      <a:pPr algn="ctr"/>
                      <a:r>
                        <a:rPr lang="en-GB" sz="1100" b="0">
                          <a:solidFill>
                            <a:schemeClr val="bg1"/>
                          </a:solidFill>
                        </a:rPr>
                        <a:t>NB: Additional time will be necessary for fluency on day 5 (15/20 mins)</a:t>
                      </a:r>
                    </a:p>
                  </a:txBody>
                  <a:tcPr anchor="ctr">
                    <a:solidFill>
                      <a:srgbClr val="15243C"/>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05060433"/>
                  </a:ext>
                </a:extLst>
              </a:tr>
              <a:tr h="370840">
                <a:tc>
                  <a:txBody>
                    <a:bodyPr/>
                    <a:lstStyle/>
                    <a:p>
                      <a:pPr algn="ctr"/>
                      <a:r>
                        <a:rPr lang="en-GB" sz="900">
                          <a:solidFill>
                            <a:schemeClr val="bg1"/>
                          </a:solidFill>
                        </a:rPr>
                        <a:t>Science</a:t>
                      </a:r>
                    </a:p>
                  </a:txBody>
                  <a:tcPr anchor="ctr">
                    <a:solidFill>
                      <a:srgbClr val="006199"/>
                    </a:solidFill>
                  </a:tcPr>
                </a:tc>
                <a:tc>
                  <a:txBody>
                    <a:bodyPr/>
                    <a:lstStyle/>
                    <a:p>
                      <a:pPr algn="ctr"/>
                      <a:r>
                        <a:rPr lang="en-GB" sz="900">
                          <a:solidFill>
                            <a:schemeClr val="bg1"/>
                          </a:solidFill>
                        </a:rPr>
                        <a:t>PSHE (including RSE)</a:t>
                      </a:r>
                    </a:p>
                  </a:txBody>
                  <a:tcPr anchor="ctr">
                    <a:solidFill>
                      <a:srgbClr val="006199"/>
                    </a:solidFill>
                  </a:tcPr>
                </a:tc>
                <a:tc>
                  <a:txBody>
                    <a:bodyPr/>
                    <a:lstStyle/>
                    <a:p>
                      <a:pPr algn="ctr"/>
                      <a:r>
                        <a:rPr lang="en-GB" sz="900">
                          <a:solidFill>
                            <a:schemeClr val="bg1"/>
                          </a:solidFill>
                        </a:rPr>
                        <a:t>Geography</a:t>
                      </a:r>
                    </a:p>
                  </a:txBody>
                  <a:tcPr anchor="ctr">
                    <a:solidFill>
                      <a:srgbClr val="006199"/>
                    </a:solidFill>
                  </a:tcPr>
                </a:tc>
                <a:tc>
                  <a:txBody>
                    <a:bodyPr/>
                    <a:lstStyle/>
                    <a:p>
                      <a:pPr algn="ctr"/>
                      <a:r>
                        <a:rPr lang="en-GB" sz="900">
                          <a:solidFill>
                            <a:schemeClr val="bg1"/>
                          </a:solidFill>
                        </a:rPr>
                        <a:t>History</a:t>
                      </a:r>
                    </a:p>
                  </a:txBody>
                  <a:tcPr anchor="ctr">
                    <a:solidFill>
                      <a:srgbClr val="006199"/>
                    </a:solidFill>
                  </a:tcPr>
                </a:tc>
                <a:tc>
                  <a:txBody>
                    <a:bodyPr/>
                    <a:lstStyle/>
                    <a:p>
                      <a:pPr algn="ctr"/>
                      <a:r>
                        <a:rPr lang="en-GB" sz="900">
                          <a:solidFill>
                            <a:schemeClr val="bg1"/>
                          </a:solidFill>
                        </a:rPr>
                        <a:t>Physical Education</a:t>
                      </a:r>
                    </a:p>
                  </a:txBody>
                  <a:tcPr anchor="ctr">
                    <a:solidFill>
                      <a:srgbClr val="006199"/>
                    </a:solidFill>
                  </a:tcPr>
                </a:tc>
                <a:tc>
                  <a:txBody>
                    <a:bodyPr/>
                    <a:lstStyle/>
                    <a:p>
                      <a:pPr algn="ctr"/>
                      <a:r>
                        <a:rPr lang="en-GB" sz="900">
                          <a:solidFill>
                            <a:schemeClr val="bg1"/>
                          </a:solidFill>
                        </a:rPr>
                        <a:t>Art and Design</a:t>
                      </a:r>
                    </a:p>
                  </a:txBody>
                  <a:tcPr anchor="ctr">
                    <a:solidFill>
                      <a:srgbClr val="006199"/>
                    </a:solidFill>
                  </a:tcPr>
                </a:tc>
                <a:tc>
                  <a:txBody>
                    <a:bodyPr/>
                    <a:lstStyle/>
                    <a:p>
                      <a:pPr algn="ctr"/>
                      <a:r>
                        <a:rPr lang="en-GB" sz="900">
                          <a:solidFill>
                            <a:schemeClr val="bg1"/>
                          </a:solidFill>
                        </a:rPr>
                        <a:t>Design and Technology</a:t>
                      </a:r>
                    </a:p>
                  </a:txBody>
                  <a:tcPr anchor="ctr">
                    <a:solidFill>
                      <a:srgbClr val="006199"/>
                    </a:solidFill>
                  </a:tcPr>
                </a:tc>
                <a:tc>
                  <a:txBody>
                    <a:bodyPr/>
                    <a:lstStyle/>
                    <a:p>
                      <a:pPr algn="ctr"/>
                      <a:r>
                        <a:rPr lang="en-GB" sz="900">
                          <a:solidFill>
                            <a:schemeClr val="bg1"/>
                          </a:solidFill>
                        </a:rPr>
                        <a:t>Computing</a:t>
                      </a:r>
                    </a:p>
                  </a:txBody>
                  <a:tcPr anchor="ctr">
                    <a:solidFill>
                      <a:srgbClr val="006199"/>
                    </a:solidFill>
                  </a:tcPr>
                </a:tc>
                <a:tc>
                  <a:txBody>
                    <a:bodyPr/>
                    <a:lstStyle/>
                    <a:p>
                      <a:pPr algn="ctr"/>
                      <a:r>
                        <a:rPr lang="en-GB" sz="900">
                          <a:solidFill>
                            <a:schemeClr val="bg1"/>
                          </a:solidFill>
                        </a:rPr>
                        <a:t>Music</a:t>
                      </a:r>
                    </a:p>
                  </a:txBody>
                  <a:tcPr anchor="ctr">
                    <a:solidFill>
                      <a:srgbClr val="006199"/>
                    </a:solidFill>
                  </a:tcPr>
                </a:tc>
                <a:tc>
                  <a:txBody>
                    <a:bodyPr/>
                    <a:lstStyle/>
                    <a:p>
                      <a:pPr algn="ctr"/>
                      <a:r>
                        <a:rPr lang="en-GB" sz="900">
                          <a:solidFill>
                            <a:schemeClr val="bg1"/>
                          </a:solidFill>
                        </a:rPr>
                        <a:t>Languages</a:t>
                      </a:r>
                    </a:p>
                  </a:txBody>
                  <a:tcPr anchor="ctr">
                    <a:solidFill>
                      <a:srgbClr val="006199"/>
                    </a:solidFill>
                  </a:tcPr>
                </a:tc>
                <a:extLst>
                  <a:ext uri="{0D108BD9-81ED-4DB2-BD59-A6C34878D82A}">
                    <a16:rowId xmlns:a16="http://schemas.microsoft.com/office/drawing/2014/main" val="2143703301"/>
                  </a:ext>
                </a:extLst>
              </a:tr>
              <a:tr h="370840">
                <a:tc>
                  <a:txBody>
                    <a:bodyPr/>
                    <a:lstStyle/>
                    <a:p>
                      <a:pPr algn="ctr"/>
                      <a:r>
                        <a:rPr lang="en-GB" sz="900">
                          <a:solidFill>
                            <a:schemeClr val="bg1"/>
                          </a:solidFill>
                        </a:rPr>
                        <a:t>63 hrs</a:t>
                      </a:r>
                    </a:p>
                  </a:txBody>
                  <a:tcPr anchor="ctr">
                    <a:solidFill>
                      <a:srgbClr val="2EBAE2"/>
                    </a:solidFill>
                  </a:tcPr>
                </a:tc>
                <a:tc>
                  <a:txBody>
                    <a:bodyPr/>
                    <a:lstStyle/>
                    <a:p>
                      <a:pPr algn="ctr"/>
                      <a:r>
                        <a:rPr lang="en-GB" sz="900">
                          <a:solidFill>
                            <a:schemeClr val="bg1"/>
                          </a:solidFill>
                        </a:rPr>
                        <a:t>25 - 30 hrs</a:t>
                      </a:r>
                    </a:p>
                  </a:txBody>
                  <a:tcPr anchor="ctr">
                    <a:solidFill>
                      <a:srgbClr val="2EBAE2"/>
                    </a:solidFill>
                  </a:tcPr>
                </a:tc>
                <a:tc>
                  <a:txBody>
                    <a:bodyPr/>
                    <a:lstStyle/>
                    <a:p>
                      <a:pPr algn="ctr"/>
                      <a:r>
                        <a:rPr lang="en-GB" sz="900">
                          <a:solidFill>
                            <a:schemeClr val="bg1"/>
                          </a:solidFill>
                        </a:rPr>
                        <a:t>20 - 24 hrs</a:t>
                      </a:r>
                    </a:p>
                  </a:txBody>
                  <a:tcPr anchor="ctr">
                    <a:solidFill>
                      <a:srgbClr val="2EBAE2"/>
                    </a:solidFill>
                  </a:tcPr>
                </a:tc>
                <a:tc>
                  <a:txBody>
                    <a:bodyPr/>
                    <a:lstStyle/>
                    <a:p>
                      <a:pPr algn="ctr"/>
                      <a:r>
                        <a:rPr lang="en-GB" sz="900">
                          <a:solidFill>
                            <a:schemeClr val="bg1"/>
                          </a:solidFill>
                        </a:rPr>
                        <a:t>20 - 24 hrs</a:t>
                      </a:r>
                    </a:p>
                  </a:txBody>
                  <a:tcPr anchor="ctr">
                    <a:solidFill>
                      <a:srgbClr val="2EBAE2"/>
                    </a:solidFill>
                  </a:tcPr>
                </a:tc>
                <a:tc>
                  <a:txBody>
                    <a:bodyPr/>
                    <a:lstStyle/>
                    <a:p>
                      <a:pPr algn="ctr"/>
                      <a:r>
                        <a:rPr lang="en-GB" sz="900">
                          <a:solidFill>
                            <a:schemeClr val="bg1"/>
                          </a:solidFill>
                        </a:rPr>
                        <a:t>78 hrs</a:t>
                      </a:r>
                    </a:p>
                  </a:txBody>
                  <a:tcPr anchor="ctr">
                    <a:solidFill>
                      <a:srgbClr val="2EBAE2"/>
                    </a:solidFill>
                  </a:tcPr>
                </a:tc>
                <a:tc>
                  <a:txBody>
                    <a:bodyPr/>
                    <a:lstStyle/>
                    <a:p>
                      <a:pPr algn="ctr"/>
                      <a:r>
                        <a:rPr lang="en-GB" sz="900">
                          <a:solidFill>
                            <a:schemeClr val="bg1"/>
                          </a:solidFill>
                        </a:rPr>
                        <a:t>16 - 18 hrs</a:t>
                      </a:r>
                    </a:p>
                  </a:txBody>
                  <a:tcPr anchor="ctr">
                    <a:solidFill>
                      <a:srgbClr val="2EBAE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en-GB" sz="900">
                          <a:solidFill>
                            <a:schemeClr val="bg1"/>
                          </a:solidFill>
                        </a:rPr>
                        <a:t>16 - 18 hrs</a:t>
                      </a:r>
                    </a:p>
                  </a:txBody>
                  <a:tcPr anchor="ctr">
                    <a:solidFill>
                      <a:srgbClr val="2EBAE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en-GB" sz="900">
                          <a:solidFill>
                            <a:schemeClr val="bg1"/>
                          </a:solidFill>
                        </a:rPr>
                        <a:t>16 - 18 hrs</a:t>
                      </a:r>
                    </a:p>
                  </a:txBody>
                  <a:tcPr anchor="ctr">
                    <a:solidFill>
                      <a:srgbClr val="2EBAE2"/>
                    </a:solidFill>
                  </a:tcPr>
                </a:tc>
                <a:tc>
                  <a:txBody>
                    <a:bodyPr/>
                    <a:lstStyle/>
                    <a:p>
                      <a:pPr algn="ctr"/>
                      <a:r>
                        <a:rPr lang="en-GB" sz="900">
                          <a:solidFill>
                            <a:schemeClr val="bg1"/>
                          </a:solidFill>
                        </a:rPr>
                        <a:t>36 hrs</a:t>
                      </a:r>
                    </a:p>
                  </a:txBody>
                  <a:tcPr anchor="ctr">
                    <a:solidFill>
                      <a:srgbClr val="2EBAE2"/>
                    </a:solidFill>
                  </a:tcPr>
                </a:tc>
                <a:tc>
                  <a:txBody>
                    <a:bodyPr/>
                    <a:lstStyle/>
                    <a:p>
                      <a:pPr algn="ctr"/>
                      <a:r>
                        <a:rPr lang="en-GB" sz="900">
                          <a:solidFill>
                            <a:schemeClr val="bg1"/>
                          </a:solidFill>
                        </a:rPr>
                        <a:t>18 - 20 hrs</a:t>
                      </a:r>
                    </a:p>
                  </a:txBody>
                  <a:tcPr anchor="ctr">
                    <a:solidFill>
                      <a:srgbClr val="2EBAE2"/>
                    </a:solidFill>
                  </a:tcPr>
                </a:tc>
                <a:extLst>
                  <a:ext uri="{0D108BD9-81ED-4DB2-BD59-A6C34878D82A}">
                    <a16:rowId xmlns:a16="http://schemas.microsoft.com/office/drawing/2014/main" val="756950179"/>
                  </a:ext>
                </a:extLst>
              </a:tr>
              <a:tr h="370840">
                <a:tc>
                  <a:txBody>
                    <a:bodyPr/>
                    <a:lstStyle/>
                    <a:p>
                      <a:pPr algn="ctr"/>
                      <a:r>
                        <a:rPr lang="en-GB" sz="900">
                          <a:solidFill>
                            <a:schemeClr val="tx1"/>
                          </a:solidFill>
                        </a:rPr>
                        <a:t>1.75hrs x 36 weeks</a:t>
                      </a:r>
                    </a:p>
                  </a:txBody>
                  <a:tcPr anchor="ctr">
                    <a:solidFill>
                      <a:srgbClr val="F4BF39"/>
                    </a:solidFill>
                  </a:tcPr>
                </a:tc>
                <a:tc>
                  <a:txBody>
                    <a:bodyPr/>
                    <a:lstStyle/>
                    <a:p>
                      <a:pPr algn="ctr"/>
                      <a:r>
                        <a:rPr lang="en-GB" sz="900">
                          <a:solidFill>
                            <a:schemeClr val="tx1"/>
                          </a:solidFill>
                        </a:rPr>
                        <a:t>Weekly (30 - 45 mins)</a:t>
                      </a:r>
                    </a:p>
                  </a:txBody>
                  <a:tcPr anchor="ctr">
                    <a:solidFill>
                      <a:srgbClr val="F4BF39"/>
                    </a:solidFill>
                  </a:tcPr>
                </a:tc>
                <a:tc>
                  <a:txBody>
                    <a:bodyPr/>
                    <a:lstStyle/>
                    <a:p>
                      <a:pPr algn="ctr"/>
                      <a:r>
                        <a:rPr lang="en-GB" sz="900">
                          <a:solidFill>
                            <a:schemeClr val="tx1"/>
                          </a:solidFill>
                        </a:rPr>
                        <a:t>Weekly/</a:t>
                      </a:r>
                    </a:p>
                    <a:p>
                      <a:pPr algn="ctr"/>
                      <a:r>
                        <a:rPr lang="en-GB" sz="900">
                          <a:solidFill>
                            <a:schemeClr val="tx1"/>
                          </a:solidFill>
                        </a:rPr>
                        <a:t>fortnightly, 9wk block</a:t>
                      </a:r>
                    </a:p>
                  </a:txBody>
                  <a:tcPr anchor="ctr">
                    <a:solidFill>
                      <a:srgbClr val="F4BF39"/>
                    </a:solidFill>
                  </a:tcPr>
                </a:tc>
                <a:tc>
                  <a:txBody>
                    <a:bodyPr/>
                    <a:lstStyle/>
                    <a:p>
                      <a:pPr algn="ctr"/>
                      <a:r>
                        <a:rPr lang="en-GB" sz="900">
                          <a:solidFill>
                            <a:schemeClr val="tx1"/>
                          </a:solidFill>
                        </a:rPr>
                        <a:t>Weekly/</a:t>
                      </a:r>
                    </a:p>
                    <a:p>
                      <a:pPr algn="ctr"/>
                      <a:r>
                        <a:rPr lang="en-GB" sz="900">
                          <a:solidFill>
                            <a:schemeClr val="tx1"/>
                          </a:solidFill>
                        </a:rPr>
                        <a:t>fortnightly, 9wk block</a:t>
                      </a:r>
                    </a:p>
                  </a:txBody>
                  <a:tcPr anchor="ctr">
                    <a:solidFill>
                      <a:srgbClr val="F4BF39"/>
                    </a:solidFill>
                  </a:tcPr>
                </a:tc>
                <a:tc>
                  <a:txBody>
                    <a:bodyPr/>
                    <a:lstStyle/>
                    <a:p>
                      <a:pPr algn="ctr"/>
                      <a:r>
                        <a:rPr lang="en-GB" sz="900">
                          <a:solidFill>
                            <a:schemeClr val="tx1"/>
                          </a:solidFill>
                        </a:rPr>
                        <a:t>Weeks</a:t>
                      </a:r>
                    </a:p>
                    <a:p>
                      <a:pPr algn="ctr"/>
                      <a:r>
                        <a:rPr lang="en-GB" sz="900">
                          <a:solidFill>
                            <a:schemeClr val="tx1"/>
                          </a:solidFill>
                        </a:rPr>
                        <a:t>(2hrs)</a:t>
                      </a:r>
                    </a:p>
                  </a:txBody>
                  <a:tcPr anchor="ctr">
                    <a:solidFill>
                      <a:srgbClr val="F4BF39"/>
                    </a:solidFill>
                  </a:tcPr>
                </a:tc>
                <a:tc>
                  <a:txBody>
                    <a:bodyPr/>
                    <a:lstStyle/>
                    <a:p>
                      <a:pPr algn="ctr"/>
                      <a:r>
                        <a:rPr lang="en-GB" sz="900">
                          <a:solidFill>
                            <a:schemeClr val="tx1"/>
                          </a:solidFill>
                        </a:rPr>
                        <a:t>Weekly/</a:t>
                      </a:r>
                    </a:p>
                    <a:p>
                      <a:pPr algn="ctr"/>
                      <a:r>
                        <a:rPr lang="en-GB" sz="900">
                          <a:solidFill>
                            <a:schemeClr val="tx1"/>
                          </a:solidFill>
                        </a:rPr>
                        <a:t>Fortnightly,</a:t>
                      </a:r>
                    </a:p>
                    <a:p>
                      <a:pPr algn="ctr"/>
                      <a:r>
                        <a:rPr lang="en-GB" sz="900">
                          <a:solidFill>
                            <a:schemeClr val="tx1"/>
                          </a:solidFill>
                        </a:rPr>
                        <a:t>6 - 8 </a:t>
                      </a:r>
                      <a:r>
                        <a:rPr lang="en-GB" sz="900" err="1">
                          <a:solidFill>
                            <a:schemeClr val="tx1"/>
                          </a:solidFill>
                        </a:rPr>
                        <a:t>wk</a:t>
                      </a:r>
                      <a:r>
                        <a:rPr lang="en-GB" sz="900">
                          <a:solidFill>
                            <a:schemeClr val="tx1"/>
                          </a:solidFill>
                        </a:rPr>
                        <a:t> block</a:t>
                      </a:r>
                    </a:p>
                  </a:txBody>
                  <a:tcPr anchor="ctr">
                    <a:solidFill>
                      <a:srgbClr val="F4BF39"/>
                    </a:solidFill>
                  </a:tcPr>
                </a:tc>
                <a:tc>
                  <a:txBody>
                    <a:bodyPr/>
                    <a:lstStyle/>
                    <a:p>
                      <a:pPr algn="ctr"/>
                      <a:r>
                        <a:rPr lang="en-GB" sz="900">
                          <a:solidFill>
                            <a:schemeClr val="tx1"/>
                          </a:solidFill>
                        </a:rPr>
                        <a:t>Weekly/</a:t>
                      </a:r>
                    </a:p>
                    <a:p>
                      <a:pPr algn="ctr"/>
                      <a:r>
                        <a:rPr lang="en-GB" sz="900">
                          <a:solidFill>
                            <a:schemeClr val="tx1"/>
                          </a:solidFill>
                        </a:rPr>
                        <a:t>Fortnightly,</a:t>
                      </a:r>
                    </a:p>
                    <a:p>
                      <a:pPr algn="ctr"/>
                      <a:r>
                        <a:rPr lang="en-GB" sz="900">
                          <a:solidFill>
                            <a:schemeClr val="tx1"/>
                          </a:solidFill>
                        </a:rPr>
                        <a:t>6 - 8 </a:t>
                      </a:r>
                      <a:r>
                        <a:rPr lang="en-GB" sz="900" err="1">
                          <a:solidFill>
                            <a:schemeClr val="tx1"/>
                          </a:solidFill>
                        </a:rPr>
                        <a:t>wk</a:t>
                      </a:r>
                      <a:r>
                        <a:rPr lang="en-GB" sz="900">
                          <a:solidFill>
                            <a:schemeClr val="tx1"/>
                          </a:solidFill>
                        </a:rPr>
                        <a:t> block</a:t>
                      </a:r>
                    </a:p>
                  </a:txBody>
                  <a:tcPr anchor="ctr">
                    <a:solidFill>
                      <a:srgbClr val="F4BF39"/>
                    </a:solidFill>
                  </a:tcPr>
                </a:tc>
                <a:tc>
                  <a:txBody>
                    <a:bodyPr/>
                    <a:lstStyle/>
                    <a:p>
                      <a:pPr algn="ctr"/>
                      <a:r>
                        <a:rPr lang="en-GB" sz="900">
                          <a:solidFill>
                            <a:schemeClr val="tx1"/>
                          </a:solidFill>
                        </a:rPr>
                        <a:t>Weekly/</a:t>
                      </a:r>
                    </a:p>
                    <a:p>
                      <a:pPr algn="ctr"/>
                      <a:r>
                        <a:rPr lang="en-GB" sz="900">
                          <a:solidFill>
                            <a:schemeClr val="tx1"/>
                          </a:solidFill>
                        </a:rPr>
                        <a:t>Fortnightly,</a:t>
                      </a:r>
                    </a:p>
                    <a:p>
                      <a:pPr algn="ctr"/>
                      <a:r>
                        <a:rPr lang="en-GB" sz="900">
                          <a:solidFill>
                            <a:schemeClr val="tx1"/>
                          </a:solidFill>
                        </a:rPr>
                        <a:t>6 - 8 </a:t>
                      </a:r>
                      <a:r>
                        <a:rPr lang="en-GB" sz="900" err="1">
                          <a:solidFill>
                            <a:schemeClr val="tx1"/>
                          </a:solidFill>
                        </a:rPr>
                        <a:t>wk</a:t>
                      </a:r>
                      <a:r>
                        <a:rPr lang="en-GB" sz="900">
                          <a:solidFill>
                            <a:schemeClr val="tx1"/>
                          </a:solidFill>
                        </a:rPr>
                        <a:t> block</a:t>
                      </a:r>
                    </a:p>
                  </a:txBody>
                  <a:tcPr anchor="ctr">
                    <a:solidFill>
                      <a:srgbClr val="F4BF39"/>
                    </a:solidFill>
                  </a:tcPr>
                </a:tc>
                <a:tc>
                  <a:txBody>
                    <a:bodyPr/>
                    <a:lstStyle/>
                    <a:p>
                      <a:pPr algn="ctr"/>
                      <a:r>
                        <a:rPr lang="en-GB" sz="900">
                          <a:solidFill>
                            <a:schemeClr val="tx1"/>
                          </a:solidFill>
                        </a:rPr>
                        <a:t>Weekly</a:t>
                      </a:r>
                    </a:p>
                    <a:p>
                      <a:pPr algn="ctr"/>
                      <a:r>
                        <a:rPr lang="en-GB" sz="900">
                          <a:solidFill>
                            <a:schemeClr val="tx1"/>
                          </a:solidFill>
                        </a:rPr>
                        <a:t>(45 mins - 1hr)</a:t>
                      </a:r>
                    </a:p>
                  </a:txBody>
                  <a:tcPr anchor="ctr">
                    <a:solidFill>
                      <a:srgbClr val="F4BF39"/>
                    </a:solidFill>
                  </a:tcPr>
                </a:tc>
                <a:tc>
                  <a:txBody>
                    <a:bodyPr/>
                    <a:lstStyle/>
                    <a:p>
                      <a:pPr algn="ctr"/>
                      <a:r>
                        <a:rPr lang="en-GB" sz="900" dirty="0">
                          <a:solidFill>
                            <a:schemeClr val="tx1"/>
                          </a:solidFill>
                        </a:rPr>
                        <a:t>Weekly/</a:t>
                      </a:r>
                    </a:p>
                    <a:p>
                      <a:pPr algn="ctr"/>
                      <a:r>
                        <a:rPr lang="en-GB" sz="900" dirty="0">
                          <a:solidFill>
                            <a:schemeClr val="tx1"/>
                          </a:solidFill>
                        </a:rPr>
                        <a:t>Fortnightly,</a:t>
                      </a:r>
                    </a:p>
                    <a:p>
                      <a:pPr algn="ctr"/>
                      <a:r>
                        <a:rPr lang="en-GB" sz="900" dirty="0">
                          <a:solidFill>
                            <a:schemeClr val="tx1"/>
                          </a:solidFill>
                        </a:rPr>
                        <a:t>6 - 8 </a:t>
                      </a:r>
                      <a:r>
                        <a:rPr lang="en-GB" sz="900" dirty="0" err="1">
                          <a:solidFill>
                            <a:schemeClr val="tx1"/>
                          </a:solidFill>
                        </a:rPr>
                        <a:t>wk</a:t>
                      </a:r>
                      <a:r>
                        <a:rPr lang="en-GB" sz="900" dirty="0">
                          <a:solidFill>
                            <a:schemeClr val="tx1"/>
                          </a:solidFill>
                        </a:rPr>
                        <a:t> block</a:t>
                      </a:r>
                    </a:p>
                  </a:txBody>
                  <a:tcPr anchor="ctr">
                    <a:solidFill>
                      <a:srgbClr val="F4BF39"/>
                    </a:solidFill>
                  </a:tcPr>
                </a:tc>
                <a:extLst>
                  <a:ext uri="{0D108BD9-81ED-4DB2-BD59-A6C34878D82A}">
                    <a16:rowId xmlns:a16="http://schemas.microsoft.com/office/drawing/2014/main" val="369040043"/>
                  </a:ext>
                </a:extLst>
              </a:tr>
            </a:tbl>
          </a:graphicData>
        </a:graphic>
      </p:graphicFrame>
      <p:sp>
        <p:nvSpPr>
          <p:cNvPr id="14" name="TextBox 13">
            <a:extLst>
              <a:ext uri="{FF2B5EF4-FFF2-40B4-BE49-F238E27FC236}">
                <a16:creationId xmlns:a16="http://schemas.microsoft.com/office/drawing/2014/main" id="{CA0FAA2A-386E-2060-94B6-F9BDF4F7AA30}"/>
              </a:ext>
            </a:extLst>
          </p:cNvPr>
          <p:cNvSpPr txBox="1"/>
          <p:nvPr/>
        </p:nvSpPr>
        <p:spPr>
          <a:xfrm>
            <a:off x="204786" y="8213584"/>
            <a:ext cx="71342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just">
              <a:buFont typeface="Arial" panose="020B0604020202020204" pitchFamily="34" charset="0"/>
              <a:buChar char="•"/>
            </a:pPr>
            <a:r>
              <a:rPr lang="en-GB" sz="800">
                <a:ea typeface="Verdana"/>
                <a:cs typeface="Calibri"/>
              </a:rPr>
              <a:t>Some subjects will be taught for 39 weeks (English, Maths, RE, PSHE inc. RSE, PE).</a:t>
            </a:r>
          </a:p>
          <a:p>
            <a:pPr marL="171450" indent="-171450" algn="just">
              <a:buFont typeface="Arial" panose="020B0604020202020204" pitchFamily="34" charset="0"/>
              <a:buChar char="•"/>
            </a:pPr>
            <a:r>
              <a:rPr lang="en-GB" sz="800">
                <a:ea typeface="Verdana"/>
                <a:cs typeface="Calibri"/>
              </a:rPr>
              <a:t>Some subjects will be taught for 36 weeks (Science, MFL, Music).</a:t>
            </a:r>
          </a:p>
          <a:p>
            <a:pPr marL="171450" indent="-171450" algn="just">
              <a:buFont typeface="Arial" panose="020B0604020202020204" pitchFamily="34" charset="0"/>
              <a:buChar char="•"/>
            </a:pPr>
            <a:r>
              <a:rPr lang="en-GB" sz="800">
                <a:ea typeface="Verdana"/>
                <a:cs typeface="Calibri"/>
              </a:rPr>
              <a:t>Some subjects will be taught in blocks/fortnightly (History, Geography, Art, DT, Computing).</a:t>
            </a:r>
          </a:p>
        </p:txBody>
      </p:sp>
      <p:sp>
        <p:nvSpPr>
          <p:cNvPr id="2" name="Slide Number Placeholder 6">
            <a:extLst>
              <a:ext uri="{FF2B5EF4-FFF2-40B4-BE49-F238E27FC236}">
                <a16:creationId xmlns:a16="http://schemas.microsoft.com/office/drawing/2014/main" id="{651E9A48-991C-6DA1-CBE8-733163798515}"/>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33</a:t>
            </a:fld>
            <a:endParaRPr lang="en-GB" sz="1200" b="1">
              <a:solidFill>
                <a:schemeClr val="bg1"/>
              </a:solidFill>
            </a:endParaRPr>
          </a:p>
        </p:txBody>
      </p:sp>
    </p:spTree>
    <p:extLst>
      <p:ext uri="{BB962C8B-B14F-4D97-AF65-F5344CB8AC3E}">
        <p14:creationId xmlns:p14="http://schemas.microsoft.com/office/powerpoint/2010/main" val="3287820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many icons&#10;&#10;Description automatically generated">
            <a:extLst>
              <a:ext uri="{FF2B5EF4-FFF2-40B4-BE49-F238E27FC236}">
                <a16:creationId xmlns:a16="http://schemas.microsoft.com/office/drawing/2014/main" id="{BA6E03F2-F15D-D236-AD26-013FB883B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56"/>
            <a:ext cx="7560431" cy="10686257"/>
          </a:xfrm>
          <a:prstGeom prst="rect">
            <a:avLst/>
          </a:prstGeom>
        </p:spPr>
      </p:pic>
      <p:sp>
        <p:nvSpPr>
          <p:cNvPr id="4" name="Rectangle 3">
            <a:extLst>
              <a:ext uri="{FF2B5EF4-FFF2-40B4-BE49-F238E27FC236}">
                <a16:creationId xmlns:a16="http://schemas.microsoft.com/office/drawing/2014/main" id="{FB20CCD8-A871-ECCF-66B0-F8DC86D1586E}"/>
              </a:ext>
            </a:extLst>
          </p:cNvPr>
          <p:cNvSpPr/>
          <p:nvPr/>
        </p:nvSpPr>
        <p:spPr>
          <a:xfrm rot="16200000">
            <a:off x="-1431036" y="4470968"/>
            <a:ext cx="4770295" cy="713164"/>
          </a:xfrm>
          <a:prstGeom prst="rect">
            <a:avLst/>
          </a:prstGeom>
          <a:solidFill>
            <a:srgbClr val="006199"/>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A93CA37-9914-CEC0-CA34-7DA2AD80C518}"/>
              </a:ext>
            </a:extLst>
          </p:cNvPr>
          <p:cNvSpPr txBox="1"/>
          <p:nvPr/>
        </p:nvSpPr>
        <p:spPr>
          <a:xfrm>
            <a:off x="-519" y="9986930"/>
            <a:ext cx="75586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pic>
        <p:nvPicPr>
          <p:cNvPr id="6" name="Picture 5">
            <a:extLst>
              <a:ext uri="{FF2B5EF4-FFF2-40B4-BE49-F238E27FC236}">
                <a16:creationId xmlns:a16="http://schemas.microsoft.com/office/drawing/2014/main" id="{4C898541-063B-31B0-DC8E-D9A2E3A5CAAA}"/>
              </a:ext>
            </a:extLst>
          </p:cNvPr>
          <p:cNvPicPr>
            <a:picLocks noChangeAspect="1"/>
          </p:cNvPicPr>
          <p:nvPr/>
        </p:nvPicPr>
        <p:blipFill>
          <a:blip r:embed="rId3"/>
          <a:stretch>
            <a:fillRect/>
          </a:stretch>
        </p:blipFill>
        <p:spPr>
          <a:xfrm rot="16200000">
            <a:off x="-75751" y="2265500"/>
            <a:ext cx="9115031" cy="5642807"/>
          </a:xfrm>
          <a:prstGeom prst="rect">
            <a:avLst/>
          </a:prstGeom>
        </p:spPr>
      </p:pic>
      <p:sp>
        <p:nvSpPr>
          <p:cNvPr id="12" name="TextBox 11">
            <a:extLst>
              <a:ext uri="{FF2B5EF4-FFF2-40B4-BE49-F238E27FC236}">
                <a16:creationId xmlns:a16="http://schemas.microsoft.com/office/drawing/2014/main" id="{6BA54E53-2EA2-DFD3-0EE6-F6322A308D5D}"/>
              </a:ext>
            </a:extLst>
          </p:cNvPr>
          <p:cNvSpPr txBox="1"/>
          <p:nvPr/>
        </p:nvSpPr>
        <p:spPr>
          <a:xfrm rot="16200000">
            <a:off x="-1315765" y="4596717"/>
            <a:ext cx="4432663" cy="461665"/>
          </a:xfrm>
          <a:prstGeom prst="rect">
            <a:avLst/>
          </a:prstGeom>
          <a:noFill/>
        </p:spPr>
        <p:txBody>
          <a:bodyPr wrap="square" rtlCol="0">
            <a:spAutoFit/>
          </a:bodyPr>
          <a:lstStyle/>
          <a:p>
            <a:pPr algn="ctr"/>
            <a:r>
              <a:rPr lang="en-GB" sz="2400" dirty="0">
                <a:solidFill>
                  <a:schemeClr val="bg1"/>
                </a:solidFill>
              </a:rPr>
              <a:t>St Bede’s Curriculum coverage. </a:t>
            </a:r>
          </a:p>
        </p:txBody>
      </p:sp>
    </p:spTree>
    <p:extLst>
      <p:ext uri="{BB962C8B-B14F-4D97-AF65-F5344CB8AC3E}">
        <p14:creationId xmlns:p14="http://schemas.microsoft.com/office/powerpoint/2010/main" val="345141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BD040CBD-AD88-44AD-04E4-5C320E952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0" y="307603"/>
            <a:ext cx="7560431" cy="10686257"/>
          </a:xfrm>
          <a:prstGeom prst="rect">
            <a:avLst/>
          </a:prstGeom>
        </p:spPr>
      </p:pic>
      <p:sp>
        <p:nvSpPr>
          <p:cNvPr id="6" name="TextBox 5">
            <a:extLst>
              <a:ext uri="{FF2B5EF4-FFF2-40B4-BE49-F238E27FC236}">
                <a16:creationId xmlns:a16="http://schemas.microsoft.com/office/drawing/2014/main" id="{A02FEB0F-6CDD-0EE0-17BD-74BADFA64596}"/>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5" name="TextBox 4">
            <a:extLst>
              <a:ext uri="{FF2B5EF4-FFF2-40B4-BE49-F238E27FC236}">
                <a16:creationId xmlns:a16="http://schemas.microsoft.com/office/drawing/2014/main" id="{4B44E80E-A68C-63C9-3D6A-C5AA59B038C4}"/>
              </a:ext>
            </a:extLst>
          </p:cNvPr>
          <p:cNvSpPr txBox="1"/>
          <p:nvPr/>
        </p:nvSpPr>
        <p:spPr>
          <a:xfrm>
            <a:off x="1695554" y="787634"/>
            <a:ext cx="4133850" cy="400110"/>
          </a:xfrm>
          <a:prstGeom prst="rect">
            <a:avLst/>
          </a:prstGeom>
          <a:noFill/>
        </p:spPr>
        <p:txBody>
          <a:bodyPr wrap="square" lIns="91440" tIns="45720" rIns="91440" bIns="45720" rtlCol="0" anchor="t">
            <a:spAutoFit/>
          </a:bodyPr>
          <a:lstStyle/>
          <a:p>
            <a:pPr algn="ctr"/>
            <a:r>
              <a:rPr lang="en-GB" sz="2000" b="1" dirty="0">
                <a:solidFill>
                  <a:schemeClr val="bg1"/>
                </a:solidFill>
                <a:latin typeface="Open Sans"/>
                <a:ea typeface="Open Sans"/>
                <a:cs typeface="Open Sans"/>
              </a:rPr>
              <a:t>TERMLY PLANNER </a:t>
            </a:r>
            <a:endParaRPr lang="en-GB"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977980A-6982-7EF8-858C-AF8E9CBE2750}"/>
              </a:ext>
            </a:extLst>
          </p:cNvPr>
          <p:cNvSpPr txBox="1"/>
          <p:nvPr/>
        </p:nvSpPr>
        <p:spPr>
          <a:xfrm>
            <a:off x="448199" y="1187744"/>
            <a:ext cx="6628560" cy="523220"/>
          </a:xfrm>
          <a:prstGeom prst="rect">
            <a:avLst/>
          </a:prstGeom>
          <a:noFill/>
        </p:spPr>
        <p:txBody>
          <a:bodyPr wrap="square" rtlCol="0">
            <a:spAutoFit/>
          </a:bodyPr>
          <a:lstStyle/>
          <a:p>
            <a:r>
              <a:rPr lang="en-GB" sz="1400" b="1" dirty="0">
                <a:solidFill>
                  <a:srgbClr val="006199"/>
                </a:solidFill>
              </a:rPr>
              <a:t>At St Bede’s we passionately believe that all should excel and so we work together in partnership to achieve great things.</a:t>
            </a:r>
          </a:p>
        </p:txBody>
      </p:sp>
      <p:sp>
        <p:nvSpPr>
          <p:cNvPr id="13" name="Rectangle: Rounded Corners 12">
            <a:extLst>
              <a:ext uri="{FF2B5EF4-FFF2-40B4-BE49-F238E27FC236}">
                <a16:creationId xmlns:a16="http://schemas.microsoft.com/office/drawing/2014/main" id="{39D78FC4-6B19-B217-F93C-5CDC88186746}"/>
              </a:ext>
            </a:extLst>
          </p:cNvPr>
          <p:cNvSpPr/>
          <p:nvPr/>
        </p:nvSpPr>
        <p:spPr>
          <a:xfrm>
            <a:off x="404258" y="1835762"/>
            <a:ext cx="6653471" cy="32499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0722F8A-2732-381B-D0E6-485F70E1085A}"/>
              </a:ext>
            </a:extLst>
          </p:cNvPr>
          <p:cNvSpPr txBox="1"/>
          <p:nvPr/>
        </p:nvSpPr>
        <p:spPr>
          <a:xfrm>
            <a:off x="494446" y="1853954"/>
            <a:ext cx="6424580" cy="276999"/>
          </a:xfrm>
          <a:prstGeom prst="rect">
            <a:avLst/>
          </a:prstGeom>
          <a:noFill/>
        </p:spPr>
        <p:txBody>
          <a:bodyPr wrap="square" rtlCol="0">
            <a:spAutoFit/>
          </a:bodyPr>
          <a:lstStyle/>
          <a:p>
            <a:r>
              <a:rPr lang="en-GB" sz="1200"/>
              <a:t>Our schools and central team work collaboratively, we seek to achieve cohesion.</a:t>
            </a:r>
          </a:p>
        </p:txBody>
      </p:sp>
      <p:sp>
        <p:nvSpPr>
          <p:cNvPr id="15" name="Rectangle: Rounded Corners 14">
            <a:extLst>
              <a:ext uri="{FF2B5EF4-FFF2-40B4-BE49-F238E27FC236}">
                <a16:creationId xmlns:a16="http://schemas.microsoft.com/office/drawing/2014/main" id="{3D978358-6771-4E60-58C9-3388DA595A4B}"/>
              </a:ext>
            </a:extLst>
          </p:cNvPr>
          <p:cNvSpPr/>
          <p:nvPr/>
        </p:nvSpPr>
        <p:spPr>
          <a:xfrm>
            <a:off x="380000" y="2287977"/>
            <a:ext cx="6696759" cy="576014"/>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072ACAB-2575-DABA-E313-CC6924363DFF}"/>
              </a:ext>
            </a:extLst>
          </p:cNvPr>
          <p:cNvSpPr txBox="1"/>
          <p:nvPr/>
        </p:nvSpPr>
        <p:spPr>
          <a:xfrm>
            <a:off x="494447" y="2377012"/>
            <a:ext cx="6424579" cy="461665"/>
          </a:xfrm>
          <a:prstGeom prst="rect">
            <a:avLst/>
          </a:prstGeom>
          <a:noFill/>
        </p:spPr>
        <p:txBody>
          <a:bodyPr wrap="square" rtlCol="0">
            <a:spAutoFit/>
          </a:bodyPr>
          <a:lstStyle/>
          <a:p>
            <a:r>
              <a:rPr lang="en-GB" sz="1200" dirty="0"/>
              <a:t>Our workload commitment sets the expectation for what we stand for and sets out our commitment in relation to staff workload and wellbeing.</a:t>
            </a:r>
          </a:p>
        </p:txBody>
      </p:sp>
      <p:sp>
        <p:nvSpPr>
          <p:cNvPr id="17" name="Rectangle: Rounded Corners 16">
            <a:extLst>
              <a:ext uri="{FF2B5EF4-FFF2-40B4-BE49-F238E27FC236}">
                <a16:creationId xmlns:a16="http://schemas.microsoft.com/office/drawing/2014/main" id="{BD9A641C-76B5-2F6E-CE5E-8E4F1364A4C9}"/>
              </a:ext>
            </a:extLst>
          </p:cNvPr>
          <p:cNvSpPr/>
          <p:nvPr/>
        </p:nvSpPr>
        <p:spPr>
          <a:xfrm>
            <a:off x="380000" y="2965897"/>
            <a:ext cx="6696759" cy="405572"/>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3EADEA4E-92EE-0562-9114-46C7C2057532}"/>
              </a:ext>
            </a:extLst>
          </p:cNvPr>
          <p:cNvSpPr txBox="1"/>
          <p:nvPr/>
        </p:nvSpPr>
        <p:spPr>
          <a:xfrm>
            <a:off x="494446" y="3074353"/>
            <a:ext cx="6424580" cy="276999"/>
          </a:xfrm>
          <a:prstGeom prst="rect">
            <a:avLst/>
          </a:prstGeom>
          <a:noFill/>
        </p:spPr>
        <p:txBody>
          <a:bodyPr wrap="square" rtlCol="0">
            <a:spAutoFit/>
          </a:bodyPr>
          <a:lstStyle/>
          <a:p>
            <a:r>
              <a:rPr lang="en-GB" sz="1200"/>
              <a:t>This supports our overall mission of putting Christ at the Centre, Children at the Heart.</a:t>
            </a:r>
          </a:p>
        </p:txBody>
      </p:sp>
      <p:sp>
        <p:nvSpPr>
          <p:cNvPr id="19" name="Rectangle: Rounded Corners 18">
            <a:extLst>
              <a:ext uri="{FF2B5EF4-FFF2-40B4-BE49-F238E27FC236}">
                <a16:creationId xmlns:a16="http://schemas.microsoft.com/office/drawing/2014/main" id="{B2EBAA71-EB2E-7FCB-2EDE-EC7D6D4BF056}"/>
              </a:ext>
            </a:extLst>
          </p:cNvPr>
          <p:cNvSpPr/>
          <p:nvPr/>
        </p:nvSpPr>
        <p:spPr>
          <a:xfrm>
            <a:off x="380000" y="3493081"/>
            <a:ext cx="6696759" cy="576014"/>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95ED504-90B4-1783-CC52-A5C034F8F339}"/>
              </a:ext>
            </a:extLst>
          </p:cNvPr>
          <p:cNvSpPr txBox="1"/>
          <p:nvPr/>
        </p:nvSpPr>
        <p:spPr>
          <a:xfrm>
            <a:off x="494446" y="3541078"/>
            <a:ext cx="6424580" cy="461665"/>
          </a:xfrm>
          <a:prstGeom prst="rect">
            <a:avLst/>
          </a:prstGeom>
          <a:noFill/>
        </p:spPr>
        <p:txBody>
          <a:bodyPr wrap="square" rtlCol="0">
            <a:spAutoFit/>
          </a:bodyPr>
          <a:lstStyle/>
          <a:p>
            <a:r>
              <a:rPr lang="en-GB" sz="1200"/>
              <a:t>To support our workload commitment, we have worked with colleagues to develop our transparent approach to curriculum design.</a:t>
            </a:r>
          </a:p>
        </p:txBody>
      </p:sp>
      <p:sp>
        <p:nvSpPr>
          <p:cNvPr id="21" name="Rectangle: Rounded Corners 20">
            <a:extLst>
              <a:ext uri="{FF2B5EF4-FFF2-40B4-BE49-F238E27FC236}">
                <a16:creationId xmlns:a16="http://schemas.microsoft.com/office/drawing/2014/main" id="{40B87B53-3CBC-391E-4CB1-707F3DCF2EBE}"/>
              </a:ext>
            </a:extLst>
          </p:cNvPr>
          <p:cNvSpPr/>
          <p:nvPr/>
        </p:nvSpPr>
        <p:spPr>
          <a:xfrm>
            <a:off x="380000" y="4179084"/>
            <a:ext cx="6696759" cy="576014"/>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251C8AE-3D64-B98E-F495-AFB2123C21E3}"/>
              </a:ext>
            </a:extLst>
          </p:cNvPr>
          <p:cNvSpPr txBox="1"/>
          <p:nvPr/>
        </p:nvSpPr>
        <p:spPr>
          <a:xfrm>
            <a:off x="494446" y="4227081"/>
            <a:ext cx="6424580" cy="461665"/>
          </a:xfrm>
          <a:prstGeom prst="rect">
            <a:avLst/>
          </a:prstGeom>
          <a:noFill/>
        </p:spPr>
        <p:txBody>
          <a:bodyPr wrap="square" rtlCol="0">
            <a:spAutoFit/>
          </a:bodyPr>
          <a:lstStyle/>
          <a:p>
            <a:r>
              <a:rPr lang="en-GB" sz="1200" dirty="0"/>
              <a:t>We will continue to quality assure staff workload and wellbeing with the aim of being the employer of choice.</a:t>
            </a:r>
          </a:p>
        </p:txBody>
      </p:sp>
      <p:sp>
        <p:nvSpPr>
          <p:cNvPr id="2" name="Slide Number Placeholder 6">
            <a:extLst>
              <a:ext uri="{FF2B5EF4-FFF2-40B4-BE49-F238E27FC236}">
                <a16:creationId xmlns:a16="http://schemas.microsoft.com/office/drawing/2014/main" id="{88CD8C7D-3583-2080-A24B-D84DC1723BE6}"/>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35</a:t>
            </a:fld>
            <a:endParaRPr lang="en-GB" sz="1200" b="1">
              <a:solidFill>
                <a:schemeClr val="bg1"/>
              </a:solidFill>
            </a:endParaRPr>
          </a:p>
        </p:txBody>
      </p:sp>
      <p:sp>
        <p:nvSpPr>
          <p:cNvPr id="4" name="TextBox 3">
            <a:extLst>
              <a:ext uri="{FF2B5EF4-FFF2-40B4-BE49-F238E27FC236}">
                <a16:creationId xmlns:a16="http://schemas.microsoft.com/office/drawing/2014/main" id="{7FBA855F-464E-B066-2E18-ABF28B6E6C14}"/>
              </a:ext>
            </a:extLst>
          </p:cNvPr>
          <p:cNvSpPr txBox="1"/>
          <p:nvPr/>
        </p:nvSpPr>
        <p:spPr>
          <a:xfrm>
            <a:off x="448199" y="5717063"/>
            <a:ext cx="6290740" cy="646331"/>
          </a:xfrm>
          <a:prstGeom prst="rect">
            <a:avLst/>
          </a:prstGeom>
          <a:noFill/>
        </p:spPr>
        <p:txBody>
          <a:bodyPr wrap="square" rtlCol="0">
            <a:spAutoFit/>
          </a:bodyPr>
          <a:lstStyle/>
          <a:p>
            <a:r>
              <a:rPr lang="en-GB" dirty="0"/>
              <a:t>.</a:t>
            </a:r>
          </a:p>
          <a:p>
            <a:endParaRPr lang="en-GB" dirty="0"/>
          </a:p>
        </p:txBody>
      </p:sp>
      <p:pic>
        <p:nvPicPr>
          <p:cNvPr id="7" name="Picture 6">
            <a:extLst>
              <a:ext uri="{FF2B5EF4-FFF2-40B4-BE49-F238E27FC236}">
                <a16:creationId xmlns:a16="http://schemas.microsoft.com/office/drawing/2014/main" id="{0C486E85-28A1-CA07-9FC0-477E5B0E2F8B}"/>
              </a:ext>
            </a:extLst>
          </p:cNvPr>
          <p:cNvPicPr>
            <a:picLocks noChangeAspect="1"/>
          </p:cNvPicPr>
          <p:nvPr/>
        </p:nvPicPr>
        <p:blipFill>
          <a:blip r:embed="rId4"/>
          <a:stretch>
            <a:fillRect/>
          </a:stretch>
        </p:blipFill>
        <p:spPr>
          <a:xfrm>
            <a:off x="360047" y="4909376"/>
            <a:ext cx="6736664" cy="1243774"/>
          </a:xfrm>
          <a:prstGeom prst="rect">
            <a:avLst/>
          </a:prstGeom>
        </p:spPr>
      </p:pic>
      <p:pic>
        <p:nvPicPr>
          <p:cNvPr id="8" name="Picture 7">
            <a:extLst>
              <a:ext uri="{FF2B5EF4-FFF2-40B4-BE49-F238E27FC236}">
                <a16:creationId xmlns:a16="http://schemas.microsoft.com/office/drawing/2014/main" id="{CB95989B-67C5-3903-AA0A-0806E6A40328}"/>
              </a:ext>
            </a:extLst>
          </p:cNvPr>
          <p:cNvPicPr>
            <a:picLocks noChangeAspect="1"/>
          </p:cNvPicPr>
          <p:nvPr/>
        </p:nvPicPr>
        <p:blipFill>
          <a:blip r:embed="rId5"/>
          <a:stretch>
            <a:fillRect/>
          </a:stretch>
        </p:blipFill>
        <p:spPr>
          <a:xfrm>
            <a:off x="355664" y="6332328"/>
            <a:ext cx="6736664" cy="792685"/>
          </a:xfrm>
          <a:prstGeom prst="rect">
            <a:avLst/>
          </a:prstGeom>
        </p:spPr>
      </p:pic>
      <p:sp>
        <p:nvSpPr>
          <p:cNvPr id="11" name="TextBox 10">
            <a:extLst>
              <a:ext uri="{FF2B5EF4-FFF2-40B4-BE49-F238E27FC236}">
                <a16:creationId xmlns:a16="http://schemas.microsoft.com/office/drawing/2014/main" id="{8A1E0E23-0DB9-2F03-58E6-BEEA98A71683}"/>
              </a:ext>
            </a:extLst>
          </p:cNvPr>
          <p:cNvSpPr txBox="1"/>
          <p:nvPr/>
        </p:nvSpPr>
        <p:spPr>
          <a:xfrm>
            <a:off x="524365" y="5059913"/>
            <a:ext cx="6138407" cy="830997"/>
          </a:xfrm>
          <a:prstGeom prst="rect">
            <a:avLst/>
          </a:prstGeom>
          <a:noFill/>
        </p:spPr>
        <p:txBody>
          <a:bodyPr wrap="square">
            <a:spAutoFit/>
          </a:bodyPr>
          <a:lstStyle/>
          <a:p>
            <a:r>
              <a:rPr lang="en-GB" sz="1200" dirty="0"/>
              <a:t>We have a whole school curriculum map that oversea the curriculum plan for each year group over the academic year.  It identifies links with Catholic Social Teaching, opportunities for field work and explicit reinforcement of fundamental British Values.  We identify in our whole school curriculum map links with  planned future learning or previous learning. </a:t>
            </a:r>
          </a:p>
        </p:txBody>
      </p:sp>
      <p:sp>
        <p:nvSpPr>
          <p:cNvPr id="26" name="TextBox 25">
            <a:extLst>
              <a:ext uri="{FF2B5EF4-FFF2-40B4-BE49-F238E27FC236}">
                <a16:creationId xmlns:a16="http://schemas.microsoft.com/office/drawing/2014/main" id="{070C3E40-807F-2ACA-3D2C-4832FF7CDD02}"/>
              </a:ext>
            </a:extLst>
          </p:cNvPr>
          <p:cNvSpPr txBox="1"/>
          <p:nvPr/>
        </p:nvSpPr>
        <p:spPr>
          <a:xfrm>
            <a:off x="702708" y="6379073"/>
            <a:ext cx="5793342" cy="646331"/>
          </a:xfrm>
          <a:prstGeom prst="rect">
            <a:avLst/>
          </a:prstGeom>
          <a:noFill/>
        </p:spPr>
        <p:txBody>
          <a:bodyPr wrap="square">
            <a:spAutoFit/>
          </a:bodyPr>
          <a:lstStyle/>
          <a:p>
            <a:r>
              <a:rPr lang="en-GB" sz="1200" dirty="0"/>
              <a:t>Where possible it is coherently organised ensuring that well organised and purposefully designed to facilitate learning. We believe it is free of academic gaps and needless repetition.</a:t>
            </a:r>
          </a:p>
        </p:txBody>
      </p:sp>
    </p:spTree>
    <p:extLst>
      <p:ext uri="{BB962C8B-B14F-4D97-AF65-F5344CB8AC3E}">
        <p14:creationId xmlns:p14="http://schemas.microsoft.com/office/powerpoint/2010/main" val="1696972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C0B41C9F-3A86-276D-EBC3-AC9CD4175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7" name="TextBox 6">
            <a:extLst>
              <a:ext uri="{FF2B5EF4-FFF2-40B4-BE49-F238E27FC236}">
                <a16:creationId xmlns:a16="http://schemas.microsoft.com/office/drawing/2014/main" id="{27A8B577-61F8-52C0-E517-D2D9D63F55BD}"/>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2" name="TextBox 1">
            <a:extLst>
              <a:ext uri="{FF2B5EF4-FFF2-40B4-BE49-F238E27FC236}">
                <a16:creationId xmlns:a16="http://schemas.microsoft.com/office/drawing/2014/main" id="{931045D1-8002-83C6-5152-524B249EEAEC}"/>
              </a:ext>
            </a:extLst>
          </p:cNvPr>
          <p:cNvSpPr txBox="1"/>
          <p:nvPr/>
        </p:nvSpPr>
        <p:spPr>
          <a:xfrm>
            <a:off x="219073" y="1255966"/>
            <a:ext cx="712152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200" b="0" i="0" dirty="0">
                <a:ea typeface="Calibri"/>
                <a:cs typeface="Calibri"/>
              </a:rPr>
              <a:t>Reading is one of our most important and vital life skills. Reading allows</a:t>
            </a:r>
            <a:r>
              <a:rPr lang="en-GB" sz="1200" dirty="0">
                <a:ea typeface="Calibri"/>
                <a:cs typeface="Calibri"/>
              </a:rPr>
              <a:t> </a:t>
            </a:r>
            <a:r>
              <a:rPr lang="en-GB" sz="1200" b="0" i="0" dirty="0">
                <a:ea typeface="Calibri"/>
                <a:cs typeface="Calibri"/>
              </a:rPr>
              <a:t>to access information, understand it and apply </a:t>
            </a:r>
            <a:r>
              <a:rPr lang="en-GB" sz="1200" dirty="0">
                <a:ea typeface="Calibri"/>
                <a:cs typeface="Calibri"/>
              </a:rPr>
              <a:t>it</a:t>
            </a:r>
            <a:r>
              <a:rPr lang="en-GB" sz="1200" b="0" i="0" dirty="0">
                <a:ea typeface="Calibri"/>
                <a:cs typeface="Calibri"/>
              </a:rPr>
              <a:t>. We use reading, </a:t>
            </a:r>
            <a:r>
              <a:rPr lang="en-GB" sz="1200" dirty="0">
                <a:ea typeface="Calibri"/>
                <a:cs typeface="Calibri"/>
              </a:rPr>
              <a:t>spoken</a:t>
            </a:r>
            <a:r>
              <a:rPr lang="en-GB" sz="1200" b="0" i="0" dirty="0">
                <a:ea typeface="Calibri"/>
                <a:cs typeface="Calibri"/>
              </a:rPr>
              <a:t> and silent, to develop our communication, writing, </a:t>
            </a:r>
            <a:r>
              <a:rPr lang="en-GB" sz="1200" dirty="0">
                <a:ea typeface="Calibri"/>
                <a:cs typeface="Calibri"/>
              </a:rPr>
              <a:t>presentation. It</a:t>
            </a:r>
            <a:r>
              <a:rPr lang="en-GB" sz="1200" b="0" i="0" dirty="0">
                <a:ea typeface="Calibri"/>
                <a:cs typeface="Calibri"/>
              </a:rPr>
              <a:t> expands our imagination and creative thinking. Reading teaches us how to listen and be empathetic, it improves our </a:t>
            </a:r>
            <a:r>
              <a:rPr lang="en-GB" sz="1200" dirty="0">
                <a:ea typeface="Calibri"/>
                <a:cs typeface="Calibri"/>
              </a:rPr>
              <a:t>well-being</a:t>
            </a:r>
            <a:r>
              <a:rPr lang="en-GB" sz="1200" b="0" i="0" dirty="0">
                <a:ea typeface="Calibri"/>
                <a:cs typeface="Calibri"/>
              </a:rPr>
              <a:t>.</a:t>
            </a:r>
            <a:r>
              <a:rPr lang="en-GB" sz="1200" dirty="0">
                <a:ea typeface="+mn-lt"/>
                <a:cs typeface="+mn-lt"/>
              </a:rPr>
              <a:t> Teaching children to read is fundamental to their educational achievement. We are committed to giving disadvantaged pupils </a:t>
            </a:r>
            <a:r>
              <a:rPr lang="en-GB" sz="1200" b="0" i="0" dirty="0">
                <a:ea typeface="+mn-lt"/>
                <a:cs typeface="+mn-lt"/>
              </a:rPr>
              <a:t>the </a:t>
            </a:r>
            <a:r>
              <a:rPr lang="en-GB" sz="1200" dirty="0">
                <a:ea typeface="+mn-lt"/>
                <a:cs typeface="+mn-lt"/>
              </a:rPr>
              <a:t>same sense of entitlement and opportunity to read for academic purposes and pleasure, as their peers</a:t>
            </a:r>
            <a:r>
              <a:rPr lang="en-GB" sz="1200" b="0" i="0" dirty="0">
                <a:ea typeface="+mn-lt"/>
                <a:cs typeface="+mn-lt"/>
              </a:rPr>
              <a:t>.</a:t>
            </a:r>
            <a:r>
              <a:rPr lang="en-GB" sz="1200" dirty="0">
                <a:ea typeface="+mn-lt"/>
                <a:cs typeface="+mn-lt"/>
              </a:rPr>
              <a:t> We have a detailed reading strategy  in place that explains how we teach reading across the school.</a:t>
            </a:r>
          </a:p>
        </p:txBody>
      </p:sp>
      <p:sp>
        <p:nvSpPr>
          <p:cNvPr id="6" name="Rectangle 5">
            <a:extLst>
              <a:ext uri="{FF2B5EF4-FFF2-40B4-BE49-F238E27FC236}">
                <a16:creationId xmlns:a16="http://schemas.microsoft.com/office/drawing/2014/main" id="{304F4978-0D63-A778-EE25-687780B3ABD4}"/>
              </a:ext>
            </a:extLst>
          </p:cNvPr>
          <p:cNvSpPr/>
          <p:nvPr/>
        </p:nvSpPr>
        <p:spPr>
          <a:xfrm>
            <a:off x="1620344" y="419097"/>
            <a:ext cx="4300400" cy="74295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B44E80E-A68C-63C9-3D6A-C5AA59B038C4}"/>
              </a:ext>
            </a:extLst>
          </p:cNvPr>
          <p:cNvSpPr txBox="1"/>
          <p:nvPr/>
        </p:nvSpPr>
        <p:spPr>
          <a:xfrm>
            <a:off x="1653695" y="461216"/>
            <a:ext cx="4246905" cy="646331"/>
          </a:xfrm>
          <a:prstGeom prst="rect">
            <a:avLst/>
          </a:prstGeom>
          <a:noFill/>
        </p:spPr>
        <p:txBody>
          <a:bodyPr wrap="square" lIns="91440" tIns="45720" rIns="91440" bIns="45720" rtlCol="0" anchor="t">
            <a:spAutoFit/>
          </a:bodyPr>
          <a:lstStyle/>
          <a:p>
            <a:pPr algn="ctr"/>
            <a:r>
              <a:rPr lang="en-GB" b="1" dirty="0">
                <a:solidFill>
                  <a:schemeClr val="bg1"/>
                </a:solidFill>
                <a:latin typeface="Open Sans"/>
                <a:ea typeface="Open Sans"/>
                <a:cs typeface="Open Sans"/>
              </a:rPr>
              <a:t>READING, WRITING &amp; ORACY  SUMMARY </a:t>
            </a:r>
            <a:endPar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D741F3EB-196A-5C79-9B71-0216D0171250}"/>
              </a:ext>
            </a:extLst>
          </p:cNvPr>
          <p:cNvSpPr/>
          <p:nvPr/>
        </p:nvSpPr>
        <p:spPr>
          <a:xfrm>
            <a:off x="0" y="2567946"/>
            <a:ext cx="7587385" cy="882823"/>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1" name="Rectangle 10">
            <a:extLst>
              <a:ext uri="{FF2B5EF4-FFF2-40B4-BE49-F238E27FC236}">
                <a16:creationId xmlns:a16="http://schemas.microsoft.com/office/drawing/2014/main" id="{D774CA48-F865-0F2C-2E2F-AFC98C2ACECA}"/>
              </a:ext>
            </a:extLst>
          </p:cNvPr>
          <p:cNvSpPr/>
          <p:nvPr/>
        </p:nvSpPr>
        <p:spPr>
          <a:xfrm>
            <a:off x="-9525" y="8469849"/>
            <a:ext cx="7587385" cy="1015663"/>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2" name="TextBox 38">
            <a:extLst>
              <a:ext uri="{FF2B5EF4-FFF2-40B4-BE49-F238E27FC236}">
                <a16:creationId xmlns:a16="http://schemas.microsoft.com/office/drawing/2014/main" id="{F302768F-4C59-0397-9673-B87BA917F9EA}"/>
              </a:ext>
            </a:extLst>
          </p:cNvPr>
          <p:cNvSpPr txBox="1"/>
          <p:nvPr/>
        </p:nvSpPr>
        <p:spPr>
          <a:xfrm>
            <a:off x="296859" y="8627461"/>
            <a:ext cx="6712085" cy="83099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200" b="1" i="1" dirty="0">
                <a:solidFill>
                  <a:schemeClr val="bg1"/>
                </a:solidFill>
                <a:ea typeface="+mn-lt"/>
                <a:cs typeface="+mn-lt"/>
              </a:rPr>
              <a:t>“Fluent reading supports comprehension because pupils’ cognitive resources are freed from focusing on word recognition and can be redirected towards comprehending the text.”</a:t>
            </a:r>
            <a:endParaRPr lang="en-GB" sz="1100" b="1" dirty="0">
              <a:solidFill>
                <a:schemeClr val="bg1"/>
              </a:solidFill>
              <a:ea typeface="+mn-lt"/>
              <a:cs typeface="+mn-lt"/>
            </a:endParaRPr>
          </a:p>
          <a:p>
            <a:pPr algn="ctr"/>
            <a:endParaRPr lang="en-GB" sz="1100" b="1" dirty="0">
              <a:solidFill>
                <a:schemeClr val="bg1"/>
              </a:solidFill>
              <a:ea typeface="+mn-lt"/>
              <a:cs typeface="+mn-lt"/>
            </a:endParaRPr>
          </a:p>
          <a:p>
            <a:pPr algn="ctr"/>
            <a:r>
              <a:rPr lang="en-GB" sz="1100" b="1" dirty="0">
                <a:solidFill>
                  <a:schemeClr val="bg1"/>
                </a:solidFill>
                <a:ea typeface="+mn-lt"/>
                <a:cs typeface="+mn-lt"/>
              </a:rPr>
              <a:t>- EEF</a:t>
            </a:r>
          </a:p>
        </p:txBody>
      </p:sp>
      <p:sp>
        <p:nvSpPr>
          <p:cNvPr id="13" name="TextBox 12">
            <a:extLst>
              <a:ext uri="{FF2B5EF4-FFF2-40B4-BE49-F238E27FC236}">
                <a16:creationId xmlns:a16="http://schemas.microsoft.com/office/drawing/2014/main" id="{982E5C05-2F9A-CE4B-109C-AFFA43E0CBE7}"/>
              </a:ext>
            </a:extLst>
          </p:cNvPr>
          <p:cNvSpPr txBox="1"/>
          <p:nvPr/>
        </p:nvSpPr>
        <p:spPr>
          <a:xfrm>
            <a:off x="240577" y="3526721"/>
            <a:ext cx="7121529" cy="338554"/>
          </a:xfrm>
          <a:prstGeom prst="rect">
            <a:avLst/>
          </a:prstGeom>
          <a:noFill/>
        </p:spPr>
        <p:txBody>
          <a:bodyPr wrap="square" rtlCol="0">
            <a:spAutoFit/>
          </a:bodyPr>
          <a:lstStyle/>
          <a:p>
            <a:pPr algn="ctr" rtl="0"/>
            <a:r>
              <a:rPr lang="en-GB" sz="1600" b="1" i="0">
                <a:solidFill>
                  <a:srgbClr val="006199"/>
                </a:solidFill>
                <a:ea typeface="Calibri"/>
                <a:cs typeface="Calibri"/>
              </a:rPr>
              <a:t>We will develop academic excellence in all schools through:</a:t>
            </a:r>
            <a:r>
              <a:rPr lang="en-GB" sz="1600" b="0" i="0">
                <a:solidFill>
                  <a:srgbClr val="006199"/>
                </a:solidFill>
                <a:ea typeface="Calibri"/>
                <a:cs typeface="Calibri"/>
              </a:rPr>
              <a:t> </a:t>
            </a:r>
          </a:p>
        </p:txBody>
      </p:sp>
      <p:sp>
        <p:nvSpPr>
          <p:cNvPr id="14" name="TextBox 13">
            <a:extLst>
              <a:ext uri="{FF2B5EF4-FFF2-40B4-BE49-F238E27FC236}">
                <a16:creationId xmlns:a16="http://schemas.microsoft.com/office/drawing/2014/main" id="{FEAFC512-415A-BA2A-D7D8-B0FE065330F1}"/>
              </a:ext>
            </a:extLst>
          </p:cNvPr>
          <p:cNvSpPr txBox="1"/>
          <p:nvPr/>
        </p:nvSpPr>
        <p:spPr>
          <a:xfrm>
            <a:off x="219073" y="9620250"/>
            <a:ext cx="7121529" cy="646331"/>
          </a:xfrm>
          <a:prstGeom prst="rect">
            <a:avLst/>
          </a:prstGeom>
          <a:noFill/>
        </p:spPr>
        <p:txBody>
          <a:bodyPr wrap="square" rtlCol="0">
            <a:spAutoFit/>
          </a:bodyPr>
          <a:lstStyle/>
          <a:p>
            <a:pPr algn="just"/>
            <a:r>
              <a:rPr lang="en-GB" sz="1200" b="0" i="0" dirty="0">
                <a:ea typeface="Calibri"/>
                <a:cs typeface="Calibri"/>
              </a:rPr>
              <a:t>Reading and writing and oracy  are combined. Reading helps pupils gain knowledge, developing comprehension and fluency which leads to better writing. Writing opportunities are provided in all subjects to deepen pupils’ understanding</a:t>
            </a:r>
            <a:r>
              <a:rPr lang="en-GB" sz="1200" dirty="0">
                <a:ea typeface="Calibri"/>
                <a:cs typeface="Calibri"/>
              </a:rPr>
              <a:t>. </a:t>
            </a:r>
          </a:p>
        </p:txBody>
      </p:sp>
      <p:sp>
        <p:nvSpPr>
          <p:cNvPr id="17" name="Rectangle: Rounded Corners 16">
            <a:extLst>
              <a:ext uri="{FF2B5EF4-FFF2-40B4-BE49-F238E27FC236}">
                <a16:creationId xmlns:a16="http://schemas.microsoft.com/office/drawing/2014/main" id="{32E4C4D7-BBF8-C764-7305-E084DD425C8B}"/>
              </a:ext>
            </a:extLst>
          </p:cNvPr>
          <p:cNvSpPr/>
          <p:nvPr/>
        </p:nvSpPr>
        <p:spPr>
          <a:xfrm>
            <a:off x="240578" y="3949266"/>
            <a:ext cx="7100024" cy="32499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57211AC-C71C-871F-C379-54C83B28BF01}"/>
              </a:ext>
            </a:extLst>
          </p:cNvPr>
          <p:cNvSpPr txBox="1"/>
          <p:nvPr/>
        </p:nvSpPr>
        <p:spPr>
          <a:xfrm>
            <a:off x="240577" y="3968688"/>
            <a:ext cx="6824651" cy="276999"/>
          </a:xfrm>
          <a:prstGeom prst="rect">
            <a:avLst/>
          </a:prstGeom>
          <a:noFill/>
        </p:spPr>
        <p:txBody>
          <a:bodyPr wrap="square" rtlCol="0">
            <a:spAutoFit/>
          </a:bodyPr>
          <a:lstStyle/>
          <a:p>
            <a:r>
              <a:rPr lang="en-GB" sz="1200"/>
              <a:t>A love of reading for pleasure, with a rigorous approach to develop confidence and enjoyment of literacy.</a:t>
            </a:r>
          </a:p>
        </p:txBody>
      </p:sp>
      <p:sp>
        <p:nvSpPr>
          <p:cNvPr id="19" name="Rectangle: Rounded Corners 18">
            <a:extLst>
              <a:ext uri="{FF2B5EF4-FFF2-40B4-BE49-F238E27FC236}">
                <a16:creationId xmlns:a16="http://schemas.microsoft.com/office/drawing/2014/main" id="{73105F30-3410-54D8-BC6C-768AD836C145}"/>
              </a:ext>
            </a:extLst>
          </p:cNvPr>
          <p:cNvSpPr/>
          <p:nvPr/>
        </p:nvSpPr>
        <p:spPr>
          <a:xfrm>
            <a:off x="240577" y="4406466"/>
            <a:ext cx="7100023" cy="324996"/>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3E3FA0C2-805B-7A94-7CFA-EBD165285C1E}"/>
              </a:ext>
            </a:extLst>
          </p:cNvPr>
          <p:cNvSpPr txBox="1"/>
          <p:nvPr/>
        </p:nvSpPr>
        <p:spPr>
          <a:xfrm>
            <a:off x="240578" y="4425888"/>
            <a:ext cx="5464898" cy="276999"/>
          </a:xfrm>
          <a:prstGeom prst="rect">
            <a:avLst/>
          </a:prstGeom>
          <a:noFill/>
        </p:spPr>
        <p:txBody>
          <a:bodyPr wrap="square" rtlCol="0">
            <a:spAutoFit/>
          </a:bodyPr>
          <a:lstStyle/>
          <a:p>
            <a:r>
              <a:rPr lang="en-GB" sz="1200"/>
              <a:t>A language-rich environment, in relation to the different tiers of vocabulary.</a:t>
            </a:r>
          </a:p>
        </p:txBody>
      </p:sp>
      <p:sp>
        <p:nvSpPr>
          <p:cNvPr id="21" name="Rectangle: Rounded Corners 20">
            <a:extLst>
              <a:ext uri="{FF2B5EF4-FFF2-40B4-BE49-F238E27FC236}">
                <a16:creationId xmlns:a16="http://schemas.microsoft.com/office/drawing/2014/main" id="{5C41E267-CB8B-0AF5-193D-46B62160AE0E}"/>
              </a:ext>
            </a:extLst>
          </p:cNvPr>
          <p:cNvSpPr/>
          <p:nvPr/>
        </p:nvSpPr>
        <p:spPr>
          <a:xfrm>
            <a:off x="3887700" y="7160877"/>
            <a:ext cx="3431396" cy="646330"/>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ACB2EA13-A311-D68D-C011-AA9D3A0F47F4}"/>
              </a:ext>
            </a:extLst>
          </p:cNvPr>
          <p:cNvSpPr/>
          <p:nvPr/>
        </p:nvSpPr>
        <p:spPr>
          <a:xfrm>
            <a:off x="219073" y="5320866"/>
            <a:ext cx="7100023" cy="324996"/>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43FD3560-7AAE-AE19-04A9-2865293D216D}"/>
              </a:ext>
            </a:extLst>
          </p:cNvPr>
          <p:cNvSpPr txBox="1"/>
          <p:nvPr/>
        </p:nvSpPr>
        <p:spPr>
          <a:xfrm>
            <a:off x="219073" y="5340288"/>
            <a:ext cx="6562727" cy="276999"/>
          </a:xfrm>
          <a:prstGeom prst="rect">
            <a:avLst/>
          </a:prstGeom>
          <a:noFill/>
        </p:spPr>
        <p:txBody>
          <a:bodyPr wrap="square" rtlCol="0">
            <a:spAutoFit/>
          </a:bodyPr>
          <a:lstStyle/>
          <a:p>
            <a:r>
              <a:rPr lang="en-GB" sz="1200"/>
              <a:t>A highly targeted support programme for pupils who have gaps in reading, writing and communication.</a:t>
            </a:r>
          </a:p>
        </p:txBody>
      </p:sp>
      <p:sp>
        <p:nvSpPr>
          <p:cNvPr id="25" name="Rectangle: Rounded Corners 24">
            <a:extLst>
              <a:ext uri="{FF2B5EF4-FFF2-40B4-BE49-F238E27FC236}">
                <a16:creationId xmlns:a16="http://schemas.microsoft.com/office/drawing/2014/main" id="{B91F8EFA-E631-85E0-F747-51647F617802}"/>
              </a:ext>
            </a:extLst>
          </p:cNvPr>
          <p:cNvSpPr/>
          <p:nvPr/>
        </p:nvSpPr>
        <p:spPr>
          <a:xfrm>
            <a:off x="219072" y="4872819"/>
            <a:ext cx="7100024" cy="32499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74CF348C-1E0B-9075-4E0C-E0AE6DF542CD}"/>
              </a:ext>
            </a:extLst>
          </p:cNvPr>
          <p:cNvSpPr txBox="1"/>
          <p:nvPr/>
        </p:nvSpPr>
        <p:spPr>
          <a:xfrm>
            <a:off x="219071" y="4892241"/>
            <a:ext cx="6824651" cy="276999"/>
          </a:xfrm>
          <a:prstGeom prst="rect">
            <a:avLst/>
          </a:prstGeom>
          <a:noFill/>
        </p:spPr>
        <p:txBody>
          <a:bodyPr wrap="square" rtlCol="0">
            <a:spAutoFit/>
          </a:bodyPr>
          <a:lstStyle/>
          <a:p>
            <a:r>
              <a:rPr lang="en-GB" sz="1200"/>
              <a:t>All staff to confidently model excellent habits in reading, writing and communication.</a:t>
            </a:r>
          </a:p>
        </p:txBody>
      </p:sp>
      <p:sp>
        <p:nvSpPr>
          <p:cNvPr id="27" name="Rectangle: Rounded Corners 26">
            <a:extLst>
              <a:ext uri="{FF2B5EF4-FFF2-40B4-BE49-F238E27FC236}">
                <a16:creationId xmlns:a16="http://schemas.microsoft.com/office/drawing/2014/main" id="{8CE1C61C-BACE-2CA7-D437-66AC0E5E9BD5}"/>
              </a:ext>
            </a:extLst>
          </p:cNvPr>
          <p:cNvSpPr/>
          <p:nvPr/>
        </p:nvSpPr>
        <p:spPr>
          <a:xfrm>
            <a:off x="219073" y="6216960"/>
            <a:ext cx="7100023" cy="324996"/>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DE68D583-B81D-3B98-649B-CC4AD66EE5FC}"/>
              </a:ext>
            </a:extLst>
          </p:cNvPr>
          <p:cNvSpPr txBox="1"/>
          <p:nvPr/>
        </p:nvSpPr>
        <p:spPr>
          <a:xfrm>
            <a:off x="219073" y="6236382"/>
            <a:ext cx="6562727" cy="276999"/>
          </a:xfrm>
          <a:prstGeom prst="rect">
            <a:avLst/>
          </a:prstGeom>
          <a:noFill/>
        </p:spPr>
        <p:txBody>
          <a:bodyPr wrap="square" rtlCol="0">
            <a:spAutoFit/>
          </a:bodyPr>
          <a:lstStyle/>
          <a:p>
            <a:r>
              <a:rPr lang="en-GB" sz="1200" dirty="0"/>
              <a:t>Regular opportunities to develop writing across the sequenced curriculum, linked to quality books.</a:t>
            </a:r>
          </a:p>
        </p:txBody>
      </p:sp>
      <p:sp>
        <p:nvSpPr>
          <p:cNvPr id="29" name="Rectangle: Rounded Corners 28">
            <a:extLst>
              <a:ext uri="{FF2B5EF4-FFF2-40B4-BE49-F238E27FC236}">
                <a16:creationId xmlns:a16="http://schemas.microsoft.com/office/drawing/2014/main" id="{A3D71E24-8B77-EAAC-B365-4A11F5A2A576}"/>
              </a:ext>
            </a:extLst>
          </p:cNvPr>
          <p:cNvSpPr/>
          <p:nvPr/>
        </p:nvSpPr>
        <p:spPr>
          <a:xfrm>
            <a:off x="219072" y="5768913"/>
            <a:ext cx="7100024" cy="32499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4E3F0307-6E21-41FF-9C42-B63D92456D71}"/>
              </a:ext>
            </a:extLst>
          </p:cNvPr>
          <p:cNvSpPr txBox="1"/>
          <p:nvPr/>
        </p:nvSpPr>
        <p:spPr>
          <a:xfrm>
            <a:off x="219071" y="5788335"/>
            <a:ext cx="6824651" cy="276999"/>
          </a:xfrm>
          <a:prstGeom prst="rect">
            <a:avLst/>
          </a:prstGeom>
          <a:noFill/>
        </p:spPr>
        <p:txBody>
          <a:bodyPr wrap="square" rtlCol="0">
            <a:spAutoFit/>
          </a:bodyPr>
          <a:lstStyle/>
          <a:p>
            <a:r>
              <a:rPr lang="en-GB" sz="1200"/>
              <a:t>Access to high quality stimulating and challenging reading materials for pupils.</a:t>
            </a:r>
          </a:p>
        </p:txBody>
      </p:sp>
      <p:sp>
        <p:nvSpPr>
          <p:cNvPr id="31" name="Rectangle: Rounded Corners 30">
            <a:extLst>
              <a:ext uri="{FF2B5EF4-FFF2-40B4-BE49-F238E27FC236}">
                <a16:creationId xmlns:a16="http://schemas.microsoft.com/office/drawing/2014/main" id="{35EE3B02-9DF5-9B4B-AE58-46052AD59BAA}"/>
              </a:ext>
            </a:extLst>
          </p:cNvPr>
          <p:cNvSpPr/>
          <p:nvPr/>
        </p:nvSpPr>
        <p:spPr>
          <a:xfrm>
            <a:off x="219072" y="6685435"/>
            <a:ext cx="7100024" cy="32499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5B8C06D8-C2C0-9C0D-280C-5CF77AD9EF04}"/>
              </a:ext>
            </a:extLst>
          </p:cNvPr>
          <p:cNvSpPr txBox="1"/>
          <p:nvPr/>
        </p:nvSpPr>
        <p:spPr>
          <a:xfrm>
            <a:off x="219071" y="6704857"/>
            <a:ext cx="6824651" cy="276999"/>
          </a:xfrm>
          <a:prstGeom prst="rect">
            <a:avLst/>
          </a:prstGeom>
          <a:noFill/>
        </p:spPr>
        <p:txBody>
          <a:bodyPr wrap="square" rtlCol="0">
            <a:spAutoFit/>
          </a:bodyPr>
          <a:lstStyle/>
          <a:p>
            <a:r>
              <a:rPr lang="en-GB" sz="1200"/>
              <a:t>Seamless transition between key phases. </a:t>
            </a:r>
          </a:p>
        </p:txBody>
      </p:sp>
      <p:sp>
        <p:nvSpPr>
          <p:cNvPr id="33" name="Rectangle: Rounded Corners 32">
            <a:extLst>
              <a:ext uri="{FF2B5EF4-FFF2-40B4-BE49-F238E27FC236}">
                <a16:creationId xmlns:a16="http://schemas.microsoft.com/office/drawing/2014/main" id="{82C9685A-3B0E-0FA8-A205-D0C1A323C734}"/>
              </a:ext>
            </a:extLst>
          </p:cNvPr>
          <p:cNvSpPr/>
          <p:nvPr/>
        </p:nvSpPr>
        <p:spPr>
          <a:xfrm>
            <a:off x="219074" y="7150979"/>
            <a:ext cx="3452902" cy="1184132"/>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7B91254C-4FED-309E-7BFD-C15380EE1781}"/>
              </a:ext>
            </a:extLst>
          </p:cNvPr>
          <p:cNvSpPr txBox="1"/>
          <p:nvPr/>
        </p:nvSpPr>
        <p:spPr>
          <a:xfrm>
            <a:off x="219073" y="7170402"/>
            <a:ext cx="3357997" cy="1015663"/>
          </a:xfrm>
          <a:prstGeom prst="rect">
            <a:avLst/>
          </a:prstGeom>
          <a:noFill/>
        </p:spPr>
        <p:txBody>
          <a:bodyPr wrap="square" rtlCol="0">
            <a:spAutoFit/>
          </a:bodyPr>
          <a:lstStyle/>
          <a:p>
            <a:r>
              <a:rPr lang="en-GB" sz="1200" dirty="0"/>
              <a:t> We explicitly teach and model good oracy skills Pupils encouraged to reason, discuss, debate and present with increasing skill using varied and precise vocabulary.   Opportunities for high </a:t>
            </a:r>
            <a:r>
              <a:rPr lang="en-GB" sz="1200" dirty="0" err="1"/>
              <a:t>qukity</a:t>
            </a:r>
            <a:r>
              <a:rPr lang="en-GB" sz="1200" dirty="0"/>
              <a:t> oracy is evident in most lessons. </a:t>
            </a:r>
          </a:p>
        </p:txBody>
      </p:sp>
      <p:sp>
        <p:nvSpPr>
          <p:cNvPr id="35" name="Slide Number Placeholder 6">
            <a:extLst>
              <a:ext uri="{FF2B5EF4-FFF2-40B4-BE49-F238E27FC236}">
                <a16:creationId xmlns:a16="http://schemas.microsoft.com/office/drawing/2014/main" id="{81048B64-68F3-4663-1464-DF78C67990DB}"/>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36</a:t>
            </a:fld>
            <a:endParaRPr lang="en-GB" sz="1200" b="1">
              <a:solidFill>
                <a:schemeClr val="bg1"/>
              </a:solidFill>
            </a:endParaRPr>
          </a:p>
        </p:txBody>
      </p:sp>
    </p:spTree>
    <p:extLst>
      <p:ext uri="{BB962C8B-B14F-4D97-AF65-F5344CB8AC3E}">
        <p14:creationId xmlns:p14="http://schemas.microsoft.com/office/powerpoint/2010/main" val="3425344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C39BB-8840-E889-8D1C-75BF680CD4FC}"/>
            </a:ext>
          </a:extLst>
        </p:cNvPr>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89FA6FC8-6EE0-7D09-EEEE-7A048E597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8" name="TextBox 7">
            <a:extLst>
              <a:ext uri="{FF2B5EF4-FFF2-40B4-BE49-F238E27FC236}">
                <a16:creationId xmlns:a16="http://schemas.microsoft.com/office/drawing/2014/main" id="{F52BB04B-29BE-D3D5-E2D2-05B83A0ED1CE}"/>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2" name="TextBox 1">
            <a:extLst>
              <a:ext uri="{FF2B5EF4-FFF2-40B4-BE49-F238E27FC236}">
                <a16:creationId xmlns:a16="http://schemas.microsoft.com/office/drawing/2014/main" id="{585E3FC5-BF2B-B665-5509-12D4EAD39570}"/>
              </a:ext>
            </a:extLst>
          </p:cNvPr>
          <p:cNvSpPr txBox="1"/>
          <p:nvPr/>
        </p:nvSpPr>
        <p:spPr>
          <a:xfrm>
            <a:off x="219073" y="4037266"/>
            <a:ext cx="712152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200" b="1">
                <a:ea typeface="+mn-lt"/>
                <a:cs typeface="+mn-lt"/>
              </a:rPr>
              <a:t>Teachers strive daily to secure pupils’ understanding of language comprehension and word recognition by:</a:t>
            </a:r>
            <a:endParaRPr lang="en-US" sz="1200">
              <a:ea typeface="+mn-lt"/>
              <a:cs typeface="+mn-lt"/>
            </a:endParaRPr>
          </a:p>
          <a:p>
            <a:pPr marL="285750" indent="-285750" algn="just">
              <a:buFont typeface="Arial,Sans-Serif"/>
              <a:buChar char="•"/>
            </a:pPr>
            <a:r>
              <a:rPr lang="en-GB" sz="1200">
                <a:ea typeface="+mn-lt"/>
                <a:cs typeface="Arial"/>
              </a:rPr>
              <a:t>Having a highly considered reading spine which aligns to the curriculum </a:t>
            </a:r>
            <a:endParaRPr lang="en-US" sz="1200">
              <a:ea typeface="+mn-lt"/>
              <a:cs typeface="Arial"/>
            </a:endParaRPr>
          </a:p>
          <a:p>
            <a:pPr marL="285750" indent="-285750" algn="just">
              <a:buFont typeface="Arial,Sans-Serif"/>
              <a:buChar char="•"/>
            </a:pPr>
            <a:r>
              <a:rPr lang="en-GB" sz="1200">
                <a:ea typeface="+mn-lt"/>
                <a:cs typeface="Arial"/>
              </a:rPr>
              <a:t>Frequent (Tier 2) and complex (Tier 3) vocabulary is prioritised across the taught curriculum </a:t>
            </a:r>
            <a:endParaRPr lang="en-US" sz="1200">
              <a:ea typeface="+mn-lt"/>
              <a:cs typeface="Arial"/>
            </a:endParaRPr>
          </a:p>
          <a:p>
            <a:pPr marL="285750" indent="-285750" algn="just">
              <a:buFont typeface="Arial,Sans-Serif"/>
              <a:buChar char="•"/>
            </a:pPr>
            <a:r>
              <a:rPr lang="en-GB" sz="1200">
                <a:ea typeface="+mn-lt"/>
                <a:cs typeface="Arial"/>
              </a:rPr>
              <a:t>Pupils are given opportunities to apply this vocabulary in writing, in all subjects.</a:t>
            </a:r>
            <a:endParaRPr lang="en-US" sz="1200">
              <a:ea typeface="+mn-lt"/>
              <a:cs typeface="Arial"/>
            </a:endParaRPr>
          </a:p>
          <a:p>
            <a:pPr marL="285750" indent="-285750" algn="just">
              <a:buFont typeface="Arial,Sans-Serif"/>
              <a:buChar char="•"/>
            </a:pPr>
            <a:r>
              <a:rPr lang="en-GB" sz="1200">
                <a:ea typeface="+mn-lt"/>
                <a:cs typeface="Arial"/>
              </a:rPr>
              <a:t>Explicit and systematic teaching of phonics through a DfE validated programme</a:t>
            </a:r>
          </a:p>
          <a:p>
            <a:pPr marL="285750" indent="-285750" algn="just">
              <a:buFont typeface="Arial,Sans-Serif"/>
              <a:buChar char="•"/>
            </a:pPr>
            <a:r>
              <a:rPr lang="en-GB" sz="1200">
                <a:ea typeface="+mn-lt"/>
                <a:cs typeface="Arial"/>
              </a:rPr>
              <a:t>Daily phonics sessions (EYFS/KS1), pupils who require phonics intervention to enable them to keep up.</a:t>
            </a:r>
            <a:endParaRPr lang="en-US" sz="1200">
              <a:ea typeface="+mn-lt"/>
              <a:cs typeface="Arial"/>
            </a:endParaRPr>
          </a:p>
          <a:p>
            <a:pPr marL="285750" indent="-285750" algn="just">
              <a:buFont typeface="Arial,Sans-Serif"/>
              <a:buChar char="•"/>
            </a:pPr>
            <a:r>
              <a:rPr lang="en-GB" sz="1200">
                <a:ea typeface="+mn-lt"/>
                <a:cs typeface="Arial"/>
              </a:rPr>
              <a:t>Spelling, grammar and punctuation are taught explicitly to improve reading, writing and oracy.</a:t>
            </a:r>
            <a:endParaRPr lang="en-US" sz="1200">
              <a:ea typeface="+mn-lt"/>
              <a:cs typeface="Arial"/>
            </a:endParaRPr>
          </a:p>
          <a:p>
            <a:pPr marL="285750" indent="-285750" algn="just">
              <a:buFont typeface="Arial,Sans-Serif"/>
              <a:buChar char="•"/>
            </a:pPr>
            <a:r>
              <a:rPr lang="en-GB" sz="1200">
                <a:ea typeface="+mn-lt"/>
                <a:cs typeface="Arial"/>
              </a:rPr>
              <a:t>Parents are encouraged to help their children become confident, fluent readers and writers.</a:t>
            </a:r>
            <a:endParaRPr lang="en-US" sz="1200">
              <a:ea typeface="+mn-lt"/>
              <a:cs typeface="Arial"/>
            </a:endParaRPr>
          </a:p>
        </p:txBody>
      </p:sp>
      <p:sp>
        <p:nvSpPr>
          <p:cNvPr id="6" name="Rectangle 5">
            <a:extLst>
              <a:ext uri="{FF2B5EF4-FFF2-40B4-BE49-F238E27FC236}">
                <a16:creationId xmlns:a16="http://schemas.microsoft.com/office/drawing/2014/main" id="{EB48D5E3-CEC0-8BBD-E14D-2C7EE53F7BC4}"/>
              </a:ext>
            </a:extLst>
          </p:cNvPr>
          <p:cNvSpPr/>
          <p:nvPr/>
        </p:nvSpPr>
        <p:spPr>
          <a:xfrm>
            <a:off x="1620344" y="419097"/>
            <a:ext cx="4300400" cy="74295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3CD2AD5-12DC-EC35-E049-40DF120132A1}"/>
              </a:ext>
            </a:extLst>
          </p:cNvPr>
          <p:cNvSpPr txBox="1"/>
          <p:nvPr/>
        </p:nvSpPr>
        <p:spPr>
          <a:xfrm>
            <a:off x="1653695" y="461216"/>
            <a:ext cx="4246905" cy="646331"/>
          </a:xfrm>
          <a:prstGeom prst="rect">
            <a:avLst/>
          </a:prstGeom>
          <a:noFill/>
        </p:spPr>
        <p:txBody>
          <a:bodyPr wrap="square" lIns="91440" tIns="45720" rIns="91440" bIns="45720" rtlCol="0" anchor="t">
            <a:spAutoFit/>
          </a:bodyPr>
          <a:lstStyle/>
          <a:p>
            <a:pPr algn="ctr"/>
            <a:r>
              <a:rPr lang="en-GB" b="1">
                <a:solidFill>
                  <a:schemeClr val="bg1"/>
                </a:solidFill>
                <a:latin typeface="Open Sans"/>
                <a:ea typeface="Open Sans"/>
                <a:cs typeface="Open Sans"/>
              </a:rPr>
              <a:t>READING, WRITING &amp; COMMUNICATION SUMMARY </a:t>
            </a:r>
            <a:endParaRPr lang="en-GB"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1735F0B9-EDDB-FCDE-E640-39AA8AECC876}"/>
              </a:ext>
            </a:extLst>
          </p:cNvPr>
          <p:cNvSpPr txBox="1"/>
          <p:nvPr/>
        </p:nvSpPr>
        <p:spPr>
          <a:xfrm>
            <a:off x="0" y="1255966"/>
            <a:ext cx="755863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a:solidFill>
                  <a:srgbClr val="006199"/>
                </a:solidFill>
                <a:ea typeface="+mn-lt"/>
                <a:cs typeface="+mn-lt"/>
              </a:rPr>
              <a:t>Learning to read is a highly complex undertaking that is underpinned by two fundamental processes:</a:t>
            </a:r>
            <a:endParaRPr lang="en-GB" sz="1050">
              <a:ea typeface="+mn-lt"/>
              <a:cs typeface="+mn-lt"/>
            </a:endParaRPr>
          </a:p>
        </p:txBody>
      </p:sp>
      <p:sp>
        <p:nvSpPr>
          <p:cNvPr id="9" name="Rectangle 8">
            <a:extLst>
              <a:ext uri="{FF2B5EF4-FFF2-40B4-BE49-F238E27FC236}">
                <a16:creationId xmlns:a16="http://schemas.microsoft.com/office/drawing/2014/main" id="{201F405A-FF90-B2CE-5E18-A6958A5A8D98}"/>
              </a:ext>
            </a:extLst>
          </p:cNvPr>
          <p:cNvSpPr/>
          <p:nvPr/>
        </p:nvSpPr>
        <p:spPr>
          <a:xfrm>
            <a:off x="0" y="5685534"/>
            <a:ext cx="7587385" cy="1458215"/>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0" name="TextBox 38">
            <a:extLst>
              <a:ext uri="{FF2B5EF4-FFF2-40B4-BE49-F238E27FC236}">
                <a16:creationId xmlns:a16="http://schemas.microsoft.com/office/drawing/2014/main" id="{9C25DB5A-4913-03E8-4B74-64A8A6878005}"/>
              </a:ext>
            </a:extLst>
          </p:cNvPr>
          <p:cNvSpPr txBox="1"/>
          <p:nvPr/>
        </p:nvSpPr>
        <p:spPr>
          <a:xfrm>
            <a:off x="459156" y="5790061"/>
            <a:ext cx="6712085" cy="126188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i="1">
                <a:solidFill>
                  <a:schemeClr val="bg1"/>
                </a:solidFill>
                <a:ea typeface="+mn-lt"/>
                <a:cs typeface="+mn-lt"/>
              </a:rPr>
              <a:t>“Books expose children to more facts and to a broader vocabulary than virtually any other activity; people who read for pleasure enjoy cognitive benefits throughout their lifetime.”</a:t>
            </a:r>
            <a:endParaRPr lang="en-GB" sz="1400" b="1">
              <a:solidFill>
                <a:schemeClr val="bg1"/>
              </a:solidFill>
              <a:ea typeface="+mn-lt"/>
              <a:cs typeface="+mn-lt"/>
            </a:endParaRPr>
          </a:p>
          <a:p>
            <a:pPr algn="ctr"/>
            <a:endParaRPr lang="en-GB" sz="1400" b="1">
              <a:solidFill>
                <a:schemeClr val="bg1"/>
              </a:solidFill>
              <a:ea typeface="+mn-lt"/>
              <a:cs typeface="+mn-lt"/>
            </a:endParaRPr>
          </a:p>
          <a:p>
            <a:pPr algn="ctr"/>
            <a:r>
              <a:rPr lang="en-GB" sz="1400" b="1">
                <a:solidFill>
                  <a:schemeClr val="bg1"/>
                </a:solidFill>
                <a:ea typeface="+mn-lt"/>
                <a:cs typeface="+mn-lt"/>
              </a:rPr>
              <a:t>- Daniel Willingham</a:t>
            </a:r>
          </a:p>
        </p:txBody>
      </p:sp>
      <p:sp>
        <p:nvSpPr>
          <p:cNvPr id="11" name="TextBox 10">
            <a:extLst>
              <a:ext uri="{FF2B5EF4-FFF2-40B4-BE49-F238E27FC236}">
                <a16:creationId xmlns:a16="http://schemas.microsoft.com/office/drawing/2014/main" id="{F434666E-8756-52DF-E1A8-56993C220140}"/>
              </a:ext>
            </a:extLst>
          </p:cNvPr>
          <p:cNvSpPr txBox="1"/>
          <p:nvPr/>
        </p:nvSpPr>
        <p:spPr>
          <a:xfrm>
            <a:off x="219074" y="7216432"/>
            <a:ext cx="71215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200" b="1">
                <a:ea typeface="+mn-lt"/>
                <a:cs typeface="+mn-lt"/>
              </a:rPr>
              <a:t>All subjects will:</a:t>
            </a:r>
            <a:endParaRPr lang="en-US" sz="1200">
              <a:solidFill>
                <a:srgbClr val="808080"/>
              </a:solidFill>
              <a:ea typeface="+mn-lt"/>
              <a:cs typeface="+mn-lt"/>
            </a:endParaRPr>
          </a:p>
          <a:p>
            <a:pPr marL="285750" indent="-285750" algn="just">
              <a:buFont typeface="Arial,Sans-Serif"/>
              <a:buChar char="•"/>
            </a:pPr>
            <a:r>
              <a:rPr lang="en-GB" sz="1200">
                <a:cs typeface="Arial"/>
              </a:rPr>
              <a:t>Have a range of non-fiction texts developing subject specific (disciplinary) reading and writing.  </a:t>
            </a:r>
            <a:endParaRPr lang="en-US" sz="1200">
              <a:solidFill>
                <a:srgbClr val="808080"/>
              </a:solidFill>
              <a:cs typeface="Arial"/>
            </a:endParaRPr>
          </a:p>
          <a:p>
            <a:pPr marL="285750" indent="-285750" algn="just">
              <a:buFont typeface="Arial,Sans-Serif"/>
              <a:buChar char="•"/>
            </a:pPr>
            <a:r>
              <a:rPr lang="en-GB" sz="1200">
                <a:cs typeface="Arial"/>
              </a:rPr>
              <a:t>Have reading and writing opportunities integrated into sequences of learning.</a:t>
            </a:r>
            <a:endParaRPr lang="en-US" sz="1200">
              <a:solidFill>
                <a:srgbClr val="808080"/>
              </a:solidFill>
              <a:cs typeface="Arial"/>
            </a:endParaRPr>
          </a:p>
          <a:p>
            <a:pPr marL="285750" indent="-285750" algn="just">
              <a:buFont typeface="Arial,Sans-Serif"/>
              <a:buChar char="•"/>
            </a:pPr>
            <a:r>
              <a:rPr lang="en-GB" sz="1200">
                <a:cs typeface="Arial"/>
              </a:rPr>
              <a:t>Have structured questioning to develop reading comprehension and vocabulary.</a:t>
            </a:r>
          </a:p>
        </p:txBody>
      </p:sp>
      <p:sp>
        <p:nvSpPr>
          <p:cNvPr id="12" name="Rectangle: Rounded Corners 11">
            <a:extLst>
              <a:ext uri="{FF2B5EF4-FFF2-40B4-BE49-F238E27FC236}">
                <a16:creationId xmlns:a16="http://schemas.microsoft.com/office/drawing/2014/main" id="{9A55A0B1-F0EA-3137-290A-CABD5CBE3DF1}"/>
              </a:ext>
            </a:extLst>
          </p:cNvPr>
          <p:cNvSpPr/>
          <p:nvPr/>
        </p:nvSpPr>
        <p:spPr>
          <a:xfrm>
            <a:off x="221376" y="9207059"/>
            <a:ext cx="7112590" cy="956116"/>
          </a:xfrm>
          <a:prstGeom prst="roundRect">
            <a:avLst/>
          </a:prstGeom>
          <a:solidFill>
            <a:srgbClr val="15243C"/>
          </a:solid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3" name="TextBox 12">
            <a:extLst>
              <a:ext uri="{FF2B5EF4-FFF2-40B4-BE49-F238E27FC236}">
                <a16:creationId xmlns:a16="http://schemas.microsoft.com/office/drawing/2014/main" id="{2E74EE2E-B0CE-34BA-AFC1-57AD610D5BAA}"/>
              </a:ext>
            </a:extLst>
          </p:cNvPr>
          <p:cNvSpPr txBox="1"/>
          <p:nvPr/>
        </p:nvSpPr>
        <p:spPr>
          <a:xfrm>
            <a:off x="385642" y="9239990"/>
            <a:ext cx="6796208" cy="830997"/>
          </a:xfrm>
          <a:prstGeom prst="rect">
            <a:avLst/>
          </a:prstGeom>
          <a:noFill/>
        </p:spPr>
        <p:txBody>
          <a:bodyPr wrap="square" rtlCol="0">
            <a:spAutoFit/>
          </a:bodyPr>
          <a:lstStyle/>
          <a:p>
            <a:r>
              <a:rPr lang="en-GB" sz="1200" b="1" u="sng">
                <a:solidFill>
                  <a:schemeClr val="bg1"/>
                </a:solidFill>
                <a:ea typeface="+mn-lt"/>
                <a:cs typeface="+mn-lt"/>
              </a:rPr>
              <a:t>Impact</a:t>
            </a:r>
          </a:p>
          <a:p>
            <a:pPr marL="285750" indent="-285750" algn="just">
              <a:buFont typeface="Arial,Sans-Serif"/>
              <a:buChar char="•"/>
            </a:pPr>
            <a:r>
              <a:rPr lang="en-GB" sz="1200">
                <a:solidFill>
                  <a:schemeClr val="bg1"/>
                </a:solidFill>
                <a:cs typeface="Arial"/>
              </a:rPr>
              <a:t>Development of reading, writing and communication in relation to starting points.</a:t>
            </a:r>
            <a:endParaRPr lang="en-US" sz="1200">
              <a:solidFill>
                <a:schemeClr val="bg1"/>
              </a:solidFill>
              <a:cs typeface="Arial"/>
            </a:endParaRPr>
          </a:p>
          <a:p>
            <a:pPr marL="285750" indent="-285750" algn="just">
              <a:buFont typeface="Arial,Sans-Serif"/>
              <a:buChar char="•"/>
            </a:pPr>
            <a:r>
              <a:rPr lang="en-GB" sz="1200">
                <a:solidFill>
                  <a:schemeClr val="bg1"/>
                </a:solidFill>
                <a:cs typeface="Arial"/>
              </a:rPr>
              <a:t>Pupils’ love of reading and writing for pleasure, having the skills to confidently express themselves.</a:t>
            </a:r>
            <a:endParaRPr lang="en-US" sz="1200">
              <a:solidFill>
                <a:schemeClr val="bg1"/>
              </a:solidFill>
              <a:cs typeface="Arial"/>
            </a:endParaRPr>
          </a:p>
          <a:p>
            <a:pPr marL="285750" indent="-285750" algn="just">
              <a:buFont typeface="Arial,Sans-Serif"/>
              <a:buChar char="•"/>
            </a:pPr>
            <a:r>
              <a:rPr lang="en-GB" sz="1200">
                <a:solidFill>
                  <a:schemeClr val="bg1"/>
                </a:solidFill>
                <a:cs typeface="Arial"/>
              </a:rPr>
              <a:t>Outcomes at statutory assessment points. </a:t>
            </a:r>
            <a:endParaRPr lang="en-US" sz="1200">
              <a:solidFill>
                <a:schemeClr val="bg1"/>
              </a:solidFill>
              <a:cs typeface="Arial"/>
            </a:endParaRPr>
          </a:p>
        </p:txBody>
      </p:sp>
      <p:sp>
        <p:nvSpPr>
          <p:cNvPr id="14" name="Rectangle: Rounded Corners 13">
            <a:extLst>
              <a:ext uri="{FF2B5EF4-FFF2-40B4-BE49-F238E27FC236}">
                <a16:creationId xmlns:a16="http://schemas.microsoft.com/office/drawing/2014/main" id="{707C562F-483B-CAF4-118D-F82D677464F7}"/>
              </a:ext>
            </a:extLst>
          </p:cNvPr>
          <p:cNvSpPr/>
          <p:nvPr/>
        </p:nvSpPr>
        <p:spPr>
          <a:xfrm>
            <a:off x="3786835" y="1586519"/>
            <a:ext cx="3325794" cy="468417"/>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5" name="Rectangle: Rounded Corners 14">
            <a:extLst>
              <a:ext uri="{FF2B5EF4-FFF2-40B4-BE49-F238E27FC236}">
                <a16:creationId xmlns:a16="http://schemas.microsoft.com/office/drawing/2014/main" id="{7637AE00-39F7-D305-777F-BDBD2184329F}"/>
              </a:ext>
            </a:extLst>
          </p:cNvPr>
          <p:cNvSpPr/>
          <p:nvPr/>
        </p:nvSpPr>
        <p:spPr>
          <a:xfrm>
            <a:off x="459156" y="1592668"/>
            <a:ext cx="3175279" cy="461665"/>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6" name="TextBox 14">
            <a:extLst>
              <a:ext uri="{FF2B5EF4-FFF2-40B4-BE49-F238E27FC236}">
                <a16:creationId xmlns:a16="http://schemas.microsoft.com/office/drawing/2014/main" id="{662FD0EA-86D2-D1DE-1DDA-85F98491AE34}"/>
              </a:ext>
            </a:extLst>
          </p:cNvPr>
          <p:cNvSpPr txBox="1"/>
          <p:nvPr/>
        </p:nvSpPr>
        <p:spPr>
          <a:xfrm>
            <a:off x="555860" y="1586140"/>
            <a:ext cx="296110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ea typeface="+mn-lt"/>
                <a:cs typeface="+mn-lt"/>
              </a:rPr>
              <a:t>Word reading through the decoding of words and recognition of words.</a:t>
            </a:r>
          </a:p>
        </p:txBody>
      </p:sp>
      <p:sp>
        <p:nvSpPr>
          <p:cNvPr id="17" name="TextBox 19">
            <a:extLst>
              <a:ext uri="{FF2B5EF4-FFF2-40B4-BE49-F238E27FC236}">
                <a16:creationId xmlns:a16="http://schemas.microsoft.com/office/drawing/2014/main" id="{68E5CA51-3FA8-9D07-4210-DCEEB3B96187}"/>
              </a:ext>
            </a:extLst>
          </p:cNvPr>
          <p:cNvSpPr txBox="1"/>
          <p:nvPr/>
        </p:nvSpPr>
        <p:spPr>
          <a:xfrm>
            <a:off x="3901134" y="1581406"/>
            <a:ext cx="3102681"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ea typeface="+mn-lt"/>
                <a:cs typeface="+mn-lt"/>
              </a:rPr>
              <a:t>Comprehension of texts through a range of knowledge and skills.</a:t>
            </a:r>
          </a:p>
        </p:txBody>
      </p:sp>
      <p:sp>
        <p:nvSpPr>
          <p:cNvPr id="18" name="TextBox 17">
            <a:extLst>
              <a:ext uri="{FF2B5EF4-FFF2-40B4-BE49-F238E27FC236}">
                <a16:creationId xmlns:a16="http://schemas.microsoft.com/office/drawing/2014/main" id="{6A5ABCFF-9FC9-AC3A-B1A6-CDF24895436A}"/>
              </a:ext>
            </a:extLst>
          </p:cNvPr>
          <p:cNvSpPr txBox="1"/>
          <p:nvPr/>
        </p:nvSpPr>
        <p:spPr>
          <a:xfrm>
            <a:off x="219073" y="2146625"/>
            <a:ext cx="71215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a:ea typeface="+mn-lt"/>
                <a:cs typeface="+mn-lt"/>
              </a:rPr>
              <a:t>It is the skilled combination of these two dimensions that facilitates </a:t>
            </a:r>
            <a:r>
              <a:rPr lang="en-GB" sz="1200" b="1">
                <a:ea typeface="+mn-lt"/>
                <a:cs typeface="+mn-lt"/>
              </a:rPr>
              <a:t>all</a:t>
            </a:r>
            <a:r>
              <a:rPr lang="en-GB" sz="1200">
                <a:ea typeface="+mn-lt"/>
                <a:cs typeface="+mn-lt"/>
              </a:rPr>
              <a:t> reading success (EEF).</a:t>
            </a:r>
          </a:p>
        </p:txBody>
      </p:sp>
      <p:sp>
        <p:nvSpPr>
          <p:cNvPr id="19" name="Rectangle 18">
            <a:extLst>
              <a:ext uri="{FF2B5EF4-FFF2-40B4-BE49-F238E27FC236}">
                <a16:creationId xmlns:a16="http://schemas.microsoft.com/office/drawing/2014/main" id="{BCE832DB-40F7-9124-BE08-396B4014502A}"/>
              </a:ext>
            </a:extLst>
          </p:cNvPr>
          <p:cNvSpPr/>
          <p:nvPr/>
        </p:nvSpPr>
        <p:spPr>
          <a:xfrm>
            <a:off x="0" y="2504184"/>
            <a:ext cx="7587385" cy="1458215"/>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0" name="TextBox 38">
            <a:extLst>
              <a:ext uri="{FF2B5EF4-FFF2-40B4-BE49-F238E27FC236}">
                <a16:creationId xmlns:a16="http://schemas.microsoft.com/office/drawing/2014/main" id="{D5765823-AD6E-79C3-8EEE-AD88993FA8E6}"/>
              </a:ext>
            </a:extLst>
          </p:cNvPr>
          <p:cNvSpPr txBox="1"/>
          <p:nvPr/>
        </p:nvSpPr>
        <p:spPr>
          <a:xfrm>
            <a:off x="459156" y="2608711"/>
            <a:ext cx="6712085" cy="126188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i="1" dirty="0">
                <a:solidFill>
                  <a:schemeClr val="bg1"/>
                </a:solidFill>
                <a:ea typeface="+mn-lt"/>
                <a:cs typeface="+mn-lt"/>
              </a:rPr>
              <a:t>“Reading, writing, vocabulary, speaking, listening, debate…the complex tapestry of great teaching, enacted in every lesson, in every phase and subject domain, by every teacher.”</a:t>
            </a:r>
            <a:endParaRPr lang="en-GB" sz="1400" b="1" dirty="0">
              <a:solidFill>
                <a:schemeClr val="bg1"/>
              </a:solidFill>
              <a:ea typeface="+mn-lt"/>
              <a:cs typeface="+mn-lt"/>
            </a:endParaRPr>
          </a:p>
          <a:p>
            <a:pPr algn="ctr"/>
            <a:endParaRPr lang="en-GB" sz="1400" b="1" dirty="0">
              <a:solidFill>
                <a:schemeClr val="bg1"/>
              </a:solidFill>
              <a:ea typeface="+mn-lt"/>
              <a:cs typeface="+mn-lt"/>
            </a:endParaRPr>
          </a:p>
          <a:p>
            <a:pPr algn="ctr"/>
            <a:r>
              <a:rPr lang="en-GB" sz="1400" b="1" dirty="0">
                <a:solidFill>
                  <a:schemeClr val="bg1"/>
                </a:solidFill>
                <a:ea typeface="+mn-lt"/>
                <a:cs typeface="+mn-lt"/>
              </a:rPr>
              <a:t>- Alex Quigley </a:t>
            </a:r>
          </a:p>
        </p:txBody>
      </p:sp>
      <p:sp>
        <p:nvSpPr>
          <p:cNvPr id="21" name="Rectangle 20">
            <a:extLst>
              <a:ext uri="{FF2B5EF4-FFF2-40B4-BE49-F238E27FC236}">
                <a16:creationId xmlns:a16="http://schemas.microsoft.com/office/drawing/2014/main" id="{4C388B36-B635-00CF-B2E0-B46266D1A1AA}"/>
              </a:ext>
            </a:extLst>
          </p:cNvPr>
          <p:cNvSpPr/>
          <p:nvPr/>
        </p:nvSpPr>
        <p:spPr>
          <a:xfrm>
            <a:off x="-9525" y="8134348"/>
            <a:ext cx="7587385" cy="927729"/>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2" name="TextBox 38">
            <a:extLst>
              <a:ext uri="{FF2B5EF4-FFF2-40B4-BE49-F238E27FC236}">
                <a16:creationId xmlns:a16="http://schemas.microsoft.com/office/drawing/2014/main" id="{FA75AEE5-3228-5EBC-45F5-E4224BF1D9B8}"/>
              </a:ext>
            </a:extLst>
          </p:cNvPr>
          <p:cNvSpPr txBox="1"/>
          <p:nvPr/>
        </p:nvSpPr>
        <p:spPr>
          <a:xfrm>
            <a:off x="449631" y="8191249"/>
            <a:ext cx="6712085" cy="76944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i="1">
                <a:solidFill>
                  <a:schemeClr val="bg1"/>
                </a:solidFill>
                <a:ea typeface="+mn-lt"/>
                <a:cs typeface="+mn-lt"/>
              </a:rPr>
              <a:t>“Pupils who struggle to read struggle in all subjects.” </a:t>
            </a:r>
          </a:p>
          <a:p>
            <a:pPr algn="ctr"/>
            <a:endParaRPr lang="en-GB" sz="1400" b="1">
              <a:solidFill>
                <a:schemeClr val="bg1"/>
              </a:solidFill>
              <a:ea typeface="+mn-lt"/>
              <a:cs typeface="+mn-lt"/>
            </a:endParaRPr>
          </a:p>
          <a:p>
            <a:pPr algn="ctr"/>
            <a:r>
              <a:rPr lang="en-GB" sz="1400" b="1">
                <a:solidFill>
                  <a:schemeClr val="bg1"/>
                </a:solidFill>
                <a:ea typeface="+mn-lt"/>
                <a:cs typeface="+mn-lt"/>
              </a:rPr>
              <a:t>- Nick Gibb (DFE)</a:t>
            </a:r>
          </a:p>
        </p:txBody>
      </p:sp>
      <p:sp>
        <p:nvSpPr>
          <p:cNvPr id="23" name="Slide Number Placeholder 6">
            <a:extLst>
              <a:ext uri="{FF2B5EF4-FFF2-40B4-BE49-F238E27FC236}">
                <a16:creationId xmlns:a16="http://schemas.microsoft.com/office/drawing/2014/main" id="{2E0A64AF-A7A0-2BE9-B937-AEDE9F275877}"/>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37</a:t>
            </a:fld>
            <a:endParaRPr lang="en-GB" sz="1200" b="1">
              <a:solidFill>
                <a:schemeClr val="bg1"/>
              </a:solidFill>
            </a:endParaRPr>
          </a:p>
        </p:txBody>
      </p:sp>
    </p:spTree>
    <p:extLst>
      <p:ext uri="{BB962C8B-B14F-4D97-AF65-F5344CB8AC3E}">
        <p14:creationId xmlns:p14="http://schemas.microsoft.com/office/powerpoint/2010/main" val="1900006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A188E71F-2ABE-EC92-9E0B-EE9DB4EE2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7" name="TextBox 6">
            <a:extLst>
              <a:ext uri="{FF2B5EF4-FFF2-40B4-BE49-F238E27FC236}">
                <a16:creationId xmlns:a16="http://schemas.microsoft.com/office/drawing/2014/main" id="{36CFDA59-FCCE-C12F-C5FF-72031591EA95}"/>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5" name="TextBox 4">
            <a:extLst>
              <a:ext uri="{FF2B5EF4-FFF2-40B4-BE49-F238E27FC236}">
                <a16:creationId xmlns:a16="http://schemas.microsoft.com/office/drawing/2014/main" id="{4B44E80E-A68C-63C9-3D6A-C5AA59B038C4}"/>
              </a:ext>
            </a:extLst>
          </p:cNvPr>
          <p:cNvSpPr txBox="1"/>
          <p:nvPr/>
        </p:nvSpPr>
        <p:spPr>
          <a:xfrm>
            <a:off x="1708727" y="482509"/>
            <a:ext cx="4137891" cy="400110"/>
          </a:xfrm>
          <a:prstGeom prst="rect">
            <a:avLst/>
          </a:prstGeom>
          <a:noFill/>
        </p:spPr>
        <p:txBody>
          <a:bodyPr wrap="square" lIns="91440" tIns="45720" rIns="91440" bIns="45720" rtlCol="0" anchor="t">
            <a:spAutoFit/>
          </a:bodyPr>
          <a:lstStyle/>
          <a:p>
            <a:pPr algn="ctr"/>
            <a:r>
              <a:rPr lang="en-GB" sz="2000" b="1">
                <a:solidFill>
                  <a:schemeClr val="bg1"/>
                </a:solidFill>
                <a:latin typeface="Open Sans"/>
                <a:ea typeface="Open Sans"/>
                <a:cs typeface="Open Sans"/>
              </a:rPr>
              <a:t>MATHS SUMMARY </a:t>
            </a:r>
            <a:endPar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93452342-2C06-9C27-F96E-4BCFA42D6274}"/>
              </a:ext>
            </a:extLst>
          </p:cNvPr>
          <p:cNvSpPr/>
          <p:nvPr/>
        </p:nvSpPr>
        <p:spPr>
          <a:xfrm>
            <a:off x="-9525" y="2371723"/>
            <a:ext cx="7587385" cy="1152527"/>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6" name="TextBox 38">
            <a:extLst>
              <a:ext uri="{FF2B5EF4-FFF2-40B4-BE49-F238E27FC236}">
                <a16:creationId xmlns:a16="http://schemas.microsoft.com/office/drawing/2014/main" id="{9C461C30-9D99-63B8-A302-F98EB6CB25D0}"/>
              </a:ext>
            </a:extLst>
          </p:cNvPr>
          <p:cNvSpPr txBox="1"/>
          <p:nvPr/>
        </p:nvSpPr>
        <p:spPr>
          <a:xfrm>
            <a:off x="449631" y="2428624"/>
            <a:ext cx="6712085" cy="101566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i="1">
                <a:solidFill>
                  <a:schemeClr val="bg1"/>
                </a:solidFill>
                <a:ea typeface="+mn-lt"/>
                <a:cs typeface="+mn-lt"/>
              </a:rPr>
              <a:t>"Good numeracy is the best protection against unemployment, low wages and poor health.”</a:t>
            </a:r>
          </a:p>
          <a:p>
            <a:pPr algn="ctr"/>
            <a:endParaRPr lang="en-GB" sz="1400" b="1">
              <a:solidFill>
                <a:schemeClr val="bg1"/>
              </a:solidFill>
              <a:ea typeface="+mn-lt"/>
              <a:cs typeface="+mn-lt"/>
            </a:endParaRPr>
          </a:p>
          <a:p>
            <a:pPr algn="ctr"/>
            <a:r>
              <a:rPr lang="en-GB" sz="1400" b="1">
                <a:solidFill>
                  <a:schemeClr val="bg1"/>
                </a:solidFill>
                <a:ea typeface="+mn-lt"/>
                <a:cs typeface="+mn-lt"/>
              </a:rPr>
              <a:t>- OECD</a:t>
            </a:r>
          </a:p>
        </p:txBody>
      </p:sp>
      <p:sp>
        <p:nvSpPr>
          <p:cNvPr id="9" name="TextBox 8">
            <a:extLst>
              <a:ext uri="{FF2B5EF4-FFF2-40B4-BE49-F238E27FC236}">
                <a16:creationId xmlns:a16="http://schemas.microsoft.com/office/drawing/2014/main" id="{DCC7FED6-4F3F-2F49-BB00-E2981A258C0C}"/>
              </a:ext>
            </a:extLst>
          </p:cNvPr>
          <p:cNvSpPr txBox="1"/>
          <p:nvPr/>
        </p:nvSpPr>
        <p:spPr>
          <a:xfrm>
            <a:off x="219073" y="1132141"/>
            <a:ext cx="712152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200" b="0" i="0">
                <a:ea typeface="Calibri"/>
                <a:cs typeface="Calibri"/>
              </a:rPr>
              <a:t>Numeracy means understanding how mathematics is used in the real world and being able to apply it to make the best possible decisions. It involves interpreting charts, data and graphs, processing information, solving problems, understanding and explaining solutions, as well as, making decisions based on logic and reasoning.  To thrive in life, all students need to be given the opportunity to master their numeracy skills, not just in mathematics but across the curriculum. All schools are committed to this common goal.</a:t>
            </a:r>
          </a:p>
        </p:txBody>
      </p:sp>
      <p:sp>
        <p:nvSpPr>
          <p:cNvPr id="10" name="Rectangle: Rounded Corners 9">
            <a:extLst>
              <a:ext uri="{FF2B5EF4-FFF2-40B4-BE49-F238E27FC236}">
                <a16:creationId xmlns:a16="http://schemas.microsoft.com/office/drawing/2014/main" id="{01DBAFCC-41C4-3024-8783-A35148220487}"/>
              </a:ext>
            </a:extLst>
          </p:cNvPr>
          <p:cNvSpPr/>
          <p:nvPr/>
        </p:nvSpPr>
        <p:spPr>
          <a:xfrm>
            <a:off x="240578" y="4177865"/>
            <a:ext cx="7100024" cy="1884493"/>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AC1A41B-C83D-ED51-D6AB-5E1FA856CE9D}"/>
              </a:ext>
            </a:extLst>
          </p:cNvPr>
          <p:cNvSpPr txBox="1"/>
          <p:nvPr/>
        </p:nvSpPr>
        <p:spPr>
          <a:xfrm>
            <a:off x="337065" y="4405785"/>
            <a:ext cx="6824651" cy="2769989"/>
          </a:xfrm>
          <a:prstGeom prst="rect">
            <a:avLst/>
          </a:prstGeom>
          <a:noFill/>
        </p:spPr>
        <p:txBody>
          <a:bodyPr wrap="square" rtlCol="0">
            <a:spAutoFit/>
          </a:bodyPr>
          <a:lstStyle/>
          <a:p>
            <a:pPr marL="171450" indent="-171450">
              <a:buFont typeface="Arial" panose="020B0604020202020204" pitchFamily="34" charset="0"/>
              <a:buChar char="•"/>
            </a:pPr>
            <a:r>
              <a:rPr lang="en-GB" sz="1400" i="1"/>
              <a:t>Rigorous approach to develop learners’ confidence and enjoyment of numeracy.</a:t>
            </a:r>
          </a:p>
          <a:p>
            <a:pPr marL="171450" indent="-171450">
              <a:buFont typeface="Arial" panose="020B0604020202020204" pitchFamily="34" charset="0"/>
              <a:buChar char="•"/>
            </a:pPr>
            <a:r>
              <a:rPr lang="en-GB" sz="1400" i="1"/>
              <a:t>Coherently sequenced cross-curricular maths.</a:t>
            </a:r>
          </a:p>
          <a:p>
            <a:pPr marL="171450" indent="-171450">
              <a:buFont typeface="Arial" panose="020B0604020202020204" pitchFamily="34" charset="0"/>
              <a:buChar char="•"/>
            </a:pPr>
            <a:r>
              <a:rPr lang="en-GB" sz="1400" i="1"/>
              <a:t>Forensic approach to ensure highly targeted, adaptive teaching supported by intervention closes gaps.</a:t>
            </a:r>
          </a:p>
          <a:p>
            <a:pPr marL="171450" indent="-171450">
              <a:buFont typeface="Arial" panose="020B0604020202020204" pitchFamily="34" charset="0"/>
              <a:buChar char="•"/>
            </a:pPr>
            <a:r>
              <a:rPr lang="en-GB" sz="1400" i="1"/>
              <a:t>Consistent approach to teaching efficient mathematical methods and language.</a:t>
            </a:r>
          </a:p>
          <a:p>
            <a:pPr marL="171450" indent="-171450">
              <a:buFont typeface="Arial" panose="020B0604020202020204" pitchFamily="34" charset="0"/>
              <a:buChar char="•"/>
            </a:pPr>
            <a:r>
              <a:rPr lang="en-GB" sz="1400" i="1"/>
              <a:t>Careful selection of concrete and pictorial representations.</a:t>
            </a:r>
          </a:p>
          <a:p>
            <a:pPr marL="171450" indent="-171450">
              <a:buFont typeface="Arial" panose="020B0604020202020204" pitchFamily="34" charset="0"/>
              <a:buChar char="•"/>
            </a:pPr>
            <a:endParaRPr lang="en-GB" sz="1400"/>
          </a:p>
          <a:p>
            <a:pPr marL="171450" indent="-171450">
              <a:buFont typeface="Arial" panose="020B0604020202020204" pitchFamily="34" charset="0"/>
              <a:buChar char="•"/>
            </a:pPr>
            <a:endParaRPr lang="en-GB" sz="1400" i="1"/>
          </a:p>
          <a:p>
            <a:pPr marL="171450" indent="-171450">
              <a:buFont typeface="Arial" panose="020B0604020202020204" pitchFamily="34" charset="0"/>
              <a:buChar char="•"/>
            </a:pPr>
            <a:endParaRPr lang="en-GB" sz="1400" i="1"/>
          </a:p>
          <a:p>
            <a:endParaRPr lang="en-GB" sz="1200"/>
          </a:p>
          <a:p>
            <a:endParaRPr lang="en-GB" sz="1200"/>
          </a:p>
          <a:p>
            <a:endParaRPr lang="en-GB" sz="1200"/>
          </a:p>
          <a:p>
            <a:endParaRPr lang="en-GB" sz="1200"/>
          </a:p>
        </p:txBody>
      </p:sp>
      <p:sp>
        <p:nvSpPr>
          <p:cNvPr id="18" name="TextBox 17">
            <a:extLst>
              <a:ext uri="{FF2B5EF4-FFF2-40B4-BE49-F238E27FC236}">
                <a16:creationId xmlns:a16="http://schemas.microsoft.com/office/drawing/2014/main" id="{FC319B25-DC5C-3EC5-AF8F-9AE4B6E0A1F1}"/>
              </a:ext>
            </a:extLst>
          </p:cNvPr>
          <p:cNvSpPr txBox="1"/>
          <p:nvPr/>
        </p:nvSpPr>
        <p:spPr>
          <a:xfrm>
            <a:off x="240577" y="3698171"/>
            <a:ext cx="7121529" cy="307777"/>
          </a:xfrm>
          <a:prstGeom prst="rect">
            <a:avLst/>
          </a:prstGeom>
          <a:noFill/>
        </p:spPr>
        <p:txBody>
          <a:bodyPr wrap="square" rtlCol="0">
            <a:spAutoFit/>
          </a:bodyPr>
          <a:lstStyle/>
          <a:p>
            <a:pPr algn="ctr" rtl="0"/>
            <a:r>
              <a:rPr lang="en-GB" sz="1400" b="1" i="0">
                <a:solidFill>
                  <a:srgbClr val="006199"/>
                </a:solidFill>
                <a:ea typeface="Calibri"/>
                <a:cs typeface="Calibri"/>
              </a:rPr>
              <a:t>At all phases of education, we will develop academic excellence in schools through:</a:t>
            </a:r>
            <a:endParaRPr lang="en-GB" sz="1400" b="0" i="0">
              <a:solidFill>
                <a:srgbClr val="006199"/>
              </a:solidFill>
              <a:ea typeface="Calibri"/>
              <a:cs typeface="Calibri"/>
            </a:endParaRPr>
          </a:p>
        </p:txBody>
      </p:sp>
      <p:sp>
        <p:nvSpPr>
          <p:cNvPr id="19" name="Rectangle: Rounded Corners 18">
            <a:extLst>
              <a:ext uri="{FF2B5EF4-FFF2-40B4-BE49-F238E27FC236}">
                <a16:creationId xmlns:a16="http://schemas.microsoft.com/office/drawing/2014/main" id="{6C40A11B-702E-B1DB-D79C-514F46B32BE4}"/>
              </a:ext>
            </a:extLst>
          </p:cNvPr>
          <p:cNvSpPr/>
          <p:nvPr/>
        </p:nvSpPr>
        <p:spPr>
          <a:xfrm>
            <a:off x="262082" y="6290202"/>
            <a:ext cx="7057014" cy="1884492"/>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74CF34D0-D722-AA02-6BFB-1F3CE8956B64}"/>
              </a:ext>
            </a:extLst>
          </p:cNvPr>
          <p:cNvSpPr txBox="1"/>
          <p:nvPr/>
        </p:nvSpPr>
        <p:spPr>
          <a:xfrm>
            <a:off x="264739" y="6424343"/>
            <a:ext cx="6821993" cy="2339102"/>
          </a:xfrm>
          <a:prstGeom prst="rect">
            <a:avLst/>
          </a:prstGeom>
          <a:noFill/>
        </p:spPr>
        <p:txBody>
          <a:bodyPr wrap="square" rtlCol="0">
            <a:spAutoFit/>
          </a:bodyPr>
          <a:lstStyle/>
          <a:p>
            <a:pPr marL="285750" indent="-285750">
              <a:buFont typeface="Arial" panose="020B0604020202020204" pitchFamily="34" charset="0"/>
              <a:buChar char="•"/>
            </a:pPr>
            <a:r>
              <a:rPr lang="en-GB" sz="1400"/>
              <a:t>Rigorous mathematical fluency through efficient, accurate recall of number facts and procedures.</a:t>
            </a:r>
            <a:endParaRPr lang="en-GB" sz="1400" i="1"/>
          </a:p>
          <a:p>
            <a:pPr marL="285750" indent="-285750">
              <a:buFont typeface="Arial" panose="020B0604020202020204" pitchFamily="34" charset="0"/>
              <a:buChar char="•"/>
            </a:pPr>
            <a:r>
              <a:rPr lang="en-GB" sz="1400" i="1"/>
              <a:t>Regular opportunities to demonstrate reasoning skills, developing metacognition/ critical thinking</a:t>
            </a:r>
          </a:p>
          <a:p>
            <a:pPr marL="285750" indent="-285750">
              <a:buFont typeface="Arial" panose="020B0604020202020204" pitchFamily="34" charset="0"/>
              <a:buChar char="•"/>
            </a:pPr>
            <a:r>
              <a:rPr lang="en-GB" sz="1400" i="1"/>
              <a:t>A seamless and aspirational transition between year groups.</a:t>
            </a:r>
          </a:p>
          <a:p>
            <a:pPr marL="285750" indent="-285750">
              <a:buFont typeface="Arial" panose="020B0604020202020204" pitchFamily="34" charset="0"/>
              <a:buChar char="•"/>
            </a:pPr>
            <a:r>
              <a:rPr lang="en-GB" sz="1400" i="1"/>
              <a:t>Follow a coherent curriculum that builds on the knowledge and skills of the pupil’s prior learning.</a:t>
            </a:r>
          </a:p>
          <a:p>
            <a:endParaRPr lang="en-GB" sz="1200"/>
          </a:p>
          <a:p>
            <a:endParaRPr lang="en-GB" sz="1200"/>
          </a:p>
          <a:p>
            <a:endParaRPr lang="en-GB" sz="1200"/>
          </a:p>
          <a:p>
            <a:endParaRPr lang="en-GB" sz="1200"/>
          </a:p>
        </p:txBody>
      </p:sp>
      <p:sp>
        <p:nvSpPr>
          <p:cNvPr id="36" name="TextBox 35">
            <a:extLst>
              <a:ext uri="{FF2B5EF4-FFF2-40B4-BE49-F238E27FC236}">
                <a16:creationId xmlns:a16="http://schemas.microsoft.com/office/drawing/2014/main" id="{59DDA7A7-0AFB-D30A-1ACB-B0D8D9464B1C}"/>
              </a:ext>
            </a:extLst>
          </p:cNvPr>
          <p:cNvSpPr txBox="1"/>
          <p:nvPr/>
        </p:nvSpPr>
        <p:spPr>
          <a:xfrm>
            <a:off x="382731" y="8763445"/>
            <a:ext cx="6957871" cy="954107"/>
          </a:xfrm>
          <a:prstGeom prst="rect">
            <a:avLst/>
          </a:prstGeom>
          <a:noFill/>
        </p:spPr>
        <p:txBody>
          <a:bodyPr wrap="square" rtlCol="0">
            <a:spAutoFit/>
          </a:bodyPr>
          <a:lstStyle/>
          <a:p>
            <a:pPr marL="171450" indent="-171450">
              <a:buFont typeface="Arial" panose="020B0604020202020204" pitchFamily="34" charset="0"/>
              <a:buChar char="•"/>
            </a:pPr>
            <a:r>
              <a:rPr lang="en-GB" sz="1400" i="1"/>
              <a:t>Use assessment and prior data to plan for pupil progress</a:t>
            </a:r>
          </a:p>
          <a:p>
            <a:pPr marL="171450" indent="-171450">
              <a:buFont typeface="Arial" panose="020B0604020202020204" pitchFamily="34" charset="0"/>
              <a:buChar char="•"/>
            </a:pPr>
            <a:r>
              <a:rPr lang="en-GB" sz="1400" i="1"/>
              <a:t>.Use adaptive teaching strategies to ensure that pupils can access the same challenging content.</a:t>
            </a:r>
          </a:p>
          <a:p>
            <a:pPr marL="171450" indent="-171450">
              <a:buFont typeface="Arial" panose="020B0604020202020204" pitchFamily="34" charset="0"/>
              <a:buChar char="•"/>
            </a:pPr>
            <a:r>
              <a:rPr lang="en-GB" sz="1400" i="1"/>
              <a:t>Use consistent mathematical methods and language</a:t>
            </a:r>
          </a:p>
        </p:txBody>
      </p:sp>
      <p:sp>
        <p:nvSpPr>
          <p:cNvPr id="41" name="Rectangle: Rounded Corners 40">
            <a:extLst>
              <a:ext uri="{FF2B5EF4-FFF2-40B4-BE49-F238E27FC236}">
                <a16:creationId xmlns:a16="http://schemas.microsoft.com/office/drawing/2014/main" id="{E90C7DEF-1639-4AD9-B511-04F08FA367F6}"/>
              </a:ext>
            </a:extLst>
          </p:cNvPr>
          <p:cNvSpPr/>
          <p:nvPr/>
        </p:nvSpPr>
        <p:spPr>
          <a:xfrm>
            <a:off x="262082" y="8480718"/>
            <a:ext cx="7100024" cy="1564963"/>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Slide Number Placeholder 6">
            <a:extLst>
              <a:ext uri="{FF2B5EF4-FFF2-40B4-BE49-F238E27FC236}">
                <a16:creationId xmlns:a16="http://schemas.microsoft.com/office/drawing/2014/main" id="{F34216C1-8A9A-DD54-81EA-5D69013E3CF3}"/>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38</a:t>
            </a:fld>
            <a:endParaRPr lang="en-GB" sz="1200" b="1">
              <a:solidFill>
                <a:schemeClr val="bg1"/>
              </a:solidFill>
            </a:endParaRPr>
          </a:p>
        </p:txBody>
      </p:sp>
    </p:spTree>
    <p:extLst>
      <p:ext uri="{BB962C8B-B14F-4D97-AF65-F5344CB8AC3E}">
        <p14:creationId xmlns:p14="http://schemas.microsoft.com/office/powerpoint/2010/main" val="1190523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F474C-1FEF-895A-A80D-A9E820851D30}"/>
            </a:ext>
          </a:extLst>
        </p:cNvPr>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1589C790-02BE-1B50-5D87-24ED4DB9B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35" name="TextBox 34">
            <a:extLst>
              <a:ext uri="{FF2B5EF4-FFF2-40B4-BE49-F238E27FC236}">
                <a16:creationId xmlns:a16="http://schemas.microsoft.com/office/drawing/2014/main" id="{298D7A8E-8FA5-AA1E-147D-2D7FB8A80BC7}"/>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5" name="TextBox 4">
            <a:extLst>
              <a:ext uri="{FF2B5EF4-FFF2-40B4-BE49-F238E27FC236}">
                <a16:creationId xmlns:a16="http://schemas.microsoft.com/office/drawing/2014/main" id="{572639B7-9144-D78D-D5C5-31A51501B3BB}"/>
              </a:ext>
            </a:extLst>
          </p:cNvPr>
          <p:cNvSpPr txBox="1"/>
          <p:nvPr/>
        </p:nvSpPr>
        <p:spPr>
          <a:xfrm>
            <a:off x="1708727" y="482509"/>
            <a:ext cx="4137891" cy="400110"/>
          </a:xfrm>
          <a:prstGeom prst="rect">
            <a:avLst/>
          </a:prstGeom>
          <a:noFill/>
        </p:spPr>
        <p:txBody>
          <a:bodyPr wrap="square" lIns="91440" tIns="45720" rIns="91440" bIns="45720" rtlCol="0" anchor="t">
            <a:spAutoFit/>
          </a:bodyPr>
          <a:lstStyle/>
          <a:p>
            <a:pPr algn="ctr"/>
            <a:r>
              <a:rPr lang="en-GB" sz="2000" b="1">
                <a:solidFill>
                  <a:schemeClr val="bg1"/>
                </a:solidFill>
                <a:latin typeface="Open Sans"/>
                <a:ea typeface="Open Sans"/>
                <a:cs typeface="Open Sans"/>
              </a:rPr>
              <a:t>MATHS SUMMARY </a:t>
            </a:r>
            <a:endPar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D021A6E3-347C-2F43-B0F0-033FA3250B53}"/>
              </a:ext>
            </a:extLst>
          </p:cNvPr>
          <p:cNvSpPr txBox="1"/>
          <p:nvPr/>
        </p:nvSpPr>
        <p:spPr>
          <a:xfrm>
            <a:off x="319454" y="5395199"/>
            <a:ext cx="691643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endParaRPr lang="en-GB" sz="1100">
              <a:solidFill>
                <a:srgbClr val="808080"/>
              </a:solidFill>
              <a:latin typeface="Calibri Light"/>
              <a:cs typeface="Arial"/>
            </a:endParaRPr>
          </a:p>
          <a:p>
            <a:pPr marL="285750" indent="-285750">
              <a:buFont typeface="Arial"/>
              <a:buChar char="•"/>
            </a:pPr>
            <a:endParaRPr lang="en-GB" sz="1100">
              <a:solidFill>
                <a:srgbClr val="808080"/>
              </a:solidFill>
              <a:latin typeface="Calibri Light"/>
              <a:cs typeface="Arial"/>
            </a:endParaRPr>
          </a:p>
        </p:txBody>
      </p:sp>
      <p:sp>
        <p:nvSpPr>
          <p:cNvPr id="7" name="Rectangle 6">
            <a:extLst>
              <a:ext uri="{FF2B5EF4-FFF2-40B4-BE49-F238E27FC236}">
                <a16:creationId xmlns:a16="http://schemas.microsoft.com/office/drawing/2014/main" id="{C781E0BA-FDAC-254D-7590-197E32FC2A2C}"/>
              </a:ext>
            </a:extLst>
          </p:cNvPr>
          <p:cNvSpPr/>
          <p:nvPr/>
        </p:nvSpPr>
        <p:spPr>
          <a:xfrm>
            <a:off x="0" y="4250825"/>
            <a:ext cx="7587385" cy="1635625"/>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8" name="TextBox 38">
            <a:extLst>
              <a:ext uri="{FF2B5EF4-FFF2-40B4-BE49-F238E27FC236}">
                <a16:creationId xmlns:a16="http://schemas.microsoft.com/office/drawing/2014/main" id="{2E1DF340-C631-A2A3-A19A-F2819193B870}"/>
              </a:ext>
            </a:extLst>
          </p:cNvPr>
          <p:cNvSpPr txBox="1"/>
          <p:nvPr/>
        </p:nvSpPr>
        <p:spPr>
          <a:xfrm>
            <a:off x="459156" y="4307726"/>
            <a:ext cx="6712085" cy="150810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i="1">
                <a:solidFill>
                  <a:schemeClr val="bg1"/>
                </a:solidFill>
                <a:ea typeface="+mn-lt"/>
                <a:cs typeface="+mn-lt"/>
              </a:rPr>
              <a:t>"Mathematics is essential to everyday life, critical to science, technology and engineering and necessary for financial literacy and most forms of employment. A high-quality mathematical education therefore provides a foundation for understanding the world.”</a:t>
            </a:r>
          </a:p>
          <a:p>
            <a:pPr algn="ctr"/>
            <a:endParaRPr lang="en-GB" sz="1400" b="1">
              <a:solidFill>
                <a:schemeClr val="bg1"/>
              </a:solidFill>
              <a:ea typeface="+mn-lt"/>
              <a:cs typeface="+mn-lt"/>
            </a:endParaRPr>
          </a:p>
          <a:p>
            <a:pPr algn="ctr"/>
            <a:r>
              <a:rPr lang="en-GB" sz="1400" b="1">
                <a:solidFill>
                  <a:schemeClr val="bg1"/>
                </a:solidFill>
                <a:ea typeface="+mn-lt"/>
                <a:cs typeface="+mn-lt"/>
              </a:rPr>
              <a:t>- DfE 2022</a:t>
            </a:r>
          </a:p>
        </p:txBody>
      </p:sp>
      <p:sp>
        <p:nvSpPr>
          <p:cNvPr id="6" name="Rectangle: Rounded Corners 5">
            <a:extLst>
              <a:ext uri="{FF2B5EF4-FFF2-40B4-BE49-F238E27FC236}">
                <a16:creationId xmlns:a16="http://schemas.microsoft.com/office/drawing/2014/main" id="{E118C9A1-DBF4-68A0-6FD3-5AB0736BD240}"/>
              </a:ext>
            </a:extLst>
          </p:cNvPr>
          <p:cNvSpPr/>
          <p:nvPr/>
        </p:nvSpPr>
        <p:spPr>
          <a:xfrm>
            <a:off x="221376" y="8134349"/>
            <a:ext cx="7112590" cy="1971675"/>
          </a:xfrm>
          <a:prstGeom prst="roundRect">
            <a:avLst/>
          </a:prstGeom>
          <a:solidFill>
            <a:srgbClr val="15243C"/>
          </a:solid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9" name="TextBox 8">
            <a:extLst>
              <a:ext uri="{FF2B5EF4-FFF2-40B4-BE49-F238E27FC236}">
                <a16:creationId xmlns:a16="http://schemas.microsoft.com/office/drawing/2014/main" id="{597A08F5-DB06-702D-7B9B-A04DBA61CF87}"/>
              </a:ext>
            </a:extLst>
          </p:cNvPr>
          <p:cNvSpPr txBox="1"/>
          <p:nvPr/>
        </p:nvSpPr>
        <p:spPr>
          <a:xfrm>
            <a:off x="385642" y="8239865"/>
            <a:ext cx="6796208" cy="1754326"/>
          </a:xfrm>
          <a:prstGeom prst="rect">
            <a:avLst/>
          </a:prstGeom>
          <a:noFill/>
        </p:spPr>
        <p:txBody>
          <a:bodyPr wrap="square" rtlCol="0">
            <a:spAutoFit/>
          </a:bodyPr>
          <a:lstStyle/>
          <a:p>
            <a:r>
              <a:rPr lang="en-GB" sz="1200" b="1" u="sng">
                <a:solidFill>
                  <a:schemeClr val="bg1"/>
                </a:solidFill>
                <a:latin typeface="Calibri" panose="020F0502020204030204" pitchFamily="34" charset="0"/>
                <a:cs typeface="Calibri" panose="020F0502020204030204" pitchFamily="34" charset="0"/>
              </a:rPr>
              <a:t>Impact: </a:t>
            </a:r>
            <a:endParaRPr lang="en-GB" sz="1200">
              <a:solidFill>
                <a:schemeClr val="bg1"/>
              </a:solidFill>
              <a:latin typeface="Calibri" panose="020F0502020204030204" pitchFamily="34" charset="0"/>
              <a:cs typeface="Calibri" panose="020F0502020204030204" pitchFamily="34" charset="0"/>
            </a:endParaRPr>
          </a:p>
          <a:p>
            <a:r>
              <a:rPr lang="en-GB" sz="1200">
                <a:solidFill>
                  <a:schemeClr val="bg1"/>
                </a:solidFill>
                <a:latin typeface="Calibri" panose="020F0502020204030204" pitchFamily="34" charset="0"/>
                <a:cs typeface="Calibri" panose="020F0502020204030204" pitchFamily="34" charset="0"/>
              </a:rPr>
              <a:t>These principles ensure that all pupils leave education with:</a:t>
            </a:r>
            <a:endParaRPr lang="en-US" sz="1200">
              <a:solidFill>
                <a:schemeClr val="bg1"/>
              </a:solidFill>
              <a:latin typeface="Calibri" panose="020F0502020204030204" pitchFamily="34" charset="0"/>
              <a:cs typeface="Calibri" panose="020F0502020204030204" pitchFamily="34" charset="0"/>
            </a:endParaRPr>
          </a:p>
          <a:p>
            <a:pPr marL="285750" indent="-285750">
              <a:buFont typeface="Arial,Sans-Serif"/>
              <a:buChar char="•"/>
            </a:pPr>
            <a:r>
              <a:rPr lang="en-GB" sz="1200">
                <a:solidFill>
                  <a:schemeClr val="bg1"/>
                </a:solidFill>
                <a:latin typeface="Calibri" panose="020F0502020204030204" pitchFamily="34" charset="0"/>
                <a:cs typeface="Calibri" panose="020F0502020204030204" pitchFamily="34" charset="0"/>
              </a:rPr>
              <a:t>Knowledge and skills which have been built through a coherent curriculum from EYFS to KS2+. </a:t>
            </a:r>
            <a:endParaRPr lang="en-US" sz="1200">
              <a:solidFill>
                <a:schemeClr val="bg1"/>
              </a:solidFill>
              <a:latin typeface="Calibri" panose="020F0502020204030204" pitchFamily="34" charset="0"/>
              <a:cs typeface="Calibri" panose="020F0502020204030204" pitchFamily="34" charset="0"/>
            </a:endParaRPr>
          </a:p>
          <a:p>
            <a:pPr marL="285750" indent="-285750">
              <a:buFont typeface="Arial,Sans-Serif"/>
              <a:buChar char="•"/>
            </a:pPr>
            <a:r>
              <a:rPr lang="en-GB" sz="1200">
                <a:solidFill>
                  <a:schemeClr val="bg1"/>
                </a:solidFill>
                <a:latin typeface="Calibri" panose="020F0502020204030204" pitchFamily="34" charset="0"/>
                <a:cs typeface="Calibri" panose="020F0502020204030204" pitchFamily="34" charset="0"/>
              </a:rPr>
              <a:t>The numeracy skills and confidence necessary to be a full contributor to society and the economy.</a:t>
            </a:r>
            <a:endParaRPr lang="en-US" sz="1200">
              <a:solidFill>
                <a:schemeClr val="bg1"/>
              </a:solidFill>
              <a:latin typeface="Calibri" panose="020F0502020204030204" pitchFamily="34" charset="0"/>
              <a:cs typeface="Calibri" panose="020F0502020204030204" pitchFamily="34" charset="0"/>
            </a:endParaRPr>
          </a:p>
          <a:p>
            <a:pPr marL="285750" indent="-285750">
              <a:buFont typeface="Arial,Sans-Serif"/>
              <a:buChar char="•"/>
            </a:pPr>
            <a:r>
              <a:rPr lang="en-GB" sz="1200">
                <a:solidFill>
                  <a:schemeClr val="bg1"/>
                </a:solidFill>
                <a:latin typeface="Calibri" panose="020F0502020204030204" pitchFamily="34" charset="0"/>
                <a:cs typeface="Calibri" panose="020F0502020204030204" pitchFamily="34" charset="0"/>
              </a:rPr>
              <a:t>A love of numeracy and a full appreciation of its importance in everyday life.</a:t>
            </a:r>
            <a:endParaRPr lang="en-US" sz="1200">
              <a:solidFill>
                <a:schemeClr val="bg1"/>
              </a:solidFill>
              <a:latin typeface="Calibri" panose="020F0502020204030204" pitchFamily="34" charset="0"/>
              <a:cs typeface="Calibri" panose="020F0502020204030204" pitchFamily="34" charset="0"/>
            </a:endParaRPr>
          </a:p>
          <a:p>
            <a:pPr marL="285750" indent="-285750">
              <a:buFont typeface="Arial,Sans-Serif"/>
              <a:buChar char="•"/>
            </a:pPr>
            <a:r>
              <a:rPr lang="en-GB" sz="1200">
                <a:solidFill>
                  <a:schemeClr val="bg1"/>
                </a:solidFill>
                <a:latin typeface="Calibri" panose="020F0502020204030204" pitchFamily="34" charset="0"/>
                <a:cs typeface="Calibri" panose="020F0502020204030204" pitchFamily="34" charset="0"/>
              </a:rPr>
              <a:t>Independence and resilience when facing life situations, particularly those involving finances. </a:t>
            </a:r>
            <a:endParaRPr lang="en-US" sz="1200">
              <a:solidFill>
                <a:schemeClr val="bg1"/>
              </a:solidFill>
              <a:latin typeface="Calibri" panose="020F0502020204030204" pitchFamily="34" charset="0"/>
              <a:cs typeface="Calibri" panose="020F0502020204030204" pitchFamily="34" charset="0"/>
            </a:endParaRPr>
          </a:p>
          <a:p>
            <a:pPr marL="285750" indent="-285750" algn="just">
              <a:buFont typeface="Arial,Sans-Serif"/>
              <a:buChar char="•"/>
            </a:pPr>
            <a:r>
              <a:rPr lang="en-GB" sz="1200">
                <a:solidFill>
                  <a:schemeClr val="bg1"/>
                </a:solidFill>
                <a:latin typeface="Calibri" panose="020F0502020204030204" pitchFamily="34" charset="0"/>
                <a:cs typeface="Calibri" panose="020F0502020204030204" pitchFamily="34" charset="0"/>
              </a:rPr>
              <a:t>The impact of early life numeracy disadvantage eliminated, and the numeracy gap closed.  </a:t>
            </a:r>
            <a:endParaRPr lang="en-US" sz="1200">
              <a:solidFill>
                <a:schemeClr val="bg1"/>
              </a:solidFill>
              <a:latin typeface="Calibri" panose="020F0502020204030204" pitchFamily="34" charset="0"/>
              <a:cs typeface="Calibri" panose="020F0502020204030204" pitchFamily="34" charset="0"/>
            </a:endParaRPr>
          </a:p>
          <a:p>
            <a:pPr marL="285750" indent="-285750">
              <a:buFont typeface="Arial,Sans-Serif"/>
              <a:buChar char="•"/>
            </a:pPr>
            <a:r>
              <a:rPr lang="en-GB" sz="1200">
                <a:solidFill>
                  <a:schemeClr val="bg1"/>
                </a:solidFill>
                <a:latin typeface="Calibri" panose="020F0502020204030204" pitchFamily="34" charset="0"/>
                <a:cs typeface="Calibri" panose="020F0502020204030204" pitchFamily="34" charset="0"/>
              </a:rPr>
              <a:t>Confidence and competency in all forms of mathematical fluency.</a:t>
            </a:r>
            <a:endParaRPr lang="en-US" sz="1200">
              <a:solidFill>
                <a:schemeClr val="bg1"/>
              </a:solidFill>
              <a:latin typeface="Calibri" panose="020F0502020204030204" pitchFamily="34" charset="0"/>
              <a:cs typeface="Calibri" panose="020F0502020204030204" pitchFamily="34" charset="0"/>
            </a:endParaRPr>
          </a:p>
          <a:p>
            <a:pPr marL="285750" indent="-285750">
              <a:buFont typeface="Arial,Sans-Serif"/>
              <a:buChar char="•"/>
            </a:pPr>
            <a:r>
              <a:rPr lang="en-GB" sz="1200">
                <a:solidFill>
                  <a:schemeClr val="bg1"/>
                </a:solidFill>
                <a:latin typeface="Calibri" panose="020F0502020204030204" pitchFamily="34" charset="0"/>
                <a:cs typeface="Calibri" panose="020F0502020204030204" pitchFamily="34" charset="0"/>
              </a:rPr>
              <a:t>Ability to use their reasoning skills and problem-solving strategies in everyday situations.</a:t>
            </a:r>
            <a:endParaRPr lang="en-GB" sz="1200">
              <a:solidFill>
                <a:schemeClr val="bg1"/>
              </a:solidFill>
              <a:latin typeface="Calibri" panose="020F0502020204030204" pitchFamily="34" charset="0"/>
              <a:ea typeface="Calibri" panose="020F0502020204030204"/>
              <a:cs typeface="Calibri" panose="020F0502020204030204" pitchFamily="34" charset="0"/>
            </a:endParaRPr>
          </a:p>
        </p:txBody>
      </p:sp>
      <p:sp>
        <p:nvSpPr>
          <p:cNvPr id="10" name="TextBox 9">
            <a:extLst>
              <a:ext uri="{FF2B5EF4-FFF2-40B4-BE49-F238E27FC236}">
                <a16:creationId xmlns:a16="http://schemas.microsoft.com/office/drawing/2014/main" id="{A7EBA14C-669F-C44F-4EF4-4E7E373749E4}"/>
              </a:ext>
            </a:extLst>
          </p:cNvPr>
          <p:cNvSpPr txBox="1"/>
          <p:nvPr/>
        </p:nvSpPr>
        <p:spPr>
          <a:xfrm>
            <a:off x="232927" y="6381090"/>
            <a:ext cx="71215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a:solidFill>
                  <a:srgbClr val="006199"/>
                </a:solidFill>
                <a:latin typeface="Calibri" panose="020F0502020204030204" pitchFamily="34" charset="0"/>
                <a:cs typeface="Calibri" panose="020F0502020204030204" pitchFamily="34" charset="0"/>
              </a:rPr>
              <a:t>Pupils’ progress is monitored through the following strategies:</a:t>
            </a:r>
            <a:endParaRPr lang="en-US" sz="1200" b="1">
              <a:solidFill>
                <a:srgbClr val="006199"/>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3C8AB75-AF21-2F2D-50A2-97CCE8D77102}"/>
              </a:ext>
            </a:extLst>
          </p:cNvPr>
          <p:cNvSpPr txBox="1"/>
          <p:nvPr/>
        </p:nvSpPr>
        <p:spPr>
          <a:xfrm>
            <a:off x="240577" y="1040696"/>
            <a:ext cx="7121529" cy="338554"/>
          </a:xfrm>
          <a:prstGeom prst="rect">
            <a:avLst/>
          </a:prstGeom>
          <a:noFill/>
        </p:spPr>
        <p:txBody>
          <a:bodyPr wrap="square" rtlCol="0">
            <a:spAutoFit/>
          </a:bodyPr>
          <a:lstStyle/>
          <a:p>
            <a:pPr algn="ctr" rtl="0"/>
            <a:r>
              <a:rPr lang="en-GB" sz="1600" b="1" i="0">
                <a:solidFill>
                  <a:srgbClr val="006199"/>
                </a:solidFill>
                <a:ea typeface="Calibri"/>
                <a:cs typeface="Calibri"/>
              </a:rPr>
              <a:t>All mathematics staff and leaders should:</a:t>
            </a:r>
            <a:endParaRPr lang="en-GB" sz="1600" b="0" i="0">
              <a:solidFill>
                <a:srgbClr val="006199"/>
              </a:solidFill>
              <a:ea typeface="Calibri"/>
              <a:cs typeface="Calibri"/>
            </a:endParaRPr>
          </a:p>
        </p:txBody>
      </p:sp>
      <p:sp>
        <p:nvSpPr>
          <p:cNvPr id="12" name="Rectangle: Rounded Corners 11">
            <a:extLst>
              <a:ext uri="{FF2B5EF4-FFF2-40B4-BE49-F238E27FC236}">
                <a16:creationId xmlns:a16="http://schemas.microsoft.com/office/drawing/2014/main" id="{492CC2FE-8001-E268-4ACA-4BB555618A83}"/>
              </a:ext>
            </a:extLst>
          </p:cNvPr>
          <p:cNvSpPr/>
          <p:nvPr/>
        </p:nvSpPr>
        <p:spPr>
          <a:xfrm>
            <a:off x="3786834" y="1500794"/>
            <a:ext cx="3547131" cy="468417"/>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3" name="Rectangle: Rounded Corners 12">
            <a:extLst>
              <a:ext uri="{FF2B5EF4-FFF2-40B4-BE49-F238E27FC236}">
                <a16:creationId xmlns:a16="http://schemas.microsoft.com/office/drawing/2014/main" id="{6E181563-890E-7B4B-7274-F1D3249B2A6B}"/>
              </a:ext>
            </a:extLst>
          </p:cNvPr>
          <p:cNvSpPr/>
          <p:nvPr/>
        </p:nvSpPr>
        <p:spPr>
          <a:xfrm>
            <a:off x="219074" y="1506943"/>
            <a:ext cx="3415362" cy="461665"/>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4" name="TextBox 14">
            <a:extLst>
              <a:ext uri="{FF2B5EF4-FFF2-40B4-BE49-F238E27FC236}">
                <a16:creationId xmlns:a16="http://schemas.microsoft.com/office/drawing/2014/main" id="{6EBBF0F2-C5E0-2E3C-6CDC-050849F9A069}"/>
              </a:ext>
            </a:extLst>
          </p:cNvPr>
          <p:cNvSpPr txBox="1"/>
          <p:nvPr/>
        </p:nvSpPr>
        <p:spPr>
          <a:xfrm>
            <a:off x="240577" y="1500415"/>
            <a:ext cx="3321067"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ea typeface="+mn-lt"/>
                <a:cs typeface="+mn-lt"/>
              </a:rPr>
              <a:t>Provide support and advice to ensure that there is a consistent approach. </a:t>
            </a:r>
          </a:p>
        </p:txBody>
      </p:sp>
      <p:sp>
        <p:nvSpPr>
          <p:cNvPr id="15" name="TextBox 19">
            <a:extLst>
              <a:ext uri="{FF2B5EF4-FFF2-40B4-BE49-F238E27FC236}">
                <a16:creationId xmlns:a16="http://schemas.microsoft.com/office/drawing/2014/main" id="{1C0874AC-AAB8-A4A7-ED85-7E0142557D67}"/>
              </a:ext>
            </a:extLst>
          </p:cNvPr>
          <p:cNvSpPr txBox="1"/>
          <p:nvPr/>
        </p:nvSpPr>
        <p:spPr>
          <a:xfrm>
            <a:off x="3801702" y="1495681"/>
            <a:ext cx="3434187"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ea typeface="+mn-lt"/>
                <a:cs typeface="+mn-lt"/>
              </a:rPr>
              <a:t>Provide information to staff with regards to common misconceptions that pupil’s experience.</a:t>
            </a:r>
          </a:p>
        </p:txBody>
      </p:sp>
      <p:sp>
        <p:nvSpPr>
          <p:cNvPr id="16" name="Rectangle: Rounded Corners 15">
            <a:extLst>
              <a:ext uri="{FF2B5EF4-FFF2-40B4-BE49-F238E27FC236}">
                <a16:creationId xmlns:a16="http://schemas.microsoft.com/office/drawing/2014/main" id="{ADE4D5F1-E192-91D4-9944-5BE3EC42C109}"/>
              </a:ext>
            </a:extLst>
          </p:cNvPr>
          <p:cNvSpPr/>
          <p:nvPr/>
        </p:nvSpPr>
        <p:spPr>
          <a:xfrm>
            <a:off x="3786833" y="2121781"/>
            <a:ext cx="3547131" cy="468417"/>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7" name="Rectangle: Rounded Corners 16">
            <a:extLst>
              <a:ext uri="{FF2B5EF4-FFF2-40B4-BE49-F238E27FC236}">
                <a16:creationId xmlns:a16="http://schemas.microsoft.com/office/drawing/2014/main" id="{CB67E73C-5324-39AD-F2BF-7CC1322D68F0}"/>
              </a:ext>
            </a:extLst>
          </p:cNvPr>
          <p:cNvSpPr/>
          <p:nvPr/>
        </p:nvSpPr>
        <p:spPr>
          <a:xfrm>
            <a:off x="219073" y="2127930"/>
            <a:ext cx="3415362" cy="46166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8" name="TextBox 14">
            <a:extLst>
              <a:ext uri="{FF2B5EF4-FFF2-40B4-BE49-F238E27FC236}">
                <a16:creationId xmlns:a16="http://schemas.microsoft.com/office/drawing/2014/main" id="{56026BFB-C7E6-64EB-18EA-C81C572E07B3}"/>
              </a:ext>
            </a:extLst>
          </p:cNvPr>
          <p:cNvSpPr txBox="1"/>
          <p:nvPr/>
        </p:nvSpPr>
        <p:spPr>
          <a:xfrm>
            <a:off x="240576" y="2121402"/>
            <a:ext cx="3321067"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ea typeface="+mn-lt"/>
                <a:cs typeface="+mn-lt"/>
              </a:rPr>
              <a:t>Utilise opportunities to include links to mathematical content from other subjects.</a:t>
            </a:r>
          </a:p>
        </p:txBody>
      </p:sp>
      <p:sp>
        <p:nvSpPr>
          <p:cNvPr id="19" name="TextBox 19">
            <a:extLst>
              <a:ext uri="{FF2B5EF4-FFF2-40B4-BE49-F238E27FC236}">
                <a16:creationId xmlns:a16="http://schemas.microsoft.com/office/drawing/2014/main" id="{7149FA5A-0CCC-B961-549B-AE325AA04C06}"/>
              </a:ext>
            </a:extLst>
          </p:cNvPr>
          <p:cNvSpPr txBox="1"/>
          <p:nvPr/>
        </p:nvSpPr>
        <p:spPr>
          <a:xfrm>
            <a:off x="3801701" y="2116668"/>
            <a:ext cx="3434187"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ea typeface="+mn-lt"/>
                <a:cs typeface="+mn-lt"/>
              </a:rPr>
              <a:t>Identify pupils that require numeracy intervention and any gaps in knowledge.</a:t>
            </a:r>
          </a:p>
        </p:txBody>
      </p:sp>
      <p:sp>
        <p:nvSpPr>
          <p:cNvPr id="20" name="TextBox 19">
            <a:extLst>
              <a:ext uri="{FF2B5EF4-FFF2-40B4-BE49-F238E27FC236}">
                <a16:creationId xmlns:a16="http://schemas.microsoft.com/office/drawing/2014/main" id="{C6AD98EF-94D2-5DFA-3D13-F24F71774BE1}"/>
              </a:ext>
            </a:extLst>
          </p:cNvPr>
          <p:cNvSpPr txBox="1"/>
          <p:nvPr/>
        </p:nvSpPr>
        <p:spPr>
          <a:xfrm>
            <a:off x="212435" y="2706513"/>
            <a:ext cx="7121529" cy="338554"/>
          </a:xfrm>
          <a:prstGeom prst="rect">
            <a:avLst/>
          </a:prstGeom>
          <a:noFill/>
        </p:spPr>
        <p:txBody>
          <a:bodyPr wrap="square" rtlCol="0">
            <a:spAutoFit/>
          </a:bodyPr>
          <a:lstStyle/>
          <a:p>
            <a:pPr algn="ctr" rtl="0"/>
            <a:r>
              <a:rPr lang="en-GB" sz="1600" b="1" i="0">
                <a:solidFill>
                  <a:srgbClr val="006199"/>
                </a:solidFill>
                <a:ea typeface="Calibri"/>
                <a:cs typeface="Calibri"/>
              </a:rPr>
              <a:t>All staff should:</a:t>
            </a:r>
            <a:endParaRPr lang="en-GB" sz="1600" b="0" i="0">
              <a:solidFill>
                <a:srgbClr val="006199"/>
              </a:solidFill>
              <a:ea typeface="Calibri"/>
              <a:cs typeface="Calibri"/>
            </a:endParaRPr>
          </a:p>
        </p:txBody>
      </p:sp>
      <p:sp>
        <p:nvSpPr>
          <p:cNvPr id="21" name="Rectangle: Rounded Corners 20">
            <a:extLst>
              <a:ext uri="{FF2B5EF4-FFF2-40B4-BE49-F238E27FC236}">
                <a16:creationId xmlns:a16="http://schemas.microsoft.com/office/drawing/2014/main" id="{81115506-A93F-EB72-51A4-82931B66AD72}"/>
              </a:ext>
            </a:extLst>
          </p:cNvPr>
          <p:cNvSpPr/>
          <p:nvPr/>
        </p:nvSpPr>
        <p:spPr>
          <a:xfrm>
            <a:off x="240578" y="3177741"/>
            <a:ext cx="7100024" cy="32499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C9115726-B56D-2ED5-0DF6-CC66F382EFF3}"/>
              </a:ext>
            </a:extLst>
          </p:cNvPr>
          <p:cNvSpPr txBox="1"/>
          <p:nvPr/>
        </p:nvSpPr>
        <p:spPr>
          <a:xfrm>
            <a:off x="240577" y="3206688"/>
            <a:ext cx="6824651" cy="276999"/>
          </a:xfrm>
          <a:prstGeom prst="rect">
            <a:avLst/>
          </a:prstGeom>
          <a:noFill/>
        </p:spPr>
        <p:txBody>
          <a:bodyPr wrap="square" rtlCol="0">
            <a:spAutoFit/>
          </a:bodyPr>
          <a:lstStyle/>
          <a:p>
            <a:r>
              <a:rPr lang="en-GB" sz="1200"/>
              <a:t>Actively participate in whole school numeracy initiatives.</a:t>
            </a:r>
          </a:p>
        </p:txBody>
      </p:sp>
      <p:sp>
        <p:nvSpPr>
          <p:cNvPr id="23" name="Rectangle: Rounded Corners 22">
            <a:extLst>
              <a:ext uri="{FF2B5EF4-FFF2-40B4-BE49-F238E27FC236}">
                <a16:creationId xmlns:a16="http://schemas.microsoft.com/office/drawing/2014/main" id="{DA864621-B964-C241-3D84-6729DFAF829E}"/>
              </a:ext>
            </a:extLst>
          </p:cNvPr>
          <p:cNvSpPr/>
          <p:nvPr/>
        </p:nvSpPr>
        <p:spPr>
          <a:xfrm>
            <a:off x="240577" y="3682566"/>
            <a:ext cx="7100023" cy="324996"/>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D4C72387-99D3-8EEE-CAB3-EF03658D6E52}"/>
              </a:ext>
            </a:extLst>
          </p:cNvPr>
          <p:cNvSpPr txBox="1"/>
          <p:nvPr/>
        </p:nvSpPr>
        <p:spPr>
          <a:xfrm>
            <a:off x="240577" y="3701988"/>
            <a:ext cx="6930663" cy="276999"/>
          </a:xfrm>
          <a:prstGeom prst="rect">
            <a:avLst/>
          </a:prstGeom>
          <a:noFill/>
        </p:spPr>
        <p:txBody>
          <a:bodyPr wrap="square" rtlCol="0">
            <a:spAutoFit/>
          </a:bodyPr>
          <a:lstStyle/>
          <a:p>
            <a:r>
              <a:rPr lang="en-GB" sz="1200"/>
              <a:t>Ensure that they use correct mathematical notation, vocabulary and consistency of approach.</a:t>
            </a:r>
          </a:p>
        </p:txBody>
      </p:sp>
      <p:sp>
        <p:nvSpPr>
          <p:cNvPr id="25" name="TextBox 24">
            <a:extLst>
              <a:ext uri="{FF2B5EF4-FFF2-40B4-BE49-F238E27FC236}">
                <a16:creationId xmlns:a16="http://schemas.microsoft.com/office/drawing/2014/main" id="{89732C3C-C913-0BA8-8412-060592E64755}"/>
              </a:ext>
            </a:extLst>
          </p:cNvPr>
          <p:cNvSpPr txBox="1"/>
          <p:nvPr/>
        </p:nvSpPr>
        <p:spPr>
          <a:xfrm>
            <a:off x="878" y="6002485"/>
            <a:ext cx="7121529" cy="338554"/>
          </a:xfrm>
          <a:prstGeom prst="rect">
            <a:avLst/>
          </a:prstGeom>
          <a:noFill/>
        </p:spPr>
        <p:txBody>
          <a:bodyPr wrap="square" rtlCol="0">
            <a:spAutoFit/>
          </a:bodyPr>
          <a:lstStyle/>
          <a:p>
            <a:pPr algn="ctr" rtl="0"/>
            <a:r>
              <a:rPr lang="en-GB" sz="1600" b="1" i="0">
                <a:solidFill>
                  <a:srgbClr val="006199"/>
                </a:solidFill>
                <a:ea typeface="Calibri"/>
                <a:cs typeface="Calibri"/>
              </a:rPr>
              <a:t>Monitoring Progress</a:t>
            </a:r>
            <a:endParaRPr lang="en-GB" sz="1600" b="0" i="0">
              <a:solidFill>
                <a:srgbClr val="006199"/>
              </a:solidFill>
              <a:ea typeface="Calibri"/>
              <a:cs typeface="Calibri"/>
            </a:endParaRPr>
          </a:p>
        </p:txBody>
      </p:sp>
      <p:sp>
        <p:nvSpPr>
          <p:cNvPr id="26" name="Rectangle: Rounded Corners 25">
            <a:extLst>
              <a:ext uri="{FF2B5EF4-FFF2-40B4-BE49-F238E27FC236}">
                <a16:creationId xmlns:a16="http://schemas.microsoft.com/office/drawing/2014/main" id="{B2BADDF0-EF9C-4131-3E27-2867D98AF78C}"/>
              </a:ext>
            </a:extLst>
          </p:cNvPr>
          <p:cNvSpPr/>
          <p:nvPr/>
        </p:nvSpPr>
        <p:spPr>
          <a:xfrm>
            <a:off x="3814975" y="6800370"/>
            <a:ext cx="3547131" cy="468417"/>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7" name="Rectangle: Rounded Corners 26">
            <a:extLst>
              <a:ext uri="{FF2B5EF4-FFF2-40B4-BE49-F238E27FC236}">
                <a16:creationId xmlns:a16="http://schemas.microsoft.com/office/drawing/2014/main" id="{A8AB23FB-66BA-E156-8D5C-96CA4DA4F4CB}"/>
              </a:ext>
            </a:extLst>
          </p:cNvPr>
          <p:cNvSpPr/>
          <p:nvPr/>
        </p:nvSpPr>
        <p:spPr>
          <a:xfrm>
            <a:off x="247215" y="6806519"/>
            <a:ext cx="3415362" cy="461665"/>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8" name="TextBox 14">
            <a:extLst>
              <a:ext uri="{FF2B5EF4-FFF2-40B4-BE49-F238E27FC236}">
                <a16:creationId xmlns:a16="http://schemas.microsoft.com/office/drawing/2014/main" id="{759CEEB2-3F0A-C986-983F-BA0485CE2BEE}"/>
              </a:ext>
            </a:extLst>
          </p:cNvPr>
          <p:cNvSpPr txBox="1"/>
          <p:nvPr/>
        </p:nvSpPr>
        <p:spPr>
          <a:xfrm>
            <a:off x="268718" y="6799991"/>
            <a:ext cx="3321067"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ea typeface="+mn-lt"/>
                <a:cs typeface="+mn-lt"/>
              </a:rPr>
              <a:t>Calendared quality assurance opportunities.</a:t>
            </a:r>
          </a:p>
        </p:txBody>
      </p:sp>
      <p:sp>
        <p:nvSpPr>
          <p:cNvPr id="29" name="TextBox 19">
            <a:extLst>
              <a:ext uri="{FF2B5EF4-FFF2-40B4-BE49-F238E27FC236}">
                <a16:creationId xmlns:a16="http://schemas.microsoft.com/office/drawing/2014/main" id="{25A6477A-9F1B-BE30-9984-6AD007C949F8}"/>
              </a:ext>
            </a:extLst>
          </p:cNvPr>
          <p:cNvSpPr txBox="1"/>
          <p:nvPr/>
        </p:nvSpPr>
        <p:spPr>
          <a:xfrm>
            <a:off x="3829843" y="6795257"/>
            <a:ext cx="3434187"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ea typeface="+mn-lt"/>
                <a:cs typeface="+mn-lt"/>
              </a:rPr>
              <a:t>Progress across phases through use of question level analysis.</a:t>
            </a:r>
          </a:p>
        </p:txBody>
      </p:sp>
      <p:sp>
        <p:nvSpPr>
          <p:cNvPr id="30" name="Rectangle: Rounded Corners 29">
            <a:extLst>
              <a:ext uri="{FF2B5EF4-FFF2-40B4-BE49-F238E27FC236}">
                <a16:creationId xmlns:a16="http://schemas.microsoft.com/office/drawing/2014/main" id="{16AD8944-41B6-6F21-B570-09DB83566F4C}"/>
              </a:ext>
            </a:extLst>
          </p:cNvPr>
          <p:cNvSpPr/>
          <p:nvPr/>
        </p:nvSpPr>
        <p:spPr>
          <a:xfrm>
            <a:off x="3814974" y="7421357"/>
            <a:ext cx="3547131" cy="468417"/>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31" name="Rectangle: Rounded Corners 30">
            <a:extLst>
              <a:ext uri="{FF2B5EF4-FFF2-40B4-BE49-F238E27FC236}">
                <a16:creationId xmlns:a16="http://schemas.microsoft.com/office/drawing/2014/main" id="{A7512B1A-A845-E316-E36A-E5CCFDE1F015}"/>
              </a:ext>
            </a:extLst>
          </p:cNvPr>
          <p:cNvSpPr/>
          <p:nvPr/>
        </p:nvSpPr>
        <p:spPr>
          <a:xfrm>
            <a:off x="247214" y="7427506"/>
            <a:ext cx="3415362" cy="46166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32" name="TextBox 14">
            <a:extLst>
              <a:ext uri="{FF2B5EF4-FFF2-40B4-BE49-F238E27FC236}">
                <a16:creationId xmlns:a16="http://schemas.microsoft.com/office/drawing/2014/main" id="{532F816E-483A-564D-A246-09628C83EB13}"/>
              </a:ext>
            </a:extLst>
          </p:cNvPr>
          <p:cNvSpPr txBox="1"/>
          <p:nvPr/>
        </p:nvSpPr>
        <p:spPr>
          <a:xfrm>
            <a:off x="268717" y="7420978"/>
            <a:ext cx="3365718"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ea typeface="+mn-lt"/>
                <a:cs typeface="+mn-lt"/>
              </a:rPr>
              <a:t>Regular assessment resulting in data-driven interventions.</a:t>
            </a:r>
          </a:p>
        </p:txBody>
      </p:sp>
      <p:sp>
        <p:nvSpPr>
          <p:cNvPr id="33" name="TextBox 19">
            <a:extLst>
              <a:ext uri="{FF2B5EF4-FFF2-40B4-BE49-F238E27FC236}">
                <a16:creationId xmlns:a16="http://schemas.microsoft.com/office/drawing/2014/main" id="{83393951-F34F-813F-B4CC-6CB6BF204C1D}"/>
              </a:ext>
            </a:extLst>
          </p:cNvPr>
          <p:cNvSpPr txBox="1"/>
          <p:nvPr/>
        </p:nvSpPr>
        <p:spPr>
          <a:xfrm>
            <a:off x="3829842" y="7416244"/>
            <a:ext cx="3434187"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ea typeface="+mn-lt"/>
                <a:cs typeface="+mn-lt"/>
              </a:rPr>
              <a:t>Mathematical moderation at a subject, school and trust level.</a:t>
            </a:r>
          </a:p>
        </p:txBody>
      </p:sp>
      <p:sp>
        <p:nvSpPr>
          <p:cNvPr id="34" name="Slide Number Placeholder 6">
            <a:extLst>
              <a:ext uri="{FF2B5EF4-FFF2-40B4-BE49-F238E27FC236}">
                <a16:creationId xmlns:a16="http://schemas.microsoft.com/office/drawing/2014/main" id="{7730E4A3-6EDE-C5B2-28FB-9947C700DE65}"/>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39</a:t>
            </a:fld>
            <a:endParaRPr lang="en-GB" sz="1200" b="1">
              <a:solidFill>
                <a:schemeClr val="bg1"/>
              </a:solidFill>
            </a:endParaRPr>
          </a:p>
        </p:txBody>
      </p:sp>
    </p:spTree>
    <p:extLst>
      <p:ext uri="{BB962C8B-B14F-4D97-AF65-F5344CB8AC3E}">
        <p14:creationId xmlns:p14="http://schemas.microsoft.com/office/powerpoint/2010/main" val="2223192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95D625-5555-B664-E964-AD71CFBB358D}"/>
              </a:ext>
            </a:extLst>
          </p:cNvPr>
          <p:cNvPicPr>
            <a:picLocks noChangeAspect="1"/>
          </p:cNvPicPr>
          <p:nvPr/>
        </p:nvPicPr>
        <p:blipFill>
          <a:blip r:embed="rId3"/>
          <a:stretch>
            <a:fillRect/>
          </a:stretch>
        </p:blipFill>
        <p:spPr>
          <a:xfrm>
            <a:off x="0" y="219075"/>
            <a:ext cx="7558638" cy="5059134"/>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D28DD518-780C-2037-20EE-F9CA274CA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8" name="TextBox 7">
            <a:extLst>
              <a:ext uri="{FF2B5EF4-FFF2-40B4-BE49-F238E27FC236}">
                <a16:creationId xmlns:a16="http://schemas.microsoft.com/office/drawing/2014/main" id="{D4582879-C6EC-DF5D-DF9F-9C765C19E593}"/>
              </a:ext>
            </a:extLst>
          </p:cNvPr>
          <p:cNvSpPr txBox="1"/>
          <p:nvPr/>
        </p:nvSpPr>
        <p:spPr>
          <a:xfrm>
            <a:off x="351618" y="6596227"/>
            <a:ext cx="6712085" cy="3974550"/>
          </a:xfrm>
          <a:prstGeom prst="rect">
            <a:avLst/>
          </a:prstGeom>
          <a:noFill/>
        </p:spPr>
        <p:txBody>
          <a:bodyPr wrap="square" lIns="91440" tIns="45720" rIns="91440" bIns="45720" rtlCol="0" anchor="t">
            <a:spAutoFit/>
          </a:bodyPr>
          <a:lstStyle/>
          <a:p>
            <a:pPr algn="just"/>
            <a:r>
              <a:rPr lang="en-GB" sz="1200" kern="0" dirty="0">
                <a:solidFill>
                  <a:srgbClr val="212529"/>
                </a:solidFill>
                <a:ea typeface="+mn-lt"/>
                <a:cs typeface="+mn-lt"/>
              </a:rPr>
              <a:t>Our Catholic ethos and support for one another as a family of schools drives all that we do. Our mission is guided by a collective culture and vision where:</a:t>
            </a:r>
            <a:endParaRPr lang="en-US" sz="1200" dirty="0">
              <a:ea typeface="Calibri"/>
              <a:cs typeface="Calibri" panose="020F0502020204030204"/>
            </a:endParaRPr>
          </a:p>
          <a:p>
            <a:pPr algn="ctr"/>
            <a:endParaRPr lang="en-GB" sz="1200" i="1" kern="0" dirty="0">
              <a:solidFill>
                <a:srgbClr val="212529"/>
              </a:solidFill>
              <a:ea typeface="+mn-lt"/>
              <a:cs typeface="+mn-lt"/>
            </a:endParaRPr>
          </a:p>
          <a:p>
            <a:pPr algn="ctr"/>
            <a:r>
              <a:rPr lang="en-GB" sz="1200" b="1" i="1" kern="0" dirty="0">
                <a:solidFill>
                  <a:srgbClr val="212529"/>
                </a:solidFill>
                <a:ea typeface="+mn-lt"/>
                <a:cs typeface="+mn-lt"/>
              </a:rPr>
              <a:t>‘Our schools are places of excellence – providing service and witness to children, their families, and </a:t>
            </a:r>
            <a:endParaRPr lang="en-GB" sz="1200" b="1" i="1" dirty="0">
              <a:solidFill>
                <a:srgbClr val="000000"/>
              </a:solidFill>
              <a:ea typeface="+mn-lt"/>
              <a:cs typeface="+mn-lt"/>
            </a:endParaRPr>
          </a:p>
          <a:p>
            <a:pPr algn="ctr"/>
            <a:r>
              <a:rPr lang="en-GB" sz="1200" b="1" i="1" kern="0" dirty="0">
                <a:solidFill>
                  <a:srgbClr val="212529"/>
                </a:solidFill>
                <a:ea typeface="+mn-lt"/>
                <a:cs typeface="+mn-lt"/>
              </a:rPr>
              <a:t>the wider Catholic community. By adding value as a family of schools, we will enrich the learning and </a:t>
            </a:r>
            <a:endParaRPr lang="en-GB" sz="1200" b="1" i="1" dirty="0">
              <a:ea typeface="Calibri"/>
              <a:cs typeface="Calibri"/>
            </a:endParaRPr>
          </a:p>
          <a:p>
            <a:pPr algn="ctr"/>
            <a:r>
              <a:rPr lang="en-GB" sz="1200" b="1" i="1" kern="0" dirty="0">
                <a:solidFill>
                  <a:srgbClr val="212529"/>
                </a:solidFill>
                <a:ea typeface="+mn-lt"/>
                <a:cs typeface="+mn-lt"/>
              </a:rPr>
              <a:t>experience of all our young people so they may achieve their full potential.’ </a:t>
            </a:r>
            <a:endParaRPr lang="en-GB" sz="1200" b="1" dirty="0">
              <a:ea typeface="Calibri"/>
              <a:cs typeface="Calibri" panose="020F0502020204030204"/>
            </a:endParaRPr>
          </a:p>
          <a:p>
            <a:pPr algn="just"/>
            <a:endParaRPr lang="en-GB" sz="1200" kern="0" dirty="0">
              <a:solidFill>
                <a:srgbClr val="212529"/>
              </a:solidFill>
              <a:ea typeface="Calibri"/>
              <a:cs typeface="Calibri"/>
            </a:endParaRPr>
          </a:p>
          <a:p>
            <a:pPr algn="ctr"/>
            <a:r>
              <a:rPr lang="en-GB" sz="1200" b="1" kern="0" dirty="0">
                <a:solidFill>
                  <a:srgbClr val="212529"/>
                </a:solidFill>
                <a:ea typeface="+mn-lt"/>
                <a:cs typeface="+mn-lt"/>
              </a:rPr>
              <a:t>“Catholic schools evangelise culture because they address the deepest questions about what it is to be human and live in society. They open pupils’ minds to the transcendent dimension of life and the reality of God revealed in Jesus Christ. The Catholic school enables each child to develop their  God-given gifts in order to engage in building a better society </a:t>
            </a:r>
            <a:endParaRPr lang="en-GB" sz="1200" b="1" dirty="0">
              <a:solidFill>
                <a:srgbClr val="000000"/>
              </a:solidFill>
              <a:ea typeface="+mn-lt"/>
              <a:cs typeface="+mn-lt"/>
            </a:endParaRPr>
          </a:p>
          <a:p>
            <a:pPr algn="ctr"/>
            <a:r>
              <a:rPr lang="en-GB" sz="1200" b="1" kern="0" dirty="0">
                <a:solidFill>
                  <a:srgbClr val="212529"/>
                </a:solidFill>
                <a:ea typeface="+mn-lt"/>
                <a:cs typeface="+mn-lt"/>
              </a:rPr>
              <a:t>which is characterised by justice, truth and love.” </a:t>
            </a:r>
            <a:endParaRPr lang="en-GB" sz="1200" b="1" dirty="0">
              <a:ea typeface="Calibri"/>
              <a:cs typeface="Calibri"/>
            </a:endParaRPr>
          </a:p>
          <a:p>
            <a:pPr algn="ctr"/>
            <a:r>
              <a:rPr lang="en-GB" sz="1200" kern="0" dirty="0">
                <a:solidFill>
                  <a:srgbClr val="212529"/>
                </a:solidFill>
                <a:ea typeface="+mn-lt"/>
                <a:cs typeface="+mn-lt"/>
              </a:rPr>
              <a:t>Hexham and Newcastle Diocese Education</a:t>
            </a:r>
          </a:p>
          <a:p>
            <a:pPr algn="ctr"/>
            <a:endParaRPr lang="en-GB" sz="1200" kern="0" dirty="0">
              <a:solidFill>
                <a:srgbClr val="212529"/>
              </a:solidFill>
              <a:ea typeface="Calibri"/>
              <a:cs typeface="Calibri"/>
            </a:endParaRPr>
          </a:p>
          <a:p>
            <a:pPr algn="just"/>
            <a:r>
              <a:rPr lang="en-US" sz="1200" dirty="0"/>
              <a:t>Our curriculum is carefully planned and designed to provide academic, spiritual and cultural opportunity for all our children in order to develop their character through a focus on virtues and Catholic Social teaching.   It is based on the needs of the children and the context of their communities .</a:t>
            </a:r>
            <a:endParaRPr lang="en-GB" sz="1200" kern="0" dirty="0">
              <a:ea typeface="Calibri"/>
              <a:cs typeface="Calibri"/>
            </a:endParaRPr>
          </a:p>
          <a:p>
            <a:pPr algn="just"/>
            <a:br>
              <a:rPr lang="en-US" dirty="0"/>
            </a:br>
            <a:endParaRPr lang="en-US" dirty="0"/>
          </a:p>
          <a:p>
            <a:pPr algn="just">
              <a:lnSpc>
                <a:spcPct val="107000"/>
              </a:lnSpc>
              <a:spcAft>
                <a:spcPts val="800"/>
              </a:spcAft>
            </a:pPr>
            <a:endParaRPr lang="en-GB" sz="1200" kern="0" dirty="0">
              <a:solidFill>
                <a:srgbClr val="212529"/>
              </a:solidFill>
              <a:effectLst/>
              <a:ea typeface="Times New Roman" panose="02020603050405020304" pitchFamily="18" charset="0"/>
              <a:cs typeface="Arial"/>
            </a:endParaRPr>
          </a:p>
        </p:txBody>
      </p:sp>
      <p:sp>
        <p:nvSpPr>
          <p:cNvPr id="9" name="Rectangle 8">
            <a:extLst>
              <a:ext uri="{FF2B5EF4-FFF2-40B4-BE49-F238E27FC236}">
                <a16:creationId xmlns:a16="http://schemas.microsoft.com/office/drawing/2014/main" id="{D282DA07-9357-723F-38CD-0691888B0F2B}"/>
              </a:ext>
            </a:extLst>
          </p:cNvPr>
          <p:cNvSpPr/>
          <p:nvPr/>
        </p:nvSpPr>
        <p:spPr>
          <a:xfrm>
            <a:off x="1" y="5270844"/>
            <a:ext cx="7558636" cy="998397"/>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3324DC1-3F90-9A19-A014-3F29EBB7E251}"/>
              </a:ext>
            </a:extLst>
          </p:cNvPr>
          <p:cNvSpPr txBox="1"/>
          <p:nvPr/>
        </p:nvSpPr>
        <p:spPr>
          <a:xfrm>
            <a:off x="437649" y="5360805"/>
            <a:ext cx="6712085" cy="830997"/>
          </a:xfrm>
          <a:prstGeom prst="rect">
            <a:avLst/>
          </a:prstGeom>
          <a:noFill/>
        </p:spPr>
        <p:txBody>
          <a:bodyPr wrap="square" lIns="91440" tIns="45720" rIns="91440" bIns="45720" rtlCol="0" anchor="t">
            <a:spAutoFit/>
          </a:bodyPr>
          <a:lstStyle/>
          <a:p>
            <a:pPr algn="ctr"/>
            <a:r>
              <a:rPr lang="en-GB" sz="1600" b="1" dirty="0">
                <a:solidFill>
                  <a:schemeClr val="bg1"/>
                </a:solidFill>
                <a:ea typeface="+mn-lt"/>
                <a:cs typeface="+mn-lt"/>
              </a:rPr>
              <a:t>Bishop Hogarth Catholic Education and St Bede’s school  is a community where all are provided with the opportunity to achieve their full potential in a way that is rooted firmly in the values of the Gospel.</a:t>
            </a:r>
          </a:p>
        </p:txBody>
      </p:sp>
      <p:sp>
        <p:nvSpPr>
          <p:cNvPr id="2" name="Slide Number Placeholder 6">
            <a:extLst>
              <a:ext uri="{FF2B5EF4-FFF2-40B4-BE49-F238E27FC236}">
                <a16:creationId xmlns:a16="http://schemas.microsoft.com/office/drawing/2014/main" id="{CA8A515A-8FD8-F7F0-964F-0197A47AC30E}"/>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4</a:t>
            </a:fld>
            <a:endParaRPr lang="en-GB" sz="1200" b="1">
              <a:solidFill>
                <a:schemeClr val="bg1"/>
              </a:solidFill>
            </a:endParaRPr>
          </a:p>
        </p:txBody>
      </p:sp>
      <p:sp>
        <p:nvSpPr>
          <p:cNvPr id="5" name="TextBox 4">
            <a:extLst>
              <a:ext uri="{FF2B5EF4-FFF2-40B4-BE49-F238E27FC236}">
                <a16:creationId xmlns:a16="http://schemas.microsoft.com/office/drawing/2014/main" id="{71BD3FC5-328F-FDC9-E3BE-36FD07DF5E21}"/>
              </a:ext>
            </a:extLst>
          </p:cNvPr>
          <p:cNvSpPr txBox="1"/>
          <p:nvPr/>
        </p:nvSpPr>
        <p:spPr>
          <a:xfrm>
            <a:off x="1871883" y="530300"/>
            <a:ext cx="4137891" cy="400110"/>
          </a:xfrm>
          <a:prstGeom prst="rect">
            <a:avLst/>
          </a:prstGeom>
          <a:noFill/>
        </p:spPr>
        <p:txBody>
          <a:bodyPr wrap="square" rtlCol="0">
            <a:spAutoFit/>
          </a:bodyPr>
          <a:lstStyle/>
          <a:p>
            <a:pPr algn="ctr"/>
            <a:r>
              <a:rPr lang="en-GB"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a:t>
            </a:r>
          </a:p>
        </p:txBody>
      </p:sp>
      <p:sp>
        <p:nvSpPr>
          <p:cNvPr id="7" name="TextBox 6">
            <a:extLst>
              <a:ext uri="{FF2B5EF4-FFF2-40B4-BE49-F238E27FC236}">
                <a16:creationId xmlns:a16="http://schemas.microsoft.com/office/drawing/2014/main" id="{C48BD247-8B76-368C-BBB2-544A8B6148DC}"/>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764432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67D1AAA2-2007-ADB5-37EA-F60D463E7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4"/>
            <a:ext cx="7560431" cy="10686257"/>
          </a:xfrm>
          <a:prstGeom prst="rect">
            <a:avLst/>
          </a:prstGeom>
        </p:spPr>
      </p:pic>
      <p:sp>
        <p:nvSpPr>
          <p:cNvPr id="19" name="TextBox 18">
            <a:extLst>
              <a:ext uri="{FF2B5EF4-FFF2-40B4-BE49-F238E27FC236}">
                <a16:creationId xmlns:a16="http://schemas.microsoft.com/office/drawing/2014/main" id="{9DC013E7-8D26-7B16-2C62-60839F5B38AB}"/>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5" name="TextBox 4">
            <a:extLst>
              <a:ext uri="{FF2B5EF4-FFF2-40B4-BE49-F238E27FC236}">
                <a16:creationId xmlns:a16="http://schemas.microsoft.com/office/drawing/2014/main" id="{4B44E80E-A68C-63C9-3D6A-C5AA59B038C4}"/>
              </a:ext>
            </a:extLst>
          </p:cNvPr>
          <p:cNvSpPr txBox="1"/>
          <p:nvPr/>
        </p:nvSpPr>
        <p:spPr>
          <a:xfrm>
            <a:off x="1708727" y="482509"/>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EYFS GUIDING PRINCIPLES</a:t>
            </a:r>
          </a:p>
        </p:txBody>
      </p:sp>
      <p:sp>
        <p:nvSpPr>
          <p:cNvPr id="3" name="TextBox 2">
            <a:extLst>
              <a:ext uri="{FF2B5EF4-FFF2-40B4-BE49-F238E27FC236}">
                <a16:creationId xmlns:a16="http://schemas.microsoft.com/office/drawing/2014/main" id="{4FC28670-F523-EA3A-44BB-C80ED2B2CBFC}"/>
              </a:ext>
            </a:extLst>
          </p:cNvPr>
          <p:cNvSpPr txBox="1"/>
          <p:nvPr/>
        </p:nvSpPr>
        <p:spPr>
          <a:xfrm>
            <a:off x="219073" y="1132141"/>
            <a:ext cx="7121529" cy="10911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en-GB" sz="1600" b="1" kern="100" dirty="0">
                <a:solidFill>
                  <a:srgbClr val="006199"/>
                </a:solidFill>
                <a:effectLst/>
                <a:ea typeface="Times New Roman" panose="02020603050405020304" pitchFamily="18" charset="0"/>
                <a:cs typeface="Arial" panose="020B0604020202020204" pitchFamily="34" charset="0"/>
              </a:rPr>
              <a:t>GUIDING PRINCIPLES FOR THE EARLY YEARS FOUNDATION STAGE (EYFS) BASED ON STRONG FOUNDATIONS</a:t>
            </a:r>
            <a:endParaRPr lang="en-GB" sz="1600" kern="100" dirty="0">
              <a:solidFill>
                <a:srgbClr val="006199"/>
              </a:solidFill>
              <a:effectLst/>
              <a:ea typeface="Calibri" panose="020F0502020204030204" pitchFamily="34" charset="0"/>
              <a:cs typeface="Arial" panose="020B0604020202020204" pitchFamily="34" charset="0"/>
            </a:endParaRPr>
          </a:p>
          <a:p>
            <a:pPr algn="just"/>
            <a:r>
              <a:rPr lang="en-GB" sz="1200" dirty="0">
                <a:effectLst/>
                <a:ea typeface="Times New Roman" panose="02020603050405020304" pitchFamily="18" charset="0"/>
                <a:cs typeface="Arial" panose="020B0604020202020204" pitchFamily="34" charset="0"/>
              </a:rPr>
              <a:t>Every child must make progress and no child will be left behind. Research shows that high quality education lays the groundwork for future success, including  academic achievement and wellbeing.</a:t>
            </a:r>
            <a:endParaRPr lang="en-GB" sz="1200" dirty="0">
              <a:effectLst/>
              <a:ea typeface="Times New Roman" panose="02020603050405020304" pitchFamily="18" charset="0"/>
            </a:endParaRPr>
          </a:p>
        </p:txBody>
      </p:sp>
      <p:sp>
        <p:nvSpPr>
          <p:cNvPr id="6" name="Rectangle: Rounded Corners 5">
            <a:extLst>
              <a:ext uri="{FF2B5EF4-FFF2-40B4-BE49-F238E27FC236}">
                <a16:creationId xmlns:a16="http://schemas.microsoft.com/office/drawing/2014/main" id="{7587CF3D-FA3B-FFA5-A133-50E08E6F3DBC}"/>
              </a:ext>
            </a:extLst>
          </p:cNvPr>
          <p:cNvSpPr/>
          <p:nvPr/>
        </p:nvSpPr>
        <p:spPr>
          <a:xfrm>
            <a:off x="197566" y="2329201"/>
            <a:ext cx="7100024" cy="805152"/>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4F064B7-2754-CFBB-A21E-748B7AE46C69}"/>
              </a:ext>
            </a:extLst>
          </p:cNvPr>
          <p:cNvSpPr txBox="1"/>
          <p:nvPr/>
        </p:nvSpPr>
        <p:spPr>
          <a:xfrm>
            <a:off x="219071" y="2303355"/>
            <a:ext cx="7078519" cy="784830"/>
          </a:xfrm>
          <a:prstGeom prst="rect">
            <a:avLst/>
          </a:prstGeom>
          <a:noFill/>
        </p:spPr>
        <p:txBody>
          <a:bodyPr wrap="square" rtlCol="0">
            <a:spAutoFit/>
          </a:bodyPr>
          <a:lstStyle/>
          <a:p>
            <a:pPr algn="just"/>
            <a:r>
              <a:rPr lang="en-GB" sz="1200" b="1" dirty="0">
                <a:solidFill>
                  <a:srgbClr val="000000"/>
                </a:solidFill>
                <a:effectLst/>
                <a:ea typeface="Times New Roman" panose="02020603050405020304" pitchFamily="18" charset="0"/>
                <a:cs typeface="Arial" panose="020B0604020202020204" pitchFamily="34" charset="0"/>
              </a:rPr>
              <a:t>Child-Centred Approach:</a:t>
            </a:r>
            <a:r>
              <a:rPr lang="en-GB" sz="1200" dirty="0">
                <a:solidFill>
                  <a:srgbClr val="000000"/>
                </a:solidFill>
                <a:effectLst/>
                <a:ea typeface="Times New Roman" panose="02020603050405020304" pitchFamily="18" charset="0"/>
                <a:cs typeface="Arial" panose="020B0604020202020204" pitchFamily="34" charset="0"/>
              </a:rPr>
              <a:t> </a:t>
            </a:r>
            <a:endParaRPr lang="en-GB" sz="1200" dirty="0">
              <a:effectLst/>
              <a:ea typeface="Times New Roman" panose="02020603050405020304" pitchFamily="18" charset="0"/>
            </a:endParaRPr>
          </a:p>
          <a:p>
            <a:pPr algn="just"/>
            <a:r>
              <a:rPr lang="en-GB" sz="1100" dirty="0">
                <a:solidFill>
                  <a:srgbClr val="000000"/>
                </a:solidFill>
                <a:effectLst/>
                <a:ea typeface="Times New Roman" panose="02020603050405020304" pitchFamily="18" charset="0"/>
                <a:cs typeface="Arial" panose="020B0604020202020204" pitchFamily="34" charset="0"/>
              </a:rPr>
              <a:t>EYFS curriculum is designed around the child. Every child is unique and learns at their own pace, with regular direct teaching from the adults. Ther is a good mix between this and </a:t>
            </a:r>
            <a:r>
              <a:rPr lang="en-GB" sz="1100" dirty="0" err="1">
                <a:solidFill>
                  <a:srgbClr val="000000"/>
                </a:solidFill>
                <a:effectLst/>
                <a:ea typeface="Times New Roman" panose="02020603050405020304" pitchFamily="18" charset="0"/>
                <a:cs typeface="Arial" panose="020B0604020202020204" pitchFamily="34" charset="0"/>
              </a:rPr>
              <a:t>aqisition</a:t>
            </a:r>
            <a:r>
              <a:rPr lang="en-GB" sz="1100" dirty="0">
                <a:solidFill>
                  <a:srgbClr val="000000"/>
                </a:solidFill>
                <a:effectLst/>
                <a:ea typeface="Times New Roman" panose="02020603050405020304" pitchFamily="18" charset="0"/>
                <a:cs typeface="Arial" panose="020B0604020202020204" pitchFamily="34" charset="0"/>
              </a:rPr>
              <a:t> of foundational knowledge such as handwriting and writing simple sentences.</a:t>
            </a:r>
            <a:endParaRPr lang="en-GB" sz="1100" dirty="0">
              <a:effectLst/>
              <a:ea typeface="Times New Roman" panose="02020603050405020304" pitchFamily="18" charset="0"/>
            </a:endParaRPr>
          </a:p>
        </p:txBody>
      </p:sp>
      <p:sp>
        <p:nvSpPr>
          <p:cNvPr id="8" name="Rectangle: Rounded Corners 7">
            <a:extLst>
              <a:ext uri="{FF2B5EF4-FFF2-40B4-BE49-F238E27FC236}">
                <a16:creationId xmlns:a16="http://schemas.microsoft.com/office/drawing/2014/main" id="{A7DCA81C-2A1B-9C6A-43B0-4CE992805CEF}"/>
              </a:ext>
            </a:extLst>
          </p:cNvPr>
          <p:cNvSpPr/>
          <p:nvPr/>
        </p:nvSpPr>
        <p:spPr>
          <a:xfrm>
            <a:off x="212436" y="3208026"/>
            <a:ext cx="7100023" cy="117465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0F9414A-6841-A73A-39AE-9C079633661D}"/>
              </a:ext>
            </a:extLst>
          </p:cNvPr>
          <p:cNvSpPr txBox="1"/>
          <p:nvPr/>
        </p:nvSpPr>
        <p:spPr>
          <a:xfrm>
            <a:off x="151152" y="3269701"/>
            <a:ext cx="7100021" cy="1123384"/>
          </a:xfrm>
          <a:prstGeom prst="rect">
            <a:avLst/>
          </a:prstGeom>
          <a:noFill/>
        </p:spPr>
        <p:txBody>
          <a:bodyPr wrap="square" rtlCol="0">
            <a:spAutoFit/>
          </a:bodyPr>
          <a:lstStyle/>
          <a:p>
            <a:pPr algn="just"/>
            <a:r>
              <a:rPr lang="en-GB" sz="1200" b="1" dirty="0">
                <a:solidFill>
                  <a:srgbClr val="000000"/>
                </a:solidFill>
                <a:effectLst/>
                <a:ea typeface="Times New Roman" panose="02020603050405020304" pitchFamily="18" charset="0"/>
                <a:cs typeface="Arial" panose="020B0604020202020204" pitchFamily="34" charset="0"/>
              </a:rPr>
              <a:t>Play-Based Learning</a:t>
            </a:r>
            <a:r>
              <a:rPr lang="en-GB" sz="1200" dirty="0">
                <a:solidFill>
                  <a:srgbClr val="000000"/>
                </a:solidFill>
                <a:effectLst/>
                <a:ea typeface="Times New Roman" panose="02020603050405020304" pitchFamily="18" charset="0"/>
                <a:cs typeface="Arial" panose="020B0604020202020204" pitchFamily="34" charset="0"/>
              </a:rPr>
              <a:t>: </a:t>
            </a:r>
            <a:endParaRPr lang="en-GB" sz="1200" dirty="0">
              <a:effectLst/>
              <a:ea typeface="Times New Roman" panose="02020603050405020304" pitchFamily="18" charset="0"/>
            </a:endParaRPr>
          </a:p>
          <a:p>
            <a:pPr algn="just"/>
            <a:r>
              <a:rPr lang="en-GB" sz="1100" dirty="0">
                <a:solidFill>
                  <a:srgbClr val="000000"/>
                </a:solidFill>
                <a:effectLst/>
                <a:ea typeface="Times New Roman" panose="02020603050405020304" pitchFamily="18" charset="0"/>
                <a:cs typeface="Arial" panose="020B0604020202020204" pitchFamily="34" charset="0"/>
              </a:rPr>
              <a:t>Play is essential for children’s development. The EYFS curriculum encourages learning through play, providing opportunities for children to explore, experiment, and make sense of the world. We are cautious however and understand that many of our children enter school at a great disadvantage. We focus on the acquisition of early literacy and numeracy skills and have a more formal approach at the start of the school day. We are aware of the </a:t>
            </a:r>
            <a:r>
              <a:rPr lang="en-GB" sz="1100" dirty="0" err="1">
                <a:solidFill>
                  <a:srgbClr val="000000"/>
                </a:solidFill>
                <a:effectLst/>
                <a:ea typeface="Times New Roman" panose="02020603050405020304" pitchFamily="18" charset="0"/>
                <a:cs typeface="Arial" panose="020B0604020202020204" pitchFamily="34" charset="0"/>
              </a:rPr>
              <a:t>inappraite</a:t>
            </a:r>
            <a:r>
              <a:rPr lang="en-GB" sz="1100" dirty="0">
                <a:solidFill>
                  <a:srgbClr val="000000"/>
                </a:solidFill>
                <a:effectLst/>
                <a:ea typeface="Times New Roman" panose="02020603050405020304" pitchFamily="18" charset="0"/>
                <a:cs typeface="Arial" panose="020B0604020202020204" pitchFamily="34" charset="0"/>
              </a:rPr>
              <a:t> use of play based learning. . </a:t>
            </a:r>
            <a:endParaRPr lang="en-GB" sz="1100" dirty="0">
              <a:effectLst/>
              <a:ea typeface="Times New Roman" panose="02020603050405020304" pitchFamily="18" charset="0"/>
            </a:endParaRPr>
          </a:p>
        </p:txBody>
      </p:sp>
      <p:sp>
        <p:nvSpPr>
          <p:cNvPr id="10" name="Rectangle: Rounded Corners 9">
            <a:extLst>
              <a:ext uri="{FF2B5EF4-FFF2-40B4-BE49-F238E27FC236}">
                <a16:creationId xmlns:a16="http://schemas.microsoft.com/office/drawing/2014/main" id="{13A370EA-C5CB-B7FE-CF27-B2D7DC3412BF}"/>
              </a:ext>
            </a:extLst>
          </p:cNvPr>
          <p:cNvSpPr/>
          <p:nvPr/>
        </p:nvSpPr>
        <p:spPr>
          <a:xfrm>
            <a:off x="219073" y="5263715"/>
            <a:ext cx="7100023" cy="71440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3D04D04-E650-5288-BB9D-71EE6F5CC258}"/>
              </a:ext>
            </a:extLst>
          </p:cNvPr>
          <p:cNvSpPr txBox="1"/>
          <p:nvPr/>
        </p:nvSpPr>
        <p:spPr>
          <a:xfrm>
            <a:off x="197566" y="5205205"/>
            <a:ext cx="7100021" cy="784830"/>
          </a:xfrm>
          <a:prstGeom prst="rect">
            <a:avLst/>
          </a:prstGeom>
          <a:noFill/>
        </p:spPr>
        <p:txBody>
          <a:bodyPr wrap="square" rtlCol="0">
            <a:spAutoFit/>
          </a:bodyPr>
          <a:lstStyle/>
          <a:p>
            <a:pPr algn="just"/>
            <a:r>
              <a:rPr lang="en-GB" sz="1200" b="1" dirty="0">
                <a:solidFill>
                  <a:srgbClr val="000000"/>
                </a:solidFill>
                <a:effectLst/>
                <a:ea typeface="Times New Roman" panose="02020603050405020304" pitchFamily="18" charset="0"/>
                <a:cs typeface="Arial" panose="020B0604020202020204" pitchFamily="34" charset="0"/>
              </a:rPr>
              <a:t>Partnership with Parents:</a:t>
            </a:r>
            <a:r>
              <a:rPr lang="en-GB" sz="1200" dirty="0">
                <a:solidFill>
                  <a:srgbClr val="000000"/>
                </a:solidFill>
                <a:effectLst/>
                <a:ea typeface="Times New Roman" panose="02020603050405020304" pitchFamily="18" charset="0"/>
                <a:cs typeface="Arial" panose="020B0604020202020204" pitchFamily="34" charset="0"/>
              </a:rPr>
              <a:t> </a:t>
            </a:r>
            <a:endParaRPr lang="en-GB" sz="1200" dirty="0">
              <a:effectLst/>
              <a:ea typeface="Times New Roman" panose="02020603050405020304" pitchFamily="18" charset="0"/>
            </a:endParaRPr>
          </a:p>
          <a:p>
            <a:pPr algn="just"/>
            <a:r>
              <a:rPr lang="en-GB" sz="1100" dirty="0">
                <a:solidFill>
                  <a:srgbClr val="000000"/>
                </a:solidFill>
                <a:effectLst/>
                <a:ea typeface="Times New Roman" panose="02020603050405020304" pitchFamily="18" charset="0"/>
                <a:cs typeface="Arial" panose="020B0604020202020204" pitchFamily="34" charset="0"/>
              </a:rPr>
              <a:t>Parents and carers are recognised as children’s first and most enduring educators. We have strong partnerships with parents/carers to support children’s learning and development.  Our expectations are shared early and attendance of all children in EYFS is monitored, and poor attendance is challenged. </a:t>
            </a:r>
            <a:endParaRPr lang="en-GB" sz="1100" dirty="0">
              <a:effectLst/>
              <a:ea typeface="Times New Roman" panose="02020603050405020304" pitchFamily="18" charset="0"/>
            </a:endParaRPr>
          </a:p>
        </p:txBody>
      </p:sp>
      <p:sp>
        <p:nvSpPr>
          <p:cNvPr id="12" name="Rectangle: Rounded Corners 11">
            <a:extLst>
              <a:ext uri="{FF2B5EF4-FFF2-40B4-BE49-F238E27FC236}">
                <a16:creationId xmlns:a16="http://schemas.microsoft.com/office/drawing/2014/main" id="{C18E7DCD-2691-6AEC-A23E-C847250BF12A}"/>
              </a:ext>
            </a:extLst>
          </p:cNvPr>
          <p:cNvSpPr/>
          <p:nvPr/>
        </p:nvSpPr>
        <p:spPr>
          <a:xfrm>
            <a:off x="219072" y="4434669"/>
            <a:ext cx="7100024" cy="714404"/>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51B26FE-808C-C9F6-5953-B961DB694CAF}"/>
              </a:ext>
            </a:extLst>
          </p:cNvPr>
          <p:cNvSpPr txBox="1"/>
          <p:nvPr/>
        </p:nvSpPr>
        <p:spPr>
          <a:xfrm>
            <a:off x="219071" y="4454091"/>
            <a:ext cx="7100023" cy="615553"/>
          </a:xfrm>
          <a:prstGeom prst="rect">
            <a:avLst/>
          </a:prstGeom>
          <a:noFill/>
        </p:spPr>
        <p:txBody>
          <a:bodyPr wrap="square" rtlCol="0">
            <a:spAutoFit/>
          </a:bodyPr>
          <a:lstStyle/>
          <a:p>
            <a:pPr algn="just"/>
            <a:r>
              <a:rPr lang="en-GB" sz="1200" dirty="0">
                <a:solidFill>
                  <a:srgbClr val="000000"/>
                </a:solidFill>
                <a:effectLst/>
                <a:ea typeface="Times New Roman" panose="02020603050405020304" pitchFamily="18" charset="0"/>
                <a:cs typeface="Arial" panose="020B0604020202020204" pitchFamily="34" charset="0"/>
              </a:rPr>
              <a:t> </a:t>
            </a:r>
            <a:r>
              <a:rPr lang="en-GB" sz="1200" b="1" dirty="0">
                <a:solidFill>
                  <a:srgbClr val="000000"/>
                </a:solidFill>
                <a:effectLst/>
                <a:ea typeface="Times New Roman" panose="02020603050405020304" pitchFamily="18" charset="0"/>
                <a:cs typeface="Arial" panose="020B0604020202020204" pitchFamily="34" charset="0"/>
              </a:rPr>
              <a:t>Inclusive Practice:</a:t>
            </a:r>
            <a:r>
              <a:rPr lang="en-GB" sz="1200" dirty="0">
                <a:solidFill>
                  <a:srgbClr val="000000"/>
                </a:solidFill>
                <a:effectLst/>
                <a:ea typeface="Times New Roman" panose="02020603050405020304" pitchFamily="18" charset="0"/>
                <a:cs typeface="Arial" panose="020B0604020202020204" pitchFamily="34" charset="0"/>
              </a:rPr>
              <a:t> </a:t>
            </a:r>
            <a:endParaRPr lang="en-GB" sz="1200" dirty="0">
              <a:effectLst/>
              <a:ea typeface="Times New Roman" panose="02020603050405020304" pitchFamily="18" charset="0"/>
            </a:endParaRPr>
          </a:p>
          <a:p>
            <a:pPr algn="just"/>
            <a:r>
              <a:rPr lang="en-GB" sz="1100" dirty="0">
                <a:solidFill>
                  <a:srgbClr val="000000"/>
                </a:solidFill>
                <a:effectLst/>
                <a:ea typeface="Times New Roman" panose="02020603050405020304" pitchFamily="18" charset="0"/>
                <a:cs typeface="Arial" panose="020B0604020202020204" pitchFamily="34" charset="0"/>
              </a:rPr>
              <a:t>EYFS curriculum promotes equality and diversity. It ensures that all children, regardless of have the opportunity to learn and develop to their full potential.</a:t>
            </a:r>
            <a:endParaRPr lang="en-GB" sz="1100" dirty="0">
              <a:effectLst/>
              <a:ea typeface="Times New Roman" panose="02020603050405020304" pitchFamily="18" charset="0"/>
            </a:endParaRPr>
          </a:p>
        </p:txBody>
      </p:sp>
      <p:sp>
        <p:nvSpPr>
          <p:cNvPr id="14" name="Rectangle: Rounded Corners 13">
            <a:extLst>
              <a:ext uri="{FF2B5EF4-FFF2-40B4-BE49-F238E27FC236}">
                <a16:creationId xmlns:a16="http://schemas.microsoft.com/office/drawing/2014/main" id="{5633C62B-6A81-A0E8-B8BF-C4631ECF8E05}"/>
              </a:ext>
            </a:extLst>
          </p:cNvPr>
          <p:cNvSpPr/>
          <p:nvPr/>
        </p:nvSpPr>
        <p:spPr>
          <a:xfrm>
            <a:off x="219073" y="6957288"/>
            <a:ext cx="7100023" cy="73716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2FDB7B84-4662-188E-70F4-2DC6865A4D17}"/>
              </a:ext>
            </a:extLst>
          </p:cNvPr>
          <p:cNvSpPr txBox="1"/>
          <p:nvPr/>
        </p:nvSpPr>
        <p:spPr>
          <a:xfrm>
            <a:off x="219073" y="6976711"/>
            <a:ext cx="7100019" cy="615553"/>
          </a:xfrm>
          <a:prstGeom prst="rect">
            <a:avLst/>
          </a:prstGeom>
          <a:noFill/>
        </p:spPr>
        <p:txBody>
          <a:bodyPr wrap="square" rtlCol="0">
            <a:spAutoFit/>
          </a:bodyPr>
          <a:lstStyle/>
          <a:p>
            <a:pPr algn="just"/>
            <a:r>
              <a:rPr lang="en-GB" sz="1200" b="1" dirty="0">
                <a:solidFill>
                  <a:srgbClr val="000000"/>
                </a:solidFill>
                <a:effectLst/>
                <a:ea typeface="Times New Roman" panose="02020603050405020304" pitchFamily="18" charset="0"/>
                <a:cs typeface="Arial" panose="020B0604020202020204" pitchFamily="34" charset="0"/>
              </a:rPr>
              <a:t>Holistic Development:</a:t>
            </a:r>
            <a:r>
              <a:rPr lang="en-GB" sz="1200" dirty="0">
                <a:solidFill>
                  <a:srgbClr val="000000"/>
                </a:solidFill>
                <a:effectLst/>
                <a:ea typeface="Times New Roman" panose="02020603050405020304" pitchFamily="18" charset="0"/>
                <a:cs typeface="Arial" panose="020B0604020202020204" pitchFamily="34" charset="0"/>
              </a:rPr>
              <a:t> </a:t>
            </a:r>
            <a:endParaRPr lang="en-GB" sz="1200" dirty="0">
              <a:effectLst/>
              <a:ea typeface="Times New Roman" panose="02020603050405020304" pitchFamily="18" charset="0"/>
            </a:endParaRPr>
          </a:p>
          <a:p>
            <a:r>
              <a:rPr lang="en-GB" sz="1100" dirty="0">
                <a:solidFill>
                  <a:srgbClr val="000000"/>
                </a:solidFill>
                <a:effectLst/>
                <a:ea typeface="Times New Roman" panose="02020603050405020304" pitchFamily="18" charset="0"/>
                <a:cs typeface="Arial" panose="020B0604020202020204" pitchFamily="34" charset="0"/>
              </a:rPr>
              <a:t>The EYFS curriculum supports the holistic development of children. It covers all areas of learning, including physical, social, emotional, and cognitive development.</a:t>
            </a:r>
          </a:p>
        </p:txBody>
      </p:sp>
      <p:sp>
        <p:nvSpPr>
          <p:cNvPr id="16" name="Rectangle: Rounded Corners 15">
            <a:extLst>
              <a:ext uri="{FF2B5EF4-FFF2-40B4-BE49-F238E27FC236}">
                <a16:creationId xmlns:a16="http://schemas.microsoft.com/office/drawing/2014/main" id="{85BE1B30-9F12-ED5B-14CF-0E674F211E74}"/>
              </a:ext>
            </a:extLst>
          </p:cNvPr>
          <p:cNvSpPr/>
          <p:nvPr/>
        </p:nvSpPr>
        <p:spPr>
          <a:xfrm>
            <a:off x="219072" y="6099667"/>
            <a:ext cx="7100024" cy="737164"/>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6537660-5542-1516-C824-2DBBF9235D76}"/>
              </a:ext>
            </a:extLst>
          </p:cNvPr>
          <p:cNvSpPr txBox="1"/>
          <p:nvPr/>
        </p:nvSpPr>
        <p:spPr>
          <a:xfrm>
            <a:off x="219071" y="6119089"/>
            <a:ext cx="7100021" cy="615553"/>
          </a:xfrm>
          <a:prstGeom prst="rect">
            <a:avLst/>
          </a:prstGeom>
          <a:noFill/>
        </p:spPr>
        <p:txBody>
          <a:bodyPr wrap="square" rtlCol="0">
            <a:spAutoFit/>
          </a:bodyPr>
          <a:lstStyle/>
          <a:p>
            <a:pPr algn="just"/>
            <a:r>
              <a:rPr lang="en-GB" sz="1200" b="1" dirty="0">
                <a:solidFill>
                  <a:srgbClr val="000000"/>
                </a:solidFill>
                <a:effectLst/>
                <a:ea typeface="Times New Roman" panose="02020603050405020304" pitchFamily="18" charset="0"/>
                <a:cs typeface="Arial" panose="020B0604020202020204" pitchFamily="34" charset="0"/>
              </a:rPr>
              <a:t>Safe and Secure Environment:</a:t>
            </a:r>
            <a:r>
              <a:rPr lang="en-GB" sz="1200" dirty="0">
                <a:solidFill>
                  <a:srgbClr val="000000"/>
                </a:solidFill>
                <a:effectLst/>
                <a:ea typeface="Times New Roman" panose="02020603050405020304" pitchFamily="18" charset="0"/>
                <a:cs typeface="Arial" panose="020B0604020202020204" pitchFamily="34" charset="0"/>
              </a:rPr>
              <a:t> </a:t>
            </a:r>
            <a:endParaRPr lang="en-GB" sz="1200" dirty="0">
              <a:effectLst/>
              <a:ea typeface="Times New Roman" panose="02020603050405020304" pitchFamily="18" charset="0"/>
            </a:endParaRPr>
          </a:p>
          <a:p>
            <a:pPr algn="just"/>
            <a:r>
              <a:rPr lang="en-GB" sz="1100" dirty="0">
                <a:solidFill>
                  <a:srgbClr val="000000"/>
                </a:solidFill>
                <a:effectLst/>
                <a:ea typeface="Times New Roman" panose="02020603050405020304" pitchFamily="18" charset="0"/>
                <a:cs typeface="Arial" panose="020B0604020202020204" pitchFamily="34" charset="0"/>
              </a:rPr>
              <a:t>The EYFS curriculum emphasises the importance of providing a safe, secure, and supportive environment where children feel confident to learn and grow.</a:t>
            </a:r>
          </a:p>
        </p:txBody>
      </p:sp>
      <p:sp>
        <p:nvSpPr>
          <p:cNvPr id="18" name="TextBox 17">
            <a:extLst>
              <a:ext uri="{FF2B5EF4-FFF2-40B4-BE49-F238E27FC236}">
                <a16:creationId xmlns:a16="http://schemas.microsoft.com/office/drawing/2014/main" id="{C4675404-981F-57CD-4AA1-385DE1110302}"/>
              </a:ext>
            </a:extLst>
          </p:cNvPr>
          <p:cNvSpPr txBox="1"/>
          <p:nvPr/>
        </p:nvSpPr>
        <p:spPr>
          <a:xfrm>
            <a:off x="240576" y="7886852"/>
            <a:ext cx="7121529" cy="344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en-GB" sz="1600" b="1" kern="100">
                <a:solidFill>
                  <a:srgbClr val="006199"/>
                </a:solidFill>
                <a:effectLst/>
                <a:ea typeface="Times New Roman" panose="02020603050405020304" pitchFamily="18" charset="0"/>
                <a:cs typeface="Arial" panose="020B0604020202020204" pitchFamily="34" charset="0"/>
              </a:rPr>
              <a:t>STAFFING</a:t>
            </a:r>
            <a:endParaRPr lang="en-GB" sz="1600" kern="100">
              <a:solidFill>
                <a:srgbClr val="006199"/>
              </a:solidFill>
              <a:effectLst/>
              <a:ea typeface="Calibri" panose="020F050202020403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3C1E726F-5D6E-8877-0FEE-26049AEE5615}"/>
              </a:ext>
            </a:extLst>
          </p:cNvPr>
          <p:cNvSpPr/>
          <p:nvPr/>
        </p:nvSpPr>
        <p:spPr>
          <a:xfrm>
            <a:off x="247216" y="8263844"/>
            <a:ext cx="2218020" cy="765856"/>
          </a:xfrm>
          <a:prstGeom prst="roundRect">
            <a:avLst/>
          </a:prstGeom>
          <a:solidFill>
            <a:srgbClr val="15243C"/>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1" name="TextBox 14">
            <a:extLst>
              <a:ext uri="{FF2B5EF4-FFF2-40B4-BE49-F238E27FC236}">
                <a16:creationId xmlns:a16="http://schemas.microsoft.com/office/drawing/2014/main" id="{CDA85C73-9954-8CA9-6367-F9D7088A67E7}"/>
              </a:ext>
            </a:extLst>
          </p:cNvPr>
          <p:cNvSpPr txBox="1"/>
          <p:nvPr/>
        </p:nvSpPr>
        <p:spPr>
          <a:xfrm>
            <a:off x="268720" y="8304941"/>
            <a:ext cx="2175012" cy="676467"/>
          </a:xfrm>
          <a:prstGeom prst="rect">
            <a:avLst/>
          </a:prstGeom>
          <a:noFill/>
        </p:spPr>
        <p:txBody>
          <a:bodyPr wrap="squar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lnSpc>
                <a:spcPct val="107000"/>
              </a:lnSpc>
            </a:pPr>
            <a:r>
              <a:rPr lang="en-GB" sz="1200" kern="100">
                <a:solidFill>
                  <a:schemeClr val="bg1"/>
                </a:solidFill>
                <a:effectLst/>
                <a:latin typeface="Calibri" panose="020F0502020204030204" pitchFamily="34" charset="0"/>
                <a:ea typeface="Times New Roman" panose="02020603050405020304" pitchFamily="18" charset="0"/>
                <a:cs typeface="Arial" panose="020B0604020202020204" pitchFamily="34" charset="0"/>
              </a:rPr>
              <a:t>Ratio for 2–3-year-olds is</a:t>
            </a:r>
          </a:p>
          <a:p>
            <a:pPr lvl="0" algn="ctr">
              <a:lnSpc>
                <a:spcPct val="107000"/>
              </a:lnSpc>
            </a:pPr>
            <a:r>
              <a:rPr lang="en-GB" sz="1200" kern="100">
                <a:solidFill>
                  <a:schemeClr val="bg1"/>
                </a:solidFill>
                <a:effectLst/>
                <a:latin typeface="Calibri" panose="020F0502020204030204" pitchFamily="34" charset="0"/>
                <a:ea typeface="Times New Roman" panose="02020603050405020304" pitchFamily="18" charset="0"/>
                <a:cs typeface="Arial" panose="020B0604020202020204" pitchFamily="34" charset="0"/>
              </a:rPr>
              <a:t>1:5 (Sept 2023 Statutory Framework)</a:t>
            </a:r>
            <a:endParaRPr lang="en-GB" sz="1200" kern="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ED1DF7D7-7FA7-FDD7-FEF9-7206C4F11DEF}"/>
              </a:ext>
            </a:extLst>
          </p:cNvPr>
          <p:cNvSpPr/>
          <p:nvPr/>
        </p:nvSpPr>
        <p:spPr>
          <a:xfrm>
            <a:off x="2663392" y="8263844"/>
            <a:ext cx="2218020" cy="765856"/>
          </a:xfrm>
          <a:prstGeom prst="roundRect">
            <a:avLst/>
          </a:prstGeom>
          <a:solidFill>
            <a:srgbClr val="00619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3" name="TextBox 14">
            <a:extLst>
              <a:ext uri="{FF2B5EF4-FFF2-40B4-BE49-F238E27FC236}">
                <a16:creationId xmlns:a16="http://schemas.microsoft.com/office/drawing/2014/main" id="{0C7CE74F-9D6B-2763-3DF5-74D3E885B85F}"/>
              </a:ext>
            </a:extLst>
          </p:cNvPr>
          <p:cNvSpPr txBox="1"/>
          <p:nvPr/>
        </p:nvSpPr>
        <p:spPr>
          <a:xfrm>
            <a:off x="2684896" y="8304941"/>
            <a:ext cx="2175012" cy="676467"/>
          </a:xfrm>
          <a:prstGeom prst="rect">
            <a:avLst/>
          </a:prstGeom>
          <a:noFill/>
        </p:spPr>
        <p:txBody>
          <a:bodyPr wrap="squar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lnSpc>
                <a:spcPct val="107000"/>
              </a:lnSpc>
            </a:pPr>
            <a:r>
              <a:rPr lang="en-GB" sz="1200" kern="100">
                <a:solidFill>
                  <a:schemeClr val="bg1"/>
                </a:solidFill>
                <a:effectLst/>
                <a:latin typeface="Calibri" panose="020F0502020204030204" pitchFamily="34" charset="0"/>
                <a:ea typeface="Times New Roman" panose="02020603050405020304" pitchFamily="18" charset="0"/>
                <a:cs typeface="Arial" panose="020B0604020202020204" pitchFamily="34" charset="0"/>
              </a:rPr>
              <a:t>Ratio for 3+ is 1:13 (with classroom teacher/EYT/EYP) </a:t>
            </a:r>
          </a:p>
          <a:p>
            <a:pPr lvl="0" algn="ctr">
              <a:lnSpc>
                <a:spcPct val="107000"/>
              </a:lnSpc>
            </a:pPr>
            <a:r>
              <a:rPr lang="en-GB" sz="1200" kern="100">
                <a:solidFill>
                  <a:schemeClr val="bg1"/>
                </a:solidFill>
                <a:effectLst/>
                <a:latin typeface="Calibri" panose="020F0502020204030204" pitchFamily="34" charset="0"/>
                <a:ea typeface="Times New Roman" panose="02020603050405020304" pitchFamily="18" charset="0"/>
                <a:cs typeface="Arial" panose="020B0604020202020204" pitchFamily="34" charset="0"/>
              </a:rPr>
              <a:t>1:8 with level 2+</a:t>
            </a:r>
            <a:endParaRPr lang="en-GB" sz="1200" kern="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FABCB8B9-FF2D-B363-C261-96FF9A69D25E}"/>
              </a:ext>
            </a:extLst>
          </p:cNvPr>
          <p:cNvSpPr/>
          <p:nvPr/>
        </p:nvSpPr>
        <p:spPr>
          <a:xfrm>
            <a:off x="5101073" y="8250482"/>
            <a:ext cx="2218020" cy="765856"/>
          </a:xfrm>
          <a:prstGeom prst="roundRect">
            <a:avLst/>
          </a:prstGeom>
          <a:solidFill>
            <a:srgbClr val="15243C"/>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5" name="TextBox 14">
            <a:extLst>
              <a:ext uri="{FF2B5EF4-FFF2-40B4-BE49-F238E27FC236}">
                <a16:creationId xmlns:a16="http://schemas.microsoft.com/office/drawing/2014/main" id="{76350FAF-7C21-1101-88C5-77CB0EA8FD57}"/>
              </a:ext>
            </a:extLst>
          </p:cNvPr>
          <p:cNvSpPr txBox="1"/>
          <p:nvPr/>
        </p:nvSpPr>
        <p:spPr>
          <a:xfrm>
            <a:off x="5122576" y="8291579"/>
            <a:ext cx="2189883" cy="676467"/>
          </a:xfrm>
          <a:prstGeom prst="rect">
            <a:avLst/>
          </a:prstGeom>
          <a:noFill/>
        </p:spPr>
        <p:txBody>
          <a:bodyPr wrap="squar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lnSpc>
                <a:spcPct val="107000"/>
              </a:lnSpc>
            </a:pPr>
            <a:r>
              <a:rPr lang="en-GB" sz="1200" kern="100">
                <a:solidFill>
                  <a:schemeClr val="bg1"/>
                </a:solidFill>
                <a:effectLst/>
                <a:latin typeface="Calibri" panose="020F0502020204030204" pitchFamily="34" charset="0"/>
                <a:ea typeface="Times New Roman" panose="02020603050405020304" pitchFamily="18" charset="0"/>
                <a:cs typeface="Arial" panose="020B0604020202020204" pitchFamily="34" charset="0"/>
              </a:rPr>
              <a:t>Ratio for 2–3-year-olds is 1:5 </a:t>
            </a:r>
          </a:p>
          <a:p>
            <a:pPr lvl="0" algn="ctr">
              <a:lnSpc>
                <a:spcPct val="107000"/>
              </a:lnSpc>
            </a:pPr>
            <a:r>
              <a:rPr lang="en-GB" sz="1200" kern="100">
                <a:solidFill>
                  <a:schemeClr val="bg1"/>
                </a:solidFill>
                <a:effectLst/>
                <a:latin typeface="Calibri" panose="020F0502020204030204" pitchFamily="34" charset="0"/>
                <a:ea typeface="Times New Roman" panose="02020603050405020304" pitchFamily="18" charset="0"/>
                <a:cs typeface="Arial" panose="020B0604020202020204" pitchFamily="34" charset="0"/>
              </a:rPr>
              <a:t>(Sept 2023 Statutory Framework)</a:t>
            </a:r>
            <a:endParaRPr lang="en-GB" sz="1200" kern="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2F00870-AC71-59A9-6CAF-BA84A1776794}"/>
              </a:ext>
            </a:extLst>
          </p:cNvPr>
          <p:cNvSpPr txBox="1"/>
          <p:nvPr/>
        </p:nvSpPr>
        <p:spPr>
          <a:xfrm>
            <a:off x="240576" y="9211411"/>
            <a:ext cx="7121529" cy="344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en-GB" sz="1600" b="1" kern="100">
                <a:solidFill>
                  <a:srgbClr val="006199"/>
                </a:solidFill>
                <a:effectLst/>
                <a:ea typeface="Times New Roman" panose="02020603050405020304" pitchFamily="18" charset="0"/>
                <a:cs typeface="Arial" panose="020B0604020202020204" pitchFamily="34" charset="0"/>
              </a:rPr>
              <a:t>ASSESSMENT</a:t>
            </a:r>
            <a:endParaRPr lang="en-GB" sz="1600" kern="100">
              <a:solidFill>
                <a:srgbClr val="006199"/>
              </a:solidFill>
              <a:effectLst/>
              <a:ea typeface="Calibri" panose="020F050202020403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66D8509E-367C-CB02-4C7C-0BD387CE049A}"/>
              </a:ext>
            </a:extLst>
          </p:cNvPr>
          <p:cNvSpPr/>
          <p:nvPr/>
        </p:nvSpPr>
        <p:spPr>
          <a:xfrm>
            <a:off x="268720" y="9635345"/>
            <a:ext cx="7100023" cy="370342"/>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383A8583-003F-935C-C110-7A5D7E706D22}"/>
              </a:ext>
            </a:extLst>
          </p:cNvPr>
          <p:cNvSpPr txBox="1"/>
          <p:nvPr/>
        </p:nvSpPr>
        <p:spPr>
          <a:xfrm>
            <a:off x="268720" y="9683342"/>
            <a:ext cx="7100019" cy="281231"/>
          </a:xfrm>
          <a:prstGeom prst="rect">
            <a:avLst/>
          </a:prstGeom>
          <a:noFill/>
        </p:spPr>
        <p:txBody>
          <a:bodyPr wrap="square" rtlCol="0">
            <a:spAutoFit/>
          </a:bodyPr>
          <a:lstStyle/>
          <a:p>
            <a:pPr lvl="0">
              <a:lnSpc>
                <a:spcPct val="107000"/>
              </a:lnSpc>
              <a:spcAft>
                <a:spcPts val="800"/>
              </a:spcAft>
            </a:pPr>
            <a:r>
              <a:rPr lang="en-GB" sz="1200" kern="100">
                <a:effectLst/>
                <a:latin typeface="Calibri" panose="020F0502020204030204" pitchFamily="34" charset="0"/>
                <a:ea typeface="Times New Roman" panose="02020603050405020304" pitchFamily="18" charset="0"/>
                <a:cs typeface="Arial" panose="020B0604020202020204" pitchFamily="34" charset="0"/>
              </a:rPr>
              <a:t>Key worker carries out the 2-year check (around 30 months) – assessment sent to Health Visitor and LA. </a:t>
            </a:r>
            <a:endParaRPr lang="en-GB" sz="12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29" name="Slide Number Placeholder 6">
            <a:extLst>
              <a:ext uri="{FF2B5EF4-FFF2-40B4-BE49-F238E27FC236}">
                <a16:creationId xmlns:a16="http://schemas.microsoft.com/office/drawing/2014/main" id="{714534A1-2484-4E2A-8E5C-FEE0C0B55BAE}"/>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40</a:t>
            </a:fld>
            <a:endParaRPr lang="en-GB" sz="1200" b="1">
              <a:solidFill>
                <a:schemeClr val="bg1"/>
              </a:solidFill>
            </a:endParaRPr>
          </a:p>
        </p:txBody>
      </p:sp>
    </p:spTree>
    <p:extLst>
      <p:ext uri="{BB962C8B-B14F-4D97-AF65-F5344CB8AC3E}">
        <p14:creationId xmlns:p14="http://schemas.microsoft.com/office/powerpoint/2010/main" val="2906441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DF1F1-FABC-6300-0E44-E164A7882ADD}"/>
            </a:ext>
          </a:extLst>
        </p:cNvPr>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42675F0E-EAD3-7C84-46AE-EBFED221E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07" y="-304190"/>
            <a:ext cx="7560431" cy="10996003"/>
          </a:xfrm>
          <a:prstGeom prst="rect">
            <a:avLst/>
          </a:prstGeom>
        </p:spPr>
      </p:pic>
      <p:sp>
        <p:nvSpPr>
          <p:cNvPr id="12" name="TextBox 11">
            <a:extLst>
              <a:ext uri="{FF2B5EF4-FFF2-40B4-BE49-F238E27FC236}">
                <a16:creationId xmlns:a16="http://schemas.microsoft.com/office/drawing/2014/main" id="{D786A99C-5AFC-2D26-B2EA-6F6079612C75}"/>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5" name="TextBox 4">
            <a:extLst>
              <a:ext uri="{FF2B5EF4-FFF2-40B4-BE49-F238E27FC236}">
                <a16:creationId xmlns:a16="http://schemas.microsoft.com/office/drawing/2014/main" id="{17785032-B33A-4236-06D4-190EC66F78B2}"/>
              </a:ext>
            </a:extLst>
          </p:cNvPr>
          <p:cNvSpPr txBox="1"/>
          <p:nvPr/>
        </p:nvSpPr>
        <p:spPr>
          <a:xfrm>
            <a:off x="1635051" y="173239"/>
            <a:ext cx="4137891" cy="400110"/>
          </a:xfrm>
          <a:prstGeom prst="rect">
            <a:avLst/>
          </a:prstGeom>
          <a:noFill/>
        </p:spPr>
        <p:txBody>
          <a:bodyPr wrap="square" rtlCol="0">
            <a:spAutoFit/>
          </a:bodyPr>
          <a:lstStyle/>
          <a:p>
            <a:pPr algn="ctr"/>
            <a:r>
              <a:rPr lang="en-GB"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EYFS GUIDING PRINCIPLES</a:t>
            </a:r>
          </a:p>
        </p:txBody>
      </p:sp>
      <p:sp>
        <p:nvSpPr>
          <p:cNvPr id="3" name="TextBox 2">
            <a:extLst>
              <a:ext uri="{FF2B5EF4-FFF2-40B4-BE49-F238E27FC236}">
                <a16:creationId xmlns:a16="http://schemas.microsoft.com/office/drawing/2014/main" id="{1D899A50-7DAE-AE05-7201-3739BBC7F446}"/>
              </a:ext>
            </a:extLst>
          </p:cNvPr>
          <p:cNvSpPr txBox="1"/>
          <p:nvPr/>
        </p:nvSpPr>
        <p:spPr>
          <a:xfrm>
            <a:off x="268720" y="646169"/>
            <a:ext cx="7121529" cy="312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en-GB" sz="1400" b="1" kern="100" dirty="0">
                <a:solidFill>
                  <a:srgbClr val="006199"/>
                </a:solidFill>
                <a:ea typeface="Calibri" panose="020F0502020204030204" pitchFamily="34" charset="0"/>
                <a:cs typeface="Arial" panose="020B0604020202020204" pitchFamily="34" charset="0"/>
              </a:rPr>
              <a:t>The Strong Foundations guidance published in October 2024 supports our EYFS offer. </a:t>
            </a:r>
            <a:endParaRPr lang="en-GB" sz="1400" kern="100" dirty="0">
              <a:solidFill>
                <a:srgbClr val="006199"/>
              </a:solidFill>
              <a:effectLst/>
              <a:ea typeface="Calibri" panose="020F0502020204030204" pitchFamily="34" charset="0"/>
              <a:cs typeface="Arial" panose="020B0604020202020204" pitchFamily="34" charset="0"/>
            </a:endParaRPr>
          </a:p>
        </p:txBody>
      </p:sp>
      <p:sp>
        <p:nvSpPr>
          <p:cNvPr id="7" name="TextBox 14">
            <a:extLst>
              <a:ext uri="{FF2B5EF4-FFF2-40B4-BE49-F238E27FC236}">
                <a16:creationId xmlns:a16="http://schemas.microsoft.com/office/drawing/2014/main" id="{D57B742C-9AC8-98C7-C43F-225FDDB3F5E8}"/>
              </a:ext>
            </a:extLst>
          </p:cNvPr>
          <p:cNvSpPr txBox="1"/>
          <p:nvPr/>
        </p:nvSpPr>
        <p:spPr>
          <a:xfrm>
            <a:off x="268720" y="1544817"/>
            <a:ext cx="2175012" cy="461665"/>
          </a:xfrm>
          <a:prstGeom prst="rect">
            <a:avLst/>
          </a:prstGeom>
          <a:noFill/>
        </p:spPr>
        <p:txBody>
          <a:bodyPr wrap="squar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en-GB" sz="12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We offer 30 hours nursery provision </a:t>
            </a:r>
          </a:p>
        </p:txBody>
      </p:sp>
      <p:sp>
        <p:nvSpPr>
          <p:cNvPr id="8" name="Rectangle: Rounded Corners 7">
            <a:extLst>
              <a:ext uri="{FF2B5EF4-FFF2-40B4-BE49-F238E27FC236}">
                <a16:creationId xmlns:a16="http://schemas.microsoft.com/office/drawing/2014/main" id="{1131DFF6-E716-0D8D-9B7D-44A4573693B1}"/>
              </a:ext>
            </a:extLst>
          </p:cNvPr>
          <p:cNvSpPr/>
          <p:nvPr/>
        </p:nvSpPr>
        <p:spPr>
          <a:xfrm>
            <a:off x="82051" y="1019185"/>
            <a:ext cx="7208903" cy="1258665"/>
          </a:xfrm>
          <a:prstGeom prst="roundRect">
            <a:avLst/>
          </a:prstGeom>
          <a:solidFill>
            <a:srgbClr val="00619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4" name="TextBox 13">
            <a:extLst>
              <a:ext uri="{FF2B5EF4-FFF2-40B4-BE49-F238E27FC236}">
                <a16:creationId xmlns:a16="http://schemas.microsoft.com/office/drawing/2014/main" id="{287845F8-D30D-47F4-0BAB-56616CFB46B0}"/>
              </a:ext>
            </a:extLst>
          </p:cNvPr>
          <p:cNvSpPr txBox="1"/>
          <p:nvPr/>
        </p:nvSpPr>
        <p:spPr>
          <a:xfrm>
            <a:off x="219073" y="2195809"/>
            <a:ext cx="7121529" cy="827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en-GB" sz="1600" b="1" kern="100" dirty="0">
                <a:solidFill>
                  <a:srgbClr val="006199"/>
                </a:solidFill>
                <a:effectLst/>
                <a:ea typeface="Times New Roman" panose="02020603050405020304" pitchFamily="18" charset="0"/>
                <a:cs typeface="Arial" panose="020B0604020202020204" pitchFamily="34" charset="0"/>
              </a:rPr>
              <a:t>ASSESSMENT:</a:t>
            </a:r>
            <a:endParaRPr lang="en-GB" sz="1600" kern="100" dirty="0">
              <a:solidFill>
                <a:srgbClr val="006199"/>
              </a:solidFill>
              <a:effectLst/>
              <a:ea typeface="Calibri" panose="020F0502020204030204" pitchFamily="34" charset="0"/>
              <a:cs typeface="Arial" panose="020B0604020202020204" pitchFamily="34" charset="0"/>
            </a:endParaRPr>
          </a:p>
          <a:p>
            <a:pPr algn="ctr"/>
            <a:r>
              <a:rPr lang="en-GB" sz="1200" dirty="0">
                <a:solidFill>
                  <a:srgbClr val="000000"/>
                </a:solidFill>
                <a:effectLst/>
                <a:ea typeface="Times New Roman" panose="02020603050405020304" pitchFamily="18" charset="0"/>
                <a:cs typeface="Arial" panose="020B0604020202020204" pitchFamily="34" charset="0"/>
              </a:rPr>
              <a:t>A baseline assessment will take place within first 6 weeks of entering nursery, we do not over rely on recording evidence. This is detrimental and prevents teachers and Tas </a:t>
            </a:r>
            <a:r>
              <a:rPr lang="en-GB" sz="1200" dirty="0" err="1">
                <a:solidFill>
                  <a:srgbClr val="000000"/>
                </a:solidFill>
                <a:effectLst/>
                <a:ea typeface="Times New Roman" panose="02020603050405020304" pitchFamily="18" charset="0"/>
                <a:cs typeface="Arial" panose="020B0604020202020204" pitchFamily="34" charset="0"/>
              </a:rPr>
              <a:t>delvering</a:t>
            </a:r>
            <a:r>
              <a:rPr lang="en-GB" sz="1200" dirty="0">
                <a:solidFill>
                  <a:srgbClr val="000000"/>
                </a:solidFill>
                <a:effectLst/>
                <a:ea typeface="Times New Roman" panose="02020603050405020304" pitchFamily="18" charset="0"/>
                <a:cs typeface="Arial" panose="020B0604020202020204" pitchFamily="34" charset="0"/>
              </a:rPr>
              <a:t> high quality lessons</a:t>
            </a:r>
            <a:endParaRPr lang="en-GB" sz="1200" dirty="0">
              <a:effectLst/>
              <a:ea typeface="Times New Roman" panose="02020603050405020304" pitchFamily="18" charset="0"/>
            </a:endParaRPr>
          </a:p>
        </p:txBody>
      </p:sp>
      <p:sp>
        <p:nvSpPr>
          <p:cNvPr id="15" name="Rectangle: Rounded Corners 14">
            <a:extLst>
              <a:ext uri="{FF2B5EF4-FFF2-40B4-BE49-F238E27FC236}">
                <a16:creationId xmlns:a16="http://schemas.microsoft.com/office/drawing/2014/main" id="{C4D4529D-9704-976A-893B-530046E85E4A}"/>
              </a:ext>
            </a:extLst>
          </p:cNvPr>
          <p:cNvSpPr/>
          <p:nvPr/>
        </p:nvSpPr>
        <p:spPr>
          <a:xfrm>
            <a:off x="240578" y="2977715"/>
            <a:ext cx="7100024" cy="490613"/>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ED5F143-5D6E-2017-C033-E6C041318076}"/>
              </a:ext>
            </a:extLst>
          </p:cNvPr>
          <p:cNvSpPr txBox="1"/>
          <p:nvPr/>
        </p:nvSpPr>
        <p:spPr>
          <a:xfrm>
            <a:off x="240578" y="3006663"/>
            <a:ext cx="6969848" cy="461665"/>
          </a:xfrm>
          <a:prstGeom prst="rect">
            <a:avLst/>
          </a:prstGeom>
          <a:noFill/>
        </p:spPr>
        <p:txBody>
          <a:bodyPr wrap="square" rtlCol="0">
            <a:spAutoFit/>
          </a:bodyPr>
          <a:lstStyle/>
          <a:p>
            <a:pPr lvl="0" algn="just"/>
            <a:r>
              <a:rPr lang="en-GB" sz="1200" b="1">
                <a:solidFill>
                  <a:srgbClr val="000000"/>
                </a:solidFill>
                <a:effectLst/>
                <a:ea typeface="Times New Roman" panose="02020603050405020304" pitchFamily="18" charset="0"/>
                <a:cs typeface="Arial" panose="020B0604020202020204" pitchFamily="34" charset="0"/>
              </a:rPr>
              <a:t>Ongoing Assessment</a:t>
            </a:r>
            <a:r>
              <a:rPr lang="en-GB" sz="1200">
                <a:solidFill>
                  <a:srgbClr val="000000"/>
                </a:solidFill>
                <a:effectLst/>
                <a:ea typeface="Times New Roman" panose="02020603050405020304" pitchFamily="18" charset="0"/>
                <a:cs typeface="Arial" panose="020B0604020202020204" pitchFamily="34" charset="0"/>
              </a:rPr>
              <a:t>: assessment should be an ongoing process that identifies children’s needs, interests, and achievements. It should inform future teaching.</a:t>
            </a:r>
            <a:endParaRPr lang="en-GB" sz="1200">
              <a:effectLst/>
              <a:ea typeface="Times New Roman" panose="02020603050405020304" pitchFamily="18" charset="0"/>
            </a:endParaRPr>
          </a:p>
        </p:txBody>
      </p:sp>
      <p:sp>
        <p:nvSpPr>
          <p:cNvPr id="17" name="Rectangle: Rounded Corners 16">
            <a:extLst>
              <a:ext uri="{FF2B5EF4-FFF2-40B4-BE49-F238E27FC236}">
                <a16:creationId xmlns:a16="http://schemas.microsoft.com/office/drawing/2014/main" id="{EF8E616E-7D69-E21E-CF17-395F692E0EA6}"/>
              </a:ext>
            </a:extLst>
          </p:cNvPr>
          <p:cNvSpPr/>
          <p:nvPr/>
        </p:nvSpPr>
        <p:spPr>
          <a:xfrm>
            <a:off x="240578" y="3546891"/>
            <a:ext cx="7100024" cy="49061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344E274B-C12E-535B-82B1-312AB0FF7D3D}"/>
              </a:ext>
            </a:extLst>
          </p:cNvPr>
          <p:cNvSpPr txBox="1"/>
          <p:nvPr/>
        </p:nvSpPr>
        <p:spPr>
          <a:xfrm>
            <a:off x="240578" y="3575839"/>
            <a:ext cx="6969848" cy="461665"/>
          </a:xfrm>
          <a:prstGeom prst="rect">
            <a:avLst/>
          </a:prstGeom>
          <a:noFill/>
        </p:spPr>
        <p:txBody>
          <a:bodyPr wrap="square" rtlCol="0">
            <a:spAutoFit/>
          </a:bodyPr>
          <a:lstStyle/>
          <a:p>
            <a:pPr lvl="0" algn="just"/>
            <a:r>
              <a:rPr lang="en-GB" sz="1200" b="1" dirty="0">
                <a:solidFill>
                  <a:srgbClr val="000000"/>
                </a:solidFill>
                <a:effectLst/>
                <a:ea typeface="Times New Roman" panose="02020603050405020304" pitchFamily="18" charset="0"/>
                <a:cs typeface="Arial" panose="020B0604020202020204" pitchFamily="34" charset="0"/>
              </a:rPr>
              <a:t>Holistic Approach: a</a:t>
            </a:r>
            <a:r>
              <a:rPr lang="en-GB" sz="1200" dirty="0">
                <a:solidFill>
                  <a:srgbClr val="000000"/>
                </a:solidFill>
                <a:effectLst/>
                <a:ea typeface="Times New Roman" panose="02020603050405020304" pitchFamily="18" charset="0"/>
                <a:cs typeface="Arial" panose="020B0604020202020204" pitchFamily="34" charset="0"/>
              </a:rPr>
              <a:t>ssessment should cover all areas of learning and development in the EYFS. It should consider the child as a whole.</a:t>
            </a:r>
            <a:endParaRPr lang="en-GB" sz="1200" dirty="0">
              <a:effectLst/>
              <a:ea typeface="Times New Roman" panose="02020603050405020304" pitchFamily="18" charset="0"/>
            </a:endParaRPr>
          </a:p>
        </p:txBody>
      </p:sp>
      <p:sp>
        <p:nvSpPr>
          <p:cNvPr id="19" name="Rectangle: Rounded Corners 18">
            <a:extLst>
              <a:ext uri="{FF2B5EF4-FFF2-40B4-BE49-F238E27FC236}">
                <a16:creationId xmlns:a16="http://schemas.microsoft.com/office/drawing/2014/main" id="{CE5EB49F-EEC6-89AE-5337-8AE3CBA81671}"/>
              </a:ext>
            </a:extLst>
          </p:cNvPr>
          <p:cNvSpPr/>
          <p:nvPr/>
        </p:nvSpPr>
        <p:spPr>
          <a:xfrm>
            <a:off x="219073" y="4105723"/>
            <a:ext cx="7100024" cy="490613"/>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4C68302-17CF-62FE-2120-C818A5A46BEA}"/>
              </a:ext>
            </a:extLst>
          </p:cNvPr>
          <p:cNvSpPr txBox="1"/>
          <p:nvPr/>
        </p:nvSpPr>
        <p:spPr>
          <a:xfrm>
            <a:off x="219073" y="4134671"/>
            <a:ext cx="6969848" cy="461665"/>
          </a:xfrm>
          <a:prstGeom prst="rect">
            <a:avLst/>
          </a:prstGeom>
          <a:noFill/>
        </p:spPr>
        <p:txBody>
          <a:bodyPr wrap="square" rtlCol="0">
            <a:spAutoFit/>
          </a:bodyPr>
          <a:lstStyle/>
          <a:p>
            <a:pPr lvl="0" algn="just"/>
            <a:r>
              <a:rPr lang="en-GB" sz="1200" b="1" dirty="0">
                <a:solidFill>
                  <a:srgbClr val="000000"/>
                </a:solidFill>
                <a:effectLst/>
                <a:ea typeface="Times New Roman" panose="02020603050405020304" pitchFamily="18" charset="0"/>
                <a:cs typeface="Arial" panose="020B0604020202020204" pitchFamily="34" charset="0"/>
              </a:rPr>
              <a:t>Informed by Observation: a</a:t>
            </a:r>
            <a:r>
              <a:rPr lang="en-GB" sz="1200" dirty="0">
                <a:solidFill>
                  <a:srgbClr val="000000"/>
                </a:solidFill>
                <a:effectLst/>
                <a:ea typeface="Times New Roman" panose="02020603050405020304" pitchFamily="18" charset="0"/>
                <a:cs typeface="Arial" panose="020B0604020202020204" pitchFamily="34" charset="0"/>
              </a:rPr>
              <a:t>ssessment should be based on practitioners’ observations of what children are doing in their play, learning, and development, without the burden of recording observations.</a:t>
            </a:r>
            <a:endParaRPr lang="en-GB" sz="1200" dirty="0">
              <a:effectLst/>
              <a:ea typeface="Times New Roman" panose="02020603050405020304" pitchFamily="18" charset="0"/>
            </a:endParaRPr>
          </a:p>
        </p:txBody>
      </p:sp>
      <p:sp>
        <p:nvSpPr>
          <p:cNvPr id="21" name="Rectangle: Rounded Corners 20">
            <a:extLst>
              <a:ext uri="{FF2B5EF4-FFF2-40B4-BE49-F238E27FC236}">
                <a16:creationId xmlns:a16="http://schemas.microsoft.com/office/drawing/2014/main" id="{062B2B26-4622-F148-3F76-182497C0F138}"/>
              </a:ext>
            </a:extLst>
          </p:cNvPr>
          <p:cNvSpPr/>
          <p:nvPr/>
        </p:nvSpPr>
        <p:spPr>
          <a:xfrm>
            <a:off x="219073" y="4689353"/>
            <a:ext cx="7100024" cy="49061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41FD6F6-8AE4-D720-6A30-D2185BCE5B10}"/>
              </a:ext>
            </a:extLst>
          </p:cNvPr>
          <p:cNvSpPr txBox="1"/>
          <p:nvPr/>
        </p:nvSpPr>
        <p:spPr>
          <a:xfrm>
            <a:off x="219073" y="4718301"/>
            <a:ext cx="6969848" cy="461665"/>
          </a:xfrm>
          <a:prstGeom prst="rect">
            <a:avLst/>
          </a:prstGeom>
          <a:noFill/>
        </p:spPr>
        <p:txBody>
          <a:bodyPr wrap="square" rtlCol="0">
            <a:spAutoFit/>
          </a:bodyPr>
          <a:lstStyle/>
          <a:p>
            <a:pPr lvl="0" algn="just"/>
            <a:r>
              <a:rPr lang="en-GB" sz="1200" b="1">
                <a:solidFill>
                  <a:srgbClr val="000000"/>
                </a:solidFill>
                <a:effectLst/>
                <a:ea typeface="Times New Roman" panose="02020603050405020304" pitchFamily="18" charset="0"/>
                <a:cs typeface="Arial" panose="020B0604020202020204" pitchFamily="34" charset="0"/>
              </a:rPr>
              <a:t>Partnership with Parents: p</a:t>
            </a:r>
            <a:r>
              <a:rPr lang="en-GB" sz="1200">
                <a:solidFill>
                  <a:srgbClr val="000000"/>
                </a:solidFill>
                <a:effectLst/>
                <a:ea typeface="Times New Roman" panose="02020603050405020304" pitchFamily="18" charset="0"/>
                <a:cs typeface="Arial" panose="020B0604020202020204" pitchFamily="34" charset="0"/>
              </a:rPr>
              <a:t>arents should be given opportunities to contribute their knowledge and understanding of their child.</a:t>
            </a:r>
            <a:endParaRPr lang="en-GB" sz="1200">
              <a:effectLst/>
              <a:ea typeface="Times New Roman" panose="02020603050405020304" pitchFamily="18" charset="0"/>
            </a:endParaRPr>
          </a:p>
        </p:txBody>
      </p:sp>
      <p:sp>
        <p:nvSpPr>
          <p:cNvPr id="23" name="Rectangle: Rounded Corners 22">
            <a:extLst>
              <a:ext uri="{FF2B5EF4-FFF2-40B4-BE49-F238E27FC236}">
                <a16:creationId xmlns:a16="http://schemas.microsoft.com/office/drawing/2014/main" id="{9AC24ED3-2AA0-4ABC-8B1C-9DE3B915FDE4}"/>
              </a:ext>
            </a:extLst>
          </p:cNvPr>
          <p:cNvSpPr/>
          <p:nvPr/>
        </p:nvSpPr>
        <p:spPr>
          <a:xfrm>
            <a:off x="240578" y="5272984"/>
            <a:ext cx="7100024" cy="524284"/>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67FB68DE-ECC6-1BA2-2749-2B8A0F65FB27}"/>
              </a:ext>
            </a:extLst>
          </p:cNvPr>
          <p:cNvSpPr txBox="1"/>
          <p:nvPr/>
        </p:nvSpPr>
        <p:spPr>
          <a:xfrm>
            <a:off x="219073" y="5286604"/>
            <a:ext cx="6969848" cy="461665"/>
          </a:xfrm>
          <a:prstGeom prst="rect">
            <a:avLst/>
          </a:prstGeom>
          <a:noFill/>
        </p:spPr>
        <p:txBody>
          <a:bodyPr wrap="square" rtlCol="0">
            <a:spAutoFit/>
          </a:bodyPr>
          <a:lstStyle/>
          <a:p>
            <a:pPr lvl="0" algn="just"/>
            <a:r>
              <a:rPr lang="en-GB" sz="1200" b="1" dirty="0">
                <a:solidFill>
                  <a:srgbClr val="000000"/>
                </a:solidFill>
                <a:effectLst/>
                <a:ea typeface="Times New Roman" panose="02020603050405020304" pitchFamily="18" charset="0"/>
                <a:cs typeface="Arial" panose="020B0604020202020204" pitchFamily="34" charset="0"/>
              </a:rPr>
              <a:t>Individual Needs: a</a:t>
            </a:r>
            <a:r>
              <a:rPr lang="en-GB" sz="1200" dirty="0">
                <a:solidFill>
                  <a:srgbClr val="000000"/>
                </a:solidFill>
                <a:effectLst/>
                <a:ea typeface="Times New Roman" panose="02020603050405020304" pitchFamily="18" charset="0"/>
                <a:cs typeface="Arial" panose="020B0604020202020204" pitchFamily="34" charset="0"/>
              </a:rPr>
              <a:t>ssessment should take into account the individual needs and abilities of each child.  We ask do gaps in knowledge for the lowest attaining children persist and what can done about this?</a:t>
            </a:r>
            <a:endParaRPr lang="en-GB" sz="1200" dirty="0">
              <a:effectLst/>
              <a:ea typeface="Times New Roman" panose="02020603050405020304" pitchFamily="18" charset="0"/>
            </a:endParaRPr>
          </a:p>
        </p:txBody>
      </p:sp>
      <p:sp>
        <p:nvSpPr>
          <p:cNvPr id="25" name="Rectangle: Rounded Corners 24">
            <a:extLst>
              <a:ext uri="{FF2B5EF4-FFF2-40B4-BE49-F238E27FC236}">
                <a16:creationId xmlns:a16="http://schemas.microsoft.com/office/drawing/2014/main" id="{61A4E040-03B4-4E80-5C55-FABFDB9C5CF3}"/>
              </a:ext>
            </a:extLst>
          </p:cNvPr>
          <p:cNvSpPr/>
          <p:nvPr/>
        </p:nvSpPr>
        <p:spPr>
          <a:xfrm>
            <a:off x="240578" y="5866395"/>
            <a:ext cx="7100024" cy="49061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F28B22EC-A064-069E-5774-CE924612C3E3}"/>
              </a:ext>
            </a:extLst>
          </p:cNvPr>
          <p:cNvSpPr txBox="1"/>
          <p:nvPr/>
        </p:nvSpPr>
        <p:spPr>
          <a:xfrm>
            <a:off x="201578" y="5886863"/>
            <a:ext cx="6969848" cy="461665"/>
          </a:xfrm>
          <a:prstGeom prst="rect">
            <a:avLst/>
          </a:prstGeom>
          <a:noFill/>
        </p:spPr>
        <p:txBody>
          <a:bodyPr wrap="square" rtlCol="0">
            <a:spAutoFit/>
          </a:bodyPr>
          <a:lstStyle/>
          <a:p>
            <a:pPr lvl="0" algn="just"/>
            <a:r>
              <a:rPr lang="en-GB" sz="1200" b="1">
                <a:solidFill>
                  <a:srgbClr val="000000"/>
                </a:solidFill>
                <a:effectLst/>
                <a:ea typeface="Times New Roman" panose="02020603050405020304" pitchFamily="18" charset="0"/>
                <a:cs typeface="Arial" panose="020B0604020202020204" pitchFamily="34" charset="0"/>
              </a:rPr>
              <a:t>Progress Check: t</a:t>
            </a:r>
            <a:r>
              <a:rPr lang="en-GB" sz="1200">
                <a:solidFill>
                  <a:srgbClr val="000000"/>
                </a:solidFill>
                <a:effectLst/>
                <a:ea typeface="Times New Roman" panose="02020603050405020304" pitchFamily="18" charset="0"/>
                <a:cs typeface="Arial" panose="020B0604020202020204" pitchFamily="34" charset="0"/>
              </a:rPr>
              <a:t>here should be a progress check at age two. This is a statutory requirement and involves practitioners reviewing a child’s progress and providing parents and carers with a written summary.</a:t>
            </a:r>
            <a:endParaRPr lang="en-GB" sz="1200">
              <a:effectLst/>
              <a:ea typeface="Times New Roman" panose="02020603050405020304" pitchFamily="18" charset="0"/>
            </a:endParaRPr>
          </a:p>
        </p:txBody>
      </p:sp>
      <p:sp>
        <p:nvSpPr>
          <p:cNvPr id="27" name="Rectangle: Rounded Corners 26">
            <a:extLst>
              <a:ext uri="{FF2B5EF4-FFF2-40B4-BE49-F238E27FC236}">
                <a16:creationId xmlns:a16="http://schemas.microsoft.com/office/drawing/2014/main" id="{B78E1F73-84DE-DF46-AF82-E059FDAF5030}"/>
              </a:ext>
            </a:extLst>
          </p:cNvPr>
          <p:cNvSpPr/>
          <p:nvPr/>
        </p:nvSpPr>
        <p:spPr>
          <a:xfrm>
            <a:off x="219073" y="6431293"/>
            <a:ext cx="7100024" cy="373645"/>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C597DEA-FC16-1547-0E43-33CF27901F9A}"/>
              </a:ext>
            </a:extLst>
          </p:cNvPr>
          <p:cNvSpPr txBox="1"/>
          <p:nvPr/>
        </p:nvSpPr>
        <p:spPr>
          <a:xfrm>
            <a:off x="240578" y="6430632"/>
            <a:ext cx="6969848" cy="276999"/>
          </a:xfrm>
          <a:prstGeom prst="rect">
            <a:avLst/>
          </a:prstGeom>
          <a:noFill/>
        </p:spPr>
        <p:txBody>
          <a:bodyPr wrap="square" rtlCol="0">
            <a:spAutoFit/>
          </a:bodyPr>
          <a:lstStyle/>
          <a:p>
            <a:pPr lvl="0" algn="just"/>
            <a:r>
              <a:rPr lang="en-GB" sz="1200" b="1" dirty="0">
                <a:solidFill>
                  <a:srgbClr val="000000"/>
                </a:solidFill>
                <a:effectLst/>
                <a:ea typeface="Times New Roman" panose="02020603050405020304" pitchFamily="18" charset="0"/>
                <a:cs typeface="Arial" panose="020B0604020202020204" pitchFamily="34" charset="0"/>
              </a:rPr>
              <a:t>Early Learning Goals: a</a:t>
            </a:r>
            <a:r>
              <a:rPr lang="en-GB" sz="1200" dirty="0">
                <a:solidFill>
                  <a:srgbClr val="000000"/>
                </a:solidFill>
                <a:effectLst/>
                <a:ea typeface="Times New Roman" panose="02020603050405020304" pitchFamily="18" charset="0"/>
                <a:cs typeface="Arial" panose="020B0604020202020204" pitchFamily="34" charset="0"/>
              </a:rPr>
              <a:t>t the end of the EYFS, practitioners must complete the EYFS Profile for each child.</a:t>
            </a:r>
            <a:endParaRPr lang="en-GB" sz="1200" dirty="0">
              <a:effectLst/>
              <a:ea typeface="Times New Roman" panose="02020603050405020304" pitchFamily="18" charset="0"/>
            </a:endParaRPr>
          </a:p>
        </p:txBody>
      </p:sp>
      <p:sp>
        <p:nvSpPr>
          <p:cNvPr id="29" name="TextBox 28">
            <a:extLst>
              <a:ext uri="{FF2B5EF4-FFF2-40B4-BE49-F238E27FC236}">
                <a16:creationId xmlns:a16="http://schemas.microsoft.com/office/drawing/2014/main" id="{BCABB1BC-CC47-1F14-F162-3A010B7C142B}"/>
              </a:ext>
            </a:extLst>
          </p:cNvPr>
          <p:cNvSpPr txBox="1"/>
          <p:nvPr/>
        </p:nvSpPr>
        <p:spPr>
          <a:xfrm>
            <a:off x="219073" y="6778273"/>
            <a:ext cx="7121529" cy="344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en-GB" sz="1600" b="1" kern="100">
                <a:solidFill>
                  <a:srgbClr val="006199"/>
                </a:solidFill>
                <a:effectLst/>
                <a:ea typeface="Times New Roman" panose="02020603050405020304" pitchFamily="18" charset="0"/>
                <a:cs typeface="Arial" panose="020B0604020202020204" pitchFamily="34" charset="0"/>
              </a:rPr>
              <a:t>HEALTH &amp; WELFARE REQUIREMENTS:</a:t>
            </a:r>
            <a:endParaRPr lang="en-GB" sz="1600" kern="100">
              <a:solidFill>
                <a:srgbClr val="006199"/>
              </a:solidFill>
              <a:effectLst/>
              <a:ea typeface="Calibri" panose="020F050202020403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7AF1F9B5-6C05-DF05-06A3-C90E76264769}"/>
              </a:ext>
            </a:extLst>
          </p:cNvPr>
          <p:cNvSpPr/>
          <p:nvPr/>
        </p:nvSpPr>
        <p:spPr>
          <a:xfrm>
            <a:off x="240578" y="7187548"/>
            <a:ext cx="7100024" cy="710880"/>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720C100C-9F3C-D9FD-37BE-1B3A8550D04E}"/>
              </a:ext>
            </a:extLst>
          </p:cNvPr>
          <p:cNvSpPr txBox="1"/>
          <p:nvPr/>
        </p:nvSpPr>
        <p:spPr>
          <a:xfrm>
            <a:off x="240578" y="7216496"/>
            <a:ext cx="6969848" cy="646331"/>
          </a:xfrm>
          <a:prstGeom prst="rect">
            <a:avLst/>
          </a:prstGeom>
          <a:noFill/>
        </p:spPr>
        <p:txBody>
          <a:bodyPr wrap="square" rtlCol="0">
            <a:spAutoFit/>
          </a:bodyPr>
          <a:lstStyle/>
          <a:p>
            <a:pPr lvl="0" algn="just"/>
            <a:r>
              <a:rPr lang="en-GB" sz="1200">
                <a:solidFill>
                  <a:srgbClr val="000000"/>
                </a:solidFill>
                <a:effectLst/>
                <a:ea typeface="Times New Roman" panose="02020603050405020304" pitchFamily="18" charset="0"/>
                <a:cs typeface="Arial" panose="020B0604020202020204" pitchFamily="34" charset="0"/>
              </a:rPr>
              <a:t>Safeguarding and Welfare Requirements: The EYFS framework sets out the legal welfare requirements that everyone registered to provide early years education must follow to safeguard and promote the welfare of children under 5 years old.</a:t>
            </a:r>
          </a:p>
        </p:txBody>
      </p:sp>
      <p:sp>
        <p:nvSpPr>
          <p:cNvPr id="32" name="Rectangle: Rounded Corners 31">
            <a:extLst>
              <a:ext uri="{FF2B5EF4-FFF2-40B4-BE49-F238E27FC236}">
                <a16:creationId xmlns:a16="http://schemas.microsoft.com/office/drawing/2014/main" id="{CFC021F2-3C02-4984-7C6F-4488833E2667}"/>
              </a:ext>
            </a:extLst>
          </p:cNvPr>
          <p:cNvSpPr/>
          <p:nvPr/>
        </p:nvSpPr>
        <p:spPr>
          <a:xfrm>
            <a:off x="240578" y="7966275"/>
            <a:ext cx="7100024" cy="376726"/>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5C4C6715-579B-FFC2-384D-7B449CBBC5AE}"/>
              </a:ext>
            </a:extLst>
          </p:cNvPr>
          <p:cNvSpPr txBox="1"/>
          <p:nvPr/>
        </p:nvSpPr>
        <p:spPr>
          <a:xfrm>
            <a:off x="240578" y="7995222"/>
            <a:ext cx="6969848" cy="276999"/>
          </a:xfrm>
          <a:prstGeom prst="rect">
            <a:avLst/>
          </a:prstGeom>
          <a:noFill/>
        </p:spPr>
        <p:txBody>
          <a:bodyPr wrap="square" rtlCol="0">
            <a:spAutoFit/>
          </a:bodyPr>
          <a:lstStyle/>
          <a:p>
            <a:pPr lvl="0" algn="just"/>
            <a:r>
              <a:rPr lang="en-GB" sz="1200">
                <a:solidFill>
                  <a:srgbClr val="000000"/>
                </a:solidFill>
                <a:effectLst/>
                <a:ea typeface="Times New Roman" panose="02020603050405020304" pitchFamily="18" charset="0"/>
                <a:cs typeface="Arial" panose="020B0604020202020204" pitchFamily="34" charset="0"/>
              </a:rPr>
              <a:t>Good Health: Children’s health is promoted.</a:t>
            </a:r>
            <a:endParaRPr lang="en-GB" sz="1200">
              <a:effectLst/>
              <a:ea typeface="Times New Roman" panose="02020603050405020304" pitchFamily="18" charset="0"/>
            </a:endParaRPr>
          </a:p>
        </p:txBody>
      </p:sp>
      <p:sp>
        <p:nvSpPr>
          <p:cNvPr id="34" name="Rectangle: Rounded Corners 33">
            <a:extLst>
              <a:ext uri="{FF2B5EF4-FFF2-40B4-BE49-F238E27FC236}">
                <a16:creationId xmlns:a16="http://schemas.microsoft.com/office/drawing/2014/main" id="{C1482427-F9E2-ADE5-8D1E-34F86FBCDA81}"/>
              </a:ext>
            </a:extLst>
          </p:cNvPr>
          <p:cNvSpPr/>
          <p:nvPr/>
        </p:nvSpPr>
        <p:spPr>
          <a:xfrm>
            <a:off x="219073" y="8420331"/>
            <a:ext cx="7100024" cy="710880"/>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5E7DD2C1-15F2-8B27-1674-26E1D56D2BC8}"/>
              </a:ext>
            </a:extLst>
          </p:cNvPr>
          <p:cNvSpPr txBox="1"/>
          <p:nvPr/>
        </p:nvSpPr>
        <p:spPr>
          <a:xfrm>
            <a:off x="219073" y="8449279"/>
            <a:ext cx="6969848" cy="646331"/>
          </a:xfrm>
          <a:prstGeom prst="rect">
            <a:avLst/>
          </a:prstGeom>
          <a:noFill/>
        </p:spPr>
        <p:txBody>
          <a:bodyPr wrap="square" rtlCol="0">
            <a:spAutoFit/>
          </a:bodyPr>
          <a:lstStyle/>
          <a:p>
            <a:pPr lvl="0" algn="just"/>
            <a:r>
              <a:rPr lang="en-GB" sz="1200">
                <a:solidFill>
                  <a:srgbClr val="000000"/>
                </a:solidFill>
                <a:effectLst/>
                <a:ea typeface="Times New Roman" panose="02020603050405020304" pitchFamily="18" charset="0"/>
                <a:cs typeface="Arial" panose="020B0604020202020204" pitchFamily="34" charset="0"/>
              </a:rPr>
              <a:t>Schools must have an Intimate Care Policy which includes a nappy changing procedure and provide a changing area (preferably within the classroom) with adequate storage for nappies and an appropriate changing unit. </a:t>
            </a:r>
          </a:p>
        </p:txBody>
      </p:sp>
      <p:sp>
        <p:nvSpPr>
          <p:cNvPr id="36" name="Rectangle: Rounded Corners 35">
            <a:extLst>
              <a:ext uri="{FF2B5EF4-FFF2-40B4-BE49-F238E27FC236}">
                <a16:creationId xmlns:a16="http://schemas.microsoft.com/office/drawing/2014/main" id="{8DF8B336-E337-A112-6C51-0D1851D83CAA}"/>
              </a:ext>
            </a:extLst>
          </p:cNvPr>
          <p:cNvSpPr/>
          <p:nvPr/>
        </p:nvSpPr>
        <p:spPr>
          <a:xfrm>
            <a:off x="219073" y="9213511"/>
            <a:ext cx="7100024" cy="49061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F38F0BB6-D73C-D062-2D5E-41BBAB69D7FF}"/>
              </a:ext>
            </a:extLst>
          </p:cNvPr>
          <p:cNvSpPr txBox="1"/>
          <p:nvPr/>
        </p:nvSpPr>
        <p:spPr>
          <a:xfrm>
            <a:off x="219073" y="9242459"/>
            <a:ext cx="6969848" cy="461665"/>
          </a:xfrm>
          <a:prstGeom prst="rect">
            <a:avLst/>
          </a:prstGeom>
          <a:noFill/>
        </p:spPr>
        <p:txBody>
          <a:bodyPr wrap="square" rtlCol="0">
            <a:spAutoFit/>
          </a:bodyPr>
          <a:lstStyle/>
          <a:p>
            <a:pPr lvl="0" algn="just"/>
            <a:r>
              <a:rPr lang="en-GB" sz="1200">
                <a:solidFill>
                  <a:srgbClr val="000000"/>
                </a:solidFill>
                <a:effectLst/>
                <a:ea typeface="Times New Roman" panose="02020603050405020304" pitchFamily="18" charset="0"/>
                <a:cs typeface="Arial" panose="020B0604020202020204" pitchFamily="34" charset="0"/>
              </a:rPr>
              <a:t>Safe Learning Environment: Children learn best when they are healthy, safe and secure, when their individual needs are met, and when they have positive relationships with the adults caring for them. </a:t>
            </a:r>
          </a:p>
        </p:txBody>
      </p:sp>
      <p:sp>
        <p:nvSpPr>
          <p:cNvPr id="38" name="Rectangle: Rounded Corners 37">
            <a:extLst>
              <a:ext uri="{FF2B5EF4-FFF2-40B4-BE49-F238E27FC236}">
                <a16:creationId xmlns:a16="http://schemas.microsoft.com/office/drawing/2014/main" id="{50BF93D2-35CA-B7EA-DF1E-2C09F3904CB7}"/>
              </a:ext>
            </a:extLst>
          </p:cNvPr>
          <p:cNvSpPr/>
          <p:nvPr/>
        </p:nvSpPr>
        <p:spPr>
          <a:xfrm>
            <a:off x="219073" y="9814999"/>
            <a:ext cx="7100024" cy="37672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3A5F795B-E2C3-8896-849E-B1F86927679D}"/>
              </a:ext>
            </a:extLst>
          </p:cNvPr>
          <p:cNvSpPr txBox="1"/>
          <p:nvPr/>
        </p:nvSpPr>
        <p:spPr>
          <a:xfrm>
            <a:off x="219073" y="9866757"/>
            <a:ext cx="6969848" cy="276999"/>
          </a:xfrm>
          <a:prstGeom prst="rect">
            <a:avLst/>
          </a:prstGeom>
          <a:noFill/>
        </p:spPr>
        <p:txBody>
          <a:bodyPr wrap="square" rtlCol="0">
            <a:spAutoFit/>
          </a:bodyPr>
          <a:lstStyle/>
          <a:p>
            <a:pPr lvl="0" algn="just"/>
            <a:r>
              <a:rPr lang="en-GB" sz="1200">
                <a:solidFill>
                  <a:srgbClr val="000000"/>
                </a:solidFill>
                <a:effectLst/>
                <a:ea typeface="Times New Roman" panose="02020603050405020304" pitchFamily="18" charset="0"/>
                <a:cs typeface="Arial" panose="020B0604020202020204" pitchFamily="34" charset="0"/>
              </a:rPr>
              <a:t>Schools must have a Risk Assessment specifically for the EYFS classrooms including outdoors.</a:t>
            </a:r>
            <a:endParaRPr lang="en-GB" sz="1200">
              <a:effectLst/>
              <a:ea typeface="Times New Roman" panose="02020603050405020304" pitchFamily="18" charset="0"/>
            </a:endParaRPr>
          </a:p>
        </p:txBody>
      </p:sp>
      <p:sp>
        <p:nvSpPr>
          <p:cNvPr id="40" name="Slide Number Placeholder 6">
            <a:extLst>
              <a:ext uri="{FF2B5EF4-FFF2-40B4-BE49-F238E27FC236}">
                <a16:creationId xmlns:a16="http://schemas.microsoft.com/office/drawing/2014/main" id="{A02296FB-16E7-91F2-736D-8079DDFD05F4}"/>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41</a:t>
            </a:fld>
            <a:endParaRPr lang="en-GB" sz="1200" b="1">
              <a:solidFill>
                <a:schemeClr val="bg1"/>
              </a:solidFill>
            </a:endParaRPr>
          </a:p>
        </p:txBody>
      </p:sp>
      <p:sp>
        <p:nvSpPr>
          <p:cNvPr id="4" name="TextBox 3">
            <a:extLst>
              <a:ext uri="{FF2B5EF4-FFF2-40B4-BE49-F238E27FC236}">
                <a16:creationId xmlns:a16="http://schemas.microsoft.com/office/drawing/2014/main" id="{48B5D005-9A5F-D486-DC30-ADA7F68B0D04}"/>
              </a:ext>
            </a:extLst>
          </p:cNvPr>
          <p:cNvSpPr txBox="1"/>
          <p:nvPr/>
        </p:nvSpPr>
        <p:spPr>
          <a:xfrm>
            <a:off x="208050" y="1123510"/>
            <a:ext cx="7002376" cy="1015663"/>
          </a:xfrm>
          <a:prstGeom prst="rect">
            <a:avLst/>
          </a:prstGeom>
          <a:noFill/>
        </p:spPr>
        <p:txBody>
          <a:bodyPr wrap="square" rtlCol="0">
            <a:spAutoFit/>
          </a:bodyPr>
          <a:lstStyle/>
          <a:p>
            <a:pPr algn="ctr"/>
            <a:r>
              <a:rPr lang="en-GB" sz="1200" dirty="0">
                <a:solidFill>
                  <a:schemeClr val="bg1"/>
                </a:solidFill>
              </a:rPr>
              <a:t>We explicitly teach foundational knowledge children will need later.  We do not overload children with activities that do not focus on helping children build fluency in key foundational skills . Learning is not left to chance ; our children enter school at a low level and need intensive support to acquire key skills. We are very aware that where children have the opportunity to choose if they take part in an activity they opt out.  </a:t>
            </a:r>
          </a:p>
          <a:p>
            <a:pPr algn="ctr"/>
            <a:r>
              <a:rPr lang="en-GB" sz="1200" dirty="0">
                <a:solidFill>
                  <a:schemeClr val="bg1"/>
                </a:solidFill>
              </a:rPr>
              <a:t>Our EYFS teachers design the curriculum to ensure gaps are closed rapidly. </a:t>
            </a:r>
          </a:p>
        </p:txBody>
      </p:sp>
    </p:spTree>
    <p:extLst>
      <p:ext uri="{BB962C8B-B14F-4D97-AF65-F5344CB8AC3E}">
        <p14:creationId xmlns:p14="http://schemas.microsoft.com/office/powerpoint/2010/main" val="1227769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1D008C72-F164-3421-7DC9-FE1FFA160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24" name="TextBox 23">
            <a:extLst>
              <a:ext uri="{FF2B5EF4-FFF2-40B4-BE49-F238E27FC236}">
                <a16:creationId xmlns:a16="http://schemas.microsoft.com/office/drawing/2014/main" id="{61A9C869-5E2F-93C4-6324-330FCAB3BE9E}"/>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5" name="TextBox 4">
            <a:extLst>
              <a:ext uri="{FF2B5EF4-FFF2-40B4-BE49-F238E27FC236}">
                <a16:creationId xmlns:a16="http://schemas.microsoft.com/office/drawing/2014/main" id="{4B44E80E-A68C-63C9-3D6A-C5AA59B038C4}"/>
              </a:ext>
            </a:extLst>
          </p:cNvPr>
          <p:cNvSpPr txBox="1"/>
          <p:nvPr/>
        </p:nvSpPr>
        <p:spPr>
          <a:xfrm>
            <a:off x="1708727" y="482509"/>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GLOSSARY OF TERMS</a:t>
            </a:r>
          </a:p>
        </p:txBody>
      </p:sp>
      <p:sp>
        <p:nvSpPr>
          <p:cNvPr id="2" name="Rectangle: Rounded Corners 1">
            <a:extLst>
              <a:ext uri="{FF2B5EF4-FFF2-40B4-BE49-F238E27FC236}">
                <a16:creationId xmlns:a16="http://schemas.microsoft.com/office/drawing/2014/main" id="{E6586000-AE61-848C-FA48-6C09D769227C}"/>
              </a:ext>
            </a:extLst>
          </p:cNvPr>
          <p:cNvSpPr/>
          <p:nvPr/>
        </p:nvSpPr>
        <p:spPr>
          <a:xfrm>
            <a:off x="219072" y="1144590"/>
            <a:ext cx="7100024" cy="750885"/>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C49190C-8C43-B284-11D7-39A8064DE2BB}"/>
              </a:ext>
            </a:extLst>
          </p:cNvPr>
          <p:cNvSpPr txBox="1"/>
          <p:nvPr/>
        </p:nvSpPr>
        <p:spPr>
          <a:xfrm>
            <a:off x="219071" y="1173538"/>
            <a:ext cx="7078519" cy="646331"/>
          </a:xfrm>
          <a:prstGeom prst="rect">
            <a:avLst/>
          </a:prstGeom>
          <a:noFill/>
        </p:spPr>
        <p:txBody>
          <a:bodyPr wrap="square" rtlCol="0">
            <a:spAutoFit/>
          </a:bodyPr>
          <a:lstStyle/>
          <a:p>
            <a:r>
              <a:rPr lang="en-GB" sz="1200" b="1"/>
              <a:t>Interleaving</a:t>
            </a:r>
            <a:r>
              <a:rPr lang="en-GB" sz="1200"/>
              <a:t> - a short knowledge retrieval session at the start of a lesson  The knowledge revisited will have been previously been taught; allowing links between old and new learning. In some cases, interleaving is informed by assessment.</a:t>
            </a:r>
            <a:endParaRPr lang="en-US" sz="1200">
              <a:cs typeface="Calibri"/>
            </a:endParaRPr>
          </a:p>
        </p:txBody>
      </p:sp>
      <p:sp>
        <p:nvSpPr>
          <p:cNvPr id="7" name="Rectangle: Rounded Corners 6">
            <a:extLst>
              <a:ext uri="{FF2B5EF4-FFF2-40B4-BE49-F238E27FC236}">
                <a16:creationId xmlns:a16="http://schemas.microsoft.com/office/drawing/2014/main" id="{D9AC9FCB-CA85-FBDC-91D4-2035263D47AE}"/>
              </a:ext>
            </a:extLst>
          </p:cNvPr>
          <p:cNvSpPr/>
          <p:nvPr/>
        </p:nvSpPr>
        <p:spPr>
          <a:xfrm>
            <a:off x="219072" y="2007787"/>
            <a:ext cx="7100024" cy="373464"/>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F841BD4-BF94-0FEA-31D3-773169AF5E47}"/>
              </a:ext>
            </a:extLst>
          </p:cNvPr>
          <p:cNvSpPr txBox="1"/>
          <p:nvPr/>
        </p:nvSpPr>
        <p:spPr>
          <a:xfrm>
            <a:off x="219071" y="2036734"/>
            <a:ext cx="7078519" cy="276999"/>
          </a:xfrm>
          <a:prstGeom prst="rect">
            <a:avLst/>
          </a:prstGeom>
          <a:noFill/>
        </p:spPr>
        <p:txBody>
          <a:bodyPr wrap="square" rtlCol="0">
            <a:spAutoFit/>
          </a:bodyPr>
          <a:lstStyle/>
          <a:p>
            <a:r>
              <a:rPr lang="en-GB" sz="1200" b="1"/>
              <a:t>Learning objective - </a:t>
            </a:r>
            <a:r>
              <a:rPr lang="en-GB" sz="1200"/>
              <a:t> </a:t>
            </a:r>
            <a:r>
              <a:rPr lang="en-GB" sz="1200" b="0" i="0" u="none" strike="noStrike">
                <a:solidFill>
                  <a:srgbClr val="000000"/>
                </a:solidFill>
                <a:effectLst/>
                <a:latin typeface="Calibri" panose="020F0502020204030204" pitchFamily="34" charset="0"/>
              </a:rPr>
              <a:t>a brief statement that describes what pupils are expected to learn. </a:t>
            </a:r>
            <a:endParaRPr lang="en-GB" sz="1200"/>
          </a:p>
        </p:txBody>
      </p:sp>
      <p:sp>
        <p:nvSpPr>
          <p:cNvPr id="9" name="Rectangle: Rounded Corners 8">
            <a:extLst>
              <a:ext uri="{FF2B5EF4-FFF2-40B4-BE49-F238E27FC236}">
                <a16:creationId xmlns:a16="http://schemas.microsoft.com/office/drawing/2014/main" id="{A456AEA6-5ECC-9ED5-96F9-5C826723072E}"/>
              </a:ext>
            </a:extLst>
          </p:cNvPr>
          <p:cNvSpPr/>
          <p:nvPr/>
        </p:nvSpPr>
        <p:spPr>
          <a:xfrm>
            <a:off x="219072" y="2493563"/>
            <a:ext cx="7100024" cy="1116412"/>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37DD17E-58B5-A406-B45A-E26EE06D3B95}"/>
              </a:ext>
            </a:extLst>
          </p:cNvPr>
          <p:cNvSpPr txBox="1"/>
          <p:nvPr/>
        </p:nvSpPr>
        <p:spPr>
          <a:xfrm>
            <a:off x="219071" y="2522511"/>
            <a:ext cx="7078519" cy="1015663"/>
          </a:xfrm>
          <a:prstGeom prst="rect">
            <a:avLst/>
          </a:prstGeom>
          <a:noFill/>
        </p:spPr>
        <p:txBody>
          <a:bodyPr wrap="square" rtlCol="0">
            <a:spAutoFit/>
          </a:bodyPr>
          <a:lstStyle/>
          <a:p>
            <a:r>
              <a:rPr lang="en-GB" sz="1200" b="1" dirty="0"/>
              <a:t>Modelling</a:t>
            </a:r>
            <a:r>
              <a:rPr lang="en-GB" sz="1200" dirty="0"/>
              <a:t> - the foundation of effective teaching; revealing the thought processes of an expert learner helps to develop metacognitive skills. Teachers verbalise their metacognitive thinking (‘What do I know about problems like this? What ways of solving them have I used before?’) as they approach and work through a task. </a:t>
            </a:r>
            <a:r>
              <a:rPr lang="en-GB" sz="1200"/>
              <a:t>Scaffolded tasks, such as worked examples, allow pupils to develop their metacognitive and cognitive skills without placing too many demands on their working memory.</a:t>
            </a:r>
            <a:endParaRPr lang="en-US" sz="1200" dirty="0">
              <a:cs typeface="Calibri"/>
            </a:endParaRPr>
          </a:p>
        </p:txBody>
      </p:sp>
      <p:sp>
        <p:nvSpPr>
          <p:cNvPr id="11" name="Rectangle: Rounded Corners 10">
            <a:extLst>
              <a:ext uri="{FF2B5EF4-FFF2-40B4-BE49-F238E27FC236}">
                <a16:creationId xmlns:a16="http://schemas.microsoft.com/office/drawing/2014/main" id="{FC6B92D5-A062-6A0B-2731-114EF77B40E8}"/>
              </a:ext>
            </a:extLst>
          </p:cNvPr>
          <p:cNvSpPr/>
          <p:nvPr/>
        </p:nvSpPr>
        <p:spPr>
          <a:xfrm>
            <a:off x="219072" y="3720587"/>
            <a:ext cx="7100024" cy="75088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5EDE5D9-EF2B-BBB5-D066-2FE3647D47A4}"/>
              </a:ext>
            </a:extLst>
          </p:cNvPr>
          <p:cNvSpPr txBox="1"/>
          <p:nvPr/>
        </p:nvSpPr>
        <p:spPr>
          <a:xfrm>
            <a:off x="219071" y="3749535"/>
            <a:ext cx="7078519" cy="646331"/>
          </a:xfrm>
          <a:prstGeom prst="rect">
            <a:avLst/>
          </a:prstGeom>
          <a:noFill/>
        </p:spPr>
        <p:txBody>
          <a:bodyPr wrap="square" rtlCol="0">
            <a:spAutoFit/>
          </a:bodyPr>
          <a:lstStyle/>
          <a:p>
            <a:r>
              <a:rPr lang="en-GB" sz="1200" b="1"/>
              <a:t>Guided practice  </a:t>
            </a:r>
            <a:r>
              <a:rPr lang="en-GB" sz="1200"/>
              <a:t>- promotes and sustains confidence once a scaffold is removed. Support is gradually withdrawn, allowing pupils to develop skills and strategies before applying them in independent practice. </a:t>
            </a:r>
          </a:p>
          <a:p>
            <a:r>
              <a:rPr lang="en-GB" sz="1200"/>
              <a:t>Pupils will need varying amounts of guided practice.</a:t>
            </a:r>
            <a:endParaRPr lang="en-US" sz="1200">
              <a:cs typeface="Calibri"/>
            </a:endParaRPr>
          </a:p>
        </p:txBody>
      </p:sp>
      <p:sp>
        <p:nvSpPr>
          <p:cNvPr id="13" name="Rectangle: Rounded Corners 12">
            <a:extLst>
              <a:ext uri="{FF2B5EF4-FFF2-40B4-BE49-F238E27FC236}">
                <a16:creationId xmlns:a16="http://schemas.microsoft.com/office/drawing/2014/main" id="{B3C4EE71-A5D3-2B76-5E6A-064495CA4376}"/>
              </a:ext>
            </a:extLst>
          </p:cNvPr>
          <p:cNvSpPr/>
          <p:nvPr/>
        </p:nvSpPr>
        <p:spPr>
          <a:xfrm>
            <a:off x="219072" y="4583051"/>
            <a:ext cx="7100024" cy="1116412"/>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BF7541C-BBBA-31BE-E337-FD16E8C6A6F3}"/>
              </a:ext>
            </a:extLst>
          </p:cNvPr>
          <p:cNvSpPr txBox="1"/>
          <p:nvPr/>
        </p:nvSpPr>
        <p:spPr>
          <a:xfrm>
            <a:off x="219071" y="4611999"/>
            <a:ext cx="7078519" cy="1015663"/>
          </a:xfrm>
          <a:prstGeom prst="rect">
            <a:avLst/>
          </a:prstGeom>
          <a:noFill/>
        </p:spPr>
        <p:txBody>
          <a:bodyPr wrap="square" rtlCol="0">
            <a:spAutoFit/>
          </a:bodyPr>
          <a:lstStyle/>
          <a:p>
            <a:r>
              <a:rPr lang="en-GB" sz="1200" b="1"/>
              <a:t>Independent Practice </a:t>
            </a:r>
            <a:r>
              <a:rPr lang="en-GB" sz="1200"/>
              <a:t>- Activities should be designed, to provide adequate time to practice and embed knowledge, understanding and skills securely. This is typically shown in oracy/subject specific writing activities. Lack of challenge can lead to disengagement and conversely pitching a task to high without manageable steps can demotivate learners. Learning needs to be progressively more demanding whilst supporting those at risk of falling behind.</a:t>
            </a:r>
            <a:endParaRPr lang="en-US" sz="1200">
              <a:cs typeface="Calibri"/>
            </a:endParaRPr>
          </a:p>
        </p:txBody>
      </p:sp>
      <p:sp>
        <p:nvSpPr>
          <p:cNvPr id="15" name="Rectangle: Rounded Corners 14">
            <a:extLst>
              <a:ext uri="{FF2B5EF4-FFF2-40B4-BE49-F238E27FC236}">
                <a16:creationId xmlns:a16="http://schemas.microsoft.com/office/drawing/2014/main" id="{07D95E5B-8037-ED76-5A0C-492BDA19EE30}"/>
              </a:ext>
            </a:extLst>
          </p:cNvPr>
          <p:cNvSpPr/>
          <p:nvPr/>
        </p:nvSpPr>
        <p:spPr>
          <a:xfrm>
            <a:off x="219072" y="5813860"/>
            <a:ext cx="7100024" cy="130131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751A4A38-CB7A-5355-3120-261A91A1E087}"/>
              </a:ext>
            </a:extLst>
          </p:cNvPr>
          <p:cNvSpPr txBox="1"/>
          <p:nvPr/>
        </p:nvSpPr>
        <p:spPr>
          <a:xfrm>
            <a:off x="219071" y="5842808"/>
            <a:ext cx="7078519" cy="1200329"/>
          </a:xfrm>
          <a:prstGeom prst="rect">
            <a:avLst/>
          </a:prstGeom>
          <a:noFill/>
        </p:spPr>
        <p:txBody>
          <a:bodyPr wrap="square" rtlCol="0">
            <a:spAutoFit/>
          </a:bodyPr>
          <a:lstStyle/>
          <a:p>
            <a:r>
              <a:rPr lang="en-GB" sz="1200" b="1"/>
              <a:t>Self-regulated learners </a:t>
            </a:r>
            <a:r>
              <a:rPr lang="en-GB" sz="1200"/>
              <a:t>- are aware of their strengths, weaknesses and how to improve their learning. Learning tasks are approached with:</a:t>
            </a:r>
          </a:p>
          <a:p>
            <a:endParaRPr lang="en-GB" sz="1200"/>
          </a:p>
          <a:p>
            <a:r>
              <a:rPr lang="en-GB" sz="1200"/>
              <a:t>• knowledge of ourselves as a learner</a:t>
            </a:r>
          </a:p>
          <a:p>
            <a:r>
              <a:rPr lang="en-GB" sz="1200"/>
              <a:t>• knowledge of strategies </a:t>
            </a:r>
          </a:p>
          <a:p>
            <a:r>
              <a:rPr lang="en-GB" sz="1200"/>
              <a:t>• knowledge of the task</a:t>
            </a:r>
          </a:p>
        </p:txBody>
      </p:sp>
      <p:sp>
        <p:nvSpPr>
          <p:cNvPr id="17" name="Rectangle: Rounded Corners 16">
            <a:extLst>
              <a:ext uri="{FF2B5EF4-FFF2-40B4-BE49-F238E27FC236}">
                <a16:creationId xmlns:a16="http://schemas.microsoft.com/office/drawing/2014/main" id="{1F16B7CD-F590-2C25-2403-B5E41C6574C8}"/>
              </a:ext>
            </a:extLst>
          </p:cNvPr>
          <p:cNvSpPr/>
          <p:nvPr/>
        </p:nvSpPr>
        <p:spPr>
          <a:xfrm>
            <a:off x="219072" y="7228877"/>
            <a:ext cx="7100024" cy="373464"/>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EA9C4B2C-3505-EEC5-3B02-0FF999CCB303}"/>
              </a:ext>
            </a:extLst>
          </p:cNvPr>
          <p:cNvSpPr txBox="1"/>
          <p:nvPr/>
        </p:nvSpPr>
        <p:spPr>
          <a:xfrm>
            <a:off x="219071" y="7257824"/>
            <a:ext cx="7078519" cy="276999"/>
          </a:xfrm>
          <a:prstGeom prst="rect">
            <a:avLst/>
          </a:prstGeom>
          <a:noFill/>
        </p:spPr>
        <p:txBody>
          <a:bodyPr wrap="square" rtlCol="0">
            <a:spAutoFit/>
          </a:bodyPr>
          <a:lstStyle/>
          <a:p>
            <a:r>
              <a:rPr lang="en-GB" sz="1200" b="1"/>
              <a:t>Assessment - </a:t>
            </a:r>
            <a:r>
              <a:rPr lang="en-GB" sz="1200"/>
              <a:t>the basis for making inferences about the learning and development of pupils.</a:t>
            </a:r>
          </a:p>
        </p:txBody>
      </p:sp>
      <p:sp>
        <p:nvSpPr>
          <p:cNvPr id="19" name="Rectangle: Rounded Corners 18">
            <a:extLst>
              <a:ext uri="{FF2B5EF4-FFF2-40B4-BE49-F238E27FC236}">
                <a16:creationId xmlns:a16="http://schemas.microsoft.com/office/drawing/2014/main" id="{AA1D18AA-64AF-6E6D-9897-E0699F126C6C}"/>
              </a:ext>
            </a:extLst>
          </p:cNvPr>
          <p:cNvSpPr/>
          <p:nvPr/>
        </p:nvSpPr>
        <p:spPr>
          <a:xfrm>
            <a:off x="213299" y="7712114"/>
            <a:ext cx="7100024" cy="75088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955B335-1B64-80E1-5733-E4001A25911B}"/>
              </a:ext>
            </a:extLst>
          </p:cNvPr>
          <p:cNvSpPr txBox="1"/>
          <p:nvPr/>
        </p:nvSpPr>
        <p:spPr>
          <a:xfrm>
            <a:off x="213298" y="7741062"/>
            <a:ext cx="7078519" cy="646331"/>
          </a:xfrm>
          <a:prstGeom prst="rect">
            <a:avLst/>
          </a:prstGeom>
          <a:noFill/>
        </p:spPr>
        <p:txBody>
          <a:bodyPr wrap="square" rtlCol="0">
            <a:spAutoFit/>
          </a:bodyPr>
          <a:lstStyle/>
          <a:p>
            <a:r>
              <a:rPr lang="en-GB" sz="1200" b="1"/>
              <a:t>Formative assessment</a:t>
            </a:r>
            <a:r>
              <a:rPr lang="en-GB" sz="1200"/>
              <a:t>,- conducted during the learning process, serves as a dynamic tool for continuous improvement. It offers timely feedback, identifies learning gaps, and guides instructional adjustments to meet individual student needs. This ongoing evaluation fosters a responsive and pupil centred environment.</a:t>
            </a:r>
          </a:p>
        </p:txBody>
      </p:sp>
      <p:sp>
        <p:nvSpPr>
          <p:cNvPr id="21" name="Rectangle: Rounded Corners 20">
            <a:extLst>
              <a:ext uri="{FF2B5EF4-FFF2-40B4-BE49-F238E27FC236}">
                <a16:creationId xmlns:a16="http://schemas.microsoft.com/office/drawing/2014/main" id="{12642EA7-1B98-A6AC-AC61-86938CAFD064}"/>
              </a:ext>
            </a:extLst>
          </p:cNvPr>
          <p:cNvSpPr/>
          <p:nvPr/>
        </p:nvSpPr>
        <p:spPr>
          <a:xfrm>
            <a:off x="213299" y="8584079"/>
            <a:ext cx="7100024" cy="1314722"/>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00FB5B53-F6EA-57DE-4527-B15804D6B572}"/>
              </a:ext>
            </a:extLst>
          </p:cNvPr>
          <p:cNvSpPr txBox="1"/>
          <p:nvPr/>
        </p:nvSpPr>
        <p:spPr>
          <a:xfrm>
            <a:off x="213298" y="8613027"/>
            <a:ext cx="7078519" cy="1200329"/>
          </a:xfrm>
          <a:prstGeom prst="rect">
            <a:avLst/>
          </a:prstGeom>
          <a:noFill/>
        </p:spPr>
        <p:txBody>
          <a:bodyPr wrap="square" rtlCol="0">
            <a:spAutoFit/>
          </a:bodyPr>
          <a:lstStyle/>
          <a:p>
            <a:r>
              <a:rPr lang="en-GB" sz="1200" b="1"/>
              <a:t>Summative assessment - </a:t>
            </a:r>
            <a:r>
              <a:rPr lang="en-GB" sz="1200"/>
              <a:t>positioned at the conclusion of a unit or course, provides a comprehensive measure of overall achievement. It serves as a valuable indicator of students' mastery of content, contributing to accountability and grading systems. The combination of formative and summative assessments creates a balanced and effective evaluation system, promoting both real-time learning enhancement and a conclusive measure of academic proficiency. Embracing these assessment strategies ensures a holistic approach to education, catering to the diverse needs of learners while maintaining academic rigor.</a:t>
            </a:r>
          </a:p>
        </p:txBody>
      </p:sp>
      <p:sp>
        <p:nvSpPr>
          <p:cNvPr id="23" name="Slide Number Placeholder 6">
            <a:extLst>
              <a:ext uri="{FF2B5EF4-FFF2-40B4-BE49-F238E27FC236}">
                <a16:creationId xmlns:a16="http://schemas.microsoft.com/office/drawing/2014/main" id="{03500320-108A-560E-0B95-9BA4BA8085EB}"/>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42</a:t>
            </a:fld>
            <a:endParaRPr lang="en-GB" sz="1200" b="1">
              <a:solidFill>
                <a:schemeClr val="bg1"/>
              </a:solidFill>
            </a:endParaRPr>
          </a:p>
        </p:txBody>
      </p:sp>
    </p:spTree>
    <p:extLst>
      <p:ext uri="{BB962C8B-B14F-4D97-AF65-F5344CB8AC3E}">
        <p14:creationId xmlns:p14="http://schemas.microsoft.com/office/powerpoint/2010/main" val="7763193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many icons&#10;&#10;Description automatically generated">
            <a:extLst>
              <a:ext uri="{FF2B5EF4-FFF2-40B4-BE49-F238E27FC236}">
                <a16:creationId xmlns:a16="http://schemas.microsoft.com/office/drawing/2014/main" id="{BA6E03F2-F15D-D236-AD26-013FB883B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4" name="Rectangle 3">
            <a:extLst>
              <a:ext uri="{FF2B5EF4-FFF2-40B4-BE49-F238E27FC236}">
                <a16:creationId xmlns:a16="http://schemas.microsoft.com/office/drawing/2014/main" id="{FB20CCD8-A871-ECCF-66B0-F8DC86D1586E}"/>
              </a:ext>
            </a:extLst>
          </p:cNvPr>
          <p:cNvSpPr/>
          <p:nvPr/>
        </p:nvSpPr>
        <p:spPr>
          <a:xfrm>
            <a:off x="710922" y="5208464"/>
            <a:ext cx="6136105" cy="853290"/>
          </a:xfrm>
          <a:prstGeom prst="rect">
            <a:avLst/>
          </a:prstGeom>
          <a:solidFill>
            <a:srgbClr val="006199"/>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FEFD60F-FABB-5668-A35B-16FC57E0BFAD}"/>
              </a:ext>
            </a:extLst>
          </p:cNvPr>
          <p:cNvSpPr txBox="1"/>
          <p:nvPr/>
        </p:nvSpPr>
        <p:spPr>
          <a:xfrm>
            <a:off x="754640" y="5353784"/>
            <a:ext cx="6136105" cy="584775"/>
          </a:xfrm>
          <a:prstGeom prst="rect">
            <a:avLst/>
          </a:prstGeom>
          <a:noFill/>
        </p:spPr>
        <p:txBody>
          <a:bodyPr wrap="square" rtlCol="0">
            <a:spAutoFit/>
          </a:bodyPr>
          <a:lstStyle/>
          <a:p>
            <a:pPr algn="ctr"/>
            <a:r>
              <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CURRICULUM &amp; CULTURE</a:t>
            </a:r>
          </a:p>
        </p:txBody>
      </p:sp>
      <p:sp>
        <p:nvSpPr>
          <p:cNvPr id="7" name="Rectangle 6">
            <a:extLst>
              <a:ext uri="{FF2B5EF4-FFF2-40B4-BE49-F238E27FC236}">
                <a16:creationId xmlns:a16="http://schemas.microsoft.com/office/drawing/2014/main" id="{FE5B8191-E387-8115-9101-60C7EE2D2444}"/>
              </a:ext>
            </a:extLst>
          </p:cNvPr>
          <p:cNvSpPr/>
          <p:nvPr/>
        </p:nvSpPr>
        <p:spPr>
          <a:xfrm>
            <a:off x="1446663" y="6517650"/>
            <a:ext cx="4647063" cy="1078173"/>
          </a:xfrm>
          <a:prstGeom prst="rect">
            <a:avLst/>
          </a:prstGeom>
          <a:solidFill>
            <a:srgbClr val="006199"/>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5EE371A-116B-6FE8-87A4-5A590D720C06}"/>
              </a:ext>
            </a:extLst>
          </p:cNvPr>
          <p:cNvSpPr txBox="1"/>
          <p:nvPr/>
        </p:nvSpPr>
        <p:spPr>
          <a:xfrm>
            <a:off x="1446663" y="6607564"/>
            <a:ext cx="4647063" cy="954107"/>
          </a:xfrm>
          <a:prstGeom prst="rect">
            <a:avLst/>
          </a:prstGeom>
          <a:noFill/>
        </p:spPr>
        <p:txBody>
          <a:bodyPr wrap="square" rtlCol="0">
            <a:spAutoFit/>
          </a:bodyPr>
          <a:lstStyle/>
          <a:p>
            <a:pPr algn="ctr"/>
            <a:r>
              <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BISHOP HOGARTH</a:t>
            </a:r>
          </a:p>
          <a:p>
            <a:pPr algn="ct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Catholic Education Trust</a:t>
            </a:r>
            <a:endPar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6A93CA37-9914-CEC0-CA34-7DA2AD80C518}"/>
              </a:ext>
            </a:extLst>
          </p:cNvPr>
          <p:cNvSpPr txBox="1"/>
          <p:nvPr/>
        </p:nvSpPr>
        <p:spPr>
          <a:xfrm>
            <a:off x="-519" y="9986930"/>
            <a:ext cx="75586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
        <p:nvSpPr>
          <p:cNvPr id="10" name="Oval 9">
            <a:extLst>
              <a:ext uri="{FF2B5EF4-FFF2-40B4-BE49-F238E27FC236}">
                <a16:creationId xmlns:a16="http://schemas.microsoft.com/office/drawing/2014/main" id="{59211792-CDA5-19F4-F9AD-17841ACFF62A}"/>
              </a:ext>
            </a:extLst>
          </p:cNvPr>
          <p:cNvSpPr/>
          <p:nvPr/>
        </p:nvSpPr>
        <p:spPr>
          <a:xfrm>
            <a:off x="2097986" y="932683"/>
            <a:ext cx="3363702" cy="336370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83301FB-26C7-4F43-DBC6-B05E702AE054}"/>
              </a:ext>
            </a:extLst>
          </p:cNvPr>
          <p:cNvPicPr>
            <a:picLocks noChangeAspect="1"/>
          </p:cNvPicPr>
          <p:nvPr/>
        </p:nvPicPr>
        <p:blipFill>
          <a:blip r:embed="rId3"/>
          <a:stretch>
            <a:fillRect/>
          </a:stretch>
        </p:blipFill>
        <p:spPr>
          <a:xfrm>
            <a:off x="2428977" y="1764373"/>
            <a:ext cx="2699643" cy="1593269"/>
          </a:xfrm>
          <a:prstGeom prst="rect">
            <a:avLst/>
          </a:prstGeom>
        </p:spPr>
      </p:pic>
    </p:spTree>
    <p:extLst>
      <p:ext uri="{BB962C8B-B14F-4D97-AF65-F5344CB8AC3E}">
        <p14:creationId xmlns:p14="http://schemas.microsoft.com/office/powerpoint/2010/main" val="2396228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30F9F-486C-75A8-F72D-3565F068CDEE}"/>
            </a:ext>
          </a:extLst>
        </p:cNvPr>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040F6F41-240B-2659-A7AE-869C75A91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5" name="TextBox 4">
            <a:extLst>
              <a:ext uri="{FF2B5EF4-FFF2-40B4-BE49-F238E27FC236}">
                <a16:creationId xmlns:a16="http://schemas.microsoft.com/office/drawing/2014/main" id="{4BD3B632-C7AD-5EEB-BB52-AA891234106F}"/>
              </a:ext>
            </a:extLst>
          </p:cNvPr>
          <p:cNvSpPr txBox="1"/>
          <p:nvPr/>
        </p:nvSpPr>
        <p:spPr>
          <a:xfrm>
            <a:off x="1708727" y="513591"/>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TRUST VIRTUES</a:t>
            </a:r>
          </a:p>
        </p:txBody>
      </p:sp>
      <p:pic>
        <p:nvPicPr>
          <p:cNvPr id="6" name="Picture 5" descr="A circular chart with text and images&#10;&#10;Description automatically generated with medium confidence">
            <a:extLst>
              <a:ext uri="{FF2B5EF4-FFF2-40B4-BE49-F238E27FC236}">
                <a16:creationId xmlns:a16="http://schemas.microsoft.com/office/drawing/2014/main" id="{52AC7F9D-C0F7-36E9-52B7-29C4A94234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79622" y="3723936"/>
            <a:ext cx="5029208" cy="5014639"/>
          </a:xfrm>
          <a:prstGeom prst="rect">
            <a:avLst/>
          </a:prstGeom>
        </p:spPr>
      </p:pic>
      <p:sp>
        <p:nvSpPr>
          <p:cNvPr id="7" name="Rectangle 6">
            <a:extLst>
              <a:ext uri="{FF2B5EF4-FFF2-40B4-BE49-F238E27FC236}">
                <a16:creationId xmlns:a16="http://schemas.microsoft.com/office/drawing/2014/main" id="{EB970DD3-8F3F-85DF-D592-167EEDFC4CB6}"/>
              </a:ext>
            </a:extLst>
          </p:cNvPr>
          <p:cNvSpPr/>
          <p:nvPr/>
        </p:nvSpPr>
        <p:spPr>
          <a:xfrm>
            <a:off x="-2167" y="8877823"/>
            <a:ext cx="7587385" cy="1068744"/>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975276D-464C-47C1-2162-F98207B2E55E}"/>
              </a:ext>
            </a:extLst>
          </p:cNvPr>
          <p:cNvSpPr txBox="1"/>
          <p:nvPr/>
        </p:nvSpPr>
        <p:spPr>
          <a:xfrm>
            <a:off x="421109" y="8996840"/>
            <a:ext cx="6712085" cy="830997"/>
          </a:xfrm>
          <a:prstGeom prst="rect">
            <a:avLst/>
          </a:prstGeom>
          <a:noFill/>
        </p:spPr>
        <p:txBody>
          <a:bodyPr wrap="square" lIns="91440" tIns="45720" rIns="91440" bIns="45720" rtlCol="0" anchor="t">
            <a:spAutoFit/>
          </a:bodyPr>
          <a:lstStyle/>
          <a:p>
            <a:pPr algn="ctr"/>
            <a:r>
              <a:rPr lang="en-GB" sz="1600" b="1">
                <a:solidFill>
                  <a:schemeClr val="bg1"/>
                </a:solidFill>
                <a:ea typeface="+mn-lt"/>
                <a:cs typeface="+mn-lt"/>
              </a:rPr>
              <a:t>In all that we do, we are guided by our faith, committed to cultivating compassionate individuals who will make a positive impact on the world around them.</a:t>
            </a:r>
          </a:p>
        </p:txBody>
      </p:sp>
      <p:sp>
        <p:nvSpPr>
          <p:cNvPr id="2" name="Slide Number Placeholder 6">
            <a:extLst>
              <a:ext uri="{FF2B5EF4-FFF2-40B4-BE49-F238E27FC236}">
                <a16:creationId xmlns:a16="http://schemas.microsoft.com/office/drawing/2014/main" id="{279E57EE-3FD6-43D3-864B-DA027327D5AD}"/>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5</a:t>
            </a:fld>
            <a:endParaRPr lang="en-GB" sz="1200" b="1">
              <a:solidFill>
                <a:schemeClr val="bg1"/>
              </a:solidFill>
            </a:endParaRPr>
          </a:p>
        </p:txBody>
      </p:sp>
      <p:sp>
        <p:nvSpPr>
          <p:cNvPr id="4" name="TextBox 3">
            <a:extLst>
              <a:ext uri="{FF2B5EF4-FFF2-40B4-BE49-F238E27FC236}">
                <a16:creationId xmlns:a16="http://schemas.microsoft.com/office/drawing/2014/main" id="{EC9F6324-FA57-20B0-C528-B254EDB12407}"/>
              </a:ext>
            </a:extLst>
          </p:cNvPr>
          <p:cNvSpPr txBox="1"/>
          <p:nvPr/>
        </p:nvSpPr>
        <p:spPr>
          <a:xfrm>
            <a:off x="628990" y="1099528"/>
            <a:ext cx="6332463" cy="3585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Calibri Light"/>
                <a:ea typeface="+mn-lt"/>
                <a:cs typeface="+mn-lt"/>
              </a:rPr>
              <a:t>We are committed to providing culture, opportunities, and high-quality experiences to our students. We develop their character by modelling, teaching and shaping the Virtues of:</a:t>
            </a:r>
            <a:endParaRPr lang="en-US" sz="1200" b="1" dirty="0">
              <a:latin typeface="Calibri Light"/>
              <a:ea typeface="Calibri Light"/>
              <a:cs typeface="Calibri" panose="020F0502020204030204"/>
            </a:endParaRPr>
          </a:p>
          <a:p>
            <a:r>
              <a:rPr lang="en-US" sz="1200" b="1" dirty="0">
                <a:latin typeface="Calibri Light"/>
                <a:ea typeface="+mn-lt"/>
                <a:cs typeface="+mn-lt"/>
              </a:rPr>
              <a:t> • Justice and Compassion</a:t>
            </a:r>
            <a:endParaRPr lang="en-US" sz="1200" b="1" dirty="0">
              <a:latin typeface="Calibri Light"/>
              <a:ea typeface="Calibri Light"/>
              <a:cs typeface="Calibri Light"/>
            </a:endParaRPr>
          </a:p>
          <a:p>
            <a:r>
              <a:rPr lang="en-US" sz="1200" b="1" dirty="0">
                <a:latin typeface="Calibri Light"/>
                <a:ea typeface="+mn-lt"/>
                <a:cs typeface="+mn-lt"/>
              </a:rPr>
              <a:t> • Honesty and Responsibility</a:t>
            </a:r>
            <a:endParaRPr lang="en-US" sz="1200" b="1" dirty="0">
              <a:latin typeface="Calibri Light"/>
              <a:ea typeface="Calibri Light"/>
              <a:cs typeface="Calibri Light"/>
            </a:endParaRPr>
          </a:p>
          <a:p>
            <a:r>
              <a:rPr lang="en-US" sz="1200" b="1" dirty="0">
                <a:latin typeface="Calibri Light"/>
                <a:ea typeface="+mn-lt"/>
                <a:cs typeface="+mn-lt"/>
              </a:rPr>
              <a:t> • Respect and Self belief</a:t>
            </a:r>
            <a:endParaRPr lang="en-US" sz="1200" b="1" dirty="0">
              <a:latin typeface="Calibri Light"/>
              <a:ea typeface="Calibri Light"/>
              <a:cs typeface="Calibri Light"/>
            </a:endParaRPr>
          </a:p>
          <a:p>
            <a:r>
              <a:rPr lang="en-US" sz="1200" b="1" dirty="0">
                <a:latin typeface="Calibri Light"/>
                <a:ea typeface="+mn-lt"/>
                <a:cs typeface="+mn-lt"/>
              </a:rPr>
              <a:t> • Confidence and Resilience</a:t>
            </a:r>
          </a:p>
          <a:p>
            <a:endParaRPr lang="en-US" sz="1200" b="1" dirty="0">
              <a:latin typeface="Calibri Light"/>
              <a:ea typeface="+mn-lt"/>
              <a:cs typeface="+mn-lt"/>
            </a:endParaRPr>
          </a:p>
          <a:p>
            <a:r>
              <a:rPr lang="en-US" sz="1200" b="1" dirty="0">
                <a:solidFill>
                  <a:schemeClr val="accent1">
                    <a:lumMod val="75000"/>
                  </a:schemeClr>
                </a:solidFill>
                <a:latin typeface="Calibri Light"/>
                <a:ea typeface="+mn-lt"/>
                <a:cs typeface="+mn-lt"/>
              </a:rPr>
              <a:t>These virtues run through our curriculum and everyday life of the school. They are designed to help pupils develop their sense of self and be ready to move with confidence onto their next chapter.  Our behaviour and reward systems are based around the promotion and celebration of these virtues. </a:t>
            </a:r>
            <a:endParaRPr lang="en-US" sz="1200" b="1" dirty="0">
              <a:solidFill>
                <a:schemeClr val="accent1">
                  <a:lumMod val="75000"/>
                </a:schemeClr>
              </a:solidFill>
              <a:latin typeface="Calibri Light"/>
              <a:ea typeface="Calibri Light"/>
              <a:cs typeface="Calibri"/>
            </a:endParaRPr>
          </a:p>
          <a:p>
            <a:endParaRPr lang="en-US" sz="1200" b="1" dirty="0">
              <a:latin typeface="Calibri Light"/>
              <a:ea typeface="+mn-lt"/>
              <a:cs typeface="+mn-lt"/>
            </a:endParaRPr>
          </a:p>
          <a:p>
            <a:pPr algn="ctr"/>
            <a:r>
              <a:rPr lang="en-US" sz="1200" b="1" i="1" dirty="0">
                <a:latin typeface="Calibri Light"/>
                <a:ea typeface="+mn-lt"/>
                <a:cs typeface="+mn-lt"/>
              </a:rPr>
              <a:t>“I came so that they may have life and have it to the full”</a:t>
            </a:r>
            <a:endParaRPr lang="en-US" sz="1200" b="1" i="1" dirty="0">
              <a:latin typeface="Calibri Light"/>
              <a:ea typeface="Calibri Light"/>
              <a:cs typeface="Calibri Light"/>
            </a:endParaRPr>
          </a:p>
          <a:p>
            <a:pPr algn="ctr"/>
            <a:r>
              <a:rPr lang="en-US" sz="1200" b="1" i="1" dirty="0">
                <a:latin typeface="Calibri Light"/>
                <a:ea typeface="+mn-lt"/>
                <a:cs typeface="+mn-lt"/>
              </a:rPr>
              <a:t>Jn 10:10</a:t>
            </a:r>
            <a:endParaRPr lang="en-US" sz="1200" b="1" i="1" dirty="0">
              <a:latin typeface="Calibri Light"/>
              <a:cs typeface="Calibri Light"/>
            </a:endParaRPr>
          </a:p>
          <a:p>
            <a:endParaRPr lang="en-US" sz="1700" dirty="0">
              <a:cs typeface="Calibri"/>
            </a:endParaRPr>
          </a:p>
          <a:p>
            <a:br>
              <a:rPr lang="en-US" dirty="0"/>
            </a:br>
            <a:endParaRPr lang="en-US" dirty="0"/>
          </a:p>
          <a:p>
            <a:pPr algn="l"/>
            <a:endParaRPr lang="en-US" dirty="0">
              <a:cs typeface="Calibri"/>
            </a:endParaRPr>
          </a:p>
        </p:txBody>
      </p:sp>
      <p:sp>
        <p:nvSpPr>
          <p:cNvPr id="9" name="Rectangle: Rounded Corners 8">
            <a:extLst>
              <a:ext uri="{FF2B5EF4-FFF2-40B4-BE49-F238E27FC236}">
                <a16:creationId xmlns:a16="http://schemas.microsoft.com/office/drawing/2014/main" id="{D08E552E-DDCB-20AD-D69D-8BA493198C23}"/>
              </a:ext>
            </a:extLst>
          </p:cNvPr>
          <p:cNvSpPr/>
          <p:nvPr/>
        </p:nvSpPr>
        <p:spPr>
          <a:xfrm>
            <a:off x="417590" y="1002810"/>
            <a:ext cx="6712526" cy="2636109"/>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0" name="TextBox 9">
            <a:extLst>
              <a:ext uri="{FF2B5EF4-FFF2-40B4-BE49-F238E27FC236}">
                <a16:creationId xmlns:a16="http://schemas.microsoft.com/office/drawing/2014/main" id="{D0503AE0-8910-1683-6FFE-D316433CF9D0}"/>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4235864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88BC2917-B618-940A-DCDC-316C19291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9" name="Rectangle: Rounded Corners 8">
            <a:extLst>
              <a:ext uri="{FF2B5EF4-FFF2-40B4-BE49-F238E27FC236}">
                <a16:creationId xmlns:a16="http://schemas.microsoft.com/office/drawing/2014/main" id="{1AC5637E-A1A8-60E1-AB51-A7A762126219}"/>
              </a:ext>
            </a:extLst>
          </p:cNvPr>
          <p:cNvSpPr/>
          <p:nvPr/>
        </p:nvSpPr>
        <p:spPr>
          <a:xfrm>
            <a:off x="1200120" y="1333113"/>
            <a:ext cx="4975166" cy="2239983"/>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 name="Rectangle 1">
            <a:extLst>
              <a:ext uri="{FF2B5EF4-FFF2-40B4-BE49-F238E27FC236}">
                <a16:creationId xmlns:a16="http://schemas.microsoft.com/office/drawing/2014/main" id="{EB4AEC7F-4E45-0140-B93E-6226A949E061}"/>
              </a:ext>
            </a:extLst>
          </p:cNvPr>
          <p:cNvSpPr/>
          <p:nvPr/>
        </p:nvSpPr>
        <p:spPr>
          <a:xfrm>
            <a:off x="1691999" y="437534"/>
            <a:ext cx="4182856" cy="617370"/>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B44E80E-A68C-63C9-3D6A-C5AA59B038C4}"/>
              </a:ext>
            </a:extLst>
          </p:cNvPr>
          <p:cNvSpPr txBox="1"/>
          <p:nvPr/>
        </p:nvSpPr>
        <p:spPr>
          <a:xfrm>
            <a:off x="1716137" y="452918"/>
            <a:ext cx="4137891" cy="584775"/>
          </a:xfrm>
          <a:prstGeom prst="rect">
            <a:avLst/>
          </a:prstGeom>
          <a:noFill/>
        </p:spPr>
        <p:txBody>
          <a:bodyPr wrap="square" lIns="91440" tIns="45720" rIns="91440" bIns="45720" rtlCol="0" anchor="t">
            <a:spAutoFit/>
          </a:bodyPr>
          <a:lstStyle/>
          <a:p>
            <a:pPr algn="ctr"/>
            <a:r>
              <a:rPr lang="en-GB" sz="2000" b="1">
                <a:solidFill>
                  <a:schemeClr val="bg1"/>
                </a:solidFill>
                <a:latin typeface="Open Sans"/>
                <a:ea typeface="Open Sans"/>
                <a:cs typeface="Open Sans"/>
              </a:rPr>
              <a:t>SAFEGUARDING CULTURE</a:t>
            </a:r>
          </a:p>
          <a:p>
            <a:pPr algn="ctr"/>
            <a:r>
              <a:rPr lang="en-GB" sz="1200" b="1" i="1">
                <a:solidFill>
                  <a:schemeClr val="bg1"/>
                </a:solidFill>
                <a:latin typeface="Open Sans"/>
                <a:ea typeface="Open Sans"/>
                <a:cs typeface="Open Sans"/>
              </a:rPr>
              <a:t>It could happen here…</a:t>
            </a:r>
          </a:p>
        </p:txBody>
      </p:sp>
      <p:sp>
        <p:nvSpPr>
          <p:cNvPr id="8" name="TextBox 7">
            <a:extLst>
              <a:ext uri="{FF2B5EF4-FFF2-40B4-BE49-F238E27FC236}">
                <a16:creationId xmlns:a16="http://schemas.microsoft.com/office/drawing/2014/main" id="{76D0BDF1-423D-1EDC-546A-E02121146BE8}"/>
              </a:ext>
            </a:extLst>
          </p:cNvPr>
          <p:cNvSpPr txBox="1"/>
          <p:nvPr/>
        </p:nvSpPr>
        <p:spPr>
          <a:xfrm>
            <a:off x="404966" y="9802412"/>
            <a:ext cx="6712085" cy="338554"/>
          </a:xfrm>
          <a:prstGeom prst="rect">
            <a:avLst/>
          </a:prstGeom>
          <a:noFill/>
        </p:spPr>
        <p:txBody>
          <a:bodyPr wrap="square" lIns="91440" tIns="45720" rIns="91440" bIns="45720" rtlCol="0" anchor="t">
            <a:spAutoFit/>
          </a:bodyPr>
          <a:lstStyle/>
          <a:p>
            <a:pPr algn="ctr"/>
            <a:r>
              <a:rPr lang="en-GB" sz="1600" b="1">
                <a:solidFill>
                  <a:srgbClr val="006199"/>
                </a:solidFill>
                <a:latin typeface="Open Sans"/>
                <a:ea typeface="Open Sans"/>
                <a:cs typeface="Open Sans"/>
              </a:rPr>
              <a:t>SAFEGUARDING IS EVERYONE’S RESPONSIBILITY</a:t>
            </a:r>
          </a:p>
        </p:txBody>
      </p:sp>
      <p:sp>
        <p:nvSpPr>
          <p:cNvPr id="10" name="Rectangle: Rounded Corners 9">
            <a:extLst>
              <a:ext uri="{FF2B5EF4-FFF2-40B4-BE49-F238E27FC236}">
                <a16:creationId xmlns:a16="http://schemas.microsoft.com/office/drawing/2014/main" id="{533C0B0D-0C65-2299-E48A-7544A52FE7E1}"/>
              </a:ext>
            </a:extLst>
          </p:cNvPr>
          <p:cNvSpPr/>
          <p:nvPr/>
        </p:nvSpPr>
        <p:spPr>
          <a:xfrm>
            <a:off x="406725" y="3808640"/>
            <a:ext cx="3338783" cy="2616080"/>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3" name="TextBox 2">
            <a:extLst>
              <a:ext uri="{FF2B5EF4-FFF2-40B4-BE49-F238E27FC236}">
                <a16:creationId xmlns:a16="http://schemas.microsoft.com/office/drawing/2014/main" id="{E8F26117-AF3B-F149-BDB8-E2B5BD56592E}"/>
              </a:ext>
            </a:extLst>
          </p:cNvPr>
          <p:cNvSpPr txBox="1"/>
          <p:nvPr/>
        </p:nvSpPr>
        <p:spPr>
          <a:xfrm>
            <a:off x="629491" y="8867306"/>
            <a:ext cx="59796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ea typeface="+mn-lt"/>
                <a:cs typeface="+mn-lt"/>
              </a:rPr>
              <a:t>Trust Expectations at School Improvement level: </a:t>
            </a:r>
            <a:endParaRPr lang="en-US" sz="1200">
              <a:ea typeface="+mn-lt"/>
              <a:cs typeface="+mn-lt"/>
            </a:endParaRPr>
          </a:p>
          <a:p>
            <a:r>
              <a:rPr lang="en-GB" sz="1200">
                <a:ea typeface="Verdana"/>
                <a:cs typeface="Calibri"/>
              </a:rPr>
              <a:t>Report to Governors and Directors with an accurate view of safeguarding</a:t>
            </a:r>
            <a:endParaRPr lang="en-US" sz="1200">
              <a:ea typeface="Verdana"/>
              <a:cs typeface="Calibri"/>
            </a:endParaRPr>
          </a:p>
          <a:p>
            <a:r>
              <a:rPr lang="en-GB" sz="1200">
                <a:ea typeface="Verdana"/>
                <a:cs typeface="Calibri"/>
              </a:rPr>
              <a:t>Work with individual schools where safeguarding support is needed </a:t>
            </a:r>
            <a:endParaRPr lang="en-US" sz="1200">
              <a:ea typeface="Verdana"/>
              <a:cs typeface="Calibri"/>
            </a:endParaRPr>
          </a:p>
        </p:txBody>
      </p:sp>
      <p:sp>
        <p:nvSpPr>
          <p:cNvPr id="11" name="TextBox 10">
            <a:extLst>
              <a:ext uri="{FF2B5EF4-FFF2-40B4-BE49-F238E27FC236}">
                <a16:creationId xmlns:a16="http://schemas.microsoft.com/office/drawing/2014/main" id="{FA513130-F431-64DD-D0E7-E71664C159B9}"/>
              </a:ext>
            </a:extLst>
          </p:cNvPr>
          <p:cNvSpPr txBox="1"/>
          <p:nvPr/>
        </p:nvSpPr>
        <p:spPr>
          <a:xfrm>
            <a:off x="1384389" y="1397287"/>
            <a:ext cx="4944257" cy="1938992"/>
          </a:xfrm>
          <a:prstGeom prst="rect">
            <a:avLst/>
          </a:prstGeom>
          <a:noFill/>
        </p:spPr>
        <p:txBody>
          <a:bodyPr wrap="square" lIns="91440" tIns="45720" rIns="91440" bIns="45720" rtlCol="0" anchor="t">
            <a:spAutoFit/>
          </a:bodyPr>
          <a:lstStyle/>
          <a:p>
            <a:r>
              <a:rPr lang="en-GB" sz="1200" b="1" dirty="0">
                <a:ea typeface="+mn-lt"/>
                <a:cs typeface="+mn-lt"/>
              </a:rPr>
              <a:t>St Bede’s will: </a:t>
            </a:r>
            <a:endParaRPr lang="en-US" sz="1200" dirty="0">
              <a:ea typeface="+mn-lt"/>
              <a:cs typeface="+mn-lt"/>
            </a:endParaRPr>
          </a:p>
          <a:p>
            <a:pPr marL="171450" indent="-171450">
              <a:buFont typeface="Arial" panose="020B0604020202020204" pitchFamily="34" charset="0"/>
              <a:buChar char="•"/>
            </a:pPr>
            <a:r>
              <a:rPr lang="en-GB" sz="1200" dirty="0">
                <a:ea typeface="Verdana"/>
                <a:cs typeface="Calibri"/>
              </a:rPr>
              <a:t>Be a safe environment for all </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Keep one fully up to date Single Central Record (SCR) </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Clearly publicise DSL/DDSL and all key contacts</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Act in the best interests of the child, always</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Have fully trained DSL and DDSLs</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Have a nominated governor for safeguarding </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Induct all new members of staff in safeguarding procedures</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Ensure safer recruitment procedures are followed </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Respond to the Trust online filtering and monitoring system ‘Lightspeed’</a:t>
            </a:r>
          </a:p>
        </p:txBody>
      </p:sp>
      <p:sp>
        <p:nvSpPr>
          <p:cNvPr id="12" name="TextBox 11">
            <a:extLst>
              <a:ext uri="{FF2B5EF4-FFF2-40B4-BE49-F238E27FC236}">
                <a16:creationId xmlns:a16="http://schemas.microsoft.com/office/drawing/2014/main" id="{0D01347D-49EE-C178-CAAE-DB8F6CF34727}"/>
              </a:ext>
            </a:extLst>
          </p:cNvPr>
          <p:cNvSpPr txBox="1"/>
          <p:nvPr/>
        </p:nvSpPr>
        <p:spPr>
          <a:xfrm>
            <a:off x="582088" y="3924550"/>
            <a:ext cx="3051912" cy="2123658"/>
          </a:xfrm>
          <a:prstGeom prst="rect">
            <a:avLst/>
          </a:prstGeom>
          <a:noFill/>
        </p:spPr>
        <p:txBody>
          <a:bodyPr wrap="square" lIns="91440" tIns="45720" rIns="91440" bIns="45720" rtlCol="0" anchor="t">
            <a:spAutoFit/>
          </a:bodyPr>
          <a:lstStyle/>
          <a:p>
            <a:r>
              <a:rPr lang="en-GB" sz="1200" b="1">
                <a:ea typeface="+mn-lt"/>
                <a:cs typeface="+mn-lt"/>
              </a:rPr>
              <a:t>Trust Expectations at school level. Annually, leaders will ensure they:</a:t>
            </a:r>
            <a:endParaRPr lang="en-US" sz="1200">
              <a:ea typeface="+mn-lt"/>
              <a:cs typeface="+mn-lt"/>
            </a:endParaRPr>
          </a:p>
          <a:p>
            <a:pPr marL="171450" indent="-171450">
              <a:buFont typeface="Arial" panose="020B0604020202020204" pitchFamily="34" charset="0"/>
              <a:buChar char="•"/>
            </a:pPr>
            <a:r>
              <a:rPr lang="en-GB" sz="1200">
                <a:ea typeface="Verdana"/>
                <a:cs typeface="Calibri"/>
              </a:rPr>
              <a:t>Have a safeguarding policy – ratified by Governors by the first full week in September</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Publish a safeguarding plan </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Ensure DBS declaration is completed by all and quality assured by leaders </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Complete the Safeguarding Audit – moderated by external consultants</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All staff/governors undertake KCSIE training</a:t>
            </a:r>
          </a:p>
        </p:txBody>
      </p:sp>
      <p:sp>
        <p:nvSpPr>
          <p:cNvPr id="13" name="Rectangle: Rounded Corners 12">
            <a:extLst>
              <a:ext uri="{FF2B5EF4-FFF2-40B4-BE49-F238E27FC236}">
                <a16:creationId xmlns:a16="http://schemas.microsoft.com/office/drawing/2014/main" id="{5C817DE4-8AAF-64F2-6434-BAA36996212F}"/>
              </a:ext>
            </a:extLst>
          </p:cNvPr>
          <p:cNvSpPr/>
          <p:nvPr/>
        </p:nvSpPr>
        <p:spPr>
          <a:xfrm>
            <a:off x="3978020" y="3808639"/>
            <a:ext cx="3194351" cy="1675771"/>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4" name="TextBox 13">
            <a:extLst>
              <a:ext uri="{FF2B5EF4-FFF2-40B4-BE49-F238E27FC236}">
                <a16:creationId xmlns:a16="http://schemas.microsoft.com/office/drawing/2014/main" id="{80A77BAB-59B8-2346-835B-1F466103598A}"/>
              </a:ext>
            </a:extLst>
          </p:cNvPr>
          <p:cNvSpPr txBox="1"/>
          <p:nvPr/>
        </p:nvSpPr>
        <p:spPr>
          <a:xfrm>
            <a:off x="4118747" y="3914751"/>
            <a:ext cx="2923876" cy="1569660"/>
          </a:xfrm>
          <a:prstGeom prst="rect">
            <a:avLst/>
          </a:prstGeom>
          <a:noFill/>
        </p:spPr>
        <p:txBody>
          <a:bodyPr wrap="square" rtlCol="0">
            <a:spAutoFit/>
          </a:bodyPr>
          <a:lstStyle/>
          <a:p>
            <a:r>
              <a:rPr lang="en-GB" sz="1200" b="1" dirty="0">
                <a:ea typeface="+mn-lt"/>
                <a:cs typeface="+mn-lt"/>
              </a:rPr>
              <a:t>Staff will: </a:t>
            </a:r>
            <a:endParaRPr lang="en-US" sz="1200" dirty="0">
              <a:ea typeface="+mn-lt"/>
              <a:cs typeface="+mn-lt"/>
            </a:endParaRPr>
          </a:p>
          <a:p>
            <a:pPr marL="171450" indent="-171450">
              <a:buFont typeface="Arial" panose="020B0604020202020204" pitchFamily="34" charset="0"/>
              <a:buChar char="•"/>
            </a:pPr>
            <a:r>
              <a:rPr lang="en-GB" sz="1200" dirty="0">
                <a:ea typeface="Verdana"/>
                <a:cs typeface="Calibri"/>
              </a:rPr>
              <a:t>Adhere to the Safeguarding Policy </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Know who the DSL/DDSLs are in the school they are working in </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Listen to and take seriously disclosures or information that a child may be at risk </a:t>
            </a:r>
          </a:p>
          <a:p>
            <a:pPr marL="171450" indent="-171450">
              <a:buFont typeface="Arial" panose="020B0604020202020204" pitchFamily="34" charset="0"/>
              <a:buChar char="•"/>
            </a:pPr>
            <a:r>
              <a:rPr lang="en-GB" sz="1200" dirty="0">
                <a:ea typeface="Verdana"/>
                <a:cs typeface="Calibri"/>
              </a:rPr>
              <a:t>Undertake appropriate training related to contextual safeguarding. </a:t>
            </a:r>
          </a:p>
        </p:txBody>
      </p:sp>
      <p:sp>
        <p:nvSpPr>
          <p:cNvPr id="15" name="Rectangle: Rounded Corners 14">
            <a:extLst>
              <a:ext uri="{FF2B5EF4-FFF2-40B4-BE49-F238E27FC236}">
                <a16:creationId xmlns:a16="http://schemas.microsoft.com/office/drawing/2014/main" id="{49B1B9AA-CDA9-9586-EE51-AE4E40A22FE3}"/>
              </a:ext>
            </a:extLst>
          </p:cNvPr>
          <p:cNvSpPr/>
          <p:nvPr/>
        </p:nvSpPr>
        <p:spPr>
          <a:xfrm>
            <a:off x="3951274" y="5508090"/>
            <a:ext cx="3194351" cy="299969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6" name="TextBox 15">
            <a:extLst>
              <a:ext uri="{FF2B5EF4-FFF2-40B4-BE49-F238E27FC236}">
                <a16:creationId xmlns:a16="http://schemas.microsoft.com/office/drawing/2014/main" id="{17260108-55C1-A7CE-9CB6-3E473A829918}"/>
              </a:ext>
            </a:extLst>
          </p:cNvPr>
          <p:cNvSpPr txBox="1"/>
          <p:nvPr/>
        </p:nvSpPr>
        <p:spPr>
          <a:xfrm>
            <a:off x="4000865" y="5592689"/>
            <a:ext cx="3138412" cy="2308324"/>
          </a:xfrm>
          <a:prstGeom prst="rect">
            <a:avLst/>
          </a:prstGeom>
          <a:noFill/>
        </p:spPr>
        <p:txBody>
          <a:bodyPr wrap="square" lIns="91440" tIns="45720" rIns="91440" bIns="45720" rtlCol="0" anchor="t">
            <a:spAutoFit/>
          </a:bodyPr>
          <a:lstStyle/>
          <a:p>
            <a:r>
              <a:rPr lang="en-GB" sz="1200" b="1">
                <a:ea typeface="+mn-lt"/>
                <a:cs typeface="+mn-lt"/>
              </a:rPr>
              <a:t>What staff should do if they have a concern about a child/ risk of harm?</a:t>
            </a:r>
            <a:r>
              <a:rPr lang="en-GB" sz="1200">
                <a:ea typeface="+mn-lt"/>
                <a:cs typeface="+mn-lt"/>
              </a:rPr>
              <a:t> </a:t>
            </a:r>
          </a:p>
          <a:p>
            <a:endParaRPr lang="en-US" sz="1200">
              <a:ea typeface="+mn-lt"/>
              <a:cs typeface="+mn-lt"/>
            </a:endParaRPr>
          </a:p>
          <a:p>
            <a:r>
              <a:rPr lang="en-GB" sz="1200" b="1">
                <a:ea typeface="Verdana"/>
                <a:cs typeface="Calibri"/>
              </a:rPr>
              <a:t>Clarify</a:t>
            </a:r>
            <a:r>
              <a:rPr lang="en-GB" sz="1200">
                <a:ea typeface="Verdana"/>
                <a:cs typeface="Calibri"/>
              </a:rPr>
              <a:t> the information with open questions </a:t>
            </a:r>
            <a:endParaRPr lang="en-US" sz="1200">
              <a:ea typeface="Verdana"/>
              <a:cs typeface="Calibri"/>
            </a:endParaRPr>
          </a:p>
          <a:p>
            <a:r>
              <a:rPr lang="en-GB" sz="1200" b="1">
                <a:ea typeface="Verdana"/>
                <a:cs typeface="Calibri"/>
              </a:rPr>
              <a:t>Record</a:t>
            </a:r>
            <a:r>
              <a:rPr lang="en-GB" sz="1200">
                <a:ea typeface="Verdana"/>
                <a:cs typeface="Calibri"/>
              </a:rPr>
              <a:t> only what the pupil says </a:t>
            </a:r>
            <a:endParaRPr lang="en-US" sz="1200">
              <a:ea typeface="Verdana"/>
              <a:cs typeface="Calibri"/>
            </a:endParaRPr>
          </a:p>
          <a:p>
            <a:r>
              <a:rPr lang="en-GB" sz="1200" b="1">
                <a:ea typeface="Verdana"/>
                <a:cs typeface="Calibri"/>
              </a:rPr>
              <a:t>Explain</a:t>
            </a:r>
            <a:r>
              <a:rPr lang="en-GB" sz="1200">
                <a:ea typeface="Verdana"/>
                <a:cs typeface="Calibri"/>
              </a:rPr>
              <a:t> that we cannot keep secrets</a:t>
            </a:r>
            <a:endParaRPr lang="en-US" sz="1200">
              <a:ea typeface="Verdana"/>
              <a:cs typeface="Calibri"/>
            </a:endParaRPr>
          </a:p>
          <a:p>
            <a:r>
              <a:rPr lang="en-GB" sz="1200" b="1">
                <a:ea typeface="Verdana"/>
                <a:cs typeface="Calibri"/>
              </a:rPr>
              <a:t>Reassure </a:t>
            </a:r>
            <a:r>
              <a:rPr lang="en-GB" sz="1200">
                <a:ea typeface="Verdana"/>
                <a:cs typeface="Calibri"/>
              </a:rPr>
              <a:t>they will be taken seriously</a:t>
            </a:r>
            <a:endParaRPr lang="en-US" sz="1200">
              <a:ea typeface="Verdana"/>
              <a:cs typeface="Calibri"/>
            </a:endParaRPr>
          </a:p>
          <a:p>
            <a:r>
              <a:rPr lang="en-GB" sz="1200" b="1">
                <a:ea typeface="Verdana"/>
                <a:cs typeface="Calibri"/>
              </a:rPr>
              <a:t>Listen</a:t>
            </a:r>
            <a:r>
              <a:rPr lang="en-GB" sz="1200">
                <a:ea typeface="Verdana"/>
                <a:cs typeface="Calibri"/>
              </a:rPr>
              <a:t> to the child’s wishes/feelings </a:t>
            </a:r>
            <a:endParaRPr lang="en-US" sz="1200">
              <a:ea typeface="Verdana"/>
              <a:cs typeface="Calibri"/>
            </a:endParaRPr>
          </a:p>
          <a:p>
            <a:r>
              <a:rPr lang="en-GB" sz="1200" b="1">
                <a:ea typeface="Verdana"/>
                <a:cs typeface="Calibri"/>
              </a:rPr>
              <a:t>Explain</a:t>
            </a:r>
            <a:r>
              <a:rPr lang="en-GB" sz="1200">
                <a:ea typeface="Verdana"/>
                <a:cs typeface="Calibri"/>
              </a:rPr>
              <a:t> what will happen next </a:t>
            </a:r>
            <a:endParaRPr lang="en-US" sz="1200">
              <a:ea typeface="Verdana"/>
              <a:cs typeface="Calibri"/>
            </a:endParaRPr>
          </a:p>
          <a:p>
            <a:r>
              <a:rPr lang="en-GB" sz="1200" b="1">
                <a:ea typeface="Verdana"/>
                <a:cs typeface="Calibri"/>
              </a:rPr>
              <a:t>Reassure</a:t>
            </a:r>
            <a:r>
              <a:rPr lang="en-GB" sz="1200">
                <a:ea typeface="Verdana"/>
                <a:cs typeface="Calibri"/>
              </a:rPr>
              <a:t> those who ‘need to know’ will be told</a:t>
            </a:r>
            <a:endParaRPr lang="en-US" sz="1200">
              <a:ea typeface="Verdana"/>
              <a:cs typeface="Calibri"/>
            </a:endParaRPr>
          </a:p>
          <a:p>
            <a:r>
              <a:rPr lang="en-GB" sz="1200" b="1">
                <a:ea typeface="Verdana"/>
                <a:cs typeface="Calibri"/>
              </a:rPr>
              <a:t>Ensure</a:t>
            </a:r>
            <a:r>
              <a:rPr lang="en-GB" sz="1200">
                <a:ea typeface="Verdana"/>
                <a:cs typeface="Calibri"/>
              </a:rPr>
              <a:t> referrals are made to the DSLs </a:t>
            </a:r>
            <a:endParaRPr lang="en-US" sz="1200">
              <a:ea typeface="Verdana"/>
              <a:cs typeface="Calibri"/>
            </a:endParaRPr>
          </a:p>
          <a:p>
            <a:r>
              <a:rPr lang="en-GB" sz="1200" b="1">
                <a:ea typeface="Verdana"/>
                <a:cs typeface="Calibri"/>
              </a:rPr>
              <a:t>Record</a:t>
            </a:r>
            <a:r>
              <a:rPr lang="en-GB" sz="1200">
                <a:ea typeface="Verdana"/>
                <a:cs typeface="Calibri"/>
              </a:rPr>
              <a:t> the incident in accordance with policy</a:t>
            </a:r>
            <a:endParaRPr lang="en-US" sz="1200">
              <a:ea typeface="Verdana"/>
              <a:cs typeface="Calibri"/>
            </a:endParaRPr>
          </a:p>
        </p:txBody>
      </p:sp>
      <p:sp>
        <p:nvSpPr>
          <p:cNvPr id="17" name="Rectangle: Rounded Corners 16">
            <a:extLst>
              <a:ext uri="{FF2B5EF4-FFF2-40B4-BE49-F238E27FC236}">
                <a16:creationId xmlns:a16="http://schemas.microsoft.com/office/drawing/2014/main" id="{A88D0975-34E8-2AA6-65C4-DE81C783D52B}"/>
              </a:ext>
            </a:extLst>
          </p:cNvPr>
          <p:cNvSpPr/>
          <p:nvPr/>
        </p:nvSpPr>
        <p:spPr>
          <a:xfrm>
            <a:off x="452686" y="6697014"/>
            <a:ext cx="3279748" cy="1810771"/>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8" name="TextBox 17">
            <a:extLst>
              <a:ext uri="{FF2B5EF4-FFF2-40B4-BE49-F238E27FC236}">
                <a16:creationId xmlns:a16="http://schemas.microsoft.com/office/drawing/2014/main" id="{7662F36D-4AEC-DF63-2ADE-325224AD2AF3}"/>
              </a:ext>
            </a:extLst>
          </p:cNvPr>
          <p:cNvSpPr txBox="1"/>
          <p:nvPr/>
        </p:nvSpPr>
        <p:spPr>
          <a:xfrm>
            <a:off x="517476" y="6817710"/>
            <a:ext cx="3087807" cy="1015663"/>
          </a:xfrm>
          <a:prstGeom prst="rect">
            <a:avLst/>
          </a:prstGeom>
          <a:noFill/>
        </p:spPr>
        <p:txBody>
          <a:bodyPr wrap="square" lIns="91440" tIns="45720" rIns="91440" bIns="45720" rtlCol="0" anchor="t">
            <a:spAutoFit/>
          </a:bodyPr>
          <a:lstStyle/>
          <a:p>
            <a:r>
              <a:rPr lang="en-GB" sz="1200" b="1" dirty="0">
                <a:ea typeface="+mn-lt"/>
                <a:cs typeface="+mn-lt"/>
              </a:rPr>
              <a:t>Concerns about staff:</a:t>
            </a:r>
            <a:endParaRPr lang="en-US" sz="1200" dirty="0">
              <a:ea typeface="+mn-lt"/>
              <a:cs typeface="+mn-lt"/>
            </a:endParaRPr>
          </a:p>
          <a:p>
            <a:pPr marL="171450" indent="-171450">
              <a:buFont typeface="Arial" panose="020B0604020202020204" pitchFamily="34" charset="0"/>
              <a:buChar char="•"/>
            </a:pPr>
            <a:r>
              <a:rPr lang="en-GB" sz="1200" dirty="0">
                <a:ea typeface="Verdana"/>
                <a:cs typeface="Calibri"/>
              </a:rPr>
              <a:t>If about a member of staff refer to HT </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If about the HT, refer to the CEO</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If about the CEO, refer to Chair of Directors </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Trust Safeguarding Lead</a:t>
            </a:r>
          </a:p>
        </p:txBody>
      </p:sp>
      <p:sp>
        <p:nvSpPr>
          <p:cNvPr id="19" name="Rectangle: Rounded Corners 18">
            <a:extLst>
              <a:ext uri="{FF2B5EF4-FFF2-40B4-BE49-F238E27FC236}">
                <a16:creationId xmlns:a16="http://schemas.microsoft.com/office/drawing/2014/main" id="{E326FD4D-080D-D81D-AFBF-C874AA7582AB}"/>
              </a:ext>
            </a:extLst>
          </p:cNvPr>
          <p:cNvSpPr/>
          <p:nvPr/>
        </p:nvSpPr>
        <p:spPr>
          <a:xfrm>
            <a:off x="452686" y="8794660"/>
            <a:ext cx="6686591" cy="7717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6" name="Slide Number Placeholder 6">
            <a:extLst>
              <a:ext uri="{FF2B5EF4-FFF2-40B4-BE49-F238E27FC236}">
                <a16:creationId xmlns:a16="http://schemas.microsoft.com/office/drawing/2014/main" id="{04403477-EB57-B0EC-2E78-849EDFAAB7BB}"/>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6</a:t>
            </a:fld>
            <a:endParaRPr lang="en-GB" sz="1200" b="1">
              <a:solidFill>
                <a:schemeClr val="bg1"/>
              </a:solidFill>
            </a:endParaRPr>
          </a:p>
        </p:txBody>
      </p:sp>
      <p:sp>
        <p:nvSpPr>
          <p:cNvPr id="20" name="TextBox 19">
            <a:extLst>
              <a:ext uri="{FF2B5EF4-FFF2-40B4-BE49-F238E27FC236}">
                <a16:creationId xmlns:a16="http://schemas.microsoft.com/office/drawing/2014/main" id="{7DC7935A-656C-1F2A-ABA7-512EA57E11E1}"/>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480403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12E50E59-A274-E26A-7945-6201F00FA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2" name="Rectangle 1">
            <a:extLst>
              <a:ext uri="{FF2B5EF4-FFF2-40B4-BE49-F238E27FC236}">
                <a16:creationId xmlns:a16="http://schemas.microsoft.com/office/drawing/2014/main" id="{EB4AEC7F-4E45-0140-B93E-6226A949E061}"/>
              </a:ext>
            </a:extLst>
          </p:cNvPr>
          <p:cNvSpPr/>
          <p:nvPr/>
        </p:nvSpPr>
        <p:spPr>
          <a:xfrm>
            <a:off x="1708727" y="328916"/>
            <a:ext cx="4137891" cy="49530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B44E80E-A68C-63C9-3D6A-C5AA59B038C4}"/>
              </a:ext>
            </a:extLst>
          </p:cNvPr>
          <p:cNvSpPr txBox="1"/>
          <p:nvPr/>
        </p:nvSpPr>
        <p:spPr>
          <a:xfrm>
            <a:off x="1724746" y="407945"/>
            <a:ext cx="4137891" cy="369332"/>
          </a:xfrm>
          <a:prstGeom prst="rect">
            <a:avLst/>
          </a:prstGeom>
          <a:noFill/>
        </p:spPr>
        <p:txBody>
          <a:bodyPr wrap="square" lIns="91440" tIns="45720" rIns="91440" bIns="45720" rtlCol="0" anchor="t">
            <a:spAutoFit/>
          </a:bodyPr>
          <a:lstStyle/>
          <a:p>
            <a:pPr algn="ctr"/>
            <a:r>
              <a:rPr lang="en-GB" b="1" dirty="0">
                <a:solidFill>
                  <a:schemeClr val="bg1"/>
                </a:solidFill>
                <a:latin typeface="Open Sans"/>
                <a:ea typeface="Open Sans"/>
                <a:cs typeface="Open Sans"/>
              </a:rPr>
              <a:t>ATTENDANCE CULTURE</a:t>
            </a:r>
            <a:endParaRPr lang="en-US" dirty="0"/>
          </a:p>
        </p:txBody>
      </p:sp>
      <p:sp>
        <p:nvSpPr>
          <p:cNvPr id="3" name="TextBox 2">
            <a:extLst>
              <a:ext uri="{FF2B5EF4-FFF2-40B4-BE49-F238E27FC236}">
                <a16:creationId xmlns:a16="http://schemas.microsoft.com/office/drawing/2014/main" id="{1B157B9F-504E-B205-4416-D71F083115E3}"/>
              </a:ext>
            </a:extLst>
          </p:cNvPr>
          <p:cNvSpPr txBox="1"/>
          <p:nvPr/>
        </p:nvSpPr>
        <p:spPr>
          <a:xfrm>
            <a:off x="286089" y="2537403"/>
            <a:ext cx="303617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ea typeface="+mn-lt"/>
                <a:cs typeface="+mn-lt"/>
              </a:rPr>
              <a:t>St Bede’s will:</a:t>
            </a:r>
            <a:br>
              <a:rPr lang="en-GB" sz="1200" b="1" dirty="0">
                <a:ea typeface="+mn-lt"/>
                <a:cs typeface="+mn-lt"/>
              </a:rPr>
            </a:br>
            <a:endParaRPr lang="en-US" sz="1200" b="1" dirty="0">
              <a:ea typeface="+mn-lt"/>
              <a:cs typeface="+mn-lt"/>
            </a:endParaRPr>
          </a:p>
          <a:p>
            <a:pPr marL="171450" indent="-171450">
              <a:buFont typeface="Arial" panose="020B0604020202020204" pitchFamily="34" charset="0"/>
              <a:buChar char="•"/>
            </a:pPr>
            <a:r>
              <a:rPr lang="en-GB" sz="1200" dirty="0">
                <a:ea typeface="Verdana"/>
                <a:cs typeface="Calibri"/>
              </a:rPr>
              <a:t>Have positive relationships, with a fair and consistent approach that pays particular attention to our disadvantaged pupils. </a:t>
            </a:r>
            <a:br>
              <a:rPr lang="en-GB" sz="1200" dirty="0">
                <a:ea typeface="Verdana"/>
                <a:cs typeface="Calibri"/>
              </a:rPr>
            </a:b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Breakdown barriers</a:t>
            </a:r>
            <a:br>
              <a:rPr lang="en-GB" sz="1200" dirty="0">
                <a:ea typeface="Verdana"/>
                <a:cs typeface="Calibri"/>
              </a:rPr>
            </a:b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Ensure pupils feel safe, secure, and valued</a:t>
            </a:r>
            <a:br>
              <a:rPr lang="en-GB" sz="1200" dirty="0">
                <a:ea typeface="Verdana"/>
                <a:cs typeface="Calibri"/>
              </a:rPr>
            </a:b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Adhere to statutory guidance </a:t>
            </a:r>
            <a:br>
              <a:rPr lang="en-GB" sz="1200" dirty="0">
                <a:ea typeface="Verdana"/>
                <a:cs typeface="Calibri"/>
              </a:rPr>
            </a:b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Have robust procedures and a policy that is understood by all.</a:t>
            </a:r>
            <a:endParaRPr lang="en-US" sz="1200" dirty="0">
              <a:ea typeface="Verdana"/>
              <a:cs typeface="Calibri"/>
            </a:endParaRPr>
          </a:p>
        </p:txBody>
      </p:sp>
      <p:sp>
        <p:nvSpPr>
          <p:cNvPr id="6" name="Rectangle: Rounded Corners 5">
            <a:extLst>
              <a:ext uri="{FF2B5EF4-FFF2-40B4-BE49-F238E27FC236}">
                <a16:creationId xmlns:a16="http://schemas.microsoft.com/office/drawing/2014/main" id="{3BDE5527-5C9A-643B-8701-3CD6B201121B}"/>
              </a:ext>
            </a:extLst>
          </p:cNvPr>
          <p:cNvSpPr/>
          <p:nvPr/>
        </p:nvSpPr>
        <p:spPr>
          <a:xfrm>
            <a:off x="221375" y="951945"/>
            <a:ext cx="7189241" cy="1492918"/>
          </a:xfrm>
          <a:prstGeom prst="roundRect">
            <a:avLst/>
          </a:prstGeom>
          <a:solidFill>
            <a:srgbClr val="15243C"/>
          </a:solid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aphicFrame>
        <p:nvGraphicFramePr>
          <p:cNvPr id="13" name="Table 12">
            <a:extLst>
              <a:ext uri="{FF2B5EF4-FFF2-40B4-BE49-F238E27FC236}">
                <a16:creationId xmlns:a16="http://schemas.microsoft.com/office/drawing/2014/main" id="{E3EC8FC7-2211-1768-F1FD-BAB3B76C524D}"/>
              </a:ext>
            </a:extLst>
          </p:cNvPr>
          <p:cNvGraphicFramePr>
            <a:graphicFrameLocks noGrp="1"/>
          </p:cNvGraphicFramePr>
          <p:nvPr>
            <p:extLst>
              <p:ext uri="{D42A27DB-BD31-4B8C-83A1-F6EECF244321}">
                <p14:modId xmlns:p14="http://schemas.microsoft.com/office/powerpoint/2010/main" val="4138871225"/>
              </p:ext>
            </p:extLst>
          </p:nvPr>
        </p:nvGraphicFramePr>
        <p:xfrm>
          <a:off x="3480572" y="2507720"/>
          <a:ext cx="3853394" cy="2522671"/>
        </p:xfrm>
        <a:graphic>
          <a:graphicData uri="http://schemas.openxmlformats.org/drawingml/2006/table">
            <a:tbl>
              <a:tblPr firstRow="1" firstCol="1" bandRow="1"/>
              <a:tblGrid>
                <a:gridCol w="986578">
                  <a:extLst>
                    <a:ext uri="{9D8B030D-6E8A-4147-A177-3AD203B41FA5}">
                      <a16:colId xmlns:a16="http://schemas.microsoft.com/office/drawing/2014/main" val="3277841732"/>
                    </a:ext>
                  </a:extLst>
                </a:gridCol>
                <a:gridCol w="2866816">
                  <a:extLst>
                    <a:ext uri="{9D8B030D-6E8A-4147-A177-3AD203B41FA5}">
                      <a16:colId xmlns:a16="http://schemas.microsoft.com/office/drawing/2014/main" val="2733972630"/>
                    </a:ext>
                  </a:extLst>
                </a:gridCol>
              </a:tblGrid>
              <a:tr h="387111">
                <a:tc>
                  <a:txBody>
                    <a:bodyPr/>
                    <a:lstStyle/>
                    <a:p>
                      <a:pPr algn="ctr">
                        <a:lnSpc>
                          <a:spcPct val="107000"/>
                        </a:lnSpc>
                        <a:spcAft>
                          <a:spcPts val="800"/>
                        </a:spcAft>
                      </a:pPr>
                      <a:r>
                        <a:rPr lang="en-GB" sz="1200" b="1" kern="100">
                          <a:solidFill>
                            <a:schemeClr val="bg1"/>
                          </a:solidFill>
                          <a:effectLst/>
                          <a:latin typeface="Calibri" panose="020F0502020204030204" pitchFamily="34" charset="0"/>
                          <a:ea typeface="Calibri" panose="020F0502020204030204" pitchFamily="34" charset="0"/>
                          <a:cs typeface="Arial" panose="020B0604020202020204" pitchFamily="34" charset="0"/>
                        </a:rPr>
                        <a:t>98% - 100%</a:t>
                      </a:r>
                      <a:endParaRPr lang="en-GB" sz="1600" kern="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243C"/>
                    </a:solidFill>
                  </a:tcPr>
                </a:tc>
                <a:tc>
                  <a:txBody>
                    <a:bodyPr/>
                    <a:lstStyle/>
                    <a:p>
                      <a:pPr algn="ctr">
                        <a:lnSpc>
                          <a:spcPct val="107000"/>
                        </a:lnSpc>
                        <a:spcAft>
                          <a:spcPts val="800"/>
                        </a:spcAft>
                      </a:pPr>
                      <a:r>
                        <a:rPr lang="en-GB" sz="1200" b="1" kern="100">
                          <a:solidFill>
                            <a:schemeClr val="bg1"/>
                          </a:solidFill>
                          <a:effectLst/>
                          <a:latin typeface="Calibri" panose="020F0502020204030204" pitchFamily="34" charset="0"/>
                          <a:ea typeface="Calibri" panose="020F0502020204030204" pitchFamily="34" charset="0"/>
                          <a:cs typeface="Arial" panose="020B0604020202020204" pitchFamily="34" charset="0"/>
                        </a:rPr>
                        <a:t>Expected. Celebrate pupil attendance</a:t>
                      </a:r>
                      <a:endParaRPr lang="en-GB" sz="1600" kern="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243C"/>
                    </a:solidFill>
                  </a:tcPr>
                </a:tc>
                <a:extLst>
                  <a:ext uri="{0D108BD9-81ED-4DB2-BD59-A6C34878D82A}">
                    <a16:rowId xmlns:a16="http://schemas.microsoft.com/office/drawing/2014/main" val="1134434604"/>
                  </a:ext>
                </a:extLst>
              </a:tr>
              <a:tr h="399784">
                <a:tc>
                  <a:txBody>
                    <a:bodyPr/>
                    <a:lstStyle/>
                    <a:p>
                      <a:pPr algn="ctr">
                        <a:lnSpc>
                          <a:spcPct val="107000"/>
                        </a:lnSpc>
                        <a:spcAft>
                          <a:spcPts val="800"/>
                        </a:spcAft>
                      </a:pPr>
                      <a:r>
                        <a:rPr lang="en-GB" sz="1200" b="1" kern="100">
                          <a:solidFill>
                            <a:schemeClr val="bg1"/>
                          </a:solidFill>
                          <a:effectLst/>
                          <a:latin typeface="Calibri" panose="020F0502020204030204" pitchFamily="34" charset="0"/>
                          <a:ea typeface="Calibri" panose="020F0502020204030204" pitchFamily="34" charset="0"/>
                          <a:cs typeface="Arial" panose="020B0604020202020204" pitchFamily="34" charset="0"/>
                        </a:rPr>
                        <a:t>95% - 97%</a:t>
                      </a:r>
                      <a:endParaRPr lang="en-GB" sz="1600" kern="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199"/>
                    </a:solidFill>
                  </a:tcPr>
                </a:tc>
                <a:tc>
                  <a:txBody>
                    <a:bodyPr/>
                    <a:lstStyle/>
                    <a:p>
                      <a:pPr algn="ctr">
                        <a:lnSpc>
                          <a:spcPct val="107000"/>
                        </a:lnSpc>
                        <a:spcAft>
                          <a:spcPts val="800"/>
                        </a:spcAft>
                      </a:pPr>
                      <a:r>
                        <a:rPr lang="en-GB" sz="1200" b="1" kern="100">
                          <a:solidFill>
                            <a:schemeClr val="bg1"/>
                          </a:solidFill>
                          <a:effectLst/>
                          <a:latin typeface="Calibri" panose="020F0502020204030204" pitchFamily="34" charset="0"/>
                          <a:ea typeface="Calibri" panose="020F0502020204030204" pitchFamily="34" charset="0"/>
                          <a:cs typeface="Arial" panose="020B0604020202020204" pitchFamily="34" charset="0"/>
                        </a:rPr>
                        <a:t>Start informal monitoring</a:t>
                      </a:r>
                      <a:endParaRPr lang="en-GB" sz="1600" kern="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199"/>
                    </a:solidFill>
                  </a:tcPr>
                </a:tc>
                <a:extLst>
                  <a:ext uri="{0D108BD9-81ED-4DB2-BD59-A6C34878D82A}">
                    <a16:rowId xmlns:a16="http://schemas.microsoft.com/office/drawing/2014/main" val="1164812329"/>
                  </a:ext>
                </a:extLst>
              </a:tr>
              <a:tr h="578592">
                <a:tc>
                  <a:txBody>
                    <a:bodyPr/>
                    <a:lstStyle/>
                    <a:p>
                      <a:pPr algn="ctr">
                        <a:lnSpc>
                          <a:spcPct val="107000"/>
                        </a:lnSpc>
                        <a:spcAft>
                          <a:spcPts val="800"/>
                        </a:spcAft>
                      </a:pPr>
                      <a:r>
                        <a:rPr lang="en-GB" sz="1200" b="1" kern="100">
                          <a:solidFill>
                            <a:schemeClr val="bg1"/>
                          </a:solidFill>
                          <a:effectLst/>
                          <a:latin typeface="Calibri" panose="020F0502020204030204" pitchFamily="34" charset="0"/>
                          <a:ea typeface="Calibri" panose="020F0502020204030204" pitchFamily="34" charset="0"/>
                          <a:cs typeface="Arial" panose="020B0604020202020204" pitchFamily="34" charset="0"/>
                        </a:rPr>
                        <a:t>95% - 90%</a:t>
                      </a:r>
                      <a:endParaRPr lang="en-GB" sz="1600" kern="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EBAE2"/>
                    </a:solidFill>
                  </a:tcPr>
                </a:tc>
                <a:tc>
                  <a:txBody>
                    <a:bodyPr/>
                    <a:lstStyle/>
                    <a:p>
                      <a:pPr algn="ctr">
                        <a:lnSpc>
                          <a:spcPct val="107000"/>
                        </a:lnSpc>
                        <a:spcAft>
                          <a:spcPts val="800"/>
                        </a:spcAft>
                      </a:pPr>
                      <a:r>
                        <a:rPr lang="en-GB" sz="1200" b="1" kern="100">
                          <a:solidFill>
                            <a:schemeClr val="bg1"/>
                          </a:solidFill>
                          <a:effectLst/>
                          <a:latin typeface="Calibri" panose="020F0502020204030204" pitchFamily="34" charset="0"/>
                          <a:ea typeface="Calibri" panose="020F0502020204030204" pitchFamily="34" charset="0"/>
                          <a:cs typeface="Arial" panose="020B0604020202020204" pitchFamily="34" charset="0"/>
                        </a:rPr>
                        <a:t>At risk of persistent absence. Start trust attendance intervention</a:t>
                      </a:r>
                      <a:endParaRPr lang="en-GB" sz="1600" kern="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EBAE2"/>
                    </a:solidFill>
                  </a:tcPr>
                </a:tc>
                <a:extLst>
                  <a:ext uri="{0D108BD9-81ED-4DB2-BD59-A6C34878D82A}">
                    <a16:rowId xmlns:a16="http://schemas.microsoft.com/office/drawing/2014/main" val="4164963117"/>
                  </a:ext>
                </a:extLst>
              </a:tr>
              <a:tr h="578592">
                <a:tc>
                  <a:txBody>
                    <a:bodyPr/>
                    <a:lstStyle/>
                    <a:p>
                      <a:pPr algn="ctr">
                        <a:lnSpc>
                          <a:spcPct val="107000"/>
                        </a:lnSpc>
                        <a:spcAft>
                          <a:spcPts val="800"/>
                        </a:spcAft>
                      </a:pPr>
                      <a:r>
                        <a:rPr lang="en-GB" sz="1200" b="1" kern="100">
                          <a:solidFill>
                            <a:schemeClr val="tx1"/>
                          </a:solidFill>
                          <a:effectLst/>
                          <a:latin typeface="Calibri" panose="020F0502020204030204" pitchFamily="34" charset="0"/>
                          <a:ea typeface="Calibri" panose="020F0502020204030204" pitchFamily="34" charset="0"/>
                          <a:cs typeface="Arial" panose="020B0604020202020204" pitchFamily="34" charset="0"/>
                        </a:rPr>
                        <a:t>Below 90%</a:t>
                      </a:r>
                      <a:endParaRPr lang="en-GB" sz="1600"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BF39"/>
                    </a:solidFill>
                  </a:tcPr>
                </a:tc>
                <a:tc>
                  <a:txBody>
                    <a:bodyPr/>
                    <a:lstStyle/>
                    <a:p>
                      <a:pPr algn="ctr">
                        <a:lnSpc>
                          <a:spcPct val="107000"/>
                        </a:lnSpc>
                        <a:spcAft>
                          <a:spcPts val="800"/>
                        </a:spcAft>
                      </a:pPr>
                      <a:r>
                        <a:rPr lang="en-GB" sz="1200" b="1" kern="100">
                          <a:solidFill>
                            <a:schemeClr val="tx1"/>
                          </a:solidFill>
                          <a:effectLst/>
                          <a:latin typeface="Calibri" panose="020F0502020204030204" pitchFamily="34" charset="0"/>
                          <a:ea typeface="Calibri" panose="020F0502020204030204" pitchFamily="34" charset="0"/>
                          <a:cs typeface="Arial" panose="020B0604020202020204" pitchFamily="34" charset="0"/>
                        </a:rPr>
                        <a:t>Persistent absence. Implement trust attendance intervention</a:t>
                      </a:r>
                      <a:endParaRPr lang="en-GB" sz="1600"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BF39"/>
                    </a:solidFill>
                  </a:tcPr>
                </a:tc>
                <a:extLst>
                  <a:ext uri="{0D108BD9-81ED-4DB2-BD59-A6C34878D82A}">
                    <a16:rowId xmlns:a16="http://schemas.microsoft.com/office/drawing/2014/main" val="985193372"/>
                  </a:ext>
                </a:extLst>
              </a:tr>
              <a:tr h="578592">
                <a:tc>
                  <a:txBody>
                    <a:bodyPr/>
                    <a:lstStyle/>
                    <a:p>
                      <a:pPr algn="ctr">
                        <a:lnSpc>
                          <a:spcPct val="107000"/>
                        </a:lnSpc>
                        <a:spcAft>
                          <a:spcPts val="800"/>
                        </a:spcAft>
                      </a:pPr>
                      <a:r>
                        <a:rPr lang="en-GB" sz="1200" b="1" kern="100">
                          <a:solidFill>
                            <a:srgbClr val="FFFFFF"/>
                          </a:solidFill>
                          <a:effectLst/>
                          <a:latin typeface="Calibri" panose="020F0502020204030204" pitchFamily="34" charset="0"/>
                          <a:ea typeface="Calibri" panose="020F0502020204030204" pitchFamily="34" charset="0"/>
                          <a:cs typeface="Arial" panose="020B0604020202020204" pitchFamily="34" charset="0"/>
                        </a:rPr>
                        <a:t>Below 50%</a:t>
                      </a:r>
                      <a:endParaRPr lang="en-GB"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8031"/>
                    </a:solidFill>
                  </a:tcPr>
                </a:tc>
                <a:tc>
                  <a:txBody>
                    <a:bodyPr/>
                    <a:lstStyle/>
                    <a:p>
                      <a:pPr algn="ctr">
                        <a:lnSpc>
                          <a:spcPct val="107000"/>
                        </a:lnSpc>
                        <a:spcAft>
                          <a:spcPts val="800"/>
                        </a:spcAft>
                      </a:pPr>
                      <a:r>
                        <a:rPr lang="en-GB" sz="1200" b="1" kern="100">
                          <a:solidFill>
                            <a:srgbClr val="FFFFFF"/>
                          </a:solidFill>
                          <a:effectLst/>
                          <a:latin typeface="Calibri" panose="020F0502020204030204" pitchFamily="34" charset="0"/>
                          <a:ea typeface="Calibri" panose="020F0502020204030204" pitchFamily="34" charset="0"/>
                          <a:cs typeface="Arial" panose="020B0604020202020204" pitchFamily="34" charset="0"/>
                        </a:rPr>
                        <a:t>Severe. Implement trust attendance intervention</a:t>
                      </a:r>
                      <a:endParaRPr lang="en-GB" sz="16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8031"/>
                    </a:solidFill>
                  </a:tcPr>
                </a:tc>
                <a:extLst>
                  <a:ext uri="{0D108BD9-81ED-4DB2-BD59-A6C34878D82A}">
                    <a16:rowId xmlns:a16="http://schemas.microsoft.com/office/drawing/2014/main" val="2695598646"/>
                  </a:ext>
                </a:extLst>
              </a:tr>
            </a:tbl>
          </a:graphicData>
        </a:graphic>
      </p:graphicFrame>
      <p:sp>
        <p:nvSpPr>
          <p:cNvPr id="7" name="Rectangle 6">
            <a:extLst>
              <a:ext uri="{FF2B5EF4-FFF2-40B4-BE49-F238E27FC236}">
                <a16:creationId xmlns:a16="http://schemas.microsoft.com/office/drawing/2014/main" id="{68575606-1306-C5FE-641C-93535BC6A229}"/>
              </a:ext>
            </a:extLst>
          </p:cNvPr>
          <p:cNvSpPr/>
          <p:nvPr/>
        </p:nvSpPr>
        <p:spPr>
          <a:xfrm>
            <a:off x="0" y="5184532"/>
            <a:ext cx="7587385" cy="1444867"/>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099F927-0F05-96E5-4349-CB244C315D79}"/>
              </a:ext>
            </a:extLst>
          </p:cNvPr>
          <p:cNvSpPr txBox="1"/>
          <p:nvPr/>
        </p:nvSpPr>
        <p:spPr>
          <a:xfrm>
            <a:off x="423276" y="5274975"/>
            <a:ext cx="6712085" cy="1261884"/>
          </a:xfrm>
          <a:prstGeom prst="rect">
            <a:avLst/>
          </a:prstGeom>
          <a:noFill/>
        </p:spPr>
        <p:txBody>
          <a:bodyPr wrap="square" lIns="91440" tIns="45720" rIns="91440" bIns="45720" rtlCol="0" anchor="t">
            <a:spAutoFit/>
          </a:bodyPr>
          <a:lstStyle/>
          <a:p>
            <a:pPr algn="ctr"/>
            <a:r>
              <a:rPr lang="en-GB" sz="1600" b="1" i="1">
                <a:solidFill>
                  <a:schemeClr val="bg1"/>
                </a:solidFill>
                <a:ea typeface="+mn-lt"/>
                <a:cs typeface="+mn-lt"/>
              </a:rPr>
              <a:t> “Attendance needs to be everyone’s business, we must do everything we can ... to make sure children are in school, every day, and ready to learn. Not just for their future, but for their wellbeing and safety too.” </a:t>
            </a:r>
            <a:endParaRPr lang="en-US" sz="1600">
              <a:solidFill>
                <a:schemeClr val="bg1"/>
              </a:solidFill>
              <a:ea typeface="+mn-lt"/>
              <a:cs typeface="+mn-lt"/>
            </a:endParaRPr>
          </a:p>
          <a:p>
            <a:pPr algn="ctr"/>
            <a:endParaRPr lang="en-GB" sz="1400" b="1">
              <a:solidFill>
                <a:schemeClr val="bg1"/>
              </a:solidFill>
              <a:ea typeface="+mn-lt"/>
              <a:cs typeface="+mn-lt"/>
            </a:endParaRPr>
          </a:p>
          <a:p>
            <a:pPr algn="ctr"/>
            <a:r>
              <a:rPr lang="en-GB" sz="1400" b="1">
                <a:solidFill>
                  <a:schemeClr val="bg1"/>
                </a:solidFill>
                <a:ea typeface="+mn-lt"/>
                <a:cs typeface="+mn-lt"/>
              </a:rPr>
              <a:t>- Rachel De Souza</a:t>
            </a:r>
            <a:endParaRPr lang="en-GB" sz="1000" b="1" i="1">
              <a:solidFill>
                <a:srgbClr val="006199"/>
              </a:solidFill>
              <a:latin typeface="Open Sans"/>
              <a:ea typeface="Open Sans"/>
              <a:cs typeface="Open Sans"/>
            </a:endParaRPr>
          </a:p>
        </p:txBody>
      </p:sp>
      <p:sp>
        <p:nvSpPr>
          <p:cNvPr id="15" name="TextBox 14">
            <a:extLst>
              <a:ext uri="{FF2B5EF4-FFF2-40B4-BE49-F238E27FC236}">
                <a16:creationId xmlns:a16="http://schemas.microsoft.com/office/drawing/2014/main" id="{0774E2FD-1A5C-E70E-59DB-08BCE2160021}"/>
              </a:ext>
            </a:extLst>
          </p:cNvPr>
          <p:cNvSpPr txBox="1"/>
          <p:nvPr/>
        </p:nvSpPr>
        <p:spPr>
          <a:xfrm>
            <a:off x="286089" y="914400"/>
            <a:ext cx="6796208" cy="1569660"/>
          </a:xfrm>
          <a:prstGeom prst="rect">
            <a:avLst/>
          </a:prstGeom>
          <a:noFill/>
        </p:spPr>
        <p:txBody>
          <a:bodyPr wrap="square" lIns="91440" tIns="45720" rIns="91440" bIns="45720" rtlCol="0" anchor="t">
            <a:spAutoFit/>
          </a:bodyPr>
          <a:lstStyle/>
          <a:p>
            <a:r>
              <a:rPr lang="en-GB" sz="1200" dirty="0">
                <a:solidFill>
                  <a:schemeClr val="bg1"/>
                </a:solidFill>
                <a:ea typeface="+mn-lt"/>
                <a:cs typeface="+mn-lt"/>
              </a:rPr>
              <a:t> We are proud that St Bede's has been appointed as a national attendance hub and are pleased to support schools nationally in improving attendance.  Our significant contribution the DFE schools attendance toolkit has meant that our policies, procedures and practice is accessible to all schools. Our curriculum is engaging, purposeful and motivational. We will have a no excuse approach to good attendance and punctuality. Where this is not happening, our role is to remove any barrier. A robust strategy will ensure regular and punctual school attendance which is proven to have a direct impact on children’s outcomes and life chances.  Our aspiration is for all pupil to be  at, or beyond, national averages.   We pay particular attention to the attendance levels of our most disadvantaged pupils. </a:t>
            </a:r>
            <a:endParaRPr lang="en-US" sz="1200" dirty="0">
              <a:solidFill>
                <a:schemeClr val="bg1"/>
              </a:solidFill>
              <a:ea typeface="+mn-lt"/>
              <a:cs typeface="+mn-lt"/>
            </a:endParaRPr>
          </a:p>
        </p:txBody>
      </p:sp>
      <p:sp>
        <p:nvSpPr>
          <p:cNvPr id="16" name="Rectangle: Rounded Corners 15">
            <a:extLst>
              <a:ext uri="{FF2B5EF4-FFF2-40B4-BE49-F238E27FC236}">
                <a16:creationId xmlns:a16="http://schemas.microsoft.com/office/drawing/2014/main" id="{B5998D14-CDEA-A2F3-8380-BA361DD7F6F7}"/>
              </a:ext>
            </a:extLst>
          </p:cNvPr>
          <p:cNvSpPr/>
          <p:nvPr/>
        </p:nvSpPr>
        <p:spPr>
          <a:xfrm>
            <a:off x="127781" y="2585241"/>
            <a:ext cx="3036175" cy="256009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0" name="TextBox 19">
            <a:extLst>
              <a:ext uri="{FF2B5EF4-FFF2-40B4-BE49-F238E27FC236}">
                <a16:creationId xmlns:a16="http://schemas.microsoft.com/office/drawing/2014/main" id="{CE1D50DC-4428-13EE-8F3B-06AA139FCA6D}"/>
              </a:ext>
            </a:extLst>
          </p:cNvPr>
          <p:cNvSpPr txBox="1"/>
          <p:nvPr/>
        </p:nvSpPr>
        <p:spPr>
          <a:xfrm>
            <a:off x="4981575" y="6877546"/>
            <a:ext cx="220027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ea typeface="+mn-lt"/>
                <a:cs typeface="+mn-lt"/>
              </a:rPr>
              <a:t>The greatest impact of high rates of attendance:</a:t>
            </a:r>
            <a:br>
              <a:rPr lang="en-GB" sz="1200" b="1">
                <a:ea typeface="+mn-lt"/>
                <a:cs typeface="+mn-lt"/>
              </a:rPr>
            </a:br>
            <a:endParaRPr lang="en-US" sz="1200" b="1">
              <a:ea typeface="+mn-lt"/>
              <a:cs typeface="+mn-lt"/>
            </a:endParaRPr>
          </a:p>
          <a:p>
            <a:pPr marL="171450" indent="-171450">
              <a:buFont typeface="Arial" panose="020B0604020202020204" pitchFamily="34" charset="0"/>
              <a:buChar char="•"/>
            </a:pPr>
            <a:r>
              <a:rPr lang="en-GB" sz="1200">
                <a:ea typeface="Verdana"/>
                <a:cs typeface="Calibri"/>
              </a:rPr>
              <a:t>The removal of barriers</a:t>
            </a:r>
            <a:br>
              <a:rPr lang="en-GB" sz="1200">
                <a:ea typeface="Verdana"/>
                <a:cs typeface="Calibri"/>
              </a:rPr>
            </a:br>
            <a:endParaRPr lang="en-GB" sz="1200">
              <a:ea typeface="Verdana"/>
              <a:cs typeface="Calibri"/>
            </a:endParaRPr>
          </a:p>
          <a:p>
            <a:pPr marL="171450" indent="-171450">
              <a:buFont typeface="Arial" panose="020B0604020202020204" pitchFamily="34" charset="0"/>
              <a:buChar char="•"/>
            </a:pPr>
            <a:r>
              <a:rPr lang="en-GB" sz="1200">
                <a:ea typeface="Verdana"/>
                <a:cs typeface="Calibri"/>
              </a:rPr>
              <a:t>Swift intervention</a:t>
            </a:r>
            <a:br>
              <a:rPr lang="en-GB" sz="1200">
                <a:ea typeface="Verdana"/>
                <a:cs typeface="Calibri"/>
              </a:rPr>
            </a:br>
            <a:endParaRPr lang="en-GB" sz="1200">
              <a:ea typeface="Verdana"/>
              <a:cs typeface="Calibri"/>
            </a:endParaRPr>
          </a:p>
          <a:p>
            <a:pPr marL="171450" indent="-171450">
              <a:buFont typeface="Arial" panose="020B0604020202020204" pitchFamily="34" charset="0"/>
              <a:buChar char="•"/>
            </a:pPr>
            <a:r>
              <a:rPr lang="en-GB" sz="1200">
                <a:ea typeface="Verdana"/>
                <a:cs typeface="Calibri"/>
              </a:rPr>
              <a:t>Strong relationships with parents</a:t>
            </a:r>
            <a:br>
              <a:rPr lang="en-GB" sz="1200">
                <a:ea typeface="Verdana"/>
                <a:cs typeface="Calibri"/>
              </a:rPr>
            </a:br>
            <a:endParaRPr lang="en-GB" sz="1200">
              <a:ea typeface="Verdana"/>
              <a:cs typeface="Calibri"/>
            </a:endParaRPr>
          </a:p>
          <a:p>
            <a:pPr marL="171450" indent="-171450">
              <a:buFont typeface="Arial" panose="020B0604020202020204" pitchFamily="34" charset="0"/>
              <a:buChar char="•"/>
            </a:pPr>
            <a:r>
              <a:rPr lang="en-GB" sz="1200">
                <a:ea typeface="Verdana"/>
                <a:cs typeface="Calibri"/>
              </a:rPr>
              <a:t>Pupils develop exceptional routines and habits</a:t>
            </a:r>
            <a:br>
              <a:rPr lang="en-GB" sz="1200">
                <a:ea typeface="Verdana"/>
                <a:cs typeface="Calibri"/>
              </a:rPr>
            </a:br>
            <a:endParaRPr lang="en-GB" sz="1200">
              <a:ea typeface="Verdana"/>
              <a:cs typeface="Calibri"/>
            </a:endParaRPr>
          </a:p>
          <a:p>
            <a:pPr marL="171450" indent="-171450">
              <a:buFont typeface="Arial" panose="020B0604020202020204" pitchFamily="34" charset="0"/>
              <a:buChar char="•"/>
            </a:pPr>
            <a:r>
              <a:rPr lang="en-GB" sz="1200">
                <a:ea typeface="Verdana"/>
                <a:cs typeface="Calibri"/>
              </a:rPr>
              <a:t>Pupils ready to succeed in the next phase of their journey</a:t>
            </a:r>
            <a:endParaRPr lang="en-US" sz="1200">
              <a:ea typeface="Verdana"/>
              <a:cs typeface="Calibri"/>
            </a:endParaRPr>
          </a:p>
        </p:txBody>
      </p:sp>
      <p:sp>
        <p:nvSpPr>
          <p:cNvPr id="21" name="Rectangle: Rounded Corners 20">
            <a:extLst>
              <a:ext uri="{FF2B5EF4-FFF2-40B4-BE49-F238E27FC236}">
                <a16:creationId xmlns:a16="http://schemas.microsoft.com/office/drawing/2014/main" id="{9EAE2980-903A-BDA3-A6DE-4657DDFDB66C}"/>
              </a:ext>
            </a:extLst>
          </p:cNvPr>
          <p:cNvSpPr/>
          <p:nvPr/>
        </p:nvSpPr>
        <p:spPr>
          <a:xfrm>
            <a:off x="4880746" y="6809764"/>
            <a:ext cx="2453220" cy="302003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23" name="Picture 22" descr="A chart of days and weeks&#10;&#10;Description automatically generated with medium confidence">
            <a:extLst>
              <a:ext uri="{FF2B5EF4-FFF2-40B4-BE49-F238E27FC236}">
                <a16:creationId xmlns:a16="http://schemas.microsoft.com/office/drawing/2014/main" id="{4668732C-0358-10D8-7F78-D7DCD5D7F05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1375" y="6809764"/>
            <a:ext cx="4436350" cy="3317259"/>
          </a:xfrm>
          <a:prstGeom prst="rect">
            <a:avLst/>
          </a:prstGeom>
        </p:spPr>
      </p:pic>
      <p:sp>
        <p:nvSpPr>
          <p:cNvPr id="8" name="Slide Number Placeholder 6">
            <a:extLst>
              <a:ext uri="{FF2B5EF4-FFF2-40B4-BE49-F238E27FC236}">
                <a16:creationId xmlns:a16="http://schemas.microsoft.com/office/drawing/2014/main" id="{E85EA804-DEF3-C863-F229-0D255F50F507}"/>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7</a:t>
            </a:fld>
            <a:endParaRPr lang="en-GB" sz="1200" b="1">
              <a:solidFill>
                <a:schemeClr val="bg1"/>
              </a:solidFill>
            </a:endParaRPr>
          </a:p>
        </p:txBody>
      </p:sp>
      <p:sp>
        <p:nvSpPr>
          <p:cNvPr id="11" name="TextBox 10">
            <a:extLst>
              <a:ext uri="{FF2B5EF4-FFF2-40B4-BE49-F238E27FC236}">
                <a16:creationId xmlns:a16="http://schemas.microsoft.com/office/drawing/2014/main" id="{5DCE6A8E-E6F6-AFB3-E26C-B939BF51BC85}"/>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1236670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90E2D-F69F-5B21-E4DA-B3718C818A71}"/>
            </a:ext>
          </a:extLst>
        </p:cNvPr>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37563687-12C1-038F-DC18-1C72CD33C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2" name="Rectangle 1">
            <a:extLst>
              <a:ext uri="{FF2B5EF4-FFF2-40B4-BE49-F238E27FC236}">
                <a16:creationId xmlns:a16="http://schemas.microsoft.com/office/drawing/2014/main" id="{3B726DFC-FF6D-6916-8E59-8A6DFA83EC18}"/>
              </a:ext>
            </a:extLst>
          </p:cNvPr>
          <p:cNvSpPr/>
          <p:nvPr/>
        </p:nvSpPr>
        <p:spPr>
          <a:xfrm>
            <a:off x="1708727" y="419099"/>
            <a:ext cx="4137891" cy="49530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E9130B7-CC29-3CF5-3193-9CE4B074C176}"/>
              </a:ext>
            </a:extLst>
          </p:cNvPr>
          <p:cNvSpPr txBox="1"/>
          <p:nvPr/>
        </p:nvSpPr>
        <p:spPr>
          <a:xfrm>
            <a:off x="1708727" y="489527"/>
            <a:ext cx="4137891" cy="369332"/>
          </a:xfrm>
          <a:prstGeom prst="rect">
            <a:avLst/>
          </a:prstGeom>
          <a:noFill/>
        </p:spPr>
        <p:txBody>
          <a:bodyPr wrap="square" lIns="91440" tIns="45720" rIns="91440" bIns="45720" rtlCol="0" anchor="t">
            <a:spAutoFit/>
          </a:bodyPr>
          <a:lstStyle/>
          <a:p>
            <a:pPr algn="ctr"/>
            <a:r>
              <a:rPr lang="en-GB" b="1">
                <a:solidFill>
                  <a:schemeClr val="bg1"/>
                </a:solidFill>
                <a:latin typeface="Open Sans"/>
                <a:ea typeface="Open Sans"/>
                <a:cs typeface="Open Sans"/>
              </a:rPr>
              <a:t>ATTENDANCE CULTURE</a:t>
            </a:r>
            <a:endParaRPr lang="en-US"/>
          </a:p>
        </p:txBody>
      </p:sp>
      <p:sp>
        <p:nvSpPr>
          <p:cNvPr id="9" name="TextBox 8">
            <a:extLst>
              <a:ext uri="{FF2B5EF4-FFF2-40B4-BE49-F238E27FC236}">
                <a16:creationId xmlns:a16="http://schemas.microsoft.com/office/drawing/2014/main" id="{C3015A53-EB42-D6B3-F717-328EBCA14A6C}"/>
              </a:ext>
            </a:extLst>
          </p:cNvPr>
          <p:cNvSpPr txBox="1"/>
          <p:nvPr/>
        </p:nvSpPr>
        <p:spPr>
          <a:xfrm>
            <a:off x="-1" y="9817598"/>
            <a:ext cx="75596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a:solidFill>
                  <a:srgbClr val="006199"/>
                </a:solidFill>
                <a:ea typeface="+mn-lt"/>
                <a:cs typeface="+mn-lt"/>
              </a:rPr>
              <a:t>We listen, understand, empathise and support but we do not tolerate. </a:t>
            </a:r>
          </a:p>
        </p:txBody>
      </p:sp>
      <p:pic>
        <p:nvPicPr>
          <p:cNvPr id="19" name="Picture 18" descr="A calendar with x marks&#10;&#10;Description automatically generated">
            <a:extLst>
              <a:ext uri="{FF2B5EF4-FFF2-40B4-BE49-F238E27FC236}">
                <a16:creationId xmlns:a16="http://schemas.microsoft.com/office/drawing/2014/main" id="{E2EEF263-B92C-43EB-4E51-2C57EB313C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13291" y="4314024"/>
            <a:ext cx="1222070" cy="1264065"/>
          </a:xfrm>
          <a:prstGeom prst="rect">
            <a:avLst/>
          </a:prstGeom>
        </p:spPr>
      </p:pic>
      <p:pic>
        <p:nvPicPr>
          <p:cNvPr id="21" name="Picture 20" descr="A black and white text&#10;&#10;Description automatically generated with medium confidence">
            <a:extLst>
              <a:ext uri="{FF2B5EF4-FFF2-40B4-BE49-F238E27FC236}">
                <a16:creationId xmlns:a16="http://schemas.microsoft.com/office/drawing/2014/main" id="{E416D981-1F4E-60D6-37CF-4CC7C3DC368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21656" y="4473510"/>
            <a:ext cx="3516361" cy="973057"/>
          </a:xfrm>
          <a:prstGeom prst="rect">
            <a:avLst/>
          </a:prstGeom>
        </p:spPr>
      </p:pic>
      <p:pic>
        <p:nvPicPr>
          <p:cNvPr id="23" name="Picture 22" descr="A yellow and blue stopwatch with a number on it&#10;&#10;Description automatically generated">
            <a:extLst>
              <a:ext uri="{FF2B5EF4-FFF2-40B4-BE49-F238E27FC236}">
                <a16:creationId xmlns:a16="http://schemas.microsoft.com/office/drawing/2014/main" id="{D9ED8D73-8047-4840-C286-A9481978CDE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26906" y="4279811"/>
            <a:ext cx="1173121" cy="1365994"/>
          </a:xfrm>
          <a:prstGeom prst="rect">
            <a:avLst/>
          </a:prstGeom>
        </p:spPr>
      </p:pic>
      <p:sp>
        <p:nvSpPr>
          <p:cNvPr id="25" name="Rectangle 24">
            <a:extLst>
              <a:ext uri="{FF2B5EF4-FFF2-40B4-BE49-F238E27FC236}">
                <a16:creationId xmlns:a16="http://schemas.microsoft.com/office/drawing/2014/main" id="{9F3940EA-1928-4786-6DDB-1EE19E9981C7}"/>
              </a:ext>
            </a:extLst>
          </p:cNvPr>
          <p:cNvSpPr/>
          <p:nvPr/>
        </p:nvSpPr>
        <p:spPr>
          <a:xfrm>
            <a:off x="0" y="5794132"/>
            <a:ext cx="7587385" cy="1205923"/>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3E1CB47E-910D-DA10-98A7-EDD27E21D4B8}"/>
              </a:ext>
            </a:extLst>
          </p:cNvPr>
          <p:cNvSpPr txBox="1"/>
          <p:nvPr/>
        </p:nvSpPr>
        <p:spPr>
          <a:xfrm>
            <a:off x="423276" y="5865525"/>
            <a:ext cx="6712085" cy="1015663"/>
          </a:xfrm>
          <a:prstGeom prst="rect">
            <a:avLst/>
          </a:prstGeom>
          <a:noFill/>
        </p:spPr>
        <p:txBody>
          <a:bodyPr wrap="square" lIns="91440" tIns="45720" rIns="91440" bIns="45720" rtlCol="0" anchor="t">
            <a:spAutoFit/>
          </a:bodyPr>
          <a:lstStyle/>
          <a:p>
            <a:pPr algn="ctr"/>
            <a:r>
              <a:rPr lang="en-GB" sz="1600" b="1" i="1">
                <a:solidFill>
                  <a:schemeClr val="bg1"/>
                </a:solidFill>
                <a:ea typeface="+mn-lt"/>
                <a:cs typeface="+mn-lt"/>
              </a:rPr>
              <a:t>“Tenacity is very important ... It’s about parents knowing that we are not going to let go.” </a:t>
            </a:r>
          </a:p>
          <a:p>
            <a:pPr algn="ctr"/>
            <a:endParaRPr lang="en-GB" sz="1400" b="1">
              <a:solidFill>
                <a:schemeClr val="bg1"/>
              </a:solidFill>
              <a:ea typeface="+mn-lt"/>
              <a:cs typeface="+mn-lt"/>
            </a:endParaRPr>
          </a:p>
          <a:p>
            <a:pPr algn="ctr"/>
            <a:r>
              <a:rPr lang="en-GB" sz="1400" b="1">
                <a:solidFill>
                  <a:schemeClr val="bg1"/>
                </a:solidFill>
                <a:ea typeface="+mn-lt"/>
                <a:cs typeface="+mn-lt"/>
              </a:rPr>
              <a:t>- DfE May 2022 Improving School Attendance</a:t>
            </a:r>
            <a:endParaRPr lang="en-GB" sz="1000" b="1" i="1">
              <a:solidFill>
                <a:srgbClr val="006199"/>
              </a:solidFill>
              <a:latin typeface="Open Sans"/>
              <a:ea typeface="Open Sans"/>
              <a:cs typeface="Open Sans"/>
            </a:endParaRPr>
          </a:p>
        </p:txBody>
      </p:sp>
      <p:sp>
        <p:nvSpPr>
          <p:cNvPr id="28" name="Rectangle: Rounded Corners 27">
            <a:extLst>
              <a:ext uri="{FF2B5EF4-FFF2-40B4-BE49-F238E27FC236}">
                <a16:creationId xmlns:a16="http://schemas.microsoft.com/office/drawing/2014/main" id="{18757AA3-1FB6-35E1-F65A-FDAD43D831F5}"/>
              </a:ext>
            </a:extLst>
          </p:cNvPr>
          <p:cNvSpPr/>
          <p:nvPr/>
        </p:nvSpPr>
        <p:spPr>
          <a:xfrm>
            <a:off x="221376" y="7225859"/>
            <a:ext cx="7112590" cy="770933"/>
          </a:xfrm>
          <a:prstGeom prst="roundRect">
            <a:avLst/>
          </a:prstGeom>
          <a:solidFill>
            <a:srgbClr val="15243C"/>
          </a:solid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9" name="TextBox 28">
            <a:extLst>
              <a:ext uri="{FF2B5EF4-FFF2-40B4-BE49-F238E27FC236}">
                <a16:creationId xmlns:a16="http://schemas.microsoft.com/office/drawing/2014/main" id="{C173B63F-6A9B-DCE9-1602-8F3F45877A69}"/>
              </a:ext>
            </a:extLst>
          </p:cNvPr>
          <p:cNvSpPr txBox="1"/>
          <p:nvPr/>
        </p:nvSpPr>
        <p:spPr>
          <a:xfrm>
            <a:off x="385642" y="7258790"/>
            <a:ext cx="6796208" cy="646331"/>
          </a:xfrm>
          <a:prstGeom prst="rect">
            <a:avLst/>
          </a:prstGeom>
          <a:noFill/>
        </p:spPr>
        <p:txBody>
          <a:bodyPr wrap="square" rtlCol="0">
            <a:spAutoFit/>
          </a:bodyPr>
          <a:lstStyle/>
          <a:p>
            <a:r>
              <a:rPr lang="en-GB" sz="1200" b="1" u="sng">
                <a:solidFill>
                  <a:schemeClr val="bg1"/>
                </a:solidFill>
                <a:ea typeface="+mn-lt"/>
                <a:cs typeface="+mn-lt"/>
              </a:rPr>
              <a:t>Impact</a:t>
            </a:r>
          </a:p>
          <a:p>
            <a:r>
              <a:rPr lang="en-GB" sz="1200">
                <a:solidFill>
                  <a:schemeClr val="bg1"/>
                </a:solidFill>
                <a:ea typeface="+mn-lt"/>
                <a:cs typeface="+mn-lt"/>
              </a:rPr>
              <a:t>Pupils have high attendance. They come to school on time and are punctual to lessons. When this is not the case, the school takes appropriate, swift and effective action.</a:t>
            </a:r>
            <a:endParaRPr lang="en-US" sz="1200">
              <a:solidFill>
                <a:schemeClr val="bg1"/>
              </a:solidFill>
              <a:ea typeface="+mn-lt"/>
              <a:cs typeface="+mn-lt"/>
            </a:endParaRPr>
          </a:p>
        </p:txBody>
      </p:sp>
      <p:sp>
        <p:nvSpPr>
          <p:cNvPr id="30" name="TextBox 29">
            <a:extLst>
              <a:ext uri="{FF2B5EF4-FFF2-40B4-BE49-F238E27FC236}">
                <a16:creationId xmlns:a16="http://schemas.microsoft.com/office/drawing/2014/main" id="{D99D8684-2400-7647-4BB9-647E3B940F53}"/>
              </a:ext>
            </a:extLst>
          </p:cNvPr>
          <p:cNvSpPr txBox="1"/>
          <p:nvPr/>
        </p:nvSpPr>
        <p:spPr>
          <a:xfrm>
            <a:off x="404966" y="1048937"/>
            <a:ext cx="6712085" cy="338554"/>
          </a:xfrm>
          <a:prstGeom prst="rect">
            <a:avLst/>
          </a:prstGeom>
          <a:noFill/>
        </p:spPr>
        <p:txBody>
          <a:bodyPr wrap="square" lIns="91440" tIns="45720" rIns="91440" bIns="45720" rtlCol="0" anchor="t">
            <a:spAutoFit/>
          </a:bodyPr>
          <a:lstStyle/>
          <a:p>
            <a:pPr algn="ctr"/>
            <a:r>
              <a:rPr lang="en-GB" sz="1600" b="1">
                <a:solidFill>
                  <a:srgbClr val="006199"/>
                </a:solidFill>
                <a:latin typeface="Open Sans"/>
                <a:ea typeface="Open Sans"/>
                <a:cs typeface="Open Sans"/>
              </a:rPr>
              <a:t>Trust Expectations at School Level:</a:t>
            </a:r>
          </a:p>
        </p:txBody>
      </p:sp>
      <p:sp>
        <p:nvSpPr>
          <p:cNvPr id="31" name="Rectangle: Rounded Corners 30">
            <a:extLst>
              <a:ext uri="{FF2B5EF4-FFF2-40B4-BE49-F238E27FC236}">
                <a16:creationId xmlns:a16="http://schemas.microsoft.com/office/drawing/2014/main" id="{1BF87353-264C-354A-349E-CA6A0FBAB56D}"/>
              </a:ext>
            </a:extLst>
          </p:cNvPr>
          <p:cNvSpPr/>
          <p:nvPr/>
        </p:nvSpPr>
        <p:spPr>
          <a:xfrm>
            <a:off x="218737" y="1512732"/>
            <a:ext cx="3444833"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156F9955-00E6-BACC-AF17-5182AE7B3DE9}"/>
              </a:ext>
            </a:extLst>
          </p:cNvPr>
          <p:cNvSpPr txBox="1"/>
          <p:nvPr/>
        </p:nvSpPr>
        <p:spPr>
          <a:xfrm>
            <a:off x="221376" y="1495421"/>
            <a:ext cx="2979024" cy="461665"/>
          </a:xfrm>
          <a:prstGeom prst="rect">
            <a:avLst/>
          </a:prstGeom>
          <a:noFill/>
        </p:spPr>
        <p:txBody>
          <a:bodyPr wrap="square" rtlCol="0">
            <a:spAutoFit/>
          </a:bodyPr>
          <a:lstStyle/>
          <a:p>
            <a:pPr lvl="0">
              <a:tabLst>
                <a:tab pos="457200" algn="l"/>
              </a:tabLst>
            </a:pPr>
            <a:r>
              <a:rPr lang="en-GB" sz="1200">
                <a:solidFill>
                  <a:srgbClr val="000000"/>
                </a:solidFill>
                <a:effectLst/>
                <a:ea typeface="Calibri" panose="020F0502020204030204" pitchFamily="34" charset="0"/>
              </a:rPr>
              <a:t>Dedicated senior leader with clearly assigned responsibilities for attendance. </a:t>
            </a:r>
            <a:endParaRPr lang="en-GB" sz="1200">
              <a:effectLst/>
              <a:ea typeface="Times New Roman" panose="02020603050405020304" pitchFamily="18" charset="0"/>
            </a:endParaRPr>
          </a:p>
        </p:txBody>
      </p:sp>
      <p:sp>
        <p:nvSpPr>
          <p:cNvPr id="36" name="Rectangle: Rounded Corners 35">
            <a:extLst>
              <a:ext uri="{FF2B5EF4-FFF2-40B4-BE49-F238E27FC236}">
                <a16:creationId xmlns:a16="http://schemas.microsoft.com/office/drawing/2014/main" id="{E5D43E2D-D975-1B82-4F50-C758AC223760}"/>
              </a:ext>
            </a:extLst>
          </p:cNvPr>
          <p:cNvSpPr/>
          <p:nvPr/>
        </p:nvSpPr>
        <p:spPr>
          <a:xfrm>
            <a:off x="218737" y="2044047"/>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13F0BAEC-3F40-6FA7-77F1-218B35E01EF6}"/>
              </a:ext>
            </a:extLst>
          </p:cNvPr>
          <p:cNvSpPr txBox="1"/>
          <p:nvPr/>
        </p:nvSpPr>
        <p:spPr>
          <a:xfrm>
            <a:off x="221376" y="2026736"/>
            <a:ext cx="3255249" cy="461665"/>
          </a:xfrm>
          <a:prstGeom prst="rect">
            <a:avLst/>
          </a:prstGeom>
          <a:noFill/>
        </p:spPr>
        <p:txBody>
          <a:bodyPr wrap="square" rtlCol="0">
            <a:spAutoFit/>
          </a:bodyPr>
          <a:lstStyle/>
          <a:p>
            <a:pPr lvl="0">
              <a:tabLst>
                <a:tab pos="457200" algn="l"/>
              </a:tabLst>
            </a:pPr>
            <a:r>
              <a:rPr lang="en-GB" sz="1200">
                <a:solidFill>
                  <a:srgbClr val="000000"/>
                </a:solidFill>
                <a:effectLst/>
                <a:ea typeface="Calibri" panose="020F0502020204030204" pitchFamily="34" charset="0"/>
              </a:rPr>
              <a:t>Pupils are prioritised for first day calls (vulnerable groups for attendance).</a:t>
            </a:r>
            <a:endParaRPr lang="en-GB" sz="1200">
              <a:effectLst/>
              <a:ea typeface="Times New Roman" panose="02020603050405020304" pitchFamily="18" charset="0"/>
            </a:endParaRPr>
          </a:p>
        </p:txBody>
      </p:sp>
      <p:sp>
        <p:nvSpPr>
          <p:cNvPr id="38" name="Rectangle: Rounded Corners 37">
            <a:extLst>
              <a:ext uri="{FF2B5EF4-FFF2-40B4-BE49-F238E27FC236}">
                <a16:creationId xmlns:a16="http://schemas.microsoft.com/office/drawing/2014/main" id="{9B1C2321-5BD5-C7A4-A2FC-81234FAEA606}"/>
              </a:ext>
            </a:extLst>
          </p:cNvPr>
          <p:cNvSpPr/>
          <p:nvPr/>
        </p:nvSpPr>
        <p:spPr>
          <a:xfrm>
            <a:off x="218737" y="2589092"/>
            <a:ext cx="3444833" cy="461407"/>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B137AD02-1C59-B6D7-E73A-CEC53A58B271}"/>
              </a:ext>
            </a:extLst>
          </p:cNvPr>
          <p:cNvSpPr txBox="1"/>
          <p:nvPr/>
        </p:nvSpPr>
        <p:spPr>
          <a:xfrm>
            <a:off x="221376" y="2571782"/>
            <a:ext cx="3255248" cy="276999"/>
          </a:xfrm>
          <a:prstGeom prst="rect">
            <a:avLst/>
          </a:prstGeom>
          <a:noFill/>
        </p:spPr>
        <p:txBody>
          <a:bodyPr wrap="square" rtlCol="0">
            <a:spAutoFit/>
          </a:bodyPr>
          <a:lstStyle/>
          <a:p>
            <a:pPr lvl="0">
              <a:tabLst>
                <a:tab pos="457200" algn="l"/>
              </a:tabLst>
            </a:pPr>
            <a:r>
              <a:rPr lang="en-GB" sz="1200">
                <a:solidFill>
                  <a:srgbClr val="000000"/>
                </a:solidFill>
                <a:effectLst/>
                <a:ea typeface="Calibri" panose="020F0502020204030204" pitchFamily="34" charset="0"/>
              </a:rPr>
              <a:t>Consistently reward and incentivise attendance.</a:t>
            </a:r>
            <a:endParaRPr lang="en-GB" sz="1200">
              <a:effectLst/>
              <a:ea typeface="Times New Roman" panose="02020603050405020304" pitchFamily="18" charset="0"/>
            </a:endParaRPr>
          </a:p>
        </p:txBody>
      </p:sp>
      <p:sp>
        <p:nvSpPr>
          <p:cNvPr id="40" name="Rectangle: Rounded Corners 39">
            <a:extLst>
              <a:ext uri="{FF2B5EF4-FFF2-40B4-BE49-F238E27FC236}">
                <a16:creationId xmlns:a16="http://schemas.microsoft.com/office/drawing/2014/main" id="{53127BEE-1A24-F038-2067-473799E0131B}"/>
              </a:ext>
            </a:extLst>
          </p:cNvPr>
          <p:cNvSpPr/>
          <p:nvPr/>
        </p:nvSpPr>
        <p:spPr>
          <a:xfrm>
            <a:off x="218737" y="3138591"/>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40B9F141-0E65-6233-C8BC-123AC5DFC0D2}"/>
              </a:ext>
            </a:extLst>
          </p:cNvPr>
          <p:cNvSpPr txBox="1"/>
          <p:nvPr/>
        </p:nvSpPr>
        <p:spPr>
          <a:xfrm>
            <a:off x="221376" y="3121280"/>
            <a:ext cx="3420462" cy="461665"/>
          </a:xfrm>
          <a:prstGeom prst="rect">
            <a:avLst/>
          </a:prstGeom>
          <a:noFill/>
        </p:spPr>
        <p:txBody>
          <a:bodyPr wrap="square" rtlCol="0">
            <a:spAutoFit/>
          </a:bodyPr>
          <a:lstStyle/>
          <a:p>
            <a:pPr lvl="0">
              <a:tabLst>
                <a:tab pos="457200" algn="l"/>
              </a:tabLst>
            </a:pPr>
            <a:r>
              <a:rPr lang="en-GB" sz="1200">
                <a:solidFill>
                  <a:srgbClr val="000000"/>
                </a:solidFill>
                <a:effectLst/>
                <a:ea typeface="Calibri" panose="020F0502020204030204" pitchFamily="34" charset="0"/>
              </a:rPr>
              <a:t>Stepped/ personalised approach to communication with parents.</a:t>
            </a:r>
            <a:endParaRPr lang="en-GB" sz="1200">
              <a:effectLst/>
              <a:ea typeface="Times New Roman" panose="02020603050405020304" pitchFamily="18" charset="0"/>
            </a:endParaRPr>
          </a:p>
        </p:txBody>
      </p:sp>
      <p:sp>
        <p:nvSpPr>
          <p:cNvPr id="42" name="Rectangle: Rounded Corners 41">
            <a:extLst>
              <a:ext uri="{FF2B5EF4-FFF2-40B4-BE49-F238E27FC236}">
                <a16:creationId xmlns:a16="http://schemas.microsoft.com/office/drawing/2014/main" id="{9152B777-8F01-E398-8034-0C7551AC4C1F}"/>
              </a:ext>
            </a:extLst>
          </p:cNvPr>
          <p:cNvSpPr/>
          <p:nvPr/>
        </p:nvSpPr>
        <p:spPr>
          <a:xfrm>
            <a:off x="206615" y="3671036"/>
            <a:ext cx="3444833"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CA2E8013-19F3-B588-DDE6-F5581DC91433}"/>
              </a:ext>
            </a:extLst>
          </p:cNvPr>
          <p:cNvSpPr txBox="1"/>
          <p:nvPr/>
        </p:nvSpPr>
        <p:spPr>
          <a:xfrm>
            <a:off x="209253" y="3653725"/>
            <a:ext cx="3255249" cy="461665"/>
          </a:xfrm>
          <a:prstGeom prst="rect">
            <a:avLst/>
          </a:prstGeom>
          <a:noFill/>
        </p:spPr>
        <p:txBody>
          <a:bodyPr wrap="square" rtlCol="0">
            <a:spAutoFit/>
          </a:bodyPr>
          <a:lstStyle/>
          <a:p>
            <a:pPr lvl="0">
              <a:tabLst>
                <a:tab pos="457200" algn="l"/>
              </a:tabLst>
            </a:pPr>
            <a:r>
              <a:rPr lang="en-GB" sz="1200">
                <a:solidFill>
                  <a:srgbClr val="000000"/>
                </a:solidFill>
                <a:effectLst/>
                <a:ea typeface="Calibri" panose="020F0502020204030204" pitchFamily="34" charset="0"/>
              </a:rPr>
              <a:t>Forensic analysis of data to identify and act on trends and patterns.</a:t>
            </a:r>
            <a:endParaRPr lang="en-GB" sz="1200">
              <a:effectLst/>
              <a:ea typeface="Times New Roman" panose="02020603050405020304" pitchFamily="18" charset="0"/>
            </a:endParaRPr>
          </a:p>
        </p:txBody>
      </p:sp>
      <p:sp>
        <p:nvSpPr>
          <p:cNvPr id="44" name="Rectangle: Rounded Corners 43">
            <a:extLst>
              <a:ext uri="{FF2B5EF4-FFF2-40B4-BE49-F238E27FC236}">
                <a16:creationId xmlns:a16="http://schemas.microsoft.com/office/drawing/2014/main" id="{BCFA55DA-B1DB-70ED-DEE7-315D2BB9C674}"/>
              </a:ext>
            </a:extLst>
          </p:cNvPr>
          <p:cNvSpPr/>
          <p:nvPr/>
        </p:nvSpPr>
        <p:spPr>
          <a:xfrm>
            <a:off x="3896106" y="1521429"/>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BF5F547A-4904-74A8-260E-E376FA7578BC}"/>
              </a:ext>
            </a:extLst>
          </p:cNvPr>
          <p:cNvSpPr txBox="1"/>
          <p:nvPr/>
        </p:nvSpPr>
        <p:spPr>
          <a:xfrm>
            <a:off x="3898745" y="1504118"/>
            <a:ext cx="3255249" cy="461665"/>
          </a:xfrm>
          <a:prstGeom prst="rect">
            <a:avLst/>
          </a:prstGeom>
          <a:noFill/>
        </p:spPr>
        <p:txBody>
          <a:bodyPr wrap="square" rtlCol="0">
            <a:spAutoFit/>
          </a:bodyPr>
          <a:lstStyle/>
          <a:p>
            <a:pPr lvl="0">
              <a:tabLst>
                <a:tab pos="457200" algn="l"/>
              </a:tabLst>
            </a:pPr>
            <a:r>
              <a:rPr lang="en-GB" sz="1200">
                <a:solidFill>
                  <a:srgbClr val="000000"/>
                </a:solidFill>
                <a:effectLst/>
                <a:ea typeface="Calibri" panose="020F0502020204030204" pitchFamily="34" charset="0"/>
              </a:rPr>
              <a:t>Attendance evaluation to be a weekly SLT agenda item. </a:t>
            </a:r>
            <a:endParaRPr lang="en-GB" sz="1200">
              <a:effectLst/>
              <a:ea typeface="Times New Roman" panose="02020603050405020304" pitchFamily="18" charset="0"/>
            </a:endParaRPr>
          </a:p>
        </p:txBody>
      </p:sp>
      <p:sp>
        <p:nvSpPr>
          <p:cNvPr id="46" name="Rectangle: Rounded Corners 45">
            <a:extLst>
              <a:ext uri="{FF2B5EF4-FFF2-40B4-BE49-F238E27FC236}">
                <a16:creationId xmlns:a16="http://schemas.microsoft.com/office/drawing/2014/main" id="{EB5D9B0C-8709-1DBF-A2BE-13C51409546F}"/>
              </a:ext>
            </a:extLst>
          </p:cNvPr>
          <p:cNvSpPr/>
          <p:nvPr/>
        </p:nvSpPr>
        <p:spPr>
          <a:xfrm>
            <a:off x="3897424" y="2061358"/>
            <a:ext cx="3444833"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271249A9-9195-FAD1-9253-91ADF1A38C55}"/>
              </a:ext>
            </a:extLst>
          </p:cNvPr>
          <p:cNvSpPr txBox="1"/>
          <p:nvPr/>
        </p:nvSpPr>
        <p:spPr>
          <a:xfrm>
            <a:off x="3900062" y="2044047"/>
            <a:ext cx="3281788" cy="461665"/>
          </a:xfrm>
          <a:prstGeom prst="rect">
            <a:avLst/>
          </a:prstGeom>
          <a:noFill/>
        </p:spPr>
        <p:txBody>
          <a:bodyPr wrap="square" rtlCol="0">
            <a:spAutoFit/>
          </a:bodyPr>
          <a:lstStyle/>
          <a:p>
            <a:pPr lvl="0">
              <a:tabLst>
                <a:tab pos="457200" algn="l"/>
              </a:tabLst>
            </a:pPr>
            <a:r>
              <a:rPr lang="en-GB" sz="1200">
                <a:solidFill>
                  <a:srgbClr val="000000"/>
                </a:solidFill>
                <a:effectLst/>
                <a:ea typeface="Calibri" panose="020F0502020204030204" pitchFamily="34" charset="0"/>
              </a:rPr>
              <a:t>Weekly reports to staff across the school from attendance leaders.</a:t>
            </a:r>
            <a:endParaRPr lang="en-GB" sz="1200">
              <a:effectLst/>
              <a:ea typeface="Times New Roman" panose="02020603050405020304" pitchFamily="18" charset="0"/>
            </a:endParaRPr>
          </a:p>
        </p:txBody>
      </p:sp>
      <p:sp>
        <p:nvSpPr>
          <p:cNvPr id="49" name="Rectangle: Rounded Corners 48">
            <a:extLst>
              <a:ext uri="{FF2B5EF4-FFF2-40B4-BE49-F238E27FC236}">
                <a16:creationId xmlns:a16="http://schemas.microsoft.com/office/drawing/2014/main" id="{7A78BA82-9B8D-36E8-0C86-5F4CB3F6604F}"/>
              </a:ext>
            </a:extLst>
          </p:cNvPr>
          <p:cNvSpPr/>
          <p:nvPr/>
        </p:nvSpPr>
        <p:spPr>
          <a:xfrm>
            <a:off x="3905588" y="2597786"/>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4A9117BB-E41A-8B06-23FA-F12D415B6745}"/>
              </a:ext>
            </a:extLst>
          </p:cNvPr>
          <p:cNvSpPr txBox="1"/>
          <p:nvPr/>
        </p:nvSpPr>
        <p:spPr>
          <a:xfrm>
            <a:off x="3908227" y="2580475"/>
            <a:ext cx="3255249" cy="461665"/>
          </a:xfrm>
          <a:prstGeom prst="rect">
            <a:avLst/>
          </a:prstGeom>
          <a:noFill/>
        </p:spPr>
        <p:txBody>
          <a:bodyPr wrap="square" rtlCol="0">
            <a:spAutoFit/>
          </a:bodyPr>
          <a:lstStyle/>
          <a:p>
            <a:pPr lvl="0">
              <a:tabLst>
                <a:tab pos="457200" algn="l"/>
              </a:tabLst>
            </a:pPr>
            <a:r>
              <a:rPr lang="en-GB" sz="1200">
                <a:solidFill>
                  <a:srgbClr val="000000"/>
                </a:solidFill>
                <a:effectLst/>
                <a:ea typeface="Calibri" panose="020F0502020204030204" pitchFamily="34" charset="0"/>
              </a:rPr>
              <a:t>Prompt action with parents where attendance is below expectations. </a:t>
            </a:r>
            <a:endParaRPr lang="en-GB" sz="1200">
              <a:effectLst/>
              <a:ea typeface="Times New Roman" panose="02020603050405020304" pitchFamily="18" charset="0"/>
            </a:endParaRPr>
          </a:p>
        </p:txBody>
      </p:sp>
      <p:sp>
        <p:nvSpPr>
          <p:cNvPr id="51" name="Rectangle: Rounded Corners 50">
            <a:extLst>
              <a:ext uri="{FF2B5EF4-FFF2-40B4-BE49-F238E27FC236}">
                <a16:creationId xmlns:a16="http://schemas.microsoft.com/office/drawing/2014/main" id="{E9951D4B-4E10-4220-0FD1-06ECF37308AD}"/>
              </a:ext>
            </a:extLst>
          </p:cNvPr>
          <p:cNvSpPr/>
          <p:nvPr/>
        </p:nvSpPr>
        <p:spPr>
          <a:xfrm>
            <a:off x="3908226" y="3138806"/>
            <a:ext cx="3444833"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B5583E7D-E030-B6C9-BAFC-506B545F0A2A}"/>
              </a:ext>
            </a:extLst>
          </p:cNvPr>
          <p:cNvSpPr txBox="1"/>
          <p:nvPr/>
        </p:nvSpPr>
        <p:spPr>
          <a:xfrm>
            <a:off x="3910863" y="3121495"/>
            <a:ext cx="3420463" cy="461665"/>
          </a:xfrm>
          <a:prstGeom prst="rect">
            <a:avLst/>
          </a:prstGeom>
          <a:noFill/>
        </p:spPr>
        <p:txBody>
          <a:bodyPr wrap="square" rtlCol="0">
            <a:spAutoFit/>
          </a:bodyPr>
          <a:lstStyle/>
          <a:p>
            <a:pPr lvl="0">
              <a:tabLst>
                <a:tab pos="457200" algn="l"/>
              </a:tabLst>
            </a:pPr>
            <a:r>
              <a:rPr lang="en-GB" sz="1200">
                <a:solidFill>
                  <a:srgbClr val="000000"/>
                </a:solidFill>
                <a:effectLst/>
                <a:ea typeface="Calibri" panose="020F0502020204030204" pitchFamily="34" charset="0"/>
              </a:rPr>
              <a:t>Attendance leads monitor the impact of attendance interventions.</a:t>
            </a:r>
            <a:endParaRPr lang="en-GB" sz="1200">
              <a:effectLst/>
              <a:ea typeface="Times New Roman" panose="02020603050405020304" pitchFamily="18" charset="0"/>
            </a:endParaRPr>
          </a:p>
        </p:txBody>
      </p:sp>
      <p:sp>
        <p:nvSpPr>
          <p:cNvPr id="53" name="Rectangle: Rounded Corners 52">
            <a:extLst>
              <a:ext uri="{FF2B5EF4-FFF2-40B4-BE49-F238E27FC236}">
                <a16:creationId xmlns:a16="http://schemas.microsoft.com/office/drawing/2014/main" id="{88035B1D-3C07-6B19-95B4-22D7888F2E74}"/>
              </a:ext>
            </a:extLst>
          </p:cNvPr>
          <p:cNvSpPr/>
          <p:nvPr/>
        </p:nvSpPr>
        <p:spPr>
          <a:xfrm>
            <a:off x="3905588" y="3685082"/>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5BF18C43-2534-A606-434A-C60878B08618}"/>
              </a:ext>
            </a:extLst>
          </p:cNvPr>
          <p:cNvSpPr txBox="1"/>
          <p:nvPr/>
        </p:nvSpPr>
        <p:spPr>
          <a:xfrm>
            <a:off x="3908227" y="3667771"/>
            <a:ext cx="3420463" cy="461665"/>
          </a:xfrm>
          <a:prstGeom prst="rect">
            <a:avLst/>
          </a:prstGeom>
          <a:noFill/>
        </p:spPr>
        <p:txBody>
          <a:bodyPr wrap="square" rtlCol="0">
            <a:spAutoFit/>
          </a:bodyPr>
          <a:lstStyle/>
          <a:p>
            <a:pPr lvl="0">
              <a:tabLst>
                <a:tab pos="457200" algn="l"/>
              </a:tabLst>
            </a:pPr>
            <a:r>
              <a:rPr lang="en-GB" sz="1200">
                <a:solidFill>
                  <a:srgbClr val="000000"/>
                </a:solidFill>
                <a:effectLst/>
                <a:ea typeface="Calibri" panose="020F0502020204030204" pitchFamily="34" charset="0"/>
              </a:rPr>
              <a:t>Engage with external agencies where safeguarding or other concerns.</a:t>
            </a:r>
            <a:endParaRPr lang="en-GB" sz="1200">
              <a:effectLst/>
              <a:ea typeface="Times New Roman" panose="02020603050405020304" pitchFamily="18" charset="0"/>
            </a:endParaRPr>
          </a:p>
        </p:txBody>
      </p:sp>
      <p:sp>
        <p:nvSpPr>
          <p:cNvPr id="55" name="TextBox 54">
            <a:extLst>
              <a:ext uri="{FF2B5EF4-FFF2-40B4-BE49-F238E27FC236}">
                <a16:creationId xmlns:a16="http://schemas.microsoft.com/office/drawing/2014/main" id="{D24AD132-7DC5-7447-7882-A7299AE322D0}"/>
              </a:ext>
            </a:extLst>
          </p:cNvPr>
          <p:cNvSpPr txBox="1"/>
          <p:nvPr/>
        </p:nvSpPr>
        <p:spPr>
          <a:xfrm>
            <a:off x="421628" y="8160059"/>
            <a:ext cx="6712085" cy="338554"/>
          </a:xfrm>
          <a:prstGeom prst="rect">
            <a:avLst/>
          </a:prstGeom>
          <a:noFill/>
        </p:spPr>
        <p:txBody>
          <a:bodyPr wrap="square" lIns="91440" tIns="45720" rIns="91440" bIns="45720" rtlCol="0" anchor="t">
            <a:spAutoFit/>
          </a:bodyPr>
          <a:lstStyle/>
          <a:p>
            <a:pPr algn="ctr"/>
            <a:r>
              <a:rPr lang="en-GB" sz="1600" b="1">
                <a:solidFill>
                  <a:srgbClr val="006199"/>
                </a:solidFill>
                <a:latin typeface="Open Sans"/>
                <a:ea typeface="Open Sans"/>
                <a:cs typeface="Open Sans"/>
              </a:rPr>
              <a:t>School Expectations from Trust:</a:t>
            </a:r>
          </a:p>
        </p:txBody>
      </p:sp>
      <p:sp>
        <p:nvSpPr>
          <p:cNvPr id="56" name="Rectangle: Rounded Corners 55">
            <a:extLst>
              <a:ext uri="{FF2B5EF4-FFF2-40B4-BE49-F238E27FC236}">
                <a16:creationId xmlns:a16="http://schemas.microsoft.com/office/drawing/2014/main" id="{F75F1691-F94A-2DA7-9233-5F8A2089B6E4}"/>
              </a:ext>
            </a:extLst>
          </p:cNvPr>
          <p:cNvSpPr/>
          <p:nvPr/>
        </p:nvSpPr>
        <p:spPr>
          <a:xfrm>
            <a:off x="228219" y="8643658"/>
            <a:ext cx="3444833"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A0D1671F-81C9-2C04-C6E5-DB3A3C9C897E}"/>
              </a:ext>
            </a:extLst>
          </p:cNvPr>
          <p:cNvSpPr txBox="1"/>
          <p:nvPr/>
        </p:nvSpPr>
        <p:spPr>
          <a:xfrm>
            <a:off x="230858" y="8626347"/>
            <a:ext cx="2979024" cy="276999"/>
          </a:xfrm>
          <a:prstGeom prst="rect">
            <a:avLst/>
          </a:prstGeom>
          <a:noFill/>
        </p:spPr>
        <p:txBody>
          <a:bodyPr wrap="square" rtlCol="0">
            <a:spAutoFit/>
          </a:bodyPr>
          <a:lstStyle/>
          <a:p>
            <a:pPr lvl="0">
              <a:tabLst>
                <a:tab pos="457200" algn="l"/>
              </a:tabLst>
            </a:pPr>
            <a:r>
              <a:rPr lang="en-GB" sz="1200">
                <a:ea typeface="Verdana"/>
                <a:cs typeface="Calibri"/>
              </a:rPr>
              <a:t>Whole Trust data analysis.</a:t>
            </a:r>
            <a:endParaRPr lang="en-GB" sz="1200">
              <a:effectLst/>
              <a:ea typeface="Times New Roman" panose="02020603050405020304" pitchFamily="18" charset="0"/>
            </a:endParaRPr>
          </a:p>
        </p:txBody>
      </p:sp>
      <p:sp>
        <p:nvSpPr>
          <p:cNvPr id="58" name="Rectangle: Rounded Corners 57">
            <a:extLst>
              <a:ext uri="{FF2B5EF4-FFF2-40B4-BE49-F238E27FC236}">
                <a16:creationId xmlns:a16="http://schemas.microsoft.com/office/drawing/2014/main" id="{E29967DB-81CF-33FF-2EE9-4DE3947864B2}"/>
              </a:ext>
            </a:extLst>
          </p:cNvPr>
          <p:cNvSpPr/>
          <p:nvPr/>
        </p:nvSpPr>
        <p:spPr>
          <a:xfrm>
            <a:off x="3905588" y="8652355"/>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80777708-8A70-7CAC-9089-CDBF3E6F7FEE}"/>
              </a:ext>
            </a:extLst>
          </p:cNvPr>
          <p:cNvSpPr txBox="1"/>
          <p:nvPr/>
        </p:nvSpPr>
        <p:spPr>
          <a:xfrm>
            <a:off x="3908227" y="8635044"/>
            <a:ext cx="3255249" cy="461665"/>
          </a:xfrm>
          <a:prstGeom prst="rect">
            <a:avLst/>
          </a:prstGeom>
          <a:noFill/>
        </p:spPr>
        <p:txBody>
          <a:bodyPr wrap="square" rtlCol="0">
            <a:spAutoFit/>
          </a:bodyPr>
          <a:lstStyle/>
          <a:p>
            <a:r>
              <a:rPr lang="en-GB" sz="1200">
                <a:ea typeface="Verdana"/>
                <a:cs typeface="Calibri"/>
              </a:rPr>
              <a:t>Report to Governors and Directors with accurate view of school attendance. </a:t>
            </a:r>
          </a:p>
        </p:txBody>
      </p:sp>
      <p:sp>
        <p:nvSpPr>
          <p:cNvPr id="60" name="Rectangle: Rounded Corners 59">
            <a:extLst>
              <a:ext uri="{FF2B5EF4-FFF2-40B4-BE49-F238E27FC236}">
                <a16:creationId xmlns:a16="http://schemas.microsoft.com/office/drawing/2014/main" id="{EF84B91E-5D17-F98D-EDAE-CF1A20A9AE0A}"/>
              </a:ext>
            </a:extLst>
          </p:cNvPr>
          <p:cNvSpPr/>
          <p:nvPr/>
        </p:nvSpPr>
        <p:spPr>
          <a:xfrm>
            <a:off x="228219" y="9204570"/>
            <a:ext cx="3444833"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05236D31-7C53-EB0D-3D05-D15BC4E1A831}"/>
              </a:ext>
            </a:extLst>
          </p:cNvPr>
          <p:cNvSpPr txBox="1"/>
          <p:nvPr/>
        </p:nvSpPr>
        <p:spPr>
          <a:xfrm>
            <a:off x="230858" y="9187259"/>
            <a:ext cx="3281216" cy="461665"/>
          </a:xfrm>
          <a:prstGeom prst="rect">
            <a:avLst/>
          </a:prstGeom>
          <a:noFill/>
        </p:spPr>
        <p:txBody>
          <a:bodyPr wrap="square" rtlCol="0">
            <a:spAutoFit/>
          </a:bodyPr>
          <a:lstStyle/>
          <a:p>
            <a:r>
              <a:rPr lang="en-GB" sz="1200">
                <a:ea typeface="Verdana"/>
                <a:cs typeface="Calibri"/>
              </a:rPr>
              <a:t>Work with individual schools where attendance is highlighted as low.</a:t>
            </a:r>
          </a:p>
        </p:txBody>
      </p:sp>
      <p:sp>
        <p:nvSpPr>
          <p:cNvPr id="62" name="Rectangle: Rounded Corners 61">
            <a:extLst>
              <a:ext uri="{FF2B5EF4-FFF2-40B4-BE49-F238E27FC236}">
                <a16:creationId xmlns:a16="http://schemas.microsoft.com/office/drawing/2014/main" id="{B303F9DF-364E-A5BB-8C0C-E0D427724CA4}"/>
              </a:ext>
            </a:extLst>
          </p:cNvPr>
          <p:cNvSpPr/>
          <p:nvPr/>
        </p:nvSpPr>
        <p:spPr>
          <a:xfrm>
            <a:off x="3905588" y="9213267"/>
            <a:ext cx="3447471"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B80AE7F0-115F-52E9-11E9-E3334D06B375}"/>
              </a:ext>
            </a:extLst>
          </p:cNvPr>
          <p:cNvSpPr txBox="1"/>
          <p:nvPr/>
        </p:nvSpPr>
        <p:spPr>
          <a:xfrm>
            <a:off x="3908227" y="9195956"/>
            <a:ext cx="3255249" cy="461665"/>
          </a:xfrm>
          <a:prstGeom prst="rect">
            <a:avLst/>
          </a:prstGeom>
          <a:noFill/>
        </p:spPr>
        <p:txBody>
          <a:bodyPr wrap="square" rtlCol="0">
            <a:spAutoFit/>
          </a:bodyPr>
          <a:lstStyle/>
          <a:p>
            <a:r>
              <a:rPr lang="en-GB" sz="1200">
                <a:ea typeface="Verdana"/>
                <a:cs typeface="Calibri"/>
              </a:rPr>
              <a:t>Media teams will highlight attendance on social media.</a:t>
            </a:r>
          </a:p>
        </p:txBody>
      </p:sp>
      <p:sp>
        <p:nvSpPr>
          <p:cNvPr id="3" name="Slide Number Placeholder 6">
            <a:extLst>
              <a:ext uri="{FF2B5EF4-FFF2-40B4-BE49-F238E27FC236}">
                <a16:creationId xmlns:a16="http://schemas.microsoft.com/office/drawing/2014/main" id="{B57DA108-0362-EB9E-AC5F-1282DF2DD970}"/>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8</a:t>
            </a:fld>
            <a:endParaRPr lang="en-GB" sz="1200" b="1">
              <a:solidFill>
                <a:schemeClr val="bg1"/>
              </a:solidFill>
            </a:endParaRPr>
          </a:p>
        </p:txBody>
      </p:sp>
      <p:sp>
        <p:nvSpPr>
          <p:cNvPr id="7" name="TextBox 6">
            <a:extLst>
              <a:ext uri="{FF2B5EF4-FFF2-40B4-BE49-F238E27FC236}">
                <a16:creationId xmlns:a16="http://schemas.microsoft.com/office/drawing/2014/main" id="{FBBC23D4-5BFA-DBF8-B3E5-1F6EAC066F38}"/>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3055470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6F55A2AE-C8DC-75EC-BE00-847DD08EE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5555"/>
            <a:ext cx="7560431" cy="10686257"/>
          </a:xfrm>
          <a:prstGeom prst="rect">
            <a:avLst/>
          </a:prstGeom>
        </p:spPr>
      </p:pic>
      <p:sp>
        <p:nvSpPr>
          <p:cNvPr id="7" name="Rectangle 6">
            <a:extLst>
              <a:ext uri="{FF2B5EF4-FFF2-40B4-BE49-F238E27FC236}">
                <a16:creationId xmlns:a16="http://schemas.microsoft.com/office/drawing/2014/main" id="{50F8D31F-2124-7E6E-D721-51637219CDD3}"/>
              </a:ext>
            </a:extLst>
          </p:cNvPr>
          <p:cNvSpPr/>
          <p:nvPr/>
        </p:nvSpPr>
        <p:spPr>
          <a:xfrm>
            <a:off x="1620344" y="419097"/>
            <a:ext cx="4300400" cy="74295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B44E80E-A68C-63C9-3D6A-C5AA59B038C4}"/>
              </a:ext>
            </a:extLst>
          </p:cNvPr>
          <p:cNvSpPr txBox="1"/>
          <p:nvPr/>
        </p:nvSpPr>
        <p:spPr>
          <a:xfrm>
            <a:off x="1620344" y="441902"/>
            <a:ext cx="4300399" cy="707886"/>
          </a:xfrm>
          <a:prstGeom prst="rect">
            <a:avLst/>
          </a:prstGeom>
          <a:noFill/>
        </p:spPr>
        <p:txBody>
          <a:bodyPr wrap="square" lIns="91440" tIns="45720" rIns="91440" bIns="45720" rtlCol="0" anchor="t">
            <a:spAutoFit/>
          </a:bodyPr>
          <a:lstStyle/>
          <a:p>
            <a:pPr algn="ctr"/>
            <a:r>
              <a:rPr lang="en-GB" sz="2000" b="1">
                <a:solidFill>
                  <a:schemeClr val="bg1"/>
                </a:solidFill>
                <a:latin typeface="Open Sans"/>
                <a:ea typeface="Open Sans"/>
                <a:cs typeface="Open Sans"/>
              </a:rPr>
              <a:t>BEHAVIOUR AND </a:t>
            </a:r>
          </a:p>
          <a:p>
            <a:pPr algn="ctr"/>
            <a:r>
              <a:rPr lang="en-GB" sz="2000" b="1">
                <a:solidFill>
                  <a:schemeClr val="bg1"/>
                </a:solidFill>
                <a:latin typeface="Open Sans"/>
                <a:ea typeface="Open Sans"/>
                <a:cs typeface="Open Sans"/>
              </a:rPr>
              <a:t>ATTITUDES CULTURE</a:t>
            </a:r>
            <a:endPar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A diagram of learning and culture&#10;&#10;Description automatically generated">
            <a:extLst>
              <a:ext uri="{FF2B5EF4-FFF2-40B4-BE49-F238E27FC236}">
                <a16:creationId xmlns:a16="http://schemas.microsoft.com/office/drawing/2014/main" id="{A57E67CA-A3D7-B11E-B3A4-DFFB715EB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134" y="2379066"/>
            <a:ext cx="3645043" cy="3645043"/>
          </a:xfrm>
          <a:prstGeom prst="rect">
            <a:avLst/>
          </a:prstGeom>
        </p:spPr>
      </p:pic>
      <p:sp>
        <p:nvSpPr>
          <p:cNvPr id="14" name="Rectangle 13">
            <a:extLst>
              <a:ext uri="{FF2B5EF4-FFF2-40B4-BE49-F238E27FC236}">
                <a16:creationId xmlns:a16="http://schemas.microsoft.com/office/drawing/2014/main" id="{38FD9029-FD0E-D06B-9650-29F1BF6DC6C5}"/>
              </a:ext>
            </a:extLst>
          </p:cNvPr>
          <p:cNvSpPr/>
          <p:nvPr/>
        </p:nvSpPr>
        <p:spPr>
          <a:xfrm>
            <a:off x="0" y="6283134"/>
            <a:ext cx="7587385" cy="1040060"/>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94BECF8-A99A-D4BE-A288-0157B43A845A}"/>
              </a:ext>
            </a:extLst>
          </p:cNvPr>
          <p:cNvSpPr txBox="1"/>
          <p:nvPr/>
        </p:nvSpPr>
        <p:spPr>
          <a:xfrm>
            <a:off x="363091" y="6422095"/>
            <a:ext cx="6712085" cy="800219"/>
          </a:xfrm>
          <a:prstGeom prst="rect">
            <a:avLst/>
          </a:prstGeom>
          <a:noFill/>
        </p:spPr>
        <p:txBody>
          <a:bodyPr wrap="square" lIns="91440" tIns="45720" rIns="91440" bIns="45720" rtlCol="0" anchor="t">
            <a:spAutoFit/>
          </a:bodyPr>
          <a:lstStyle/>
          <a:p>
            <a:pPr algn="ctr"/>
            <a:r>
              <a:rPr lang="en-GB" sz="1600" b="1" i="1">
                <a:solidFill>
                  <a:schemeClr val="bg1"/>
                </a:solidFill>
                <a:ea typeface="+mn-lt"/>
                <a:cs typeface="+mn-lt"/>
              </a:rPr>
              <a:t>“Encouraging a positive self-concept enhances resilience, motivation and confidence, contributing to a conducive learning environment.” </a:t>
            </a:r>
            <a:endParaRPr lang="en-GB" sz="1400" b="1">
              <a:solidFill>
                <a:schemeClr val="bg1"/>
              </a:solidFill>
              <a:ea typeface="+mn-lt"/>
              <a:cs typeface="+mn-lt"/>
            </a:endParaRPr>
          </a:p>
          <a:p>
            <a:pPr algn="ctr"/>
            <a:r>
              <a:rPr lang="en-GB" sz="1400" b="1">
                <a:solidFill>
                  <a:schemeClr val="bg1"/>
                </a:solidFill>
                <a:ea typeface="+mn-lt"/>
                <a:cs typeface="+mn-lt"/>
              </a:rPr>
              <a:t>- EEF</a:t>
            </a:r>
            <a:endParaRPr lang="en-GB" sz="1000" b="1" i="1">
              <a:solidFill>
                <a:srgbClr val="006199"/>
              </a:solidFill>
              <a:latin typeface="Open Sans"/>
              <a:ea typeface="Open Sans"/>
              <a:cs typeface="Open Sans"/>
            </a:endParaRPr>
          </a:p>
        </p:txBody>
      </p:sp>
      <p:sp>
        <p:nvSpPr>
          <p:cNvPr id="16" name="Rectangle: Rounded Corners 15">
            <a:extLst>
              <a:ext uri="{FF2B5EF4-FFF2-40B4-BE49-F238E27FC236}">
                <a16:creationId xmlns:a16="http://schemas.microsoft.com/office/drawing/2014/main" id="{AEDA3030-456F-4C36-A2B2-5B73F357A981}"/>
              </a:ext>
            </a:extLst>
          </p:cNvPr>
          <p:cNvSpPr/>
          <p:nvPr/>
        </p:nvSpPr>
        <p:spPr>
          <a:xfrm>
            <a:off x="221376" y="1232605"/>
            <a:ext cx="7112590" cy="925199"/>
          </a:xfrm>
          <a:prstGeom prst="roundRect">
            <a:avLst/>
          </a:prstGeom>
          <a:solidFill>
            <a:srgbClr val="15243C"/>
          </a:solid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7" name="TextBox 16">
            <a:extLst>
              <a:ext uri="{FF2B5EF4-FFF2-40B4-BE49-F238E27FC236}">
                <a16:creationId xmlns:a16="http://schemas.microsoft.com/office/drawing/2014/main" id="{1AE62E88-20B5-2581-DF8B-A2B01A47A253}"/>
              </a:ext>
            </a:extLst>
          </p:cNvPr>
          <p:cNvSpPr txBox="1"/>
          <p:nvPr/>
        </p:nvSpPr>
        <p:spPr>
          <a:xfrm>
            <a:off x="286066" y="1248029"/>
            <a:ext cx="7047900" cy="830997"/>
          </a:xfrm>
          <a:prstGeom prst="rect">
            <a:avLst/>
          </a:prstGeom>
          <a:noFill/>
        </p:spPr>
        <p:txBody>
          <a:bodyPr wrap="square" rtlCol="0">
            <a:spAutoFit/>
          </a:bodyPr>
          <a:lstStyle/>
          <a:p>
            <a:r>
              <a:rPr lang="en-GB" sz="1200">
                <a:solidFill>
                  <a:schemeClr val="bg1"/>
                </a:solidFill>
                <a:ea typeface="+mn-lt"/>
                <a:cs typeface="+mn-lt"/>
              </a:rPr>
              <a:t>Pupils and staff thrive in an environment in which they feel safe, valued and respected.  We have high expectations and are committed to ensuring a positive approach to behaviour. We accept that positive praise, recognition, and restorative practice are more effective than disciplinary measures.  Behaviour in school is inseparable from academic achievement, safety, welfare and well-being. </a:t>
            </a:r>
          </a:p>
        </p:txBody>
      </p:sp>
      <p:sp>
        <p:nvSpPr>
          <p:cNvPr id="18" name="TextBox 17">
            <a:extLst>
              <a:ext uri="{FF2B5EF4-FFF2-40B4-BE49-F238E27FC236}">
                <a16:creationId xmlns:a16="http://schemas.microsoft.com/office/drawing/2014/main" id="{9AA1FBBE-D530-BE32-036E-AB71B15F67ED}"/>
              </a:ext>
            </a:extLst>
          </p:cNvPr>
          <p:cNvSpPr txBox="1"/>
          <p:nvPr/>
        </p:nvSpPr>
        <p:spPr>
          <a:xfrm>
            <a:off x="286089" y="2261178"/>
            <a:ext cx="31238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ea typeface="+mn-lt"/>
                <a:cs typeface="+mn-lt"/>
              </a:rPr>
              <a:t>We have a behaviour culture that </a:t>
            </a:r>
            <a:r>
              <a:rPr lang="en-GB" sz="1200" b="1" i="0" dirty="0">
                <a:solidFill>
                  <a:srgbClr val="000000"/>
                </a:solidFill>
                <a:effectLst/>
                <a:latin typeface="Calibri" panose="020F0502020204030204" pitchFamily="34" charset="0"/>
              </a:rPr>
              <a:t>that frames behaviour in terms of three relationships:</a:t>
            </a:r>
            <a:br>
              <a:rPr lang="en-GB" sz="1200" b="1" dirty="0">
                <a:ea typeface="+mn-lt"/>
                <a:cs typeface="+mn-lt"/>
              </a:rPr>
            </a:br>
            <a:endParaRPr lang="en-US" sz="1200" b="1" dirty="0">
              <a:ea typeface="+mn-lt"/>
              <a:cs typeface="+mn-lt"/>
            </a:endParaRPr>
          </a:p>
          <a:p>
            <a:pPr marL="171450" indent="-171450">
              <a:buFont typeface="Arial" panose="020B0604020202020204" pitchFamily="34" charset="0"/>
              <a:buChar char="•"/>
            </a:pPr>
            <a:r>
              <a:rPr lang="en-GB" sz="1200" dirty="0">
                <a:ea typeface="Verdana"/>
                <a:cs typeface="Calibri"/>
              </a:rPr>
              <a:t>Relationship with self</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Relationship with others</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Relationship with curriculum</a:t>
            </a:r>
            <a:endParaRPr lang="en-US" sz="1200" dirty="0">
              <a:ea typeface="Verdana"/>
              <a:cs typeface="Calibri"/>
            </a:endParaRPr>
          </a:p>
        </p:txBody>
      </p:sp>
      <p:sp>
        <p:nvSpPr>
          <p:cNvPr id="19" name="Rectangle: Rounded Corners 18">
            <a:extLst>
              <a:ext uri="{FF2B5EF4-FFF2-40B4-BE49-F238E27FC236}">
                <a16:creationId xmlns:a16="http://schemas.microsoft.com/office/drawing/2014/main" id="{81905DDD-4968-56F1-35EE-5F2539FDFA0A}"/>
              </a:ext>
            </a:extLst>
          </p:cNvPr>
          <p:cNvSpPr/>
          <p:nvPr/>
        </p:nvSpPr>
        <p:spPr>
          <a:xfrm>
            <a:off x="221375" y="2273493"/>
            <a:ext cx="3274300" cy="1375791"/>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0" name="TextBox 19">
            <a:extLst>
              <a:ext uri="{FF2B5EF4-FFF2-40B4-BE49-F238E27FC236}">
                <a16:creationId xmlns:a16="http://schemas.microsoft.com/office/drawing/2014/main" id="{9A9562A4-9622-01DD-25BC-19A297B6899B}"/>
              </a:ext>
            </a:extLst>
          </p:cNvPr>
          <p:cNvSpPr txBox="1"/>
          <p:nvPr/>
        </p:nvSpPr>
        <p:spPr>
          <a:xfrm>
            <a:off x="286067" y="3775131"/>
            <a:ext cx="320088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ea typeface="+mn-lt"/>
                <a:cs typeface="+mn-lt"/>
              </a:rPr>
              <a:t>Through our behaviour culture, we:</a:t>
            </a:r>
            <a:br>
              <a:rPr lang="en-GB" sz="1200" b="1" dirty="0">
                <a:ea typeface="+mn-lt"/>
                <a:cs typeface="+mn-lt"/>
              </a:rPr>
            </a:br>
            <a:endParaRPr lang="en-US" sz="1200" b="1" dirty="0">
              <a:ea typeface="+mn-lt"/>
              <a:cs typeface="+mn-lt"/>
            </a:endParaRPr>
          </a:p>
          <a:p>
            <a:pPr marL="171450" indent="-171450" algn="just" rtl="0" fontAlgn="base">
              <a:buFont typeface="Arial" panose="020B0604020202020204" pitchFamily="34" charset="0"/>
              <a:buChar char="•"/>
            </a:pPr>
            <a:r>
              <a:rPr lang="en-GB" sz="1200" b="0" i="0" dirty="0">
                <a:solidFill>
                  <a:srgbClr val="000000"/>
                </a:solidFill>
                <a:effectLst/>
                <a:latin typeface="Calibri" panose="020F0502020204030204" pitchFamily="34" charset="0"/>
              </a:rPr>
              <a:t>Empower our pupils to take responsibility for their actions </a:t>
            </a:r>
          </a:p>
          <a:p>
            <a:pPr marL="171450" indent="-171450" algn="just" rtl="0" fontAlgn="base">
              <a:buFont typeface="Arial" panose="020B0604020202020204" pitchFamily="34" charset="0"/>
              <a:buChar char="•"/>
            </a:pPr>
            <a:r>
              <a:rPr lang="en-GB" sz="1200" b="0" i="0" dirty="0">
                <a:solidFill>
                  <a:srgbClr val="000000"/>
                </a:solidFill>
                <a:effectLst/>
                <a:latin typeface="Calibri" panose="020F0502020204030204" pitchFamily="34" charset="0"/>
              </a:rPr>
              <a:t>Foster mutual respect, clear expectations, and consistent consequences. </a:t>
            </a:r>
          </a:p>
          <a:p>
            <a:pPr marL="171450" indent="-171450" algn="just" rtl="0" fontAlgn="base">
              <a:buFont typeface="Arial" panose="020B0604020202020204" pitchFamily="34" charset="0"/>
              <a:buChar char="•"/>
            </a:pPr>
            <a:r>
              <a:rPr lang="en-GB" sz="1200" b="0" i="0" dirty="0">
                <a:solidFill>
                  <a:srgbClr val="242424"/>
                </a:solidFill>
                <a:effectLst/>
                <a:latin typeface="Calibri" panose="020F0502020204030204" pitchFamily="34" charset="0"/>
              </a:rPr>
              <a:t>Encourage positive relationships for learning. </a:t>
            </a:r>
            <a:endParaRPr lang="en-GB" sz="1200" b="0" i="0" dirty="0">
              <a:solidFill>
                <a:srgbClr val="000000"/>
              </a:solidFill>
              <a:effectLst/>
              <a:latin typeface="Calibri" panose="020F0502020204030204" pitchFamily="34" charset="0"/>
            </a:endParaRPr>
          </a:p>
          <a:p>
            <a:pPr marL="171450" indent="-171450" algn="just" rtl="0" fontAlgn="base">
              <a:buFont typeface="Arial" panose="020B0604020202020204" pitchFamily="34" charset="0"/>
              <a:buChar char="•"/>
            </a:pPr>
            <a:r>
              <a:rPr lang="en-GB" sz="1200" b="0" i="0" dirty="0">
                <a:solidFill>
                  <a:srgbClr val="242424"/>
                </a:solidFill>
                <a:effectLst/>
                <a:latin typeface="Calibri" panose="020F0502020204030204" pitchFamily="34" charset="0"/>
              </a:rPr>
              <a:t>Create a foundation for effective teaching.</a:t>
            </a:r>
            <a:r>
              <a:rPr lang="en-GB" sz="1200" b="0" i="0" dirty="0">
                <a:solidFill>
                  <a:srgbClr val="000000"/>
                </a:solidFill>
                <a:effectLst/>
                <a:latin typeface="Calibri" panose="020F0502020204030204" pitchFamily="34" charset="0"/>
              </a:rPr>
              <a:t>  </a:t>
            </a:r>
          </a:p>
          <a:p>
            <a:pPr marL="171450" indent="-171450" algn="just" rtl="0" fontAlgn="base">
              <a:buFont typeface="Arial" panose="020B0604020202020204" pitchFamily="34" charset="0"/>
              <a:buChar char="•"/>
            </a:pPr>
            <a:r>
              <a:rPr lang="en-GB" sz="1200" b="0" i="0" dirty="0">
                <a:solidFill>
                  <a:srgbClr val="242424"/>
                </a:solidFill>
                <a:effectLst/>
                <a:latin typeface="Calibri" panose="020F0502020204030204" pitchFamily="34" charset="0"/>
              </a:rPr>
              <a:t>Nurture a supportive and positive relationship with the curriculum. </a:t>
            </a:r>
            <a:endParaRPr lang="en-GB" sz="1200" b="0" i="0" dirty="0">
              <a:solidFill>
                <a:srgbClr val="000000"/>
              </a:solidFill>
              <a:effectLst/>
              <a:latin typeface="Calibri" panose="020F0502020204030204" pitchFamily="34" charset="0"/>
            </a:endParaRPr>
          </a:p>
          <a:p>
            <a:pPr marL="171450" indent="-171450" algn="just" rtl="0" fontAlgn="base">
              <a:buFont typeface="Arial" panose="020B0604020202020204" pitchFamily="34" charset="0"/>
              <a:buChar char="•"/>
            </a:pPr>
            <a:r>
              <a:rPr lang="en-GB" sz="1200" b="0" i="0" dirty="0">
                <a:solidFill>
                  <a:srgbClr val="242424"/>
                </a:solidFill>
                <a:effectLst/>
                <a:latin typeface="Calibri" panose="020F0502020204030204" pitchFamily="34" charset="0"/>
              </a:rPr>
              <a:t>Encourage pupils to engage and find meaning in their learning.  </a:t>
            </a:r>
            <a:endParaRPr lang="en-GB" sz="1200" b="0" i="0" dirty="0">
              <a:solidFill>
                <a:srgbClr val="000000"/>
              </a:solidFill>
              <a:effectLst/>
              <a:latin typeface="Calibri" panose="020F0502020204030204" pitchFamily="34" charset="0"/>
            </a:endParaRPr>
          </a:p>
        </p:txBody>
      </p:sp>
      <p:sp>
        <p:nvSpPr>
          <p:cNvPr id="21" name="Rectangle: Rounded Corners 20">
            <a:extLst>
              <a:ext uri="{FF2B5EF4-FFF2-40B4-BE49-F238E27FC236}">
                <a16:creationId xmlns:a16="http://schemas.microsoft.com/office/drawing/2014/main" id="{66DDECD2-E6FD-D111-D438-0F28C3EC6A3F}"/>
              </a:ext>
            </a:extLst>
          </p:cNvPr>
          <p:cNvSpPr/>
          <p:nvPr/>
        </p:nvSpPr>
        <p:spPr>
          <a:xfrm>
            <a:off x="221375" y="3754572"/>
            <a:ext cx="3274300" cy="240955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2" name="TextBox 21">
            <a:extLst>
              <a:ext uri="{FF2B5EF4-FFF2-40B4-BE49-F238E27FC236}">
                <a16:creationId xmlns:a16="http://schemas.microsoft.com/office/drawing/2014/main" id="{029644E9-5C9F-407B-5667-638CCB349E73}"/>
              </a:ext>
            </a:extLst>
          </p:cNvPr>
          <p:cNvSpPr txBox="1"/>
          <p:nvPr/>
        </p:nvSpPr>
        <p:spPr>
          <a:xfrm>
            <a:off x="421628" y="7293284"/>
            <a:ext cx="6712085" cy="338554"/>
          </a:xfrm>
          <a:prstGeom prst="rect">
            <a:avLst/>
          </a:prstGeom>
          <a:noFill/>
        </p:spPr>
        <p:txBody>
          <a:bodyPr wrap="square" lIns="91440" tIns="45720" rIns="91440" bIns="45720" rtlCol="0" anchor="t">
            <a:spAutoFit/>
          </a:bodyPr>
          <a:lstStyle/>
          <a:p>
            <a:pPr algn="ctr"/>
            <a:r>
              <a:rPr lang="en-GB" sz="1600" b="1" dirty="0">
                <a:solidFill>
                  <a:srgbClr val="FF0000"/>
                </a:solidFill>
                <a:latin typeface="Open Sans"/>
                <a:ea typeface="Open Sans"/>
                <a:cs typeface="Open Sans"/>
              </a:rPr>
              <a:t>St Bede’s has:</a:t>
            </a:r>
          </a:p>
        </p:txBody>
      </p:sp>
      <p:sp>
        <p:nvSpPr>
          <p:cNvPr id="23" name="Rectangle: Rounded Corners 22">
            <a:extLst>
              <a:ext uri="{FF2B5EF4-FFF2-40B4-BE49-F238E27FC236}">
                <a16:creationId xmlns:a16="http://schemas.microsoft.com/office/drawing/2014/main" id="{4EDE6600-4217-FC49-A62C-7C80A7CBDF47}"/>
              </a:ext>
            </a:extLst>
          </p:cNvPr>
          <p:cNvSpPr/>
          <p:nvPr/>
        </p:nvSpPr>
        <p:spPr>
          <a:xfrm>
            <a:off x="228219" y="7691158"/>
            <a:ext cx="3444833"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B6D67CA1-4161-B921-C739-562612AA942B}"/>
              </a:ext>
            </a:extLst>
          </p:cNvPr>
          <p:cNvSpPr txBox="1"/>
          <p:nvPr/>
        </p:nvSpPr>
        <p:spPr>
          <a:xfrm>
            <a:off x="230858" y="7673847"/>
            <a:ext cx="3292334" cy="461665"/>
          </a:xfrm>
          <a:prstGeom prst="rect">
            <a:avLst/>
          </a:prstGeom>
          <a:noFill/>
        </p:spPr>
        <p:txBody>
          <a:bodyPr wrap="square" rtlCol="0">
            <a:spAutoFit/>
          </a:bodyPr>
          <a:lstStyle/>
          <a:p>
            <a:pPr algn="just"/>
            <a:r>
              <a:rPr lang="en-GB" sz="1200">
                <a:solidFill>
                  <a:srgbClr val="000000"/>
                </a:solidFill>
                <a:latin typeface="Calibri"/>
                <a:ea typeface="Verdana"/>
                <a:cs typeface="Calibri" panose="020F0502020204030204"/>
              </a:rPr>
              <a:t>A Christ centred approach that ensures a calm, safe and supportive environment for all.</a:t>
            </a:r>
          </a:p>
        </p:txBody>
      </p:sp>
      <p:sp>
        <p:nvSpPr>
          <p:cNvPr id="25" name="Rectangle: Rounded Corners 24">
            <a:extLst>
              <a:ext uri="{FF2B5EF4-FFF2-40B4-BE49-F238E27FC236}">
                <a16:creationId xmlns:a16="http://schemas.microsoft.com/office/drawing/2014/main" id="{04A1F75A-F890-2575-4A97-169DD6E49DA2}"/>
              </a:ext>
            </a:extLst>
          </p:cNvPr>
          <p:cNvSpPr/>
          <p:nvPr/>
        </p:nvSpPr>
        <p:spPr>
          <a:xfrm>
            <a:off x="3905588" y="7699855"/>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2A1F1331-FA4D-725E-6D59-79E1D77BB790}"/>
              </a:ext>
            </a:extLst>
          </p:cNvPr>
          <p:cNvSpPr txBox="1"/>
          <p:nvPr/>
        </p:nvSpPr>
        <p:spPr>
          <a:xfrm>
            <a:off x="3908227" y="7682544"/>
            <a:ext cx="3292334" cy="461665"/>
          </a:xfrm>
          <a:prstGeom prst="rect">
            <a:avLst/>
          </a:prstGeom>
          <a:noFill/>
        </p:spPr>
        <p:txBody>
          <a:bodyPr wrap="square" rtlCol="0">
            <a:spAutoFit/>
          </a:bodyPr>
          <a:lstStyle/>
          <a:p>
            <a:r>
              <a:rPr lang="en-GB" sz="1200" dirty="0">
                <a:solidFill>
                  <a:srgbClr val="000000"/>
                </a:solidFill>
                <a:latin typeface="Calibri"/>
                <a:ea typeface="Verdana"/>
                <a:cs typeface="Calibri" panose="020F0502020204030204"/>
              </a:rPr>
              <a:t>A culture that is free from fear, discrimination, and bullying, where all know they belong. </a:t>
            </a:r>
          </a:p>
        </p:txBody>
      </p:sp>
      <p:sp>
        <p:nvSpPr>
          <p:cNvPr id="27" name="Rectangle: Rounded Corners 26">
            <a:extLst>
              <a:ext uri="{FF2B5EF4-FFF2-40B4-BE49-F238E27FC236}">
                <a16:creationId xmlns:a16="http://schemas.microsoft.com/office/drawing/2014/main" id="{02B67A92-F93A-F1D1-0137-4A3261EB32CC}"/>
              </a:ext>
            </a:extLst>
          </p:cNvPr>
          <p:cNvSpPr/>
          <p:nvPr/>
        </p:nvSpPr>
        <p:spPr>
          <a:xfrm>
            <a:off x="228219" y="8252070"/>
            <a:ext cx="3444833"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ADF80C2-19BA-DB57-53C5-5CECB5E784C2}"/>
              </a:ext>
            </a:extLst>
          </p:cNvPr>
          <p:cNvSpPr txBox="1"/>
          <p:nvPr/>
        </p:nvSpPr>
        <p:spPr>
          <a:xfrm>
            <a:off x="230858" y="8234759"/>
            <a:ext cx="3179092" cy="461665"/>
          </a:xfrm>
          <a:prstGeom prst="rect">
            <a:avLst/>
          </a:prstGeom>
          <a:noFill/>
        </p:spPr>
        <p:txBody>
          <a:bodyPr wrap="square" rtlCol="0">
            <a:spAutoFit/>
          </a:bodyPr>
          <a:lstStyle/>
          <a:p>
            <a:r>
              <a:rPr lang="en-GB" sz="1200" dirty="0">
                <a:solidFill>
                  <a:srgbClr val="000000"/>
                </a:solidFill>
                <a:latin typeface="Calibri"/>
                <a:ea typeface="Verdana"/>
                <a:cs typeface="Calibri" panose="020F0502020204030204"/>
              </a:rPr>
              <a:t>The highest expectations of pupil behaviour to ensure all excel.</a:t>
            </a:r>
          </a:p>
        </p:txBody>
      </p:sp>
      <p:sp>
        <p:nvSpPr>
          <p:cNvPr id="29" name="Rectangle: Rounded Corners 28">
            <a:extLst>
              <a:ext uri="{FF2B5EF4-FFF2-40B4-BE49-F238E27FC236}">
                <a16:creationId xmlns:a16="http://schemas.microsoft.com/office/drawing/2014/main" id="{CD02C45A-A447-87ED-BAFF-5F4AB669D3BC}"/>
              </a:ext>
            </a:extLst>
          </p:cNvPr>
          <p:cNvSpPr/>
          <p:nvPr/>
        </p:nvSpPr>
        <p:spPr>
          <a:xfrm>
            <a:off x="3905588" y="8260767"/>
            <a:ext cx="3447471"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1AE0ED44-2B1F-4D33-864F-E752862F16A5}"/>
              </a:ext>
            </a:extLst>
          </p:cNvPr>
          <p:cNvSpPr txBox="1"/>
          <p:nvPr/>
        </p:nvSpPr>
        <p:spPr>
          <a:xfrm>
            <a:off x="3908227" y="8243456"/>
            <a:ext cx="3064073" cy="461665"/>
          </a:xfrm>
          <a:prstGeom prst="rect">
            <a:avLst/>
          </a:prstGeom>
          <a:noFill/>
        </p:spPr>
        <p:txBody>
          <a:bodyPr wrap="square" rtlCol="0">
            <a:spAutoFit/>
          </a:bodyPr>
          <a:lstStyle/>
          <a:p>
            <a:r>
              <a:rPr lang="en-GB" sz="1200">
                <a:solidFill>
                  <a:srgbClr val="000000"/>
                </a:solidFill>
                <a:latin typeface="Calibri"/>
                <a:ea typeface="Verdana"/>
                <a:cs typeface="Calibri" panose="020F0502020204030204"/>
              </a:rPr>
              <a:t>A no tolerance approach to all bullying, where pupils accept responsibility for their actions.</a:t>
            </a:r>
            <a:endParaRPr lang="en-GB" sz="1200">
              <a:ea typeface="Verdana"/>
              <a:cs typeface="Calibri"/>
            </a:endParaRPr>
          </a:p>
        </p:txBody>
      </p:sp>
      <p:sp>
        <p:nvSpPr>
          <p:cNvPr id="31" name="Rectangle: Rounded Corners 30">
            <a:extLst>
              <a:ext uri="{FF2B5EF4-FFF2-40B4-BE49-F238E27FC236}">
                <a16:creationId xmlns:a16="http://schemas.microsoft.com/office/drawing/2014/main" id="{B12E873B-B3F9-3062-9B09-B5A6C1CFD759}"/>
              </a:ext>
            </a:extLst>
          </p:cNvPr>
          <p:cNvSpPr/>
          <p:nvPr/>
        </p:nvSpPr>
        <p:spPr>
          <a:xfrm>
            <a:off x="239337" y="8822271"/>
            <a:ext cx="3444833"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09B9F397-25FA-633A-D222-71B62DF1250A}"/>
              </a:ext>
            </a:extLst>
          </p:cNvPr>
          <p:cNvSpPr txBox="1"/>
          <p:nvPr/>
        </p:nvSpPr>
        <p:spPr>
          <a:xfrm>
            <a:off x="241976" y="8804960"/>
            <a:ext cx="3290169" cy="461665"/>
          </a:xfrm>
          <a:prstGeom prst="rect">
            <a:avLst/>
          </a:prstGeom>
          <a:noFill/>
        </p:spPr>
        <p:txBody>
          <a:bodyPr wrap="square" rtlCol="0">
            <a:spAutoFit/>
          </a:bodyPr>
          <a:lstStyle/>
          <a:p>
            <a:pPr algn="just"/>
            <a:r>
              <a:rPr lang="en-GB" sz="1200">
                <a:solidFill>
                  <a:srgbClr val="000000"/>
                </a:solidFill>
                <a:latin typeface="Calibri"/>
                <a:ea typeface="Verdana"/>
                <a:cs typeface="Calibri" panose="020F0502020204030204"/>
              </a:rPr>
              <a:t>An active partnership with families to encourage a shared approach to excellent behaviour.</a:t>
            </a:r>
          </a:p>
        </p:txBody>
      </p:sp>
      <p:sp>
        <p:nvSpPr>
          <p:cNvPr id="33" name="Rectangle: Rounded Corners 32">
            <a:extLst>
              <a:ext uri="{FF2B5EF4-FFF2-40B4-BE49-F238E27FC236}">
                <a16:creationId xmlns:a16="http://schemas.microsoft.com/office/drawing/2014/main" id="{2AC2D774-8B79-E6F8-A312-535D20C1F974}"/>
              </a:ext>
            </a:extLst>
          </p:cNvPr>
          <p:cNvSpPr/>
          <p:nvPr/>
        </p:nvSpPr>
        <p:spPr>
          <a:xfrm>
            <a:off x="3916706" y="8830968"/>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9401F40B-7702-F398-47D5-E151A2F4392E}"/>
              </a:ext>
            </a:extLst>
          </p:cNvPr>
          <p:cNvSpPr txBox="1"/>
          <p:nvPr/>
        </p:nvSpPr>
        <p:spPr>
          <a:xfrm>
            <a:off x="3919345" y="8813657"/>
            <a:ext cx="3255249" cy="461665"/>
          </a:xfrm>
          <a:prstGeom prst="rect">
            <a:avLst/>
          </a:prstGeom>
          <a:noFill/>
        </p:spPr>
        <p:txBody>
          <a:bodyPr wrap="square" rtlCol="0">
            <a:spAutoFit/>
          </a:bodyPr>
          <a:lstStyle/>
          <a:p>
            <a:pPr algn="just"/>
            <a:r>
              <a:rPr lang="en-GB" sz="1200">
                <a:solidFill>
                  <a:srgbClr val="000000"/>
                </a:solidFill>
                <a:latin typeface="Calibri"/>
                <a:ea typeface="Verdana"/>
                <a:cs typeface="Calibri" panose="020F0502020204030204"/>
              </a:rPr>
              <a:t>A curriculum to develop excellent learning habits to be successful.</a:t>
            </a:r>
          </a:p>
        </p:txBody>
      </p:sp>
      <p:sp>
        <p:nvSpPr>
          <p:cNvPr id="35" name="Rectangle: Rounded Corners 34">
            <a:extLst>
              <a:ext uri="{FF2B5EF4-FFF2-40B4-BE49-F238E27FC236}">
                <a16:creationId xmlns:a16="http://schemas.microsoft.com/office/drawing/2014/main" id="{41BEDEE7-A3D7-34A4-8AF7-60F357BB75EF}"/>
              </a:ext>
            </a:extLst>
          </p:cNvPr>
          <p:cNvSpPr/>
          <p:nvPr/>
        </p:nvSpPr>
        <p:spPr>
          <a:xfrm>
            <a:off x="239337" y="9383183"/>
            <a:ext cx="3444833" cy="291332"/>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A6BD583C-93F3-D625-94D4-455AAE5EB89C}"/>
              </a:ext>
            </a:extLst>
          </p:cNvPr>
          <p:cNvSpPr txBox="1"/>
          <p:nvPr/>
        </p:nvSpPr>
        <p:spPr>
          <a:xfrm>
            <a:off x="241976" y="9365872"/>
            <a:ext cx="3281216" cy="276999"/>
          </a:xfrm>
          <a:prstGeom prst="rect">
            <a:avLst/>
          </a:prstGeom>
          <a:noFill/>
        </p:spPr>
        <p:txBody>
          <a:bodyPr wrap="square" rtlCol="0">
            <a:spAutoFit/>
          </a:bodyPr>
          <a:lstStyle/>
          <a:p>
            <a:r>
              <a:rPr lang="en-GB" sz="1200">
                <a:solidFill>
                  <a:srgbClr val="000000"/>
                </a:solidFill>
                <a:latin typeface="Calibri"/>
                <a:ea typeface="Verdana"/>
                <a:cs typeface="Calibri" panose="020F0502020204030204"/>
              </a:rPr>
              <a:t>Independent pupils with high self-esteem.  </a:t>
            </a:r>
          </a:p>
        </p:txBody>
      </p:sp>
      <p:sp>
        <p:nvSpPr>
          <p:cNvPr id="37" name="Rectangle: Rounded Corners 36">
            <a:extLst>
              <a:ext uri="{FF2B5EF4-FFF2-40B4-BE49-F238E27FC236}">
                <a16:creationId xmlns:a16="http://schemas.microsoft.com/office/drawing/2014/main" id="{D2322316-707E-769C-E8B0-2A42EED688BA}"/>
              </a:ext>
            </a:extLst>
          </p:cNvPr>
          <p:cNvSpPr/>
          <p:nvPr/>
        </p:nvSpPr>
        <p:spPr>
          <a:xfrm>
            <a:off x="3916706" y="9391880"/>
            <a:ext cx="3447471" cy="291332"/>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951A5A6C-0B26-37FD-756C-04213FEBD1FD}"/>
              </a:ext>
            </a:extLst>
          </p:cNvPr>
          <p:cNvSpPr txBox="1"/>
          <p:nvPr/>
        </p:nvSpPr>
        <p:spPr>
          <a:xfrm>
            <a:off x="3919345" y="9374569"/>
            <a:ext cx="3255249" cy="276999"/>
          </a:xfrm>
          <a:prstGeom prst="rect">
            <a:avLst/>
          </a:prstGeom>
          <a:noFill/>
        </p:spPr>
        <p:txBody>
          <a:bodyPr wrap="square" rtlCol="0">
            <a:spAutoFit/>
          </a:bodyPr>
          <a:lstStyle/>
          <a:p>
            <a:r>
              <a:rPr lang="en-GB" sz="1200">
                <a:solidFill>
                  <a:srgbClr val="000000"/>
                </a:solidFill>
                <a:latin typeface="Calibri"/>
                <a:ea typeface="Verdana"/>
                <a:cs typeface="Calibri" panose="020F0502020204030204"/>
              </a:rPr>
              <a:t>A culture focused on attaining excellence. </a:t>
            </a:r>
          </a:p>
        </p:txBody>
      </p:sp>
      <p:sp>
        <p:nvSpPr>
          <p:cNvPr id="39" name="Rectangle: Rounded Corners 38">
            <a:extLst>
              <a:ext uri="{FF2B5EF4-FFF2-40B4-BE49-F238E27FC236}">
                <a16:creationId xmlns:a16="http://schemas.microsoft.com/office/drawing/2014/main" id="{514D524C-92E6-413E-500F-720E9AF7C8B2}"/>
              </a:ext>
            </a:extLst>
          </p:cNvPr>
          <p:cNvSpPr/>
          <p:nvPr/>
        </p:nvSpPr>
        <p:spPr>
          <a:xfrm>
            <a:off x="2073249" y="9803897"/>
            <a:ext cx="3447471" cy="40488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D67855DB-98B8-FED2-7589-C340516ED3D2}"/>
              </a:ext>
            </a:extLst>
          </p:cNvPr>
          <p:cNvSpPr txBox="1"/>
          <p:nvPr/>
        </p:nvSpPr>
        <p:spPr>
          <a:xfrm>
            <a:off x="2239504" y="9787922"/>
            <a:ext cx="3281216" cy="461665"/>
          </a:xfrm>
          <a:prstGeom prst="rect">
            <a:avLst/>
          </a:prstGeom>
          <a:noFill/>
        </p:spPr>
        <p:txBody>
          <a:bodyPr wrap="square" rtlCol="0">
            <a:spAutoFit/>
          </a:bodyPr>
          <a:lstStyle/>
          <a:p>
            <a:r>
              <a:rPr lang="en-GB" sz="1200" dirty="0">
                <a:solidFill>
                  <a:srgbClr val="000000"/>
                </a:solidFill>
                <a:latin typeface="Calibri"/>
                <a:ea typeface="Verdana"/>
                <a:cs typeface="Calibri" panose="020F0502020204030204"/>
              </a:rPr>
              <a:t>A clear and concise behaviour policy that links to our reward system. </a:t>
            </a:r>
          </a:p>
        </p:txBody>
      </p:sp>
      <p:sp>
        <p:nvSpPr>
          <p:cNvPr id="2" name="Slide Number Placeholder 6">
            <a:extLst>
              <a:ext uri="{FF2B5EF4-FFF2-40B4-BE49-F238E27FC236}">
                <a16:creationId xmlns:a16="http://schemas.microsoft.com/office/drawing/2014/main" id="{81A45114-3FBE-B9D9-07F3-F7FB903F7857}"/>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9</a:t>
            </a:fld>
            <a:endParaRPr lang="en-GB" sz="1200" b="1">
              <a:solidFill>
                <a:schemeClr val="bg1"/>
              </a:solidFill>
            </a:endParaRPr>
          </a:p>
        </p:txBody>
      </p:sp>
      <p:sp>
        <p:nvSpPr>
          <p:cNvPr id="6" name="TextBox 5">
            <a:extLst>
              <a:ext uri="{FF2B5EF4-FFF2-40B4-BE49-F238E27FC236}">
                <a16:creationId xmlns:a16="http://schemas.microsoft.com/office/drawing/2014/main" id="{6BA00511-1605-9F3B-8E3A-C09C79428E74}"/>
              </a:ext>
            </a:extLst>
          </p:cNvPr>
          <p:cNvSpPr txBox="1"/>
          <p:nvPr/>
        </p:nvSpPr>
        <p:spPr>
          <a:xfrm>
            <a:off x="-519" y="10401270"/>
            <a:ext cx="7558636"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Together with Christ, we grow in faith and knowledge</a:t>
            </a:r>
          </a:p>
        </p:txBody>
      </p:sp>
    </p:spTree>
    <p:extLst>
      <p:ext uri="{BB962C8B-B14F-4D97-AF65-F5344CB8AC3E}">
        <p14:creationId xmlns:p14="http://schemas.microsoft.com/office/powerpoint/2010/main" val="5865439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893E10947BA3C4AA4BFFABDFD49AF4D" ma:contentTypeVersion="15" ma:contentTypeDescription="Create a new document." ma:contentTypeScope="" ma:versionID="7fe50360c6dd08115e7bd531f33c269e">
  <xsd:schema xmlns:xsd="http://www.w3.org/2001/XMLSchema" xmlns:xs="http://www.w3.org/2001/XMLSchema" xmlns:p="http://schemas.microsoft.com/office/2006/metadata/properties" xmlns:ns2="fb1f2b92-60f7-4f25-9044-ec9a20e6d4c6" xmlns:ns3="69715ba4-7586-4eff-9343-88dccc9cf661" targetNamespace="http://schemas.microsoft.com/office/2006/metadata/properties" ma:root="true" ma:fieldsID="06d0d92da1866abdc6f340e127c2c75f" ns2:_="" ns3:_="">
    <xsd:import namespace="fb1f2b92-60f7-4f25-9044-ec9a20e6d4c6"/>
    <xsd:import namespace="69715ba4-7586-4eff-9343-88dccc9cf66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1f2b92-60f7-4f25-9044-ec9a20e6d4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1c919f5-f631-4f93-bec3-e00ef083d9f8"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15ba4-7586-4eff-9343-88dccc9cf66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dbe6018-9974-457d-97db-da960e6d5449}" ma:internalName="TaxCatchAll" ma:showField="CatchAllData" ma:web="69715ba4-7586-4eff-9343-88dccc9cf66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9715ba4-7586-4eff-9343-88dccc9cf661"/>
    <lcf76f155ced4ddcb4097134ff3c332f xmlns="fb1f2b92-60f7-4f25-9044-ec9a20e6d4c6">
      <Terms xmlns="http://schemas.microsoft.com/office/infopath/2007/PartnerControls"/>
    </lcf76f155ced4ddcb4097134ff3c332f>
    <SharedWithUsers xmlns="69715ba4-7586-4eff-9343-88dccc9cf661">
      <UserInfo>
        <DisplayName>Orla Shepherd-Pegman</DisplayName>
        <AccountId>238</AccountId>
        <AccountType/>
      </UserInfo>
      <UserInfo>
        <DisplayName>Matthew Smith</DisplayName>
        <AccountId>40</AccountId>
        <AccountType/>
      </UserInfo>
      <UserInfo>
        <DisplayName>Liz Duffield</DisplayName>
        <AccountId>560</AccountId>
        <AccountType/>
      </UserInfo>
    </SharedWithUsers>
  </documentManagement>
</p:properties>
</file>

<file path=customXml/itemProps1.xml><?xml version="1.0" encoding="utf-8"?>
<ds:datastoreItem xmlns:ds="http://schemas.openxmlformats.org/officeDocument/2006/customXml" ds:itemID="{45EC0C54-57CE-43F1-BF8E-57C3F19747A3}">
  <ds:schemaRefs>
    <ds:schemaRef ds:uri="http://schemas.microsoft.com/sharepoint/v3/contenttype/forms"/>
  </ds:schemaRefs>
</ds:datastoreItem>
</file>

<file path=customXml/itemProps2.xml><?xml version="1.0" encoding="utf-8"?>
<ds:datastoreItem xmlns:ds="http://schemas.openxmlformats.org/officeDocument/2006/customXml" ds:itemID="{6B55DB13-8E29-4307-B10C-37EA8AA777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1f2b92-60f7-4f25-9044-ec9a20e6d4c6"/>
    <ds:schemaRef ds:uri="69715ba4-7586-4eff-9343-88dccc9cf6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D737B7-D0F7-487D-B27E-8C096AFC59FE}">
  <ds:schemaRefs>
    <ds:schemaRef ds:uri="http://purl.org/dc/elements/1.1/"/>
    <ds:schemaRef ds:uri="http://www.w3.org/XML/1998/namespace"/>
    <ds:schemaRef ds:uri="http://schemas.microsoft.com/office/2006/documentManagement/types"/>
    <ds:schemaRef ds:uri="http://purl.org/dc/dcmitype/"/>
    <ds:schemaRef ds:uri="http://schemas.microsoft.com/office/2006/metadata/properties"/>
    <ds:schemaRef ds:uri="69715ba4-7586-4eff-9343-88dccc9cf661"/>
    <ds:schemaRef ds:uri="http://schemas.microsoft.com/office/infopath/2007/PartnerControls"/>
    <ds:schemaRef ds:uri="http://schemas.openxmlformats.org/package/2006/metadata/core-properties"/>
    <ds:schemaRef ds:uri="fb1f2b92-60f7-4f25-9044-ec9a20e6d4c6"/>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1202</TotalTime>
  <Words>11888</Words>
  <Application>Microsoft Office PowerPoint</Application>
  <PresentationFormat>Custom</PresentationFormat>
  <Paragraphs>969</Paragraphs>
  <Slides>43</Slides>
  <Notes>41</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Cannings (i7679086)</dc:creator>
  <cp:lastModifiedBy>Bernadette Rizzi-Allan</cp:lastModifiedBy>
  <cp:revision>14</cp:revision>
  <cp:lastPrinted>2025-03-13T15:18:46Z</cp:lastPrinted>
  <dcterms:created xsi:type="dcterms:W3CDTF">2023-09-18T13:33:59Z</dcterms:created>
  <dcterms:modified xsi:type="dcterms:W3CDTF">2025-03-17T08:41:08Z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0x010100F893E10947BA3C4AA4BFFABDFD49AF4D</vt:lpwstr>
  </property>
  <property fmtid="{D5CDD505-2E9C-101B-9397-08002B2CF9AE}" pid="3" name="MediaServiceImageTags">
    <vt:lpwstr/>
  </property>
</Properties>
</file>