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62" r:id="rId6"/>
    <p:sldId id="263" r:id="rId7"/>
    <p:sldId id="266" r:id="rId8"/>
    <p:sldId id="270" r:id="rId9"/>
    <p:sldId id="265" r:id="rId10"/>
    <p:sldId id="269" r:id="rId11"/>
    <p:sldId id="268" r:id="rId12"/>
    <p:sldId id="267" r:id="rId13"/>
    <p:sldId id="264" r:id="rId14"/>
    <p:sldId id="271" r:id="rId15"/>
    <p:sldId id="260" r:id="rId16"/>
    <p:sldId id="261" r:id="rId17"/>
    <p:sldId id="25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CF2D24-9DC1-4F02-86D6-90DCA49A7CB0}" v="1" dt="2025-10-12T18:32:40.8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89797" autoAdjust="0"/>
  </p:normalViewPr>
  <p:slideViewPr>
    <p:cSldViewPr snapToGrid="0">
      <p:cViewPr varScale="1">
        <p:scale>
          <a:sx n="99" d="100"/>
          <a:sy n="99" d="100"/>
        </p:scale>
        <p:origin x="103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DE566B-8DF5-46CB-93F9-CBEA52D4C29D}" type="datetimeFigureOut">
              <a:rPr lang="en-GB" smtClean="0"/>
              <a:t>02/07/2026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A9826A-96E1-4640-93DB-77CE63A99F28}" type="slidenum">
              <a:rPr lang="en-GB" smtClean="0"/>
              <a:t>‹#›</a:t>
            </a:fld>
            <a:endParaRPr lang="en-GB"/>
          </a:p>
        </p:txBody>
      </p:sp>
    </p:spTree>
    <p:extLst>
      <p:ext uri="{BB962C8B-B14F-4D97-AF65-F5344CB8AC3E}">
        <p14:creationId xmlns:p14="http://schemas.microsoft.com/office/powerpoint/2010/main" val="1456603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EA9826A-96E1-4640-93DB-77CE63A99F28}" type="slidenum">
              <a:rPr lang="en-GB" smtClean="0"/>
              <a:t>1</a:t>
            </a:fld>
            <a:endParaRPr lang="en-GB"/>
          </a:p>
        </p:txBody>
      </p:sp>
    </p:spTree>
    <p:extLst>
      <p:ext uri="{BB962C8B-B14F-4D97-AF65-F5344CB8AC3E}">
        <p14:creationId xmlns:p14="http://schemas.microsoft.com/office/powerpoint/2010/main" val="817242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Sweets for bus ok. These are collected and given out at appropriate times throughout the trip, as well as encouraging children to keep some for the way back, and out evening activities </a:t>
            </a:r>
          </a:p>
        </p:txBody>
      </p:sp>
      <p:sp>
        <p:nvSpPr>
          <p:cNvPr id="4" name="Slide Number Placeholder 3"/>
          <p:cNvSpPr>
            <a:spLocks noGrp="1"/>
          </p:cNvSpPr>
          <p:nvPr>
            <p:ph type="sldNum" sz="quarter" idx="5"/>
          </p:nvPr>
        </p:nvSpPr>
        <p:spPr/>
        <p:txBody>
          <a:bodyPr/>
          <a:lstStyle/>
          <a:p>
            <a:fld id="{BEA9826A-96E1-4640-93DB-77CE63A99F28}" type="slidenum">
              <a:rPr lang="en-GB" smtClean="0"/>
              <a:t>2</a:t>
            </a:fld>
            <a:endParaRPr lang="en-GB"/>
          </a:p>
        </p:txBody>
      </p:sp>
    </p:spTree>
    <p:extLst>
      <p:ext uri="{BB962C8B-B14F-4D97-AF65-F5344CB8AC3E}">
        <p14:creationId xmlns:p14="http://schemas.microsoft.com/office/powerpoint/2010/main" val="1881769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EA9826A-96E1-4640-93DB-77CE63A99F28}" type="slidenum">
              <a:rPr lang="en-GB" smtClean="0"/>
              <a:t>12</a:t>
            </a:fld>
            <a:endParaRPr lang="en-GB"/>
          </a:p>
        </p:txBody>
      </p:sp>
    </p:spTree>
    <p:extLst>
      <p:ext uri="{BB962C8B-B14F-4D97-AF65-F5344CB8AC3E}">
        <p14:creationId xmlns:p14="http://schemas.microsoft.com/office/powerpoint/2010/main" val="846478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5B6270"/>
                </a:solidFill>
                <a:effectLst/>
                <a:latin typeface="HelveticaNeueW02-45Ligh"/>
              </a:rPr>
              <a:t>We strongly recommend that all valuables such as mobile phones, computer games, jewellery etc. are left at home. </a:t>
            </a:r>
          </a:p>
          <a:p>
            <a:r>
              <a:rPr lang="en-GB" b="0" i="0" dirty="0">
                <a:solidFill>
                  <a:srgbClr val="5B6270"/>
                </a:solidFill>
                <a:effectLst/>
                <a:latin typeface="HelveticaNeueW02-45Ligh"/>
              </a:rPr>
              <a:t>Mobile phones not covered by insurance, and for safeguarding purposes. Y6 staff will give regular updates, and we will send pictures to Facebook page. In case of emergency we have all contacts </a:t>
            </a:r>
            <a:endParaRPr lang="en-GB" dirty="0"/>
          </a:p>
          <a:p>
            <a:endParaRPr lang="en-GB" dirty="0"/>
          </a:p>
        </p:txBody>
      </p:sp>
      <p:sp>
        <p:nvSpPr>
          <p:cNvPr id="4" name="Slide Number Placeholder 3"/>
          <p:cNvSpPr>
            <a:spLocks noGrp="1"/>
          </p:cNvSpPr>
          <p:nvPr>
            <p:ph type="sldNum" sz="quarter" idx="5"/>
          </p:nvPr>
        </p:nvSpPr>
        <p:spPr/>
        <p:txBody>
          <a:bodyPr/>
          <a:lstStyle/>
          <a:p>
            <a:fld id="{BEA9826A-96E1-4640-93DB-77CE63A99F28}" type="slidenum">
              <a:rPr lang="en-GB" smtClean="0"/>
              <a:t>13</a:t>
            </a:fld>
            <a:endParaRPr lang="en-GB"/>
          </a:p>
        </p:txBody>
      </p:sp>
    </p:spTree>
    <p:extLst>
      <p:ext uri="{BB962C8B-B14F-4D97-AF65-F5344CB8AC3E}">
        <p14:creationId xmlns:p14="http://schemas.microsoft.com/office/powerpoint/2010/main" val="3092575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Collect money. Give out at appropriate time. </a:t>
            </a:r>
          </a:p>
        </p:txBody>
      </p:sp>
      <p:sp>
        <p:nvSpPr>
          <p:cNvPr id="4" name="Slide Number Placeholder 3"/>
          <p:cNvSpPr>
            <a:spLocks noGrp="1"/>
          </p:cNvSpPr>
          <p:nvPr>
            <p:ph type="sldNum" sz="quarter" idx="5"/>
          </p:nvPr>
        </p:nvSpPr>
        <p:spPr/>
        <p:txBody>
          <a:bodyPr/>
          <a:lstStyle/>
          <a:p>
            <a:fld id="{BEA9826A-96E1-4640-93DB-77CE63A99F28}" type="slidenum">
              <a:rPr lang="en-GB" smtClean="0"/>
              <a:t>14</a:t>
            </a:fld>
            <a:endParaRPr lang="en-GB"/>
          </a:p>
        </p:txBody>
      </p:sp>
    </p:spTree>
    <p:extLst>
      <p:ext uri="{BB962C8B-B14F-4D97-AF65-F5344CB8AC3E}">
        <p14:creationId xmlns:p14="http://schemas.microsoft.com/office/powerpoint/2010/main" val="2620636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67DB0-0B4D-2591-767C-2F5FC2717D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CEB816B-347F-E0E6-A3D3-C50500AA8E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3512FA9-D8A9-0227-06C4-B06E14C93BF2}"/>
              </a:ext>
            </a:extLst>
          </p:cNvPr>
          <p:cNvSpPr>
            <a:spLocks noGrp="1"/>
          </p:cNvSpPr>
          <p:nvPr>
            <p:ph type="dt" sz="half" idx="10"/>
          </p:nvPr>
        </p:nvSpPr>
        <p:spPr/>
        <p:txBody>
          <a:bodyPr/>
          <a:lstStyle/>
          <a:p>
            <a:fld id="{EA949064-F3B7-4934-A98C-5BF20F2A8B56}" type="datetimeFigureOut">
              <a:rPr lang="en-GB" smtClean="0"/>
              <a:t>02/07/2026</a:t>
            </a:fld>
            <a:endParaRPr lang="en-GB"/>
          </a:p>
        </p:txBody>
      </p:sp>
      <p:sp>
        <p:nvSpPr>
          <p:cNvPr id="5" name="Footer Placeholder 4">
            <a:extLst>
              <a:ext uri="{FF2B5EF4-FFF2-40B4-BE49-F238E27FC236}">
                <a16:creationId xmlns:a16="http://schemas.microsoft.com/office/drawing/2014/main" id="{A42A933B-A809-1541-1464-15C22E1465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797BCF-C51D-A85A-1D6B-6ED25657B9A5}"/>
              </a:ext>
            </a:extLst>
          </p:cNvPr>
          <p:cNvSpPr>
            <a:spLocks noGrp="1"/>
          </p:cNvSpPr>
          <p:nvPr>
            <p:ph type="sldNum" sz="quarter" idx="12"/>
          </p:nvPr>
        </p:nvSpPr>
        <p:spPr/>
        <p:txBody>
          <a:bodyPr/>
          <a:lstStyle/>
          <a:p>
            <a:fld id="{AB34D194-95FF-4115-8F4C-1739971DDE12}" type="slidenum">
              <a:rPr lang="en-GB" smtClean="0"/>
              <a:t>‹#›</a:t>
            </a:fld>
            <a:endParaRPr lang="en-GB"/>
          </a:p>
        </p:txBody>
      </p:sp>
    </p:spTree>
    <p:extLst>
      <p:ext uri="{BB962C8B-B14F-4D97-AF65-F5344CB8AC3E}">
        <p14:creationId xmlns:p14="http://schemas.microsoft.com/office/powerpoint/2010/main" val="2817711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2BF04-B6DD-4CA8-C387-49B04BA9B40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34EB83-EDF1-765C-DCF6-8CD8073DFF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BD9B93-F719-8914-6295-D342C3A71EEE}"/>
              </a:ext>
            </a:extLst>
          </p:cNvPr>
          <p:cNvSpPr>
            <a:spLocks noGrp="1"/>
          </p:cNvSpPr>
          <p:nvPr>
            <p:ph type="dt" sz="half" idx="10"/>
          </p:nvPr>
        </p:nvSpPr>
        <p:spPr/>
        <p:txBody>
          <a:bodyPr/>
          <a:lstStyle/>
          <a:p>
            <a:fld id="{EA949064-F3B7-4934-A98C-5BF20F2A8B56}" type="datetimeFigureOut">
              <a:rPr lang="en-GB" smtClean="0"/>
              <a:t>02/07/2026</a:t>
            </a:fld>
            <a:endParaRPr lang="en-GB"/>
          </a:p>
        </p:txBody>
      </p:sp>
      <p:sp>
        <p:nvSpPr>
          <p:cNvPr id="5" name="Footer Placeholder 4">
            <a:extLst>
              <a:ext uri="{FF2B5EF4-FFF2-40B4-BE49-F238E27FC236}">
                <a16:creationId xmlns:a16="http://schemas.microsoft.com/office/drawing/2014/main" id="{9DF9FD39-8F73-DE19-AB32-04EF48310B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6B5D63-A4DC-380F-5FA4-4C4C1C2F05AF}"/>
              </a:ext>
            </a:extLst>
          </p:cNvPr>
          <p:cNvSpPr>
            <a:spLocks noGrp="1"/>
          </p:cNvSpPr>
          <p:nvPr>
            <p:ph type="sldNum" sz="quarter" idx="12"/>
          </p:nvPr>
        </p:nvSpPr>
        <p:spPr/>
        <p:txBody>
          <a:bodyPr/>
          <a:lstStyle/>
          <a:p>
            <a:fld id="{AB34D194-95FF-4115-8F4C-1739971DDE12}" type="slidenum">
              <a:rPr lang="en-GB" smtClean="0"/>
              <a:t>‹#›</a:t>
            </a:fld>
            <a:endParaRPr lang="en-GB"/>
          </a:p>
        </p:txBody>
      </p:sp>
    </p:spTree>
    <p:extLst>
      <p:ext uri="{BB962C8B-B14F-4D97-AF65-F5344CB8AC3E}">
        <p14:creationId xmlns:p14="http://schemas.microsoft.com/office/powerpoint/2010/main" val="1942050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B56157-4DC4-A108-7A6F-27FED44403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786526-1142-32A3-BD8A-1816ABDC40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AFD9C2-2768-C7DD-B88B-EF22A4167AD4}"/>
              </a:ext>
            </a:extLst>
          </p:cNvPr>
          <p:cNvSpPr>
            <a:spLocks noGrp="1"/>
          </p:cNvSpPr>
          <p:nvPr>
            <p:ph type="dt" sz="half" idx="10"/>
          </p:nvPr>
        </p:nvSpPr>
        <p:spPr/>
        <p:txBody>
          <a:bodyPr/>
          <a:lstStyle/>
          <a:p>
            <a:fld id="{EA949064-F3B7-4934-A98C-5BF20F2A8B56}" type="datetimeFigureOut">
              <a:rPr lang="en-GB" smtClean="0"/>
              <a:t>02/07/2026</a:t>
            </a:fld>
            <a:endParaRPr lang="en-GB"/>
          </a:p>
        </p:txBody>
      </p:sp>
      <p:sp>
        <p:nvSpPr>
          <p:cNvPr id="5" name="Footer Placeholder 4">
            <a:extLst>
              <a:ext uri="{FF2B5EF4-FFF2-40B4-BE49-F238E27FC236}">
                <a16:creationId xmlns:a16="http://schemas.microsoft.com/office/drawing/2014/main" id="{680CF158-E928-6345-1FF6-69FED83DC7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0678CD-E0FB-090F-2F57-1DDE47709FE1}"/>
              </a:ext>
            </a:extLst>
          </p:cNvPr>
          <p:cNvSpPr>
            <a:spLocks noGrp="1"/>
          </p:cNvSpPr>
          <p:nvPr>
            <p:ph type="sldNum" sz="quarter" idx="12"/>
          </p:nvPr>
        </p:nvSpPr>
        <p:spPr/>
        <p:txBody>
          <a:bodyPr/>
          <a:lstStyle/>
          <a:p>
            <a:fld id="{AB34D194-95FF-4115-8F4C-1739971DDE12}" type="slidenum">
              <a:rPr lang="en-GB" smtClean="0"/>
              <a:t>‹#›</a:t>
            </a:fld>
            <a:endParaRPr lang="en-GB"/>
          </a:p>
        </p:txBody>
      </p:sp>
    </p:spTree>
    <p:extLst>
      <p:ext uri="{BB962C8B-B14F-4D97-AF65-F5344CB8AC3E}">
        <p14:creationId xmlns:p14="http://schemas.microsoft.com/office/powerpoint/2010/main" val="1306148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2B74B-AADD-FA5E-C800-5721C0E9DAC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AFDED37-94B2-71A0-0836-9ABD835201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D0895B-8B9E-67DF-F7ED-DE4A32DEE025}"/>
              </a:ext>
            </a:extLst>
          </p:cNvPr>
          <p:cNvSpPr>
            <a:spLocks noGrp="1"/>
          </p:cNvSpPr>
          <p:nvPr>
            <p:ph type="dt" sz="half" idx="10"/>
          </p:nvPr>
        </p:nvSpPr>
        <p:spPr/>
        <p:txBody>
          <a:bodyPr/>
          <a:lstStyle/>
          <a:p>
            <a:fld id="{EA949064-F3B7-4934-A98C-5BF20F2A8B56}" type="datetimeFigureOut">
              <a:rPr lang="en-GB" smtClean="0"/>
              <a:t>02/07/2026</a:t>
            </a:fld>
            <a:endParaRPr lang="en-GB"/>
          </a:p>
        </p:txBody>
      </p:sp>
      <p:sp>
        <p:nvSpPr>
          <p:cNvPr id="5" name="Footer Placeholder 4">
            <a:extLst>
              <a:ext uri="{FF2B5EF4-FFF2-40B4-BE49-F238E27FC236}">
                <a16:creationId xmlns:a16="http://schemas.microsoft.com/office/drawing/2014/main" id="{630F7A38-B350-9FAC-6172-4A227BE192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CF4514-7937-780E-C652-77034DD1A76E}"/>
              </a:ext>
            </a:extLst>
          </p:cNvPr>
          <p:cNvSpPr>
            <a:spLocks noGrp="1"/>
          </p:cNvSpPr>
          <p:nvPr>
            <p:ph type="sldNum" sz="quarter" idx="12"/>
          </p:nvPr>
        </p:nvSpPr>
        <p:spPr/>
        <p:txBody>
          <a:bodyPr/>
          <a:lstStyle/>
          <a:p>
            <a:fld id="{AB34D194-95FF-4115-8F4C-1739971DDE12}" type="slidenum">
              <a:rPr lang="en-GB" smtClean="0"/>
              <a:t>‹#›</a:t>
            </a:fld>
            <a:endParaRPr lang="en-GB"/>
          </a:p>
        </p:txBody>
      </p:sp>
    </p:spTree>
    <p:extLst>
      <p:ext uri="{BB962C8B-B14F-4D97-AF65-F5344CB8AC3E}">
        <p14:creationId xmlns:p14="http://schemas.microsoft.com/office/powerpoint/2010/main" val="2882858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80F8A-7622-42C9-342F-6AF8C1032F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6484BEA-72EE-ABC9-6179-340E73CC52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24647E-2825-4DDB-315F-68180961B5CE}"/>
              </a:ext>
            </a:extLst>
          </p:cNvPr>
          <p:cNvSpPr>
            <a:spLocks noGrp="1"/>
          </p:cNvSpPr>
          <p:nvPr>
            <p:ph type="dt" sz="half" idx="10"/>
          </p:nvPr>
        </p:nvSpPr>
        <p:spPr/>
        <p:txBody>
          <a:bodyPr/>
          <a:lstStyle/>
          <a:p>
            <a:fld id="{EA949064-F3B7-4934-A98C-5BF20F2A8B56}" type="datetimeFigureOut">
              <a:rPr lang="en-GB" smtClean="0"/>
              <a:t>02/07/2026</a:t>
            </a:fld>
            <a:endParaRPr lang="en-GB"/>
          </a:p>
        </p:txBody>
      </p:sp>
      <p:sp>
        <p:nvSpPr>
          <p:cNvPr id="5" name="Footer Placeholder 4">
            <a:extLst>
              <a:ext uri="{FF2B5EF4-FFF2-40B4-BE49-F238E27FC236}">
                <a16:creationId xmlns:a16="http://schemas.microsoft.com/office/drawing/2014/main" id="{03AAC542-1F28-CA0E-5B20-3AFBE58DD8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3C8666-D014-3846-FED3-000BC926D625}"/>
              </a:ext>
            </a:extLst>
          </p:cNvPr>
          <p:cNvSpPr>
            <a:spLocks noGrp="1"/>
          </p:cNvSpPr>
          <p:nvPr>
            <p:ph type="sldNum" sz="quarter" idx="12"/>
          </p:nvPr>
        </p:nvSpPr>
        <p:spPr/>
        <p:txBody>
          <a:bodyPr/>
          <a:lstStyle/>
          <a:p>
            <a:fld id="{AB34D194-95FF-4115-8F4C-1739971DDE12}" type="slidenum">
              <a:rPr lang="en-GB" smtClean="0"/>
              <a:t>‹#›</a:t>
            </a:fld>
            <a:endParaRPr lang="en-GB"/>
          </a:p>
        </p:txBody>
      </p:sp>
    </p:spTree>
    <p:extLst>
      <p:ext uri="{BB962C8B-B14F-4D97-AF65-F5344CB8AC3E}">
        <p14:creationId xmlns:p14="http://schemas.microsoft.com/office/powerpoint/2010/main" val="1059014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ACDF2-A83B-EB6C-7210-5F16122419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2EB178F-A4C6-77D2-5AA8-D6F7E270A3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FF51DB9-2F2D-2F3E-E3F2-CE06C6E0D0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4AD7841-479D-2D2A-B358-8FB89CF4FE31}"/>
              </a:ext>
            </a:extLst>
          </p:cNvPr>
          <p:cNvSpPr>
            <a:spLocks noGrp="1"/>
          </p:cNvSpPr>
          <p:nvPr>
            <p:ph type="dt" sz="half" idx="10"/>
          </p:nvPr>
        </p:nvSpPr>
        <p:spPr/>
        <p:txBody>
          <a:bodyPr/>
          <a:lstStyle/>
          <a:p>
            <a:fld id="{EA949064-F3B7-4934-A98C-5BF20F2A8B56}" type="datetimeFigureOut">
              <a:rPr lang="en-GB" smtClean="0"/>
              <a:t>02/07/2026</a:t>
            </a:fld>
            <a:endParaRPr lang="en-GB"/>
          </a:p>
        </p:txBody>
      </p:sp>
      <p:sp>
        <p:nvSpPr>
          <p:cNvPr id="6" name="Footer Placeholder 5">
            <a:extLst>
              <a:ext uri="{FF2B5EF4-FFF2-40B4-BE49-F238E27FC236}">
                <a16:creationId xmlns:a16="http://schemas.microsoft.com/office/drawing/2014/main" id="{17F00501-5D04-2C06-671D-57D9B9C4B5C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5116B4-5625-D027-8B29-E9039A87BC32}"/>
              </a:ext>
            </a:extLst>
          </p:cNvPr>
          <p:cNvSpPr>
            <a:spLocks noGrp="1"/>
          </p:cNvSpPr>
          <p:nvPr>
            <p:ph type="sldNum" sz="quarter" idx="12"/>
          </p:nvPr>
        </p:nvSpPr>
        <p:spPr/>
        <p:txBody>
          <a:bodyPr/>
          <a:lstStyle/>
          <a:p>
            <a:fld id="{AB34D194-95FF-4115-8F4C-1739971DDE12}" type="slidenum">
              <a:rPr lang="en-GB" smtClean="0"/>
              <a:t>‹#›</a:t>
            </a:fld>
            <a:endParaRPr lang="en-GB"/>
          </a:p>
        </p:txBody>
      </p:sp>
    </p:spTree>
    <p:extLst>
      <p:ext uri="{BB962C8B-B14F-4D97-AF65-F5344CB8AC3E}">
        <p14:creationId xmlns:p14="http://schemas.microsoft.com/office/powerpoint/2010/main" val="65473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F92B9-7C30-1DA7-7DB8-92B42B17F19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1FBD647-F12F-BD48-CB3A-956C8F3099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5FEB44-1A5B-BF8C-C7EE-FCF9651816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91563EA-29BF-DECE-BB08-CB5F3BAB42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418E26-379C-1CD2-4C86-F63A7AD7AB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595777D-75D1-B09C-41C0-48A88F5CB346}"/>
              </a:ext>
            </a:extLst>
          </p:cNvPr>
          <p:cNvSpPr>
            <a:spLocks noGrp="1"/>
          </p:cNvSpPr>
          <p:nvPr>
            <p:ph type="dt" sz="half" idx="10"/>
          </p:nvPr>
        </p:nvSpPr>
        <p:spPr/>
        <p:txBody>
          <a:bodyPr/>
          <a:lstStyle/>
          <a:p>
            <a:fld id="{EA949064-F3B7-4934-A98C-5BF20F2A8B56}" type="datetimeFigureOut">
              <a:rPr lang="en-GB" smtClean="0"/>
              <a:t>02/07/2026</a:t>
            </a:fld>
            <a:endParaRPr lang="en-GB"/>
          </a:p>
        </p:txBody>
      </p:sp>
      <p:sp>
        <p:nvSpPr>
          <p:cNvPr id="8" name="Footer Placeholder 7">
            <a:extLst>
              <a:ext uri="{FF2B5EF4-FFF2-40B4-BE49-F238E27FC236}">
                <a16:creationId xmlns:a16="http://schemas.microsoft.com/office/drawing/2014/main" id="{4880398C-6152-A418-3DF1-5F47FF43418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772F35C-729F-164A-8BB6-C05E083DFA12}"/>
              </a:ext>
            </a:extLst>
          </p:cNvPr>
          <p:cNvSpPr>
            <a:spLocks noGrp="1"/>
          </p:cNvSpPr>
          <p:nvPr>
            <p:ph type="sldNum" sz="quarter" idx="12"/>
          </p:nvPr>
        </p:nvSpPr>
        <p:spPr/>
        <p:txBody>
          <a:bodyPr/>
          <a:lstStyle/>
          <a:p>
            <a:fld id="{AB34D194-95FF-4115-8F4C-1739971DDE12}" type="slidenum">
              <a:rPr lang="en-GB" smtClean="0"/>
              <a:t>‹#›</a:t>
            </a:fld>
            <a:endParaRPr lang="en-GB"/>
          </a:p>
        </p:txBody>
      </p:sp>
    </p:spTree>
    <p:extLst>
      <p:ext uri="{BB962C8B-B14F-4D97-AF65-F5344CB8AC3E}">
        <p14:creationId xmlns:p14="http://schemas.microsoft.com/office/powerpoint/2010/main" val="338396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8F60F-3B3F-C92F-690C-2E64E44C787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3FF8F49-37C4-69A0-1E0F-55E28100A293}"/>
              </a:ext>
            </a:extLst>
          </p:cNvPr>
          <p:cNvSpPr>
            <a:spLocks noGrp="1"/>
          </p:cNvSpPr>
          <p:nvPr>
            <p:ph type="dt" sz="half" idx="10"/>
          </p:nvPr>
        </p:nvSpPr>
        <p:spPr/>
        <p:txBody>
          <a:bodyPr/>
          <a:lstStyle/>
          <a:p>
            <a:fld id="{EA949064-F3B7-4934-A98C-5BF20F2A8B56}" type="datetimeFigureOut">
              <a:rPr lang="en-GB" smtClean="0"/>
              <a:t>02/07/2026</a:t>
            </a:fld>
            <a:endParaRPr lang="en-GB"/>
          </a:p>
        </p:txBody>
      </p:sp>
      <p:sp>
        <p:nvSpPr>
          <p:cNvPr id="4" name="Footer Placeholder 3">
            <a:extLst>
              <a:ext uri="{FF2B5EF4-FFF2-40B4-BE49-F238E27FC236}">
                <a16:creationId xmlns:a16="http://schemas.microsoft.com/office/drawing/2014/main" id="{F6854C3E-89ED-AA51-354E-7019412DF2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1C37066-1F7B-02CC-87C4-C56A608A16AC}"/>
              </a:ext>
            </a:extLst>
          </p:cNvPr>
          <p:cNvSpPr>
            <a:spLocks noGrp="1"/>
          </p:cNvSpPr>
          <p:nvPr>
            <p:ph type="sldNum" sz="quarter" idx="12"/>
          </p:nvPr>
        </p:nvSpPr>
        <p:spPr/>
        <p:txBody>
          <a:bodyPr/>
          <a:lstStyle/>
          <a:p>
            <a:fld id="{AB34D194-95FF-4115-8F4C-1739971DDE12}" type="slidenum">
              <a:rPr lang="en-GB" smtClean="0"/>
              <a:t>‹#›</a:t>
            </a:fld>
            <a:endParaRPr lang="en-GB"/>
          </a:p>
        </p:txBody>
      </p:sp>
    </p:spTree>
    <p:extLst>
      <p:ext uri="{BB962C8B-B14F-4D97-AF65-F5344CB8AC3E}">
        <p14:creationId xmlns:p14="http://schemas.microsoft.com/office/powerpoint/2010/main" val="3309933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4F80A3-171C-F658-5EB2-0A5770DFE036}"/>
              </a:ext>
            </a:extLst>
          </p:cNvPr>
          <p:cNvSpPr>
            <a:spLocks noGrp="1"/>
          </p:cNvSpPr>
          <p:nvPr>
            <p:ph type="dt" sz="half" idx="10"/>
          </p:nvPr>
        </p:nvSpPr>
        <p:spPr/>
        <p:txBody>
          <a:bodyPr/>
          <a:lstStyle/>
          <a:p>
            <a:fld id="{EA949064-F3B7-4934-A98C-5BF20F2A8B56}" type="datetimeFigureOut">
              <a:rPr lang="en-GB" smtClean="0"/>
              <a:t>02/07/2026</a:t>
            </a:fld>
            <a:endParaRPr lang="en-GB"/>
          </a:p>
        </p:txBody>
      </p:sp>
      <p:sp>
        <p:nvSpPr>
          <p:cNvPr id="3" name="Footer Placeholder 2">
            <a:extLst>
              <a:ext uri="{FF2B5EF4-FFF2-40B4-BE49-F238E27FC236}">
                <a16:creationId xmlns:a16="http://schemas.microsoft.com/office/drawing/2014/main" id="{1DACEE83-9856-6BFC-2A3E-B723771E66D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E05C295-F329-C7F1-972A-61F28DECB729}"/>
              </a:ext>
            </a:extLst>
          </p:cNvPr>
          <p:cNvSpPr>
            <a:spLocks noGrp="1"/>
          </p:cNvSpPr>
          <p:nvPr>
            <p:ph type="sldNum" sz="quarter" idx="12"/>
          </p:nvPr>
        </p:nvSpPr>
        <p:spPr/>
        <p:txBody>
          <a:bodyPr/>
          <a:lstStyle/>
          <a:p>
            <a:fld id="{AB34D194-95FF-4115-8F4C-1739971DDE12}" type="slidenum">
              <a:rPr lang="en-GB" smtClean="0"/>
              <a:t>‹#›</a:t>
            </a:fld>
            <a:endParaRPr lang="en-GB"/>
          </a:p>
        </p:txBody>
      </p:sp>
    </p:spTree>
    <p:extLst>
      <p:ext uri="{BB962C8B-B14F-4D97-AF65-F5344CB8AC3E}">
        <p14:creationId xmlns:p14="http://schemas.microsoft.com/office/powerpoint/2010/main" val="1178536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2F74A-D952-102F-1D8C-59EE96D778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1A2BA5D-4AA2-2B79-813B-06CF137C91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CC2DA4B-35F8-318B-910C-290C7F92E2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E1FAA7-BDC6-CEA4-300C-4783CE131DE8}"/>
              </a:ext>
            </a:extLst>
          </p:cNvPr>
          <p:cNvSpPr>
            <a:spLocks noGrp="1"/>
          </p:cNvSpPr>
          <p:nvPr>
            <p:ph type="dt" sz="half" idx="10"/>
          </p:nvPr>
        </p:nvSpPr>
        <p:spPr/>
        <p:txBody>
          <a:bodyPr/>
          <a:lstStyle/>
          <a:p>
            <a:fld id="{EA949064-F3B7-4934-A98C-5BF20F2A8B56}" type="datetimeFigureOut">
              <a:rPr lang="en-GB" smtClean="0"/>
              <a:t>02/07/2026</a:t>
            </a:fld>
            <a:endParaRPr lang="en-GB"/>
          </a:p>
        </p:txBody>
      </p:sp>
      <p:sp>
        <p:nvSpPr>
          <p:cNvPr id="6" name="Footer Placeholder 5">
            <a:extLst>
              <a:ext uri="{FF2B5EF4-FFF2-40B4-BE49-F238E27FC236}">
                <a16:creationId xmlns:a16="http://schemas.microsoft.com/office/drawing/2014/main" id="{A958E9FC-7913-649C-7862-F957ADD90E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D3D8650-5DD9-F4CE-EEBA-B570BBFCD6C0}"/>
              </a:ext>
            </a:extLst>
          </p:cNvPr>
          <p:cNvSpPr>
            <a:spLocks noGrp="1"/>
          </p:cNvSpPr>
          <p:nvPr>
            <p:ph type="sldNum" sz="quarter" idx="12"/>
          </p:nvPr>
        </p:nvSpPr>
        <p:spPr/>
        <p:txBody>
          <a:bodyPr/>
          <a:lstStyle/>
          <a:p>
            <a:fld id="{AB34D194-95FF-4115-8F4C-1739971DDE12}" type="slidenum">
              <a:rPr lang="en-GB" smtClean="0"/>
              <a:t>‹#›</a:t>
            </a:fld>
            <a:endParaRPr lang="en-GB"/>
          </a:p>
        </p:txBody>
      </p:sp>
    </p:spTree>
    <p:extLst>
      <p:ext uri="{BB962C8B-B14F-4D97-AF65-F5344CB8AC3E}">
        <p14:creationId xmlns:p14="http://schemas.microsoft.com/office/powerpoint/2010/main" val="1166106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84FED-8DF6-384D-6E3A-13B9CD288F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0145170-C47C-77B8-21FF-2FE1A50CFA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7FFA9BC-055E-D635-E2EF-3B83E2EC2D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50030A-6D9E-EA0F-9E3A-C6AE0188AB6A}"/>
              </a:ext>
            </a:extLst>
          </p:cNvPr>
          <p:cNvSpPr>
            <a:spLocks noGrp="1"/>
          </p:cNvSpPr>
          <p:nvPr>
            <p:ph type="dt" sz="half" idx="10"/>
          </p:nvPr>
        </p:nvSpPr>
        <p:spPr/>
        <p:txBody>
          <a:bodyPr/>
          <a:lstStyle/>
          <a:p>
            <a:fld id="{EA949064-F3B7-4934-A98C-5BF20F2A8B56}" type="datetimeFigureOut">
              <a:rPr lang="en-GB" smtClean="0"/>
              <a:t>02/07/2026</a:t>
            </a:fld>
            <a:endParaRPr lang="en-GB"/>
          </a:p>
        </p:txBody>
      </p:sp>
      <p:sp>
        <p:nvSpPr>
          <p:cNvPr id="6" name="Footer Placeholder 5">
            <a:extLst>
              <a:ext uri="{FF2B5EF4-FFF2-40B4-BE49-F238E27FC236}">
                <a16:creationId xmlns:a16="http://schemas.microsoft.com/office/drawing/2014/main" id="{C24493A2-76C0-7B5E-5B4C-901EA7F9AD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D7446E-6065-EA4B-BF03-F79602710C6B}"/>
              </a:ext>
            </a:extLst>
          </p:cNvPr>
          <p:cNvSpPr>
            <a:spLocks noGrp="1"/>
          </p:cNvSpPr>
          <p:nvPr>
            <p:ph type="sldNum" sz="quarter" idx="12"/>
          </p:nvPr>
        </p:nvSpPr>
        <p:spPr/>
        <p:txBody>
          <a:bodyPr/>
          <a:lstStyle/>
          <a:p>
            <a:fld id="{AB34D194-95FF-4115-8F4C-1739971DDE12}" type="slidenum">
              <a:rPr lang="en-GB" smtClean="0"/>
              <a:t>‹#›</a:t>
            </a:fld>
            <a:endParaRPr lang="en-GB"/>
          </a:p>
        </p:txBody>
      </p:sp>
    </p:spTree>
    <p:extLst>
      <p:ext uri="{BB962C8B-B14F-4D97-AF65-F5344CB8AC3E}">
        <p14:creationId xmlns:p14="http://schemas.microsoft.com/office/powerpoint/2010/main" val="3850108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BB99EB-8298-ACA0-643E-710EC61164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A80D714-BE89-B4FE-3240-401F420E2A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170560-DAE2-27F5-A483-4A3AABBB34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949064-F3B7-4934-A98C-5BF20F2A8B56}" type="datetimeFigureOut">
              <a:rPr lang="en-GB" smtClean="0"/>
              <a:t>02/07/2026</a:t>
            </a:fld>
            <a:endParaRPr lang="en-GB"/>
          </a:p>
        </p:txBody>
      </p:sp>
      <p:sp>
        <p:nvSpPr>
          <p:cNvPr id="5" name="Footer Placeholder 4">
            <a:extLst>
              <a:ext uri="{FF2B5EF4-FFF2-40B4-BE49-F238E27FC236}">
                <a16:creationId xmlns:a16="http://schemas.microsoft.com/office/drawing/2014/main" id="{BB3F1213-8C51-CA7D-F503-91ECE3BC01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FE33236-5DE2-A023-CC23-7E618E26E1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34D194-95FF-4115-8F4C-1739971DDE12}" type="slidenum">
              <a:rPr lang="en-GB" smtClean="0"/>
              <a:t>‹#›</a:t>
            </a:fld>
            <a:endParaRPr lang="en-GB"/>
          </a:p>
        </p:txBody>
      </p:sp>
    </p:spTree>
    <p:extLst>
      <p:ext uri="{BB962C8B-B14F-4D97-AF65-F5344CB8AC3E}">
        <p14:creationId xmlns:p14="http://schemas.microsoft.com/office/powerpoint/2010/main" val="3284644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pgl.co.uk/en-gb/school-trips/menus-and-food"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p!!Rectangle">
            <a:extLst>
              <a:ext uri="{FF2B5EF4-FFF2-40B4-BE49-F238E27FC236}">
                <a16:creationId xmlns:a16="http://schemas.microsoft.com/office/drawing/2014/main" id="{155D7866-985D-4D23-BF0E-72CA30F5C7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BF907C7-0367-EA8F-8F49-6434345D9602}"/>
              </a:ext>
            </a:extLst>
          </p:cNvPr>
          <p:cNvPicPr>
            <a:picLocks noChangeAspect="1"/>
          </p:cNvPicPr>
          <p:nvPr/>
        </p:nvPicPr>
        <p:blipFill rotWithShape="1">
          <a:blip r:embed="rId3"/>
          <a:srcRect l="4889" r="1" b="1"/>
          <a:stretch/>
        </p:blipFill>
        <p:spPr>
          <a:xfrm>
            <a:off x="20" y="10"/>
            <a:ext cx="12191980" cy="6857990"/>
          </a:xfrm>
          <a:prstGeom prst="rect">
            <a:avLst/>
          </a:prstGeom>
        </p:spPr>
      </p:pic>
      <p:sp>
        <p:nvSpPr>
          <p:cNvPr id="14" name="!!text rectangle">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731" y="4716089"/>
            <a:ext cx="6288261" cy="1573149"/>
          </a:xfrm>
          <a:prstGeom prst="rect">
            <a:avLst/>
          </a:prstGeom>
          <a:solidFill>
            <a:schemeClr val="bg1">
              <a:alpha val="95000"/>
            </a:schemeClr>
          </a:solidFill>
          <a:ln w="12700">
            <a:solidFill>
              <a:srgbClr val="EFEFE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2D2BB7D-5624-6144-90D6-505C16428F03}"/>
              </a:ext>
            </a:extLst>
          </p:cNvPr>
          <p:cNvSpPr>
            <a:spLocks noGrp="1"/>
          </p:cNvSpPr>
          <p:nvPr>
            <p:ph type="ctrTitle"/>
          </p:nvPr>
        </p:nvSpPr>
        <p:spPr>
          <a:xfrm>
            <a:off x="5849388" y="4907629"/>
            <a:ext cx="6288260" cy="1185353"/>
          </a:xfrm>
        </p:spPr>
        <p:txBody>
          <a:bodyPr anchor="ctr">
            <a:normAutofit fontScale="90000"/>
          </a:bodyPr>
          <a:lstStyle/>
          <a:p>
            <a:pPr algn="l"/>
            <a:r>
              <a:rPr lang="en-GB" sz="4000" dirty="0"/>
              <a:t>Newby Wiske Hall     </a:t>
            </a:r>
            <a:r>
              <a:rPr lang="en-GB" sz="2200" dirty="0"/>
              <a:t>6</a:t>
            </a:r>
            <a:r>
              <a:rPr lang="en-GB" sz="2200" baseline="30000" dirty="0"/>
              <a:t>th</a:t>
            </a:r>
            <a:r>
              <a:rPr lang="en-GB" sz="2200" dirty="0"/>
              <a:t>-8</a:t>
            </a:r>
            <a:r>
              <a:rPr lang="en-GB" sz="2200" baseline="30000" dirty="0"/>
              <a:t>th</a:t>
            </a:r>
            <a:r>
              <a:rPr lang="en-GB" sz="2200" dirty="0"/>
              <a:t> July</a:t>
            </a:r>
            <a:br>
              <a:rPr lang="en-GB" sz="3600" dirty="0"/>
            </a:br>
            <a:r>
              <a:rPr lang="en-GB" sz="4000" dirty="0"/>
              <a:t> – Y6 Residential </a:t>
            </a:r>
          </a:p>
        </p:txBody>
      </p:sp>
      <p:sp>
        <p:nvSpPr>
          <p:cNvPr id="16" name="m!!accent">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7962" y="5175711"/>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722114" y="5495733"/>
            <a:ext cx="1021458"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3647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73E8F5-8C0D-E017-B17B-350F3629738B}"/>
              </a:ext>
            </a:extLst>
          </p:cNvPr>
          <p:cNvPicPr>
            <a:picLocks noChangeAspect="1"/>
          </p:cNvPicPr>
          <p:nvPr/>
        </p:nvPicPr>
        <p:blipFill rotWithShape="1">
          <a:blip r:embed="rId2"/>
          <a:srcRect r="2223" b="1"/>
          <a:stretch/>
        </p:blipFill>
        <p:spPr>
          <a:xfrm>
            <a:off x="0" y="-6292"/>
            <a:ext cx="12191980" cy="6857990"/>
          </a:xfrm>
          <a:prstGeom prst="rect">
            <a:avLst/>
          </a:prstGeom>
        </p:spPr>
      </p:pic>
      <p:sp>
        <p:nvSpPr>
          <p:cNvPr id="19" name="Rectangle 1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52AA44-9C97-1271-6AB7-6D54FB5812F0}"/>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dirty="0">
                <a:solidFill>
                  <a:schemeClr val="tx1">
                    <a:lumMod val="85000"/>
                    <a:lumOff val="15000"/>
                  </a:schemeClr>
                </a:solidFill>
                <a:latin typeface="+mj-lt"/>
                <a:ea typeface="+mj-ea"/>
                <a:cs typeface="+mj-cs"/>
              </a:rPr>
              <a:t>The Hive: one of the indoor activity spaces</a:t>
            </a:r>
          </a:p>
        </p:txBody>
      </p:sp>
      <p:cxnSp>
        <p:nvCxnSpPr>
          <p:cNvPr id="21" name="Straight Connector 2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4888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D53DB-286F-12F7-27C8-8FC42A9A01D0}"/>
              </a:ext>
            </a:extLst>
          </p:cNvPr>
          <p:cNvSpPr>
            <a:spLocks noGrp="1"/>
          </p:cNvSpPr>
          <p:nvPr>
            <p:ph type="title"/>
          </p:nvPr>
        </p:nvSpPr>
        <p:spPr>
          <a:xfrm>
            <a:off x="222380" y="141190"/>
            <a:ext cx="10515600" cy="1325563"/>
          </a:xfrm>
        </p:spPr>
        <p:txBody>
          <a:bodyPr/>
          <a:lstStyle/>
          <a:p>
            <a:r>
              <a:rPr lang="en-GB" dirty="0"/>
              <a:t>Example Activity Timetable</a:t>
            </a:r>
          </a:p>
        </p:txBody>
      </p:sp>
      <p:pic>
        <p:nvPicPr>
          <p:cNvPr id="3" name="Picture 2">
            <a:extLst>
              <a:ext uri="{FF2B5EF4-FFF2-40B4-BE49-F238E27FC236}">
                <a16:creationId xmlns:a16="http://schemas.microsoft.com/office/drawing/2014/main" id="{A7943624-BADD-415E-8266-2832D5C802F5}"/>
              </a:ext>
            </a:extLst>
          </p:cNvPr>
          <p:cNvPicPr>
            <a:picLocks noChangeAspect="1"/>
          </p:cNvPicPr>
          <p:nvPr/>
        </p:nvPicPr>
        <p:blipFill>
          <a:blip r:embed="rId2"/>
          <a:stretch>
            <a:fillRect/>
          </a:stretch>
        </p:blipFill>
        <p:spPr>
          <a:xfrm>
            <a:off x="733425" y="1229793"/>
            <a:ext cx="10725150" cy="4752975"/>
          </a:xfrm>
          <a:prstGeom prst="rect">
            <a:avLst/>
          </a:prstGeom>
        </p:spPr>
      </p:pic>
    </p:spTree>
    <p:extLst>
      <p:ext uri="{BB962C8B-B14F-4D97-AF65-F5344CB8AC3E}">
        <p14:creationId xmlns:p14="http://schemas.microsoft.com/office/powerpoint/2010/main" val="1272978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B47F89-C896-1EE4-54F1-F9B8E6CBE89B}"/>
              </a:ext>
            </a:extLst>
          </p:cNvPr>
          <p:cNvPicPr>
            <a:picLocks noChangeAspect="1"/>
          </p:cNvPicPr>
          <p:nvPr/>
        </p:nvPicPr>
        <p:blipFill>
          <a:blip r:embed="rId3"/>
          <a:stretch>
            <a:fillRect/>
          </a:stretch>
        </p:blipFill>
        <p:spPr>
          <a:xfrm>
            <a:off x="425582" y="737118"/>
            <a:ext cx="4747488" cy="5997318"/>
          </a:xfrm>
          <a:prstGeom prst="rect">
            <a:avLst/>
          </a:prstGeom>
        </p:spPr>
      </p:pic>
      <p:pic>
        <p:nvPicPr>
          <p:cNvPr id="5" name="Picture 4">
            <a:extLst>
              <a:ext uri="{FF2B5EF4-FFF2-40B4-BE49-F238E27FC236}">
                <a16:creationId xmlns:a16="http://schemas.microsoft.com/office/drawing/2014/main" id="{F64AC448-6934-112C-3079-688CCF527F96}"/>
              </a:ext>
            </a:extLst>
          </p:cNvPr>
          <p:cNvPicPr>
            <a:picLocks noChangeAspect="1"/>
          </p:cNvPicPr>
          <p:nvPr/>
        </p:nvPicPr>
        <p:blipFill>
          <a:blip r:embed="rId4"/>
          <a:stretch>
            <a:fillRect/>
          </a:stretch>
        </p:blipFill>
        <p:spPr>
          <a:xfrm>
            <a:off x="5676205" y="671512"/>
            <a:ext cx="2529582" cy="1843088"/>
          </a:xfrm>
          <a:prstGeom prst="rect">
            <a:avLst/>
          </a:prstGeom>
        </p:spPr>
      </p:pic>
      <p:pic>
        <p:nvPicPr>
          <p:cNvPr id="7" name="Picture 6">
            <a:extLst>
              <a:ext uri="{FF2B5EF4-FFF2-40B4-BE49-F238E27FC236}">
                <a16:creationId xmlns:a16="http://schemas.microsoft.com/office/drawing/2014/main" id="{A179A090-0554-F237-2781-53CB5026A687}"/>
              </a:ext>
            </a:extLst>
          </p:cNvPr>
          <p:cNvPicPr>
            <a:picLocks noChangeAspect="1"/>
          </p:cNvPicPr>
          <p:nvPr/>
        </p:nvPicPr>
        <p:blipFill>
          <a:blip r:embed="rId5"/>
          <a:stretch>
            <a:fillRect/>
          </a:stretch>
        </p:blipFill>
        <p:spPr>
          <a:xfrm>
            <a:off x="8509196" y="509589"/>
            <a:ext cx="3287516" cy="4386262"/>
          </a:xfrm>
          <a:prstGeom prst="rect">
            <a:avLst/>
          </a:prstGeom>
        </p:spPr>
      </p:pic>
      <p:pic>
        <p:nvPicPr>
          <p:cNvPr id="9" name="Picture 8">
            <a:extLst>
              <a:ext uri="{FF2B5EF4-FFF2-40B4-BE49-F238E27FC236}">
                <a16:creationId xmlns:a16="http://schemas.microsoft.com/office/drawing/2014/main" id="{5CFA81BE-7E87-3E27-4A66-9F889BC7C7D3}"/>
              </a:ext>
            </a:extLst>
          </p:cNvPr>
          <p:cNvPicPr>
            <a:picLocks noChangeAspect="1"/>
          </p:cNvPicPr>
          <p:nvPr/>
        </p:nvPicPr>
        <p:blipFill>
          <a:blip r:embed="rId6"/>
          <a:stretch>
            <a:fillRect/>
          </a:stretch>
        </p:blipFill>
        <p:spPr>
          <a:xfrm>
            <a:off x="5659883" y="2702720"/>
            <a:ext cx="2562225" cy="1933575"/>
          </a:xfrm>
          <a:prstGeom prst="rect">
            <a:avLst/>
          </a:prstGeom>
        </p:spPr>
      </p:pic>
      <p:sp>
        <p:nvSpPr>
          <p:cNvPr id="12" name="TextBox 11">
            <a:extLst>
              <a:ext uri="{FF2B5EF4-FFF2-40B4-BE49-F238E27FC236}">
                <a16:creationId xmlns:a16="http://schemas.microsoft.com/office/drawing/2014/main" id="{97794EA9-87C4-DC44-97E0-C6E9D4AB35CE}"/>
              </a:ext>
            </a:extLst>
          </p:cNvPr>
          <p:cNvSpPr txBox="1"/>
          <p:nvPr/>
        </p:nvSpPr>
        <p:spPr>
          <a:xfrm>
            <a:off x="5753100" y="5863322"/>
            <a:ext cx="6328487" cy="646331"/>
          </a:xfrm>
          <a:prstGeom prst="rect">
            <a:avLst/>
          </a:prstGeom>
          <a:solidFill>
            <a:schemeClr val="accent4">
              <a:lumMod val="20000"/>
              <a:lumOff val="80000"/>
            </a:schemeClr>
          </a:solidFill>
        </p:spPr>
        <p:txBody>
          <a:bodyPr wrap="square">
            <a:spAutoFit/>
          </a:bodyPr>
          <a:lstStyle/>
          <a:p>
            <a:r>
              <a:rPr lang="en-GB" dirty="0">
                <a:solidFill>
                  <a:srgbClr val="5B6270"/>
                </a:solidFill>
                <a:latin typeface="HelveticaNeueW02-45Ligh"/>
              </a:rPr>
              <a:t>I</a:t>
            </a:r>
            <a:r>
              <a:rPr lang="en-GB" b="0" i="0" dirty="0">
                <a:solidFill>
                  <a:srgbClr val="5B6270"/>
                </a:solidFill>
                <a:effectLst/>
                <a:latin typeface="HelveticaNeueW02-45Ligh"/>
              </a:rPr>
              <a:t>n general we recommend old clothes - so it doesn’t matter if they get dirty or muddy! </a:t>
            </a:r>
            <a:endParaRPr lang="en-GB" dirty="0"/>
          </a:p>
        </p:txBody>
      </p:sp>
      <p:sp>
        <p:nvSpPr>
          <p:cNvPr id="13" name="Title 1">
            <a:extLst>
              <a:ext uri="{FF2B5EF4-FFF2-40B4-BE49-F238E27FC236}">
                <a16:creationId xmlns:a16="http://schemas.microsoft.com/office/drawing/2014/main" id="{8BA18948-321E-BA1F-5568-45AAAAA54589}"/>
              </a:ext>
            </a:extLst>
          </p:cNvPr>
          <p:cNvSpPr txBox="1">
            <a:spLocks/>
          </p:cNvSpPr>
          <p:nvPr/>
        </p:nvSpPr>
        <p:spPr>
          <a:xfrm>
            <a:off x="222380" y="14119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Kit List</a:t>
            </a:r>
          </a:p>
        </p:txBody>
      </p:sp>
    </p:spTree>
    <p:extLst>
      <p:ext uri="{BB962C8B-B14F-4D97-AF65-F5344CB8AC3E}">
        <p14:creationId xmlns:p14="http://schemas.microsoft.com/office/powerpoint/2010/main" val="28489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277C498-1563-B227-77D1-3B4DBFC3A1F0}"/>
              </a:ext>
            </a:extLst>
          </p:cNvPr>
          <p:cNvPicPr>
            <a:picLocks noChangeAspect="1"/>
          </p:cNvPicPr>
          <p:nvPr/>
        </p:nvPicPr>
        <p:blipFill>
          <a:blip r:embed="rId3"/>
          <a:stretch>
            <a:fillRect/>
          </a:stretch>
        </p:blipFill>
        <p:spPr>
          <a:xfrm>
            <a:off x="3638982" y="643467"/>
            <a:ext cx="4914035" cy="5571065"/>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9247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4DD77-CF40-B247-0751-94C635C86FBD}"/>
              </a:ext>
            </a:extLst>
          </p:cNvPr>
          <p:cNvSpPr>
            <a:spLocks noGrp="1"/>
          </p:cNvSpPr>
          <p:nvPr>
            <p:ph type="title"/>
          </p:nvPr>
        </p:nvSpPr>
        <p:spPr/>
        <p:txBody>
          <a:bodyPr/>
          <a:lstStyle/>
          <a:p>
            <a:r>
              <a:rPr lang="en-GB" dirty="0"/>
              <a:t>Pocket Money </a:t>
            </a:r>
          </a:p>
        </p:txBody>
      </p:sp>
      <p:sp>
        <p:nvSpPr>
          <p:cNvPr id="4" name="TextBox 3">
            <a:extLst>
              <a:ext uri="{FF2B5EF4-FFF2-40B4-BE49-F238E27FC236}">
                <a16:creationId xmlns:a16="http://schemas.microsoft.com/office/drawing/2014/main" id="{6CAFDBBF-6462-049B-4FC2-AB71F2CA9AB8}"/>
              </a:ext>
            </a:extLst>
          </p:cNvPr>
          <p:cNvSpPr txBox="1"/>
          <p:nvPr/>
        </p:nvSpPr>
        <p:spPr>
          <a:xfrm>
            <a:off x="391789" y="1951672"/>
            <a:ext cx="4872912" cy="3139321"/>
          </a:xfrm>
          <a:prstGeom prst="rect">
            <a:avLst/>
          </a:prstGeom>
          <a:noFill/>
        </p:spPr>
        <p:txBody>
          <a:bodyPr wrap="square">
            <a:spAutoFit/>
          </a:bodyPr>
          <a:lstStyle/>
          <a:p>
            <a:r>
              <a:rPr lang="en-GB" b="0" i="0" dirty="0">
                <a:solidFill>
                  <a:srgbClr val="5B6270"/>
                </a:solidFill>
                <a:effectLst/>
                <a:latin typeface="HelveticaNeueW02-45Ligh"/>
              </a:rPr>
              <a:t>Children are welcome to bring some pocket money with them for their stay. Our centres provide gift shops where they can purchase branded and non-branded goods, including stationery, T-shirts, caps and confectionery.</a:t>
            </a:r>
          </a:p>
          <a:p>
            <a:endParaRPr lang="en-GB" dirty="0">
              <a:solidFill>
                <a:srgbClr val="5B6270"/>
              </a:solidFill>
              <a:latin typeface="HelveticaNeueW02-45Ligh"/>
            </a:endParaRPr>
          </a:p>
          <a:p>
            <a:endParaRPr lang="en-GB" b="1" dirty="0">
              <a:solidFill>
                <a:srgbClr val="5B6270"/>
              </a:solidFill>
              <a:latin typeface="HelveticaNeueW02-45Ligh"/>
            </a:endParaRPr>
          </a:p>
          <a:p>
            <a:r>
              <a:rPr lang="en-GB" b="1" dirty="0">
                <a:solidFill>
                  <a:srgbClr val="5B6270"/>
                </a:solidFill>
                <a:latin typeface="HelveticaNeueW02-45Ligh"/>
              </a:rPr>
              <a:t>Please can we ask that children bring no more than £10. </a:t>
            </a:r>
          </a:p>
          <a:p>
            <a:endParaRPr lang="en-GB" dirty="0">
              <a:solidFill>
                <a:srgbClr val="5B6270"/>
              </a:solidFill>
              <a:latin typeface="HelveticaNeueW02-45Ligh"/>
            </a:endParaRPr>
          </a:p>
          <a:p>
            <a:endParaRPr lang="en-GB" dirty="0"/>
          </a:p>
        </p:txBody>
      </p:sp>
      <p:pic>
        <p:nvPicPr>
          <p:cNvPr id="6" name="Picture 5">
            <a:extLst>
              <a:ext uri="{FF2B5EF4-FFF2-40B4-BE49-F238E27FC236}">
                <a16:creationId xmlns:a16="http://schemas.microsoft.com/office/drawing/2014/main" id="{2090FAFB-42DE-991E-53FB-5057F1392B2C}"/>
              </a:ext>
            </a:extLst>
          </p:cNvPr>
          <p:cNvPicPr>
            <a:picLocks noChangeAspect="1"/>
          </p:cNvPicPr>
          <p:nvPr/>
        </p:nvPicPr>
        <p:blipFill>
          <a:blip r:embed="rId3"/>
          <a:stretch>
            <a:fillRect/>
          </a:stretch>
        </p:blipFill>
        <p:spPr>
          <a:xfrm>
            <a:off x="5542286" y="363652"/>
            <a:ext cx="6257925" cy="6029325"/>
          </a:xfrm>
          <a:prstGeom prst="rect">
            <a:avLst/>
          </a:prstGeom>
        </p:spPr>
      </p:pic>
    </p:spTree>
    <p:extLst>
      <p:ext uri="{BB962C8B-B14F-4D97-AF65-F5344CB8AC3E}">
        <p14:creationId xmlns:p14="http://schemas.microsoft.com/office/powerpoint/2010/main" val="2067901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398CA8-79C8-CB90-168D-F0A4A521B223}"/>
              </a:ext>
            </a:extLst>
          </p:cNvPr>
          <p:cNvSpPr>
            <a:spLocks noGrp="1"/>
          </p:cNvSpPr>
          <p:nvPr>
            <p:ph type="title"/>
          </p:nvPr>
        </p:nvSpPr>
        <p:spPr>
          <a:xfrm>
            <a:off x="467640" y="94180"/>
            <a:ext cx="5504011" cy="1981508"/>
          </a:xfrm>
        </p:spPr>
        <p:txBody>
          <a:bodyPr vert="horz" lIns="91440" tIns="45720" rIns="91440" bIns="45720" rtlCol="0" anchor="ctr">
            <a:noAutofit/>
          </a:bodyPr>
          <a:lstStyle/>
          <a:p>
            <a:r>
              <a:rPr lang="en-US" sz="3000" dirty="0"/>
              <a:t>Monday 6</a:t>
            </a:r>
            <a:r>
              <a:rPr lang="en-US" sz="3000" baseline="30000" dirty="0"/>
              <a:t>th</a:t>
            </a:r>
            <a:r>
              <a:rPr lang="en-US" sz="3000" dirty="0"/>
              <a:t> July: Bus leaves at: 12.00 pm approx. </a:t>
            </a:r>
            <a:br>
              <a:rPr lang="en-US" sz="3000" dirty="0">
                <a:ea typeface="Calibri Light"/>
                <a:cs typeface="Calibri Light"/>
              </a:rPr>
            </a:br>
            <a:r>
              <a:rPr lang="en-US" sz="3000" dirty="0"/>
              <a:t>Wednesday 8</a:t>
            </a:r>
            <a:r>
              <a:rPr lang="en-US" sz="3000" baseline="30000" dirty="0"/>
              <a:t>th</a:t>
            </a:r>
            <a:r>
              <a:rPr lang="en-US" sz="3000" dirty="0"/>
              <a:t> July: Bus departs Newby Wiske at 1pm</a:t>
            </a:r>
            <a:endParaRPr lang="en-US" sz="3000" dirty="0">
              <a:ea typeface="Calibri Light"/>
              <a:cs typeface="Calibri Light"/>
            </a:endParaRPr>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55CA3FC-5E80-40A3-6A25-9B7898A809BE}"/>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fontAlgn="base">
              <a:lnSpc>
                <a:spcPct val="90000"/>
              </a:lnSpc>
              <a:spcAft>
                <a:spcPts val="600"/>
              </a:spcAft>
            </a:pPr>
            <a:r>
              <a:rPr lang="en-US" sz="3200" b="0" i="0" dirty="0">
                <a:solidFill>
                  <a:srgbClr val="FFC000"/>
                </a:solidFill>
                <a:effectLst/>
              </a:rPr>
              <a:t>Centre address</a:t>
            </a:r>
          </a:p>
          <a:p>
            <a:pPr fontAlgn="base">
              <a:lnSpc>
                <a:spcPct val="90000"/>
              </a:lnSpc>
              <a:spcAft>
                <a:spcPts val="600"/>
              </a:spcAft>
            </a:pPr>
            <a:r>
              <a:rPr lang="en-US" sz="3200" b="0" i="0" dirty="0">
                <a:effectLst/>
              </a:rPr>
              <a:t>PGL Newby </a:t>
            </a:r>
            <a:r>
              <a:rPr lang="en-US" sz="3200" b="0" i="0" dirty="0" err="1">
                <a:effectLst/>
              </a:rPr>
              <a:t>Wiske</a:t>
            </a:r>
            <a:r>
              <a:rPr lang="en-US" sz="3200" b="0" i="0" dirty="0">
                <a:effectLst/>
              </a:rPr>
              <a:t> Hall</a:t>
            </a:r>
            <a:br>
              <a:rPr lang="en-US" sz="3200" b="0" i="0" dirty="0">
                <a:effectLst/>
              </a:rPr>
            </a:br>
            <a:r>
              <a:rPr lang="en-US" sz="3200" b="0" i="0" dirty="0">
                <a:effectLst/>
              </a:rPr>
              <a:t>Newby </a:t>
            </a:r>
            <a:r>
              <a:rPr lang="en-US" sz="3200" b="0" i="0" dirty="0" err="1">
                <a:effectLst/>
              </a:rPr>
              <a:t>Wiske</a:t>
            </a:r>
            <a:br>
              <a:rPr lang="en-US" sz="3200" b="0" i="0" dirty="0">
                <a:effectLst/>
              </a:rPr>
            </a:br>
            <a:r>
              <a:rPr lang="en-US" sz="3200" b="0" i="0" dirty="0">
                <a:effectLst/>
              </a:rPr>
              <a:t>Northallerton</a:t>
            </a:r>
            <a:br>
              <a:rPr lang="en-US" sz="3200" b="0" i="0" dirty="0">
                <a:effectLst/>
              </a:rPr>
            </a:br>
            <a:r>
              <a:rPr lang="en-US" sz="3200" b="0" i="0" dirty="0">
                <a:effectLst/>
              </a:rPr>
              <a:t>North Yorkshire</a:t>
            </a:r>
            <a:br>
              <a:rPr lang="en-US" sz="3200" b="0" i="0" dirty="0">
                <a:effectLst/>
              </a:rPr>
            </a:br>
            <a:r>
              <a:rPr lang="en-US" sz="3200" b="0" i="0" dirty="0">
                <a:effectLst/>
              </a:rPr>
              <a:t>DL7 9EY</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A8283A8-BBE1-58FA-CFB9-0CD3637A6142}"/>
              </a:ext>
            </a:extLst>
          </p:cNvPr>
          <p:cNvPicPr>
            <a:picLocks noChangeAspect="1"/>
          </p:cNvPicPr>
          <p:nvPr/>
        </p:nvPicPr>
        <p:blipFill rotWithShape="1">
          <a:blip r:embed="rId3"/>
          <a:srcRect r="4" b="1838"/>
          <a:stretch/>
        </p:blipFill>
        <p:spPr>
          <a:xfrm>
            <a:off x="5977788" y="799352"/>
            <a:ext cx="5425410" cy="5259296"/>
          </a:xfrm>
          <a:prstGeom prst="rect">
            <a:avLst/>
          </a:prstGeom>
        </p:spPr>
      </p:pic>
    </p:spTree>
    <p:extLst>
      <p:ext uri="{BB962C8B-B14F-4D97-AF65-F5344CB8AC3E}">
        <p14:creationId xmlns:p14="http://schemas.microsoft.com/office/powerpoint/2010/main" val="3545647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3C222EA-C744-AACF-161E-1CF263BFE5C7}"/>
              </a:ext>
            </a:extLst>
          </p:cNvPr>
          <p:cNvPicPr>
            <a:picLocks noChangeAspect="1"/>
          </p:cNvPicPr>
          <p:nvPr/>
        </p:nvPicPr>
        <p:blipFill rotWithShape="1">
          <a:blip r:embed="rId2"/>
          <a:srcRect t="709" b="172"/>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3732D-9878-B77F-7091-D66D067F183C}"/>
              </a:ext>
            </a:extLst>
          </p:cNvPr>
          <p:cNvSpPr>
            <a:spLocks noGrp="1"/>
          </p:cNvSpPr>
          <p:nvPr>
            <p:ph type="title"/>
          </p:nvPr>
        </p:nvSpPr>
        <p:spPr>
          <a:xfrm>
            <a:off x="523875" y="5317240"/>
            <a:ext cx="11210925" cy="744836"/>
          </a:xfrm>
        </p:spPr>
        <p:txBody>
          <a:bodyPr>
            <a:normAutofit/>
          </a:bodyPr>
          <a:lstStyle/>
          <a:p>
            <a:pPr algn="ctr"/>
            <a:r>
              <a:rPr lang="en-GB" sz="3600">
                <a:solidFill>
                  <a:schemeClr val="tx1">
                    <a:lumMod val="85000"/>
                    <a:lumOff val="15000"/>
                  </a:schemeClr>
                </a:solidFill>
              </a:rPr>
              <a:t>Let’s take a look around the centre:</a:t>
            </a:r>
          </a:p>
        </p:txBody>
      </p:sp>
      <p:cxnSp>
        <p:nvCxnSpPr>
          <p:cNvPr id="13" name="Straight Connector 1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821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B968325A-47B5-C1CE-2B68-FC33F02849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055" name="Rectangle 205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BB848B0-FC24-AD17-DAF1-F0795BB80D83}"/>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dirty="0">
                <a:solidFill>
                  <a:schemeClr val="tx1">
                    <a:lumMod val="85000"/>
                    <a:lumOff val="15000"/>
                  </a:schemeClr>
                </a:solidFill>
                <a:latin typeface="+mj-lt"/>
                <a:ea typeface="+mj-ea"/>
                <a:cs typeface="+mj-cs"/>
              </a:rPr>
              <a:t>Bunk pods with storage</a:t>
            </a:r>
          </a:p>
        </p:txBody>
      </p:sp>
      <p:cxnSp>
        <p:nvCxnSpPr>
          <p:cNvPr id="2057" name="Straight Connector 205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059" name="Straight Connector 205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610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A59FB832-8747-DB71-2F8D-32E3C312F2F2}"/>
              </a:ext>
            </a:extLst>
          </p:cNvPr>
          <p:cNvPicPr>
            <a:picLocks noChangeAspect="1"/>
          </p:cNvPicPr>
          <p:nvPr/>
        </p:nvPicPr>
        <p:blipFill>
          <a:blip r:embed="rId2"/>
          <a:stretch>
            <a:fillRect/>
          </a:stretch>
        </p:blipFill>
        <p:spPr>
          <a:xfrm>
            <a:off x="554565" y="228600"/>
            <a:ext cx="11006669" cy="4953000"/>
          </a:xfrm>
          <a:prstGeom prst="rect">
            <a:avLst/>
          </a:prstGeom>
        </p:spPr>
      </p:pic>
    </p:spTree>
    <p:extLst>
      <p:ext uri="{BB962C8B-B14F-4D97-AF65-F5344CB8AC3E}">
        <p14:creationId xmlns:p14="http://schemas.microsoft.com/office/powerpoint/2010/main" val="3461924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D3B07B0-BF9B-F3CD-29DF-B2C2CC3A9A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1" name="Rectangle 103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52AA44-9C97-1271-6AB7-6D54FB5812F0}"/>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a:solidFill>
                  <a:schemeClr val="tx1">
                    <a:lumMod val="85000"/>
                    <a:lumOff val="15000"/>
                  </a:schemeClr>
                </a:solidFill>
                <a:latin typeface="+mj-lt"/>
                <a:ea typeface="+mj-ea"/>
                <a:cs typeface="+mj-cs"/>
              </a:rPr>
              <a:t>The Dining Room </a:t>
            </a:r>
          </a:p>
        </p:txBody>
      </p:sp>
      <p:cxnSp>
        <p:nvCxnSpPr>
          <p:cNvPr id="1033" name="Straight Connector 103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035" name="Straight Connector 103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5976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88E7CA50-2FA6-1CFD-1C64-28FE214584E9}"/>
              </a:ext>
            </a:extLst>
          </p:cNvPr>
          <p:cNvPicPr>
            <a:picLocks noChangeAspect="1"/>
          </p:cNvPicPr>
          <p:nvPr/>
        </p:nvPicPr>
        <p:blipFill>
          <a:blip r:embed="rId2"/>
          <a:stretch>
            <a:fillRect/>
          </a:stretch>
        </p:blipFill>
        <p:spPr>
          <a:xfrm>
            <a:off x="228600" y="591979"/>
            <a:ext cx="11658600" cy="4226242"/>
          </a:xfrm>
          <a:prstGeom prst="rect">
            <a:avLst/>
          </a:prstGeom>
        </p:spPr>
      </p:pic>
      <p:sp>
        <p:nvSpPr>
          <p:cNvPr id="4" name="TextBox 3">
            <a:extLst>
              <a:ext uri="{FF2B5EF4-FFF2-40B4-BE49-F238E27FC236}">
                <a16:creationId xmlns:a16="http://schemas.microsoft.com/office/drawing/2014/main" id="{68DF4AF2-A241-71E4-E79E-2829D1C3F252}"/>
              </a:ext>
            </a:extLst>
          </p:cNvPr>
          <p:cNvSpPr txBox="1"/>
          <p:nvPr/>
        </p:nvSpPr>
        <p:spPr>
          <a:xfrm>
            <a:off x="2513434" y="5214937"/>
            <a:ext cx="7839075" cy="369332"/>
          </a:xfrm>
          <a:prstGeom prst="rect">
            <a:avLst/>
          </a:prstGeom>
          <a:noFill/>
        </p:spPr>
        <p:txBody>
          <a:bodyPr wrap="square" rtlCol="0">
            <a:spAutoFit/>
          </a:bodyPr>
          <a:lstStyle/>
          <a:p>
            <a:r>
              <a:rPr lang="en-GB" dirty="0"/>
              <a:t>Example menu: </a:t>
            </a:r>
            <a:r>
              <a:rPr lang="en-GB" dirty="0">
                <a:hlinkClick r:id="rId3"/>
              </a:rPr>
              <a:t>https://www.pgl.co.uk/en-gb/school-trips/menus-and-food</a:t>
            </a:r>
            <a:r>
              <a:rPr lang="en-GB" dirty="0"/>
              <a:t> </a:t>
            </a:r>
          </a:p>
        </p:txBody>
      </p:sp>
    </p:spTree>
    <p:extLst>
      <p:ext uri="{BB962C8B-B14F-4D97-AF65-F5344CB8AC3E}">
        <p14:creationId xmlns:p14="http://schemas.microsoft.com/office/powerpoint/2010/main" val="146556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2B3E55-4565-6213-AF82-1139EACC41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BB848B0-FC24-AD17-DAF1-F0795BB80D83}"/>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dirty="0">
                <a:solidFill>
                  <a:schemeClr val="tx1">
                    <a:lumMod val="85000"/>
                    <a:lumOff val="15000"/>
                  </a:schemeClr>
                </a:solidFill>
                <a:latin typeface="+mj-lt"/>
                <a:ea typeface="+mj-ea"/>
                <a:cs typeface="+mj-cs"/>
              </a:rPr>
              <a:t>Vertical challenge and trapeze-based activities</a:t>
            </a:r>
          </a:p>
        </p:txBody>
      </p:sp>
      <p:cxnSp>
        <p:nvCxnSpPr>
          <p:cNvPr id="10" name="Straight Connector 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0369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6" name="Picture 4">
            <a:extLst>
              <a:ext uri="{FF2B5EF4-FFF2-40B4-BE49-F238E27FC236}">
                <a16:creationId xmlns:a16="http://schemas.microsoft.com/office/drawing/2014/main" id="{EB35493D-C146-599B-F945-0E7377537A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081" name="Rectangle 308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42CB26E-F29A-1C7D-9D5E-C327571A3F80}"/>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600" dirty="0">
                <a:solidFill>
                  <a:schemeClr val="tx1">
                    <a:lumMod val="85000"/>
                    <a:lumOff val="15000"/>
                  </a:schemeClr>
                </a:solidFill>
                <a:latin typeface="+mj-lt"/>
                <a:ea typeface="+mj-ea"/>
                <a:cs typeface="+mj-cs"/>
              </a:rPr>
              <a:t>Brand new climbing wall and abseiling tower</a:t>
            </a:r>
          </a:p>
        </p:txBody>
      </p:sp>
      <p:cxnSp>
        <p:nvCxnSpPr>
          <p:cNvPr id="3083" name="Straight Connector 308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85" name="Straight Connector 308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6517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a1ef54c-9071-48d7-b56b-ce08f55df720" xsi:nil="true"/>
    <lcf76f155ced4ddcb4097134ff3c332f xmlns="0a834f40-eefd-4618-9171-bc99ff78771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60F65FC9711834DB0BF44A47480D3CB" ma:contentTypeVersion="19" ma:contentTypeDescription="Create a new document." ma:contentTypeScope="" ma:versionID="ab9e92335bf3a44074ce4fc100416a3c">
  <xsd:schema xmlns:xsd="http://www.w3.org/2001/XMLSchema" xmlns:xs="http://www.w3.org/2001/XMLSchema" xmlns:p="http://schemas.microsoft.com/office/2006/metadata/properties" xmlns:ns2="0a834f40-eefd-4618-9171-bc99ff78771c" xmlns:ns3="ca1ef54c-9071-48d7-b56b-ce08f55df720" targetNamespace="http://schemas.microsoft.com/office/2006/metadata/properties" ma:root="true" ma:fieldsID="c66e3d1631c3c12c47eaf266c763447c" ns2:_="" ns3:_="">
    <xsd:import namespace="0a834f40-eefd-4618-9171-bc99ff78771c"/>
    <xsd:import namespace="ca1ef54c-9071-48d7-b56b-ce08f55df72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AutoKeyPoints" minOccurs="0"/>
                <xsd:element ref="ns2:MediaServiceKeyPoint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834f40-eefd-4618-9171-bc99ff7877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1c919f5-f631-4f93-bec3-e00ef083d9f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1ef54c-9071-48d7-b56b-ce08f55df72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70d2e8a-08dd-40f0-ad87-ec459f93ab03}" ma:internalName="TaxCatchAll" ma:showField="CatchAllData" ma:web="ca1ef54c-9071-48d7-b56b-ce08f55df72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92120C-62E2-4FC4-9361-FBC025986CAD}">
  <ds:schemaRefs>
    <ds:schemaRef ds:uri="http://purl.org/dc/dcmitype/"/>
    <ds:schemaRef ds:uri="http://purl.org/dc/elements/1.1/"/>
    <ds:schemaRef ds:uri="http://schemas.openxmlformats.org/package/2006/metadata/core-properties"/>
    <ds:schemaRef ds:uri="http://schemas.microsoft.com/office/2006/metadata/properties"/>
    <ds:schemaRef ds:uri="45c90983-afa2-42a4-88e3-47e5f02d9842"/>
    <ds:schemaRef ds:uri="http://schemas.microsoft.com/office/2006/documentManagement/types"/>
    <ds:schemaRef ds:uri="http://www.w3.org/XML/1998/namespace"/>
    <ds:schemaRef ds:uri="http://purl.org/dc/terms/"/>
    <ds:schemaRef ds:uri="50189601-7b46-4671-ba06-60f8ebd12759"/>
    <ds:schemaRef ds:uri="http://schemas.microsoft.com/office/infopath/2007/PartnerControls"/>
    <ds:schemaRef ds:uri="ca1ef54c-9071-48d7-b56b-ce08f55df720"/>
    <ds:schemaRef ds:uri="0a834f40-eefd-4618-9171-bc99ff78771c"/>
  </ds:schemaRefs>
</ds:datastoreItem>
</file>

<file path=customXml/itemProps2.xml><?xml version="1.0" encoding="utf-8"?>
<ds:datastoreItem xmlns:ds="http://schemas.openxmlformats.org/officeDocument/2006/customXml" ds:itemID="{5BA05C26-5F59-4304-A711-F2766DC01625}">
  <ds:schemaRefs>
    <ds:schemaRef ds:uri="http://schemas.microsoft.com/sharepoint/v3/contenttype/forms"/>
  </ds:schemaRefs>
</ds:datastoreItem>
</file>

<file path=customXml/itemProps3.xml><?xml version="1.0" encoding="utf-8"?>
<ds:datastoreItem xmlns:ds="http://schemas.openxmlformats.org/officeDocument/2006/customXml" ds:itemID="{7A90C5A5-6AC9-48A1-AA8C-44BBF6DF1B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834f40-eefd-4618-9171-bc99ff78771c"/>
    <ds:schemaRef ds:uri="ca1ef54c-9071-48d7-b56b-ce08f55df7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398</TotalTime>
  <Words>286</Words>
  <Application>Microsoft Office PowerPoint</Application>
  <PresentationFormat>Widescreen</PresentationFormat>
  <Paragraphs>28</Paragraphs>
  <Slides>14</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HelveticaNeueW02-45Ligh</vt:lpstr>
      <vt:lpstr>Office Theme</vt:lpstr>
      <vt:lpstr>Newby Wiske Hall     6th-8th July  – Y6 Residential </vt:lpstr>
      <vt:lpstr>Monday 6th July: Bus leaves at: 12.00 pm approx.  Wednesday 8th July: Bus departs Newby Wiske at 1pm</vt:lpstr>
      <vt:lpstr>Let’s take a look around the centre: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Activity Timetable</vt:lpstr>
      <vt:lpstr>PowerPoint Presentation</vt:lpstr>
      <vt:lpstr>PowerPoint Presentation</vt:lpstr>
      <vt:lpstr>Pocket Money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Newby Wiske Hall   – Y6 Residential</dc:title>
  <dc:creator>Lucy Derbyshire</dc:creator>
  <cp:lastModifiedBy>Jen Boyle</cp:lastModifiedBy>
  <cp:revision>26</cp:revision>
  <dcterms:created xsi:type="dcterms:W3CDTF">2023-05-22T17:50:40Z</dcterms:created>
  <dcterms:modified xsi:type="dcterms:W3CDTF">2026-07-02T14:20:57Z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0x010100160F65FC9711834DB0BF44A47480D3CB</vt:lpwstr>
  </property>
  <property fmtid="{D5CDD505-2E9C-101B-9397-08002B2CF9AE}" pid="3" name="MediaServiceImageTags">
    <vt:lpwstr/>
  </property>
</Properties>
</file>