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96" r:id="rId5"/>
    <p:sldId id="265" r:id="rId6"/>
    <p:sldId id="294" r:id="rId7"/>
    <p:sldId id="298" r:id="rId8"/>
    <p:sldId id="299" r:id="rId9"/>
    <p:sldId id="281" r:id="rId10"/>
    <p:sldId id="295" r:id="rId11"/>
    <p:sldId id="258" r:id="rId12"/>
    <p:sldId id="297" r:id="rId13"/>
    <p:sldId id="300" r:id="rId14"/>
    <p:sldId id="301" r:id="rId15"/>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6" autoAdjust="0"/>
    <p:restoredTop sz="94660"/>
  </p:normalViewPr>
  <p:slideViewPr>
    <p:cSldViewPr snapToGrid="0">
      <p:cViewPr varScale="1">
        <p:scale>
          <a:sx n="60" d="100"/>
          <a:sy n="60" d="100"/>
        </p:scale>
        <p:origin x="235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2231003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40282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1564115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1582233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966B98-F106-490D-9251-90DDFD1F5964}" type="datetimeFigureOut">
              <a:rPr lang="en-GB" smtClean="0"/>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555130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966B98-F106-490D-9251-90DDFD1F5964}" type="datetimeFigureOut">
              <a:rPr lang="en-GB" smtClean="0"/>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3665580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966B98-F106-490D-9251-90DDFD1F5964}" type="datetimeFigureOut">
              <a:rPr lang="en-GB" smtClean="0"/>
              <a:t>05/09/2025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3756735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966B98-F106-490D-9251-90DDFD1F5964}" type="datetimeFigureOut">
              <a:rPr lang="en-GB" smtClean="0"/>
              <a:t>05/09/2025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48921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966B98-F106-490D-9251-90DDFD1F5964}" type="datetimeFigureOut">
              <a:rPr lang="en-GB" smtClean="0"/>
              <a:t>05/09/2025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680636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A966B98-F106-490D-9251-90DDFD1F5964}" type="datetimeFigureOut">
              <a:rPr lang="en-GB" smtClean="0"/>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2622097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A966B98-F106-490D-9251-90DDFD1F5964}" type="datetimeFigureOut">
              <a:rPr lang="en-GB" smtClean="0"/>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377809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A966B98-F106-490D-9251-90DDFD1F5964}" type="datetimeFigureOut">
              <a:rPr lang="en-GB" smtClean="0"/>
              <a:t>05/09/2025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0202AE3-E825-4A32-9596-B77EC7925DB1}" type="slidenum">
              <a:rPr lang="en-GB" smtClean="0"/>
              <a:t>‹#›</a:t>
            </a:fld>
            <a:endParaRPr lang="en-GB"/>
          </a:p>
        </p:txBody>
      </p:sp>
    </p:spTree>
    <p:extLst>
      <p:ext uri="{BB962C8B-B14F-4D97-AF65-F5344CB8AC3E}">
        <p14:creationId xmlns:p14="http://schemas.microsoft.com/office/powerpoint/2010/main" val="26673343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7162" t="25356" r="69270" b="14893"/>
          <a:stretch>
            <a:fillRect/>
          </a:stretch>
        </p:blipFill>
        <p:spPr bwMode="auto">
          <a:xfrm>
            <a:off x="415925" y="1"/>
            <a:ext cx="6119813" cy="8932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4" name="Text Box 3"/>
          <p:cNvSpPr txBox="1">
            <a:spLocks noChangeArrowheads="1"/>
          </p:cNvSpPr>
          <p:nvPr/>
        </p:nvSpPr>
        <p:spPr bwMode="auto">
          <a:xfrm>
            <a:off x="1196975" y="616269"/>
            <a:ext cx="4464050" cy="7423784"/>
          </a:xfrm>
          <a:prstGeom prst="rect">
            <a:avLst/>
          </a:prstGeom>
          <a:solidFill>
            <a:srgbClr val="FFFFFF"/>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Letter-join No-Lead 36" panose="02000503000000020003" pitchFamily="50"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600" dirty="0">
                <a:solidFill>
                  <a:srgbClr val="000000"/>
                </a:solidFill>
                <a:latin typeface="Letter-join No-Lead 36" panose="02000503000000020003" pitchFamily="50" charset="0"/>
              </a:rPr>
              <a:t>Autumn 1</a:t>
            </a:r>
            <a:r>
              <a:rPr kumimoji="0" lang="en-GB" altLang="en-US" sz="3600" b="0" i="0" u="none" strike="noStrike" cap="none" normalizeH="0" baseline="0" dirty="0">
                <a:ln>
                  <a:noFill/>
                </a:ln>
                <a:solidFill>
                  <a:srgbClr val="000000"/>
                </a:solidFill>
                <a:effectLst/>
                <a:latin typeface="Letter-join No-Lead 36" panose="02000503000000020003" pitchFamily="50"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rgbClr val="000000"/>
                </a:solidFill>
                <a:effectLst/>
                <a:latin typeface="Letter-join No-Lead 36" panose="02000503000000020003" pitchFamily="50" charset="0"/>
              </a:rPr>
              <a:t>Year 2</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rgbClr val="000000"/>
                </a:solidFill>
                <a:effectLst/>
                <a:latin typeface="Letter-join No-Lead 36" panose="02000503000000020003" pitchFamily="50" charset="0"/>
              </a:rPr>
              <a:t>Weekly Spelling  Booklet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3600" dirty="0">
              <a:solidFill>
                <a:srgbClr val="000000"/>
              </a:solidFill>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Letter-join No-Lead 36" panose="02000503000000020003" pitchFamily="50" charset="0"/>
              </a:rPr>
              <a:t>Name:</a:t>
            </a:r>
            <a:endParaRPr kumimoji="0" lang="en-US" altLang="en-US" sz="1800" b="0" i="0" u="none" strike="noStrike" cap="none" normalizeH="0" baseline="0" dirty="0">
              <a:ln>
                <a:noFill/>
              </a:ln>
              <a:solidFill>
                <a:schemeClr val="tx1"/>
              </a:solidFill>
              <a:effectLst/>
              <a:latin typeface="Letter-join No-Lead 36" panose="02000503000000020003" pitchFamily="50" charset="0"/>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2810" y="4424363"/>
            <a:ext cx="1792288" cy="2663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17926" y="4483735"/>
            <a:ext cx="1868487" cy="2663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6"/>
          <p:cNvSpPr txBox="1">
            <a:spLocks noChangeArrowheads="1"/>
          </p:cNvSpPr>
          <p:nvPr/>
        </p:nvSpPr>
        <p:spPr bwMode="auto">
          <a:xfrm>
            <a:off x="443706" y="8932545"/>
            <a:ext cx="6119813"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a:ln>
                  <a:noFill/>
                </a:ln>
                <a:solidFill>
                  <a:srgbClr val="000000"/>
                </a:solidFill>
                <a:effectLst/>
                <a:latin typeface="Letter-join No-Lead 36" panose="02000503000000020003" pitchFamily="50" charset="0"/>
              </a:rPr>
              <a:t>Please return this book to school </a:t>
            </a:r>
            <a:r>
              <a:rPr kumimoji="0" lang="en-GB" altLang="en-US" sz="2000" b="1" i="0" u="none" strike="noStrike" cap="none" normalizeH="0" baseline="0">
                <a:ln>
                  <a:noFill/>
                </a:ln>
                <a:solidFill>
                  <a:srgbClr val="000000"/>
                </a:solidFill>
                <a:effectLst/>
                <a:latin typeface="Letter-join No-Lead 36" panose="02000503000000020003" pitchFamily="50" charset="0"/>
              </a:rPr>
              <a:t>every </a:t>
            </a:r>
            <a:r>
              <a:rPr lang="en-GB" altLang="en-US" sz="2000" b="1">
                <a:solidFill>
                  <a:srgbClr val="000000"/>
                </a:solidFill>
                <a:latin typeface="Letter-join No-Lead 36" panose="02000503000000020003" pitchFamily="50" charset="0"/>
              </a:rPr>
              <a:t>Thurs</a:t>
            </a:r>
            <a:r>
              <a:rPr kumimoji="0" lang="en-GB" altLang="en-US" sz="2000" b="1" i="0" u="none" strike="noStrike" cap="none" normalizeH="0" baseline="0">
                <a:ln>
                  <a:noFill/>
                </a:ln>
                <a:solidFill>
                  <a:srgbClr val="000000"/>
                </a:solidFill>
                <a:effectLst/>
                <a:latin typeface="Letter-join No-Lead 36" panose="02000503000000020003" pitchFamily="50" charset="0"/>
              </a:rPr>
              <a:t>day</a:t>
            </a:r>
            <a:r>
              <a:rPr kumimoji="0" lang="en-GB" altLang="en-US" sz="2000" b="1" i="0" u="none" strike="noStrike" cap="none" normalizeH="0" baseline="0" dirty="0">
                <a:ln>
                  <a:noFill/>
                </a:ln>
                <a:solidFill>
                  <a:srgbClr val="000000"/>
                </a:solidFill>
                <a:effectLst/>
                <a:latin typeface="Letter-join No-Lead 36" panose="02000503000000020003" pitchFamily="50" charset="0"/>
              </a:rPr>
              <a:t>.</a:t>
            </a:r>
            <a:endParaRPr kumimoji="0" lang="en-US" altLang="en-US" sz="1800" b="0" i="0" u="none" strike="noStrike" cap="none" normalizeH="0" baseline="0" dirty="0">
              <a:ln>
                <a:noFill/>
              </a:ln>
              <a:solidFill>
                <a:schemeClr val="tx1"/>
              </a:solidFill>
              <a:effectLst/>
              <a:latin typeface="Letter-join No-Lead 36" panose="02000503000000020003" pitchFamily="50" charset="0"/>
            </a:endParaRPr>
          </a:p>
        </p:txBody>
      </p:sp>
    </p:spTree>
    <p:extLst>
      <p:ext uri="{BB962C8B-B14F-4D97-AF65-F5344CB8AC3E}">
        <p14:creationId xmlns:p14="http://schemas.microsoft.com/office/powerpoint/2010/main" val="2626958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5148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050" y="46851"/>
            <a:ext cx="6153150" cy="2031325"/>
          </a:xfrm>
          <a:prstGeom prst="rect">
            <a:avLst/>
          </a:prstGeom>
          <a:noFill/>
        </p:spPr>
        <p:txBody>
          <a:bodyPr wrap="square" rtlCol="0">
            <a:spAutoFit/>
          </a:bodyPr>
          <a:lstStyle/>
          <a:p>
            <a:pPr algn="ctr"/>
            <a:r>
              <a:rPr lang="en-GB" dirty="0">
                <a:latin typeface="SassoonPrimaryInfant" pitchFamily="2" charset="0"/>
              </a:rPr>
              <a:t>Week 6</a:t>
            </a:r>
          </a:p>
          <a:p>
            <a:pPr algn="ctr"/>
            <a:br>
              <a:rPr lang="en-GB" b="1" dirty="0">
                <a:solidFill>
                  <a:srgbClr val="0070C0"/>
                </a:solidFill>
                <a:latin typeface="SassoonPrimaryInfant" pitchFamily="2" charset="0"/>
              </a:rPr>
            </a:br>
            <a:r>
              <a:rPr lang="en-GB" u="sng" dirty="0">
                <a:latin typeface="SassoonPrimaryInfant" pitchFamily="2" charset="0"/>
              </a:rPr>
              <a:t>Date of test: Friday 18</a:t>
            </a:r>
            <a:r>
              <a:rPr lang="en-GB" u="sng" baseline="30000" dirty="0">
                <a:latin typeface="SassoonPrimaryInfant" pitchFamily="2" charset="0"/>
              </a:rPr>
              <a:t>th</a:t>
            </a:r>
            <a:r>
              <a:rPr lang="en-GB" u="sng" dirty="0">
                <a:latin typeface="SassoonPrimaryInfant" pitchFamily="2" charset="0"/>
              </a:rPr>
              <a:t> October</a:t>
            </a:r>
          </a:p>
          <a:p>
            <a:pPr algn="ctr"/>
            <a:r>
              <a:rPr lang="en-GB" u="sng" dirty="0">
                <a:latin typeface="SassoonPrimaryInfant" pitchFamily="2" charset="0"/>
              </a:rPr>
              <a:t>Unit 25 /o/ </a:t>
            </a:r>
            <a:endParaRPr lang="en-GB" dirty="0">
              <a:latin typeface="SassoonPrimaryInfant" pitchFamily="2" charset="0"/>
            </a:endParaRPr>
          </a:p>
          <a:p>
            <a:pPr algn="ctr"/>
            <a:endParaRPr lang="en-GB" b="1" dirty="0">
              <a:solidFill>
                <a:srgbClr val="0070C0"/>
              </a:solidFill>
              <a:latin typeface="SassoonPrimaryInfant" pitchFamily="2" charset="0"/>
            </a:endParaRPr>
          </a:p>
          <a:p>
            <a:pPr algn="ctr"/>
            <a:endParaRPr lang="en-GB" dirty="0">
              <a:solidFill>
                <a:srgbClr val="0070C0"/>
              </a:solidFill>
              <a:latin typeface="SassoonPrimaryInfant" pitchFamily="2" charset="0"/>
            </a:endParaRPr>
          </a:p>
          <a:p>
            <a:pPr algn="ctr"/>
            <a:r>
              <a:rPr lang="en-GB" u="sng" dirty="0">
                <a:latin typeface="SassoonPrimaryInfant" pitchFamily="2" charset="0"/>
              </a:rPr>
              <a:t>Date of test: Friday 28</a:t>
            </a:r>
            <a:r>
              <a:rPr lang="en-GB" u="sng" baseline="30000" dirty="0">
                <a:latin typeface="SassoonPrimaryInfant" pitchFamily="2" charset="0"/>
              </a:rPr>
              <a:t>th</a:t>
            </a:r>
            <a:r>
              <a:rPr lang="en-GB" u="sng" dirty="0">
                <a:latin typeface="SassoonPrimaryInfant" pitchFamily="2" charset="0"/>
              </a:rPr>
              <a:t> June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67119452"/>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SassoonPrimaryInfant" pitchFamily="2"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 Print Plus 1" panose="02000805000000020003" pitchFamily="50" charset="0"/>
                        </a:rPr>
                        <a:t>bottle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 Print Plus 1" panose="02000805000000020003" pitchFamily="50" charset="0"/>
                        </a:rPr>
                        <a:t>cot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 Print Plus 1" panose="02000805000000020003" pitchFamily="50" charset="0"/>
                        </a:rPr>
                        <a:t>swat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 Print Plus 1" panose="02000805000000020003" pitchFamily="50" charset="0"/>
                        </a:rPr>
                        <a:t>wander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 Print Plus 1" panose="02000805000000020003" pitchFamily="50" charset="0"/>
                        </a:rPr>
                        <a:t>want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 Print Plus 1" panose="02000805000000020003" pitchFamily="50" charset="0"/>
                        </a:rPr>
                        <a:t>what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chemeClr val="tx1"/>
                          </a:solidFill>
                          <a:latin typeface="Letter-join Print Plus 1" panose="02000805000000020003" pitchFamily="50" charset="0"/>
                        </a:rPr>
                        <a:t>wash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 Print Plus 1" panose="02000805000000020003" pitchFamily="50" charset="0"/>
                        </a:rPr>
                        <a:t>could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400" dirty="0">
                          <a:solidFill>
                            <a:srgbClr val="FF0000"/>
                          </a:solidFill>
                          <a:latin typeface="Letter-join Print Plus 1" panose="02000805000000020003" pitchFamily="50" charset="0"/>
                        </a:rPr>
                        <a:t>cold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398224"/>
                  </a:ext>
                </a:extLst>
              </a:tr>
              <a:tr h="771525">
                <a:tc>
                  <a:txBody>
                    <a:bodyPr/>
                    <a:lstStyle/>
                    <a:p>
                      <a:pPr algn="ctr"/>
                      <a:r>
                        <a:rPr lang="en-GB" sz="2400" dirty="0">
                          <a:solidFill>
                            <a:srgbClr val="FF0000"/>
                          </a:solidFill>
                          <a:latin typeface="Letter-join Print Plus 1" panose="02000805000000020003" pitchFamily="50" charset="0"/>
                        </a:rPr>
                        <a:t>door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2985508"/>
                  </a:ext>
                </a:extLst>
              </a:tr>
            </a:tbl>
          </a:graphicData>
        </a:graphic>
      </p:graphicFrame>
    </p:spTree>
    <p:extLst>
      <p:ext uri="{BB962C8B-B14F-4D97-AF65-F5344CB8AC3E}">
        <p14:creationId xmlns:p14="http://schemas.microsoft.com/office/powerpoint/2010/main" val="743369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7752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050" y="46851"/>
            <a:ext cx="6153150" cy="1754326"/>
          </a:xfrm>
          <a:prstGeom prst="rect">
            <a:avLst/>
          </a:prstGeom>
          <a:noFill/>
        </p:spPr>
        <p:txBody>
          <a:bodyPr wrap="square" rtlCol="0">
            <a:spAutoFit/>
          </a:bodyPr>
          <a:lstStyle/>
          <a:p>
            <a:pPr algn="ctr"/>
            <a:r>
              <a:rPr lang="en-GB" dirty="0">
                <a:latin typeface="SassoonPrimaryInfant" pitchFamily="2" charset="0"/>
              </a:rPr>
              <a:t>Week 7</a:t>
            </a:r>
          </a:p>
          <a:p>
            <a:pPr algn="ctr"/>
            <a:r>
              <a:rPr lang="en-GB" dirty="0">
                <a:latin typeface="SassoonPrimaryInfant" pitchFamily="2" charset="0"/>
              </a:rPr>
              <a:t> Unit 27 /ae/</a:t>
            </a:r>
            <a:br>
              <a:rPr lang="en-GB" b="1" dirty="0">
                <a:solidFill>
                  <a:srgbClr val="0070C0"/>
                </a:solidFill>
                <a:latin typeface="SassoonPrimaryInfant" pitchFamily="2" charset="0"/>
              </a:rPr>
            </a:br>
            <a:r>
              <a:rPr lang="en-GB" u="sng" dirty="0">
                <a:latin typeface="SassoonPrimaryInfant" pitchFamily="2" charset="0"/>
              </a:rPr>
              <a:t>Date of test: Friday 25</a:t>
            </a:r>
            <a:r>
              <a:rPr lang="en-GB" u="sng" baseline="30000" dirty="0">
                <a:latin typeface="SassoonPrimaryInfant" pitchFamily="2" charset="0"/>
              </a:rPr>
              <a:t>th</a:t>
            </a:r>
            <a:r>
              <a:rPr lang="en-GB" u="sng" dirty="0">
                <a:latin typeface="SassoonPrimaryInfant" pitchFamily="2" charset="0"/>
              </a:rPr>
              <a:t> October  </a:t>
            </a:r>
            <a:endParaRPr lang="en-GB" dirty="0">
              <a:latin typeface="SassoonPrimaryInfant" pitchFamily="2" charset="0"/>
            </a:endParaRPr>
          </a:p>
          <a:p>
            <a:pPr algn="ctr"/>
            <a:endParaRPr lang="en-GB" b="1" dirty="0">
              <a:solidFill>
                <a:srgbClr val="0070C0"/>
              </a:solidFill>
              <a:latin typeface="SassoonPrimaryInfant" pitchFamily="2" charset="0"/>
            </a:endParaRPr>
          </a:p>
          <a:p>
            <a:pPr algn="ctr"/>
            <a:endParaRPr lang="en-GB" dirty="0">
              <a:solidFill>
                <a:srgbClr val="0070C0"/>
              </a:solidFill>
              <a:latin typeface="SassoonPrimaryInfant" pitchFamily="2" charset="0"/>
            </a:endParaRPr>
          </a:p>
          <a:p>
            <a:pPr algn="ctr"/>
            <a:r>
              <a:rPr lang="en-GB" u="sng" dirty="0">
                <a:latin typeface="SassoonPrimaryInfant" pitchFamily="2" charset="0"/>
              </a:rPr>
              <a:t>Date of test: Friday 28</a:t>
            </a:r>
            <a:r>
              <a:rPr lang="en-GB" u="sng" baseline="30000" dirty="0">
                <a:latin typeface="SassoonPrimaryInfant" pitchFamily="2" charset="0"/>
              </a:rPr>
              <a:t>th</a:t>
            </a:r>
            <a:r>
              <a:rPr lang="en-GB" u="sng" dirty="0">
                <a:latin typeface="SassoonPrimaryInfant" pitchFamily="2" charset="0"/>
              </a:rPr>
              <a:t> June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255110816"/>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SassoonPrimaryInfant" pitchFamily="2"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 No-Lead 36" panose="02000503000000020003" pitchFamily="50" charset="0"/>
                        </a:rPr>
                        <a:t>aid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 No-Lead 36" panose="02000503000000020003" pitchFamily="50" charset="0"/>
                        </a:rPr>
                        <a:t>Amy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 No-Lead 36" panose="02000503000000020003" pitchFamily="50" charset="0"/>
                        </a:rPr>
                        <a:t>ape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 No-Lead 36" panose="02000503000000020003" pitchFamily="50" charset="0"/>
                        </a:rPr>
                        <a:t>weigh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 No-Lead 36" panose="02000503000000020003" pitchFamily="50" charset="0"/>
                        </a:rPr>
                        <a:t>vein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 No-Lead 36" panose="02000503000000020003" pitchFamily="50" charset="0"/>
                        </a:rPr>
                        <a:t>obey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chemeClr val="tx1"/>
                          </a:solidFill>
                          <a:latin typeface="Letter-join No-Lead 36" panose="02000503000000020003" pitchFamily="50" charset="0"/>
                        </a:rPr>
                        <a:t>late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 No-Lead 36" panose="02000503000000020003" pitchFamily="50" charset="0"/>
                        </a:rPr>
                        <a:t>even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000" dirty="0">
                          <a:solidFill>
                            <a:srgbClr val="FF0000"/>
                          </a:solidFill>
                          <a:latin typeface="Letter-join No-Lead 36" panose="02000503000000020003" pitchFamily="50" charset="0"/>
                        </a:rPr>
                        <a:t>everybody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398224"/>
                  </a:ext>
                </a:extLst>
              </a:tr>
              <a:tr h="771525">
                <a:tc>
                  <a:txBody>
                    <a:bodyPr/>
                    <a:lstStyle/>
                    <a:p>
                      <a:pPr algn="ctr"/>
                      <a:r>
                        <a:rPr lang="en-GB" sz="2400" dirty="0">
                          <a:solidFill>
                            <a:srgbClr val="FF0000"/>
                          </a:solidFill>
                          <a:latin typeface="Letter-join No-Lead 36" panose="02000503000000020003" pitchFamily="50" charset="0"/>
                        </a:rPr>
                        <a:t>eye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2985508"/>
                  </a:ext>
                </a:extLst>
              </a:tr>
            </a:tbl>
          </a:graphicData>
        </a:graphic>
      </p:graphicFrame>
    </p:spTree>
    <p:extLst>
      <p:ext uri="{BB962C8B-B14F-4D97-AF65-F5344CB8AC3E}">
        <p14:creationId xmlns:p14="http://schemas.microsoft.com/office/powerpoint/2010/main" val="243300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1978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30200" y="501650"/>
            <a:ext cx="6119813" cy="4962506"/>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sng" strike="noStrike" cap="none" normalizeH="0" baseline="0" dirty="0">
                <a:ln>
                  <a:noFill/>
                </a:ln>
                <a:solidFill>
                  <a:srgbClr val="000000"/>
                </a:solidFill>
                <a:effectLst/>
                <a:latin typeface="Letter-join No-Lead 36" panose="02000503000000020003" pitchFamily="50" charset="0"/>
              </a:rPr>
              <a:t>Note to Parents</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2000" b="0" i="0" u="sng" strike="noStrike" cap="none" normalizeH="0" baseline="0" dirty="0">
              <a:ln>
                <a:noFill/>
              </a:ln>
              <a:solidFill>
                <a:srgbClr val="000000"/>
              </a:solidFill>
              <a:effectLst/>
              <a:latin typeface="Letter-join No-Lead 36" panose="02000503000000020003" pitchFamily="50"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Letter-join No-Lead 36" panose="02000503000000020003" pitchFamily="50" charset="0"/>
              </a:rPr>
              <a:t>This book contains the spelling that your child needs to learn each week for this term. There are ten spellings to learn each week, taken</a:t>
            </a:r>
            <a:r>
              <a:rPr kumimoji="0" lang="en-GB" altLang="en-US" sz="2000" b="0" i="0" u="none" strike="noStrike" cap="none" normalizeH="0" dirty="0">
                <a:ln>
                  <a:noFill/>
                </a:ln>
                <a:solidFill>
                  <a:srgbClr val="000000"/>
                </a:solidFill>
                <a:effectLst/>
                <a:latin typeface="Letter-join No-Lead 36" panose="02000503000000020003" pitchFamily="50" charset="0"/>
              </a:rPr>
              <a:t> from the</a:t>
            </a:r>
            <a:r>
              <a:rPr kumimoji="0" lang="en-GB" altLang="en-US" sz="2000" b="0" i="0" u="none" strike="noStrike" cap="none" normalizeH="0" baseline="0" dirty="0">
                <a:ln>
                  <a:noFill/>
                </a:ln>
                <a:solidFill>
                  <a:srgbClr val="000000"/>
                </a:solidFill>
                <a:effectLst/>
                <a:latin typeface="Letter-join No-Lead 36" panose="02000503000000020003" pitchFamily="50" charset="0"/>
              </a:rPr>
              <a:t> phonics sounds that</a:t>
            </a:r>
            <a:r>
              <a:rPr kumimoji="0" lang="en-GB" altLang="en-US" sz="2000" b="0" i="0" u="none" strike="noStrike" cap="none" normalizeH="0" dirty="0">
                <a:ln>
                  <a:noFill/>
                </a:ln>
                <a:solidFill>
                  <a:srgbClr val="000000"/>
                </a:solidFill>
                <a:effectLst/>
                <a:latin typeface="Letter-join No-Lead 36" panose="02000503000000020003" pitchFamily="50" charset="0"/>
              </a:rPr>
              <a:t> have been taught in class</a:t>
            </a:r>
            <a:r>
              <a:rPr kumimoji="0" lang="en-GB" altLang="en-US" sz="2000" b="0" i="0" u="none" strike="noStrike" cap="none" normalizeH="0" baseline="0" dirty="0">
                <a:ln>
                  <a:noFill/>
                </a:ln>
                <a:solidFill>
                  <a:srgbClr val="000000"/>
                </a:solidFill>
                <a:effectLst/>
                <a:latin typeface="Letter-join No-Lead 36" panose="02000503000000020003" pitchFamily="50"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Letter-join No-Lead 36" panose="02000503000000020003" pitchFamily="50" charset="0"/>
              </a:rPr>
              <a:t>This book then needs to be returned to school every Friday, so child can complete their </a:t>
            </a:r>
            <a:r>
              <a:rPr lang="en-GB" altLang="en-US" sz="2000" dirty="0">
                <a:solidFill>
                  <a:srgbClr val="000000"/>
                </a:solidFill>
                <a:latin typeface="Letter-join No-Lead 36" panose="02000503000000020003" pitchFamily="50" charset="0"/>
              </a:rPr>
              <a:t>weekly </a:t>
            </a:r>
            <a:r>
              <a:rPr kumimoji="0" lang="en-GB" altLang="en-US" sz="2000" b="0" i="0" u="none" strike="noStrike" cap="none" normalizeH="0" baseline="0" dirty="0">
                <a:ln>
                  <a:noFill/>
                </a:ln>
                <a:solidFill>
                  <a:srgbClr val="000000"/>
                </a:solidFill>
                <a:effectLst/>
                <a:latin typeface="Letter-join No-Lead 36" panose="02000503000000020003" pitchFamily="50" charset="0"/>
              </a:rPr>
              <a:t>tests in it. The book will then be sent home again on the Friday evening so you can see how well your child has done, and learn the following week’s spellings. Any assistance that you can give your child would be greatly appreciate.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2000" b="0" i="0" u="none" strike="noStrike" cap="none" normalizeH="0" baseline="0" dirty="0">
              <a:ln>
                <a:noFill/>
              </a:ln>
              <a:solidFill>
                <a:srgbClr val="000000"/>
              </a:solidFill>
              <a:effectLst/>
              <a:latin typeface="Letter-join No-Lead 36" panose="02000503000000020003" pitchFamily="50"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Letter-join No-Lead 36" panose="02000503000000020003" pitchFamily="50" charset="0"/>
              </a:rPr>
              <a:t>Many Thanks</a:t>
            </a:r>
            <a:endParaRPr kumimoji="0" lang="en-GB" altLang="en-US" sz="2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SassoonPrimaryInfant" pitchFamily="2" charset="0"/>
              </a:rPr>
              <a:t>Mrs </a:t>
            </a:r>
            <a:r>
              <a:rPr lang="en-GB" altLang="en-US" sz="2000" dirty="0">
                <a:solidFill>
                  <a:srgbClr val="000000"/>
                </a:solidFill>
                <a:latin typeface="SassoonPrimaryInfant" pitchFamily="2" charset="0"/>
              </a:rPr>
              <a:t>McHugh</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pic>
        <p:nvPicPr>
          <p:cNvPr id="4098"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383" y="6051488"/>
            <a:ext cx="4369666" cy="81381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39383" y="7076940"/>
            <a:ext cx="6010630" cy="1200329"/>
          </a:xfrm>
          <a:prstGeom prst="rect">
            <a:avLst/>
          </a:prstGeom>
          <a:noFill/>
        </p:spPr>
        <p:txBody>
          <a:bodyPr wrap="square" rtlCol="0">
            <a:spAutoFit/>
          </a:bodyPr>
          <a:lstStyle/>
          <a:p>
            <a:r>
              <a:rPr lang="en-GB" sz="2400" dirty="0">
                <a:latin typeface="Letter-join No-Lead 36" panose="02000503000000020003" pitchFamily="50" charset="0"/>
              </a:rPr>
              <a:t>Don’t forget to use spelling shed, where you can play games connected to each week’s spellings. </a:t>
            </a:r>
          </a:p>
        </p:txBody>
      </p:sp>
      <p:sp>
        <p:nvSpPr>
          <p:cNvPr id="6" name="TextBox 5"/>
          <p:cNvSpPr txBox="1"/>
          <p:nvPr/>
        </p:nvSpPr>
        <p:spPr>
          <a:xfrm>
            <a:off x="407987" y="8277269"/>
            <a:ext cx="5268036" cy="369332"/>
          </a:xfrm>
          <a:prstGeom prst="rect">
            <a:avLst/>
          </a:prstGeom>
          <a:noFill/>
        </p:spPr>
        <p:txBody>
          <a:bodyPr wrap="square" rtlCol="0">
            <a:spAutoFit/>
          </a:bodyPr>
          <a:lstStyle/>
          <a:p>
            <a:r>
              <a:rPr lang="en-GB" dirty="0"/>
              <a:t>https://www.spellingshed.com/en-gb</a:t>
            </a:r>
          </a:p>
        </p:txBody>
      </p:sp>
    </p:spTree>
    <p:extLst>
      <p:ext uri="{BB962C8B-B14F-4D97-AF65-F5344CB8AC3E}">
        <p14:creationId xmlns:p14="http://schemas.microsoft.com/office/powerpoint/2010/main" val="1181909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425" y="65365"/>
            <a:ext cx="6153150" cy="1477328"/>
          </a:xfrm>
          <a:prstGeom prst="rect">
            <a:avLst/>
          </a:prstGeom>
          <a:noFill/>
        </p:spPr>
        <p:txBody>
          <a:bodyPr wrap="square" rtlCol="0">
            <a:spAutoFit/>
          </a:bodyPr>
          <a:lstStyle/>
          <a:p>
            <a:pPr algn="ctr"/>
            <a:r>
              <a:rPr lang="en-GB" dirty="0">
                <a:latin typeface="SassoonPrimaryInfant" pitchFamily="2" charset="0"/>
              </a:rPr>
              <a:t>Week 2</a:t>
            </a:r>
            <a:endParaRPr lang="en-GB" b="1" dirty="0">
              <a:latin typeface="SassoonPrimaryInfant" pitchFamily="2" charset="0"/>
            </a:endParaRPr>
          </a:p>
          <a:p>
            <a:pPr algn="ctr"/>
            <a:r>
              <a:rPr lang="en-GB" u="sng" dirty="0">
                <a:latin typeface="SassoonPrimaryInfant" pitchFamily="2" charset="0"/>
              </a:rPr>
              <a:t>Date of test: Thursday 11</a:t>
            </a:r>
            <a:r>
              <a:rPr lang="en-GB" u="sng" baseline="30000" dirty="0">
                <a:latin typeface="SassoonPrimaryInfant" pitchFamily="2" charset="0"/>
              </a:rPr>
              <a:t>th</a:t>
            </a:r>
            <a:r>
              <a:rPr lang="en-GB" u="sng" dirty="0">
                <a:latin typeface="SassoonPrimaryInfant" pitchFamily="2" charset="0"/>
              </a:rPr>
              <a:t> September</a:t>
            </a:r>
          </a:p>
          <a:p>
            <a:pPr algn="ctr"/>
            <a:r>
              <a:rPr lang="en-GB" u="sng" dirty="0">
                <a:latin typeface="SassoonPrimaryInfant" pitchFamily="2" charset="0"/>
              </a:rPr>
              <a:t>Unit 21 /</a:t>
            </a:r>
            <a:r>
              <a:rPr lang="en-GB" u="sng" dirty="0" err="1">
                <a:latin typeface="SassoonPrimaryInfant" pitchFamily="2" charset="0"/>
              </a:rPr>
              <a:t>ue</a:t>
            </a:r>
            <a:r>
              <a:rPr lang="en-GB" u="sng" dirty="0">
                <a:latin typeface="SassoonPrimaryInfant" pitchFamily="2" charset="0"/>
              </a:rPr>
              <a:t>/ </a:t>
            </a:r>
          </a:p>
          <a:p>
            <a:pPr algn="ctr"/>
            <a:endParaRPr lang="en-GB" u="sng" dirty="0">
              <a:solidFill>
                <a:schemeClr val="accent1"/>
              </a:solidFill>
              <a:latin typeface="SassoonPrimaryInfant" pitchFamily="2" charset="0"/>
            </a:endParaRPr>
          </a:p>
          <a:p>
            <a:pPr algn="ctr"/>
            <a:endParaRPr lang="en-GB" dirty="0">
              <a:solidFill>
                <a:schemeClr val="accent1"/>
              </a:solidFill>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77818900"/>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SassoonPrimaryInfant" pitchFamily="2"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 Print Plus 1" panose="02000805000000020003" pitchFamily="50" charset="0"/>
                        </a:rPr>
                        <a:t>argue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 Print Plus 1" panose="02000805000000020003" pitchFamily="50" charset="0"/>
                        </a:rPr>
                        <a:t>due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 Print Plus 1" panose="02000805000000020003" pitchFamily="50" charset="0"/>
                        </a:rPr>
                        <a:t>huge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 Print Plus 1" panose="02000805000000020003" pitchFamily="50" charset="0"/>
                        </a:rPr>
                        <a:t>knew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 Print Plus 1" panose="02000805000000020003" pitchFamily="50" charset="0"/>
                        </a:rPr>
                        <a:t>new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 Print Plus 1" panose="02000805000000020003" pitchFamily="50" charset="0"/>
                        </a:rPr>
                        <a:t>stew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rgbClr val="FF0000"/>
                          </a:solidFill>
                          <a:latin typeface="Letter-join Print Plus 1" panose="02000805000000020003" pitchFamily="50" charset="0"/>
                        </a:rPr>
                        <a:t>after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 Print Plus 1" panose="02000805000000020003" pitchFamily="50" charset="0"/>
                        </a:rPr>
                        <a:t>again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400" dirty="0">
                          <a:solidFill>
                            <a:srgbClr val="FF0000"/>
                          </a:solidFill>
                          <a:latin typeface="Letter-join Print Plus 1" panose="02000805000000020003" pitchFamily="50" charset="0"/>
                        </a:rPr>
                        <a:t>any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3081523"/>
                  </a:ext>
                </a:extLst>
              </a:tr>
              <a:tr h="771525">
                <a:tc>
                  <a:txBody>
                    <a:bodyPr/>
                    <a:lstStyle/>
                    <a:p>
                      <a:pPr algn="ctr"/>
                      <a:r>
                        <a:rPr lang="en-GB" sz="2400" dirty="0">
                          <a:solidFill>
                            <a:srgbClr val="FF0000"/>
                          </a:solidFill>
                          <a:latin typeface="Letter-join Print Plus 1" panose="02000805000000020003" pitchFamily="50" charset="0"/>
                        </a:rPr>
                        <a:t>bath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4155913"/>
                  </a:ext>
                </a:extLst>
              </a:tr>
            </a:tbl>
          </a:graphicData>
        </a:graphic>
      </p:graphicFrame>
    </p:spTree>
    <p:extLst>
      <p:ext uri="{BB962C8B-B14F-4D97-AF65-F5344CB8AC3E}">
        <p14:creationId xmlns:p14="http://schemas.microsoft.com/office/powerpoint/2010/main" val="3346982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9379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6153150" cy="923330"/>
          </a:xfrm>
          <a:prstGeom prst="rect">
            <a:avLst/>
          </a:prstGeom>
          <a:noFill/>
        </p:spPr>
        <p:txBody>
          <a:bodyPr wrap="square" rtlCol="0">
            <a:spAutoFit/>
          </a:bodyPr>
          <a:lstStyle/>
          <a:p>
            <a:pPr algn="ctr"/>
            <a:r>
              <a:rPr lang="en-GB" dirty="0">
                <a:latin typeface="SassoonPrimaryInfant" pitchFamily="2" charset="0"/>
              </a:rPr>
              <a:t>Week 3</a:t>
            </a:r>
            <a:endParaRPr lang="en-GB" b="1" dirty="0">
              <a:latin typeface="SassoonPrimaryInfant" pitchFamily="2" charset="0"/>
            </a:endParaRPr>
          </a:p>
          <a:p>
            <a:pPr algn="ctr"/>
            <a:r>
              <a:rPr lang="en-GB" u="sng" dirty="0">
                <a:latin typeface="SassoonPrimaryInfant" pitchFamily="2" charset="0"/>
              </a:rPr>
              <a:t>Date of test: Thursday 18</a:t>
            </a:r>
            <a:r>
              <a:rPr lang="en-GB" u="sng" baseline="30000" dirty="0">
                <a:latin typeface="SassoonPrimaryInfant" pitchFamily="2" charset="0"/>
              </a:rPr>
              <a:t>th</a:t>
            </a:r>
            <a:r>
              <a:rPr lang="en-GB" u="sng" dirty="0">
                <a:latin typeface="SassoonPrimaryInfant" pitchFamily="2" charset="0"/>
              </a:rPr>
              <a:t> September </a:t>
            </a:r>
          </a:p>
          <a:p>
            <a:pPr algn="ctr"/>
            <a:r>
              <a:rPr lang="en-GB" u="sng" dirty="0">
                <a:latin typeface="SassoonPrimaryInfant" pitchFamily="2" charset="0"/>
              </a:rPr>
              <a:t>Unit 23 /oy/</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63700671"/>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75874">
                  <a:extLst>
                    <a:ext uri="{9D8B030D-6E8A-4147-A177-3AD203B41FA5}">
                      <a16:colId xmlns:a16="http://schemas.microsoft.com/office/drawing/2014/main" val="706498342"/>
                    </a:ext>
                  </a:extLst>
                </a:gridCol>
                <a:gridCol w="451244">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SassoonPrimaryInfant" pitchFamily="2"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 Print Plus 1" panose="02000805000000020003" pitchFamily="50" charset="0"/>
                        </a:rPr>
                        <a:t>boil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 Print Plus 1" panose="02000805000000020003" pitchFamily="50" charset="0"/>
                        </a:rPr>
                        <a:t>boy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 Print Plus 1" panose="02000805000000020003" pitchFamily="50" charset="0"/>
                        </a:rPr>
                        <a:t>choice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 Print Plus 1" panose="02000805000000020003" pitchFamily="50" charset="0"/>
                        </a:rPr>
                        <a:t>coin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 Print Plus 1" panose="02000805000000020003" pitchFamily="50" charset="0"/>
                        </a:rPr>
                        <a:t>joy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 Print Plus 1" panose="02000805000000020003" pitchFamily="50" charset="0"/>
                        </a:rPr>
                        <a:t>voice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rgbClr val="FF0000"/>
                          </a:solidFill>
                          <a:latin typeface="Letter-join Print Plus 1" panose="02000805000000020003" pitchFamily="50" charset="0"/>
                        </a:rPr>
                        <a:t>beautiful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 Print Plus 1" panose="02000805000000020003" pitchFamily="50" charset="0"/>
                        </a:rPr>
                        <a:t>because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400" dirty="0">
                          <a:solidFill>
                            <a:srgbClr val="FF0000"/>
                          </a:solidFill>
                          <a:latin typeface="Letter-join Print Plus 1" panose="02000805000000020003" pitchFamily="50" charset="0"/>
                        </a:rPr>
                        <a:t>behind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9867331"/>
                  </a:ext>
                </a:extLst>
              </a:tr>
              <a:tr h="771525">
                <a:tc>
                  <a:txBody>
                    <a:bodyPr/>
                    <a:lstStyle/>
                    <a:p>
                      <a:pPr algn="ctr"/>
                      <a:r>
                        <a:rPr lang="en-GB" sz="2400" dirty="0">
                          <a:solidFill>
                            <a:srgbClr val="FF0000"/>
                          </a:solidFill>
                          <a:latin typeface="Letter-join Print Plus 1" panose="02000805000000020003" pitchFamily="50" charset="0"/>
                        </a:rPr>
                        <a:t>both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7104318"/>
                  </a:ext>
                </a:extLst>
              </a:tr>
            </a:tbl>
          </a:graphicData>
        </a:graphic>
      </p:graphicFrame>
    </p:spTree>
    <p:extLst>
      <p:ext uri="{BB962C8B-B14F-4D97-AF65-F5344CB8AC3E}">
        <p14:creationId xmlns:p14="http://schemas.microsoft.com/office/powerpoint/2010/main" val="438701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13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6153150" cy="923330"/>
          </a:xfrm>
          <a:prstGeom prst="rect">
            <a:avLst/>
          </a:prstGeom>
          <a:noFill/>
        </p:spPr>
        <p:txBody>
          <a:bodyPr wrap="square" rtlCol="0">
            <a:spAutoFit/>
          </a:bodyPr>
          <a:lstStyle/>
          <a:p>
            <a:pPr algn="ctr"/>
            <a:r>
              <a:rPr lang="en-GB" dirty="0">
                <a:latin typeface="SassoonPrimaryInfant" pitchFamily="2" charset="0"/>
              </a:rPr>
              <a:t>Week 4</a:t>
            </a:r>
            <a:endParaRPr lang="en-GB" b="1" dirty="0">
              <a:latin typeface="SassoonPrimaryInfant" pitchFamily="2" charset="0"/>
            </a:endParaRPr>
          </a:p>
          <a:p>
            <a:pPr algn="ctr"/>
            <a:r>
              <a:rPr lang="en-GB" u="sng" dirty="0">
                <a:latin typeface="SassoonPrimaryInfant" pitchFamily="2" charset="0"/>
              </a:rPr>
              <a:t>Date of test: Thursday 25</a:t>
            </a:r>
            <a:r>
              <a:rPr lang="en-GB" u="sng" baseline="30000" dirty="0">
                <a:latin typeface="SassoonPrimaryInfant" pitchFamily="2" charset="0"/>
              </a:rPr>
              <a:t>th</a:t>
            </a:r>
            <a:r>
              <a:rPr lang="en-GB" u="sng" dirty="0">
                <a:latin typeface="SassoonPrimaryInfant" pitchFamily="2" charset="0"/>
              </a:rPr>
              <a:t> September</a:t>
            </a:r>
          </a:p>
          <a:p>
            <a:pPr algn="ctr"/>
            <a:r>
              <a:rPr lang="en-GB" u="sng" dirty="0">
                <a:latin typeface="SassoonPrimaryInfant" pitchFamily="2" charset="0"/>
              </a:rPr>
              <a:t>Unit 24 /</a:t>
            </a:r>
            <a:r>
              <a:rPr lang="en-GB" u="sng" dirty="0" err="1">
                <a:latin typeface="SassoonPrimaryInfant" pitchFamily="2" charset="0"/>
              </a:rPr>
              <a:t>ar</a:t>
            </a:r>
            <a:r>
              <a:rPr lang="en-GB" u="sng" dirty="0">
                <a:latin typeface="SassoonPrimaryInfant" pitchFamily="2" charset="0"/>
              </a:rPr>
              <a:t>/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534692703"/>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SassoonPrimaryInfant" pitchFamily="2"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 Print Plus 1" panose="02000805000000020003" pitchFamily="50" charset="0"/>
                        </a:rPr>
                        <a:t>almond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 Print Plus 1" panose="02000805000000020003" pitchFamily="50" charset="0"/>
                        </a:rPr>
                        <a:t>Arthur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 Print Plus 1" panose="02000805000000020003" pitchFamily="50" charset="0"/>
                        </a:rPr>
                        <a:t>balm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 Print Plus 1" panose="02000805000000020003" pitchFamily="50" charset="0"/>
                        </a:rPr>
                        <a:t>car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 Print Plus 1" panose="02000805000000020003" pitchFamily="50" charset="0"/>
                        </a:rPr>
                        <a:t>smart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 Print Plus 1" panose="02000805000000020003" pitchFamily="50" charset="0"/>
                        </a:rPr>
                        <a:t>partner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rgbClr val="FF0000"/>
                          </a:solidFill>
                          <a:latin typeface="Letter-join Print Plus 1" panose="02000805000000020003" pitchFamily="50" charset="0"/>
                        </a:rPr>
                        <a:t>break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 Print Plus 1" panose="02000805000000020003" pitchFamily="50" charset="0"/>
                        </a:rPr>
                        <a:t>busy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400" dirty="0">
                          <a:solidFill>
                            <a:srgbClr val="FF0000"/>
                          </a:solidFill>
                          <a:latin typeface="Letter-join Print Plus 1" panose="02000805000000020003" pitchFamily="50" charset="0"/>
                        </a:rPr>
                        <a:t>child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9867331"/>
                  </a:ext>
                </a:extLst>
              </a:tr>
              <a:tr h="771525">
                <a:tc>
                  <a:txBody>
                    <a:bodyPr/>
                    <a:lstStyle/>
                    <a:p>
                      <a:pPr algn="ctr"/>
                      <a:r>
                        <a:rPr lang="en-GB" sz="2400" dirty="0">
                          <a:solidFill>
                            <a:srgbClr val="FF0000"/>
                          </a:solidFill>
                          <a:latin typeface="Letter-join Print Plus 1" panose="02000805000000020003" pitchFamily="50" charset="0"/>
                        </a:rPr>
                        <a:t>children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7104318"/>
                  </a:ext>
                </a:extLst>
              </a:tr>
            </a:tbl>
          </a:graphicData>
        </a:graphic>
      </p:graphicFrame>
    </p:spTree>
    <p:extLst>
      <p:ext uri="{BB962C8B-B14F-4D97-AF65-F5344CB8AC3E}">
        <p14:creationId xmlns:p14="http://schemas.microsoft.com/office/powerpoint/2010/main" val="2919357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6304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6153150" cy="1200329"/>
          </a:xfrm>
          <a:prstGeom prst="rect">
            <a:avLst/>
          </a:prstGeom>
          <a:noFill/>
        </p:spPr>
        <p:txBody>
          <a:bodyPr wrap="square" rtlCol="0">
            <a:spAutoFit/>
          </a:bodyPr>
          <a:lstStyle/>
          <a:p>
            <a:pPr algn="ctr"/>
            <a:r>
              <a:rPr lang="en-GB" dirty="0">
                <a:latin typeface="SassoonPrimaryInfant" pitchFamily="2" charset="0"/>
              </a:rPr>
              <a:t>Week 5</a:t>
            </a:r>
            <a:endParaRPr lang="en-GB" b="1" dirty="0">
              <a:latin typeface="SassoonPrimaryInfant" pitchFamily="2" charset="0"/>
            </a:endParaRPr>
          </a:p>
          <a:p>
            <a:pPr algn="ctr"/>
            <a:r>
              <a:rPr lang="en-GB" u="sng" dirty="0">
                <a:latin typeface="SassoonPrimaryInfant" pitchFamily="2" charset="0"/>
              </a:rPr>
              <a:t>Date of test: Thursday 9th October </a:t>
            </a:r>
          </a:p>
          <a:p>
            <a:pPr algn="ctr"/>
            <a:r>
              <a:rPr lang="en-GB" u="sng" dirty="0">
                <a:latin typeface="SassoonPrimaryInfant" pitchFamily="2" charset="0"/>
              </a:rPr>
              <a:t> Unit 24 /</a:t>
            </a:r>
            <a:r>
              <a:rPr lang="en-GB" u="sng" dirty="0" err="1">
                <a:latin typeface="SassoonPrimaryInfant" pitchFamily="2" charset="0"/>
              </a:rPr>
              <a:t>ar</a:t>
            </a:r>
            <a:r>
              <a:rPr lang="en-GB" u="sng" dirty="0">
                <a:latin typeface="SassoonPrimaryInfant" pitchFamily="2" charset="0"/>
              </a:rPr>
              <a:t>/ </a:t>
            </a:r>
            <a:endParaRPr lang="en-GB" dirty="0">
              <a:latin typeface="SassoonPrimaryInfant" pitchFamily="2" charset="0"/>
            </a:endParaRPr>
          </a:p>
          <a:p>
            <a:pPr algn="ct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22576476"/>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Letter-join Plus 36" panose="02000505000000020003" pitchFamily="50"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 Print Plus 1" panose="02000805000000020003" pitchFamily="50" charset="0"/>
                        </a:rPr>
                        <a:t>calm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 Print Plus 1" panose="02000805000000020003" pitchFamily="50" charset="0"/>
                        </a:rPr>
                        <a:t>card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 Print Plus 1" panose="02000805000000020003" pitchFamily="50" charset="0"/>
                        </a:rPr>
                        <a:t>dart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 Print Plus 1" panose="02000805000000020003" pitchFamily="50" charset="0"/>
                        </a:rPr>
                        <a:t>father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 Print Plus 1" panose="02000805000000020003" pitchFamily="50" charset="0"/>
                        </a:rPr>
                        <a:t>jar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 Print Plus 1" panose="02000805000000020003" pitchFamily="50" charset="0"/>
                        </a:rPr>
                        <a:t>palm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rgbClr val="FF0000"/>
                          </a:solidFill>
                          <a:latin typeface="Letter-join Print Plus 1" panose="02000805000000020003" pitchFamily="50" charset="0"/>
                        </a:rPr>
                        <a:t>Christmas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 Print Plus 1" panose="02000805000000020003" pitchFamily="50" charset="0"/>
                        </a:rPr>
                        <a:t>class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400" dirty="0">
                          <a:solidFill>
                            <a:srgbClr val="FF0000"/>
                          </a:solidFill>
                          <a:latin typeface="Letter-join Print Plus 1" panose="02000805000000020003" pitchFamily="50" charset="0"/>
                        </a:rPr>
                        <a:t>climb</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9867331"/>
                  </a:ext>
                </a:extLst>
              </a:tr>
              <a:tr h="771525">
                <a:tc>
                  <a:txBody>
                    <a:bodyPr/>
                    <a:lstStyle/>
                    <a:p>
                      <a:pPr algn="ctr"/>
                      <a:r>
                        <a:rPr lang="en-GB" sz="2400" dirty="0">
                          <a:solidFill>
                            <a:srgbClr val="FF0000"/>
                          </a:solidFill>
                          <a:latin typeface="Letter-join Print Plus 1" panose="02000805000000020003" pitchFamily="50" charset="0"/>
                        </a:rPr>
                        <a:t>clothes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7104318"/>
                  </a:ext>
                </a:extLst>
              </a:tr>
            </a:tbl>
          </a:graphicData>
        </a:graphic>
      </p:graphicFrame>
    </p:spTree>
    <p:extLst>
      <p:ext uri="{BB962C8B-B14F-4D97-AF65-F5344CB8AC3E}">
        <p14:creationId xmlns:p14="http://schemas.microsoft.com/office/powerpoint/2010/main" val="15807301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3127</TotalTime>
  <Words>653</Words>
  <Application>Microsoft Office PowerPoint</Application>
  <PresentationFormat>A4 Paper (210x297 mm)</PresentationFormat>
  <Paragraphs>249</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Letter-join No-Lead 36</vt:lpstr>
      <vt:lpstr>Letter-join Plus 36</vt:lpstr>
      <vt:lpstr>Letter-join Print Plus 1</vt:lpstr>
      <vt:lpstr>SassoonPrimaryInfant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Staff</dc:creator>
  <cp:lastModifiedBy>Samantha McHugh</cp:lastModifiedBy>
  <cp:revision>73</cp:revision>
  <cp:lastPrinted>2025-09-05T11:44:59Z</cp:lastPrinted>
  <dcterms:created xsi:type="dcterms:W3CDTF">2022-01-20T21:23:49Z</dcterms:created>
  <dcterms:modified xsi:type="dcterms:W3CDTF">2025-09-05T12:01:43Z</dcterms:modified>
</cp:coreProperties>
</file>