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9" r:id="rId4"/>
    <p:sldId id="296" r:id="rId5"/>
    <p:sldId id="265" r:id="rId6"/>
    <p:sldId id="294" r:id="rId7"/>
    <p:sldId id="298" r:id="rId8"/>
    <p:sldId id="299" r:id="rId9"/>
    <p:sldId id="281" r:id="rId10"/>
    <p:sldId id="295" r:id="rId11"/>
    <p:sldId id="258" r:id="rId12"/>
    <p:sldId id="297" r:id="rId13"/>
    <p:sldId id="300" r:id="rId14"/>
    <p:sldId id="301" r:id="rId15"/>
    <p:sldId id="302" r:id="rId16"/>
    <p:sldId id="303" r:id="rId17"/>
  </p:sldIdLst>
  <p:sldSz cx="6858000" cy="9906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366" autoAdjust="0"/>
    <p:restoredTop sz="94660"/>
  </p:normalViewPr>
  <p:slideViewPr>
    <p:cSldViewPr snapToGrid="0">
      <p:cViewPr varScale="1">
        <p:scale>
          <a:sx n="60" d="100"/>
          <a:sy n="60" d="100"/>
        </p:scale>
        <p:origin x="2352" y="12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A966B98-F106-490D-9251-90DDFD1F5964}" type="datetimeFigureOut">
              <a:rPr lang="en-GB" smtClean="0"/>
              <a:t>24/10/2025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0202AE3-E825-4A32-9596-B77EC7925DB1}" type="slidenum">
              <a:rPr lang="en-GB" smtClean="0"/>
              <a:t>‹#›</a:t>
            </a:fld>
            <a:endParaRPr lang="en-GB"/>
          </a:p>
        </p:txBody>
      </p:sp>
    </p:spTree>
    <p:extLst>
      <p:ext uri="{BB962C8B-B14F-4D97-AF65-F5344CB8AC3E}">
        <p14:creationId xmlns:p14="http://schemas.microsoft.com/office/powerpoint/2010/main" val="22310032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966B98-F106-490D-9251-90DDFD1F5964}" type="datetimeFigureOut">
              <a:rPr lang="en-GB" smtClean="0"/>
              <a:t>24/10/2025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0202AE3-E825-4A32-9596-B77EC7925DB1}" type="slidenum">
              <a:rPr lang="en-GB" smtClean="0"/>
              <a:t>‹#›</a:t>
            </a:fld>
            <a:endParaRPr lang="en-GB"/>
          </a:p>
        </p:txBody>
      </p:sp>
    </p:spTree>
    <p:extLst>
      <p:ext uri="{BB962C8B-B14F-4D97-AF65-F5344CB8AC3E}">
        <p14:creationId xmlns:p14="http://schemas.microsoft.com/office/powerpoint/2010/main" val="4028218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966B98-F106-490D-9251-90DDFD1F5964}" type="datetimeFigureOut">
              <a:rPr lang="en-GB" smtClean="0"/>
              <a:t>24/10/2025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0202AE3-E825-4A32-9596-B77EC7925DB1}" type="slidenum">
              <a:rPr lang="en-GB" smtClean="0"/>
              <a:t>‹#›</a:t>
            </a:fld>
            <a:endParaRPr lang="en-GB"/>
          </a:p>
        </p:txBody>
      </p:sp>
    </p:spTree>
    <p:extLst>
      <p:ext uri="{BB962C8B-B14F-4D97-AF65-F5344CB8AC3E}">
        <p14:creationId xmlns:p14="http://schemas.microsoft.com/office/powerpoint/2010/main" val="15641151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966B98-F106-490D-9251-90DDFD1F5964}" type="datetimeFigureOut">
              <a:rPr lang="en-GB" smtClean="0"/>
              <a:t>24/10/2025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0202AE3-E825-4A32-9596-B77EC7925DB1}" type="slidenum">
              <a:rPr lang="en-GB" smtClean="0"/>
              <a:t>‹#›</a:t>
            </a:fld>
            <a:endParaRPr lang="en-GB"/>
          </a:p>
        </p:txBody>
      </p:sp>
    </p:spTree>
    <p:extLst>
      <p:ext uri="{BB962C8B-B14F-4D97-AF65-F5344CB8AC3E}">
        <p14:creationId xmlns:p14="http://schemas.microsoft.com/office/powerpoint/2010/main" val="15822332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A966B98-F106-490D-9251-90DDFD1F5964}" type="datetimeFigureOut">
              <a:rPr lang="en-GB" smtClean="0"/>
              <a:t>24/10/2025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0202AE3-E825-4A32-9596-B77EC7925DB1}" type="slidenum">
              <a:rPr lang="en-GB" smtClean="0"/>
              <a:t>‹#›</a:t>
            </a:fld>
            <a:endParaRPr lang="en-GB"/>
          </a:p>
        </p:txBody>
      </p:sp>
    </p:spTree>
    <p:extLst>
      <p:ext uri="{BB962C8B-B14F-4D97-AF65-F5344CB8AC3E}">
        <p14:creationId xmlns:p14="http://schemas.microsoft.com/office/powerpoint/2010/main" val="5551304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A966B98-F106-490D-9251-90DDFD1F5964}" type="datetimeFigureOut">
              <a:rPr lang="en-GB" smtClean="0"/>
              <a:t>24/10/2025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0202AE3-E825-4A32-9596-B77EC7925DB1}" type="slidenum">
              <a:rPr lang="en-GB" smtClean="0"/>
              <a:t>‹#›</a:t>
            </a:fld>
            <a:endParaRPr lang="en-GB"/>
          </a:p>
        </p:txBody>
      </p:sp>
    </p:spTree>
    <p:extLst>
      <p:ext uri="{BB962C8B-B14F-4D97-AF65-F5344CB8AC3E}">
        <p14:creationId xmlns:p14="http://schemas.microsoft.com/office/powerpoint/2010/main" val="36655806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A966B98-F106-490D-9251-90DDFD1F5964}" type="datetimeFigureOut">
              <a:rPr lang="en-GB" smtClean="0"/>
              <a:t>24/10/2025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C0202AE3-E825-4A32-9596-B77EC7925DB1}" type="slidenum">
              <a:rPr lang="en-GB" smtClean="0"/>
              <a:t>‹#›</a:t>
            </a:fld>
            <a:endParaRPr lang="en-GB"/>
          </a:p>
        </p:txBody>
      </p:sp>
    </p:spTree>
    <p:extLst>
      <p:ext uri="{BB962C8B-B14F-4D97-AF65-F5344CB8AC3E}">
        <p14:creationId xmlns:p14="http://schemas.microsoft.com/office/powerpoint/2010/main" val="37567359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A966B98-F106-490D-9251-90DDFD1F5964}" type="datetimeFigureOut">
              <a:rPr lang="en-GB" smtClean="0"/>
              <a:t>24/10/2025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C0202AE3-E825-4A32-9596-B77EC7925DB1}" type="slidenum">
              <a:rPr lang="en-GB" smtClean="0"/>
              <a:t>‹#›</a:t>
            </a:fld>
            <a:endParaRPr lang="en-GB"/>
          </a:p>
        </p:txBody>
      </p:sp>
    </p:spTree>
    <p:extLst>
      <p:ext uri="{BB962C8B-B14F-4D97-AF65-F5344CB8AC3E}">
        <p14:creationId xmlns:p14="http://schemas.microsoft.com/office/powerpoint/2010/main" val="4892113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966B98-F106-490D-9251-90DDFD1F5964}" type="datetimeFigureOut">
              <a:rPr lang="en-GB" smtClean="0"/>
              <a:t>24/10/2025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C0202AE3-E825-4A32-9596-B77EC7925DB1}" type="slidenum">
              <a:rPr lang="en-GB" smtClean="0"/>
              <a:t>‹#›</a:t>
            </a:fld>
            <a:endParaRPr lang="en-GB"/>
          </a:p>
        </p:txBody>
      </p:sp>
    </p:spTree>
    <p:extLst>
      <p:ext uri="{BB962C8B-B14F-4D97-AF65-F5344CB8AC3E}">
        <p14:creationId xmlns:p14="http://schemas.microsoft.com/office/powerpoint/2010/main" val="6806367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7A966B98-F106-490D-9251-90DDFD1F5964}" type="datetimeFigureOut">
              <a:rPr lang="en-GB" smtClean="0"/>
              <a:t>24/10/2025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0202AE3-E825-4A32-9596-B77EC7925DB1}" type="slidenum">
              <a:rPr lang="en-GB" smtClean="0"/>
              <a:t>‹#›</a:t>
            </a:fld>
            <a:endParaRPr lang="en-GB"/>
          </a:p>
        </p:txBody>
      </p:sp>
    </p:spTree>
    <p:extLst>
      <p:ext uri="{BB962C8B-B14F-4D97-AF65-F5344CB8AC3E}">
        <p14:creationId xmlns:p14="http://schemas.microsoft.com/office/powerpoint/2010/main" val="26220977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7A966B98-F106-490D-9251-90DDFD1F5964}" type="datetimeFigureOut">
              <a:rPr lang="en-GB" smtClean="0"/>
              <a:t>24/10/2025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0202AE3-E825-4A32-9596-B77EC7925DB1}" type="slidenum">
              <a:rPr lang="en-GB" smtClean="0"/>
              <a:t>‹#›</a:t>
            </a:fld>
            <a:endParaRPr lang="en-GB"/>
          </a:p>
        </p:txBody>
      </p:sp>
    </p:spTree>
    <p:extLst>
      <p:ext uri="{BB962C8B-B14F-4D97-AF65-F5344CB8AC3E}">
        <p14:creationId xmlns:p14="http://schemas.microsoft.com/office/powerpoint/2010/main" val="37780999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7A966B98-F106-490D-9251-90DDFD1F5964}" type="datetimeFigureOut">
              <a:rPr lang="en-GB" smtClean="0"/>
              <a:t>24/10/2025</a:t>
            </a:fld>
            <a:endParaRPr lang="en-GB"/>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C0202AE3-E825-4A32-9596-B77EC7925DB1}" type="slidenum">
              <a:rPr lang="en-GB" smtClean="0"/>
              <a:t>‹#›</a:t>
            </a:fld>
            <a:endParaRPr lang="en-GB"/>
          </a:p>
        </p:txBody>
      </p:sp>
    </p:spTree>
    <p:extLst>
      <p:ext uri="{BB962C8B-B14F-4D97-AF65-F5344CB8AC3E}">
        <p14:creationId xmlns:p14="http://schemas.microsoft.com/office/powerpoint/2010/main" val="266733431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l="7162" t="25356" r="69270" b="14893"/>
          <a:stretch>
            <a:fillRect/>
          </a:stretch>
        </p:blipFill>
        <p:spPr bwMode="auto">
          <a:xfrm>
            <a:off x="415925" y="1"/>
            <a:ext cx="6119813" cy="893254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4" name="Text Box 3"/>
          <p:cNvSpPr txBox="1">
            <a:spLocks noChangeArrowheads="1"/>
          </p:cNvSpPr>
          <p:nvPr/>
        </p:nvSpPr>
        <p:spPr bwMode="auto">
          <a:xfrm>
            <a:off x="1196975" y="616269"/>
            <a:ext cx="4464050" cy="7423784"/>
          </a:xfrm>
          <a:prstGeom prst="rect">
            <a:avLst/>
          </a:prstGeom>
          <a:solidFill>
            <a:srgbClr val="FFFFFF"/>
          </a:solidFill>
          <a:ln>
            <a:noFill/>
          </a:ln>
          <a:effectLst/>
          <a:extLs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en-GB" altLang="en-US" sz="3600" b="0" i="0" u="none" strike="noStrike" cap="none" normalizeH="0" baseline="0" dirty="0">
              <a:ln>
                <a:noFill/>
              </a:ln>
              <a:solidFill>
                <a:srgbClr val="000000"/>
              </a:solidFill>
              <a:effectLst/>
              <a:latin typeface="Letter-join No-Lead 36" panose="02000503000000020003" pitchFamily="50"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lang="en-GB" altLang="en-US" sz="3600" dirty="0">
                <a:solidFill>
                  <a:srgbClr val="000000"/>
                </a:solidFill>
                <a:latin typeface="Letterjoin-Air No-Lead 36" panose="02000805000000020003" pitchFamily="50" charset="0"/>
              </a:rPr>
              <a:t>Autumn 2</a:t>
            </a:r>
            <a:r>
              <a:rPr kumimoji="0" lang="en-GB" altLang="en-US" sz="3600" b="0" i="0" u="none" strike="noStrike" cap="none" normalizeH="0" baseline="0" dirty="0">
                <a:ln>
                  <a:noFill/>
                </a:ln>
                <a:solidFill>
                  <a:srgbClr val="000000"/>
                </a:solidFill>
                <a:effectLst/>
                <a:latin typeface="Letterjoin-Air No-Lead 36" panose="02000805000000020003" pitchFamily="50" charset="0"/>
              </a:rPr>
              <a:t> </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3600" b="0" i="0" u="none" strike="noStrike" cap="none" normalizeH="0" baseline="0" dirty="0">
                <a:ln>
                  <a:noFill/>
                </a:ln>
                <a:solidFill>
                  <a:srgbClr val="000000"/>
                </a:solidFill>
                <a:effectLst/>
                <a:latin typeface="Letterjoin-Air No-Lead 36" panose="02000805000000020003" pitchFamily="50" charset="0"/>
              </a:rPr>
              <a:t>Year 2</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3600" b="0" i="0" u="none" strike="noStrike" cap="none" normalizeH="0" baseline="0" dirty="0">
                <a:ln>
                  <a:noFill/>
                </a:ln>
                <a:solidFill>
                  <a:srgbClr val="000000"/>
                </a:solidFill>
                <a:effectLst/>
                <a:latin typeface="Letterjoin-Air No-Lead 36" panose="02000805000000020003" pitchFamily="50" charset="0"/>
              </a:rPr>
              <a:t>Weekly Spelling  Booklet</a:t>
            </a: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GB" altLang="en-US" sz="3600" b="0" i="0" u="none" strike="noStrike" cap="none" normalizeH="0" baseline="0" dirty="0">
              <a:ln>
                <a:noFill/>
              </a:ln>
              <a:solidFill>
                <a:srgbClr val="000000"/>
              </a:solidFill>
              <a:effectLst/>
              <a:latin typeface="SassoonPrimaryInfant" pitchFamily="2"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GB" altLang="en-US" sz="3600" b="0" i="0" u="none" strike="noStrike" cap="none" normalizeH="0" baseline="0" dirty="0">
              <a:ln>
                <a:noFill/>
              </a:ln>
              <a:solidFill>
                <a:srgbClr val="000000"/>
              </a:solidFill>
              <a:effectLst/>
              <a:latin typeface="SassoonPrimaryInfant" pitchFamily="2"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GB" altLang="en-US" sz="3600" b="0" i="0" u="none" strike="noStrike" cap="none" normalizeH="0" baseline="0" dirty="0">
              <a:ln>
                <a:noFill/>
              </a:ln>
              <a:solidFill>
                <a:srgbClr val="000000"/>
              </a:solidFill>
              <a:effectLst/>
              <a:latin typeface="SassoonPrimaryInfant" pitchFamily="2"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GB" altLang="en-US" sz="3600" b="0" i="0" u="none" strike="noStrike" cap="none" normalizeH="0" baseline="0" dirty="0">
              <a:ln>
                <a:noFill/>
              </a:ln>
              <a:solidFill>
                <a:srgbClr val="000000"/>
              </a:solidFill>
              <a:effectLst/>
              <a:latin typeface="SassoonPrimaryInfant" pitchFamily="2"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GB" altLang="en-US" sz="3600" b="0" i="0" u="none" strike="noStrike" cap="none" normalizeH="0" baseline="0" dirty="0">
              <a:ln>
                <a:noFill/>
              </a:ln>
              <a:solidFill>
                <a:srgbClr val="000000"/>
              </a:solidFill>
              <a:effectLst/>
              <a:latin typeface="SassoonPrimaryInfant" pitchFamily="2"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GB" altLang="en-US" sz="3600" b="0" i="0" u="none" strike="noStrike" cap="none" normalizeH="0" baseline="0" dirty="0">
              <a:ln>
                <a:noFill/>
              </a:ln>
              <a:solidFill>
                <a:srgbClr val="000000"/>
              </a:solidFill>
              <a:effectLst/>
              <a:latin typeface="SassoonPrimaryInfant" pitchFamily="2"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lang="en-GB" altLang="en-US" sz="3600" dirty="0">
              <a:solidFill>
                <a:srgbClr val="000000"/>
              </a:solidFill>
              <a:latin typeface="SassoonPrimaryInfant" pitchFamily="2"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2600" b="0" i="0" u="none" strike="noStrike" cap="none" normalizeH="0" baseline="0" dirty="0">
                <a:ln>
                  <a:noFill/>
                </a:ln>
                <a:solidFill>
                  <a:srgbClr val="000000"/>
                </a:solidFill>
                <a:effectLst/>
                <a:latin typeface="Letterjoin-Air No-Lead 36" panose="02000805000000020003" pitchFamily="50" charset="0"/>
              </a:rPr>
              <a:t>Name:</a:t>
            </a:r>
            <a:endParaRPr kumimoji="0" lang="en-US" altLang="en-US" sz="1800" b="0" i="0" u="none" strike="noStrike" cap="none" normalizeH="0" baseline="0" dirty="0">
              <a:ln>
                <a:noFill/>
              </a:ln>
              <a:solidFill>
                <a:schemeClr val="tx1"/>
              </a:solidFill>
              <a:effectLst/>
              <a:latin typeface="Letterjoin-Air No-Lead 36" panose="02000805000000020003" pitchFamily="50" charset="0"/>
            </a:endParaRPr>
          </a:p>
        </p:txBody>
      </p:sp>
      <p:pic>
        <p:nvPicPr>
          <p:cNvPr id="1028"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22810" y="4424363"/>
            <a:ext cx="1792288" cy="26638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29" name="Picture 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17926" y="4483735"/>
            <a:ext cx="1868487" cy="26638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5" name="Text Box 6"/>
          <p:cNvSpPr txBox="1">
            <a:spLocks noChangeArrowheads="1"/>
          </p:cNvSpPr>
          <p:nvPr/>
        </p:nvSpPr>
        <p:spPr bwMode="auto">
          <a:xfrm>
            <a:off x="443706" y="8932545"/>
            <a:ext cx="6119813" cy="466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2000" b="1" i="0" u="none" strike="noStrike" cap="none" normalizeH="0" baseline="0" dirty="0">
                <a:ln>
                  <a:noFill/>
                </a:ln>
                <a:solidFill>
                  <a:srgbClr val="000000"/>
                </a:solidFill>
                <a:effectLst/>
                <a:latin typeface="Letter-join No-Lead 36" panose="02000503000000020003" pitchFamily="50" charset="0"/>
              </a:rPr>
              <a:t>Please return this book to school every Friday.</a:t>
            </a:r>
            <a:endParaRPr kumimoji="0" lang="en-US" altLang="en-US" sz="1800" b="0" i="0" u="none" strike="noStrike" cap="none" normalizeH="0" baseline="0" dirty="0">
              <a:ln>
                <a:noFill/>
              </a:ln>
              <a:solidFill>
                <a:schemeClr val="tx1"/>
              </a:solidFill>
              <a:effectLst/>
              <a:latin typeface="Letter-join No-Lead 36" panose="02000503000000020003" pitchFamily="50" charset="0"/>
            </a:endParaRPr>
          </a:p>
        </p:txBody>
      </p:sp>
    </p:spTree>
    <p:extLst>
      <p:ext uri="{BB962C8B-B14F-4D97-AF65-F5344CB8AC3E}">
        <p14:creationId xmlns:p14="http://schemas.microsoft.com/office/powerpoint/2010/main" val="26269587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7"/>
          <p:cNvSpPr txBox="1">
            <a:spLocks noChangeArrowheads="1"/>
          </p:cNvSpPr>
          <p:nvPr/>
        </p:nvSpPr>
        <p:spPr bwMode="auto">
          <a:xfrm>
            <a:off x="295736" y="579062"/>
            <a:ext cx="6119813" cy="10429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2800" b="0" i="0" u="none" strike="noStrike" cap="none" normalizeH="0" baseline="0" dirty="0">
                <a:ln>
                  <a:noFill/>
                </a:ln>
                <a:solidFill>
                  <a:srgbClr val="000000"/>
                </a:solidFill>
                <a:effectLst/>
                <a:latin typeface="SassoonPrimaryInfant" pitchFamily="2" charset="0"/>
              </a:rPr>
              <a:t>Test Page</a:t>
            </a: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GB" altLang="en-US" sz="1000" b="0" i="0" u="none" strike="noStrike" cap="none" normalizeH="0" baseline="0" dirty="0">
              <a:ln>
                <a:noFill/>
              </a:ln>
              <a:solidFill>
                <a:srgbClr val="000000"/>
              </a:solidFill>
              <a:effectLst/>
              <a:latin typeface="SassoonPrimaryInfant" pitchFamily="2"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1400" b="0" i="0" u="none" strike="noStrike" cap="none" normalizeH="0" baseline="0" dirty="0">
                <a:ln>
                  <a:noFill/>
                </a:ln>
                <a:solidFill>
                  <a:srgbClr val="000000"/>
                </a:solidFill>
                <a:effectLst/>
                <a:latin typeface="SassoonPrimaryInfant" pitchFamily="2" charset="0"/>
              </a:rPr>
              <a:t>This page will be completed at school.</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graphicFrame>
        <p:nvGraphicFramePr>
          <p:cNvPr id="7" name="Table 6"/>
          <p:cNvGraphicFramePr>
            <a:graphicFrameLocks noGrp="1"/>
          </p:cNvGraphicFramePr>
          <p:nvPr/>
        </p:nvGraphicFramePr>
        <p:xfrm>
          <a:off x="574912" y="1622050"/>
          <a:ext cx="5708176" cy="6298440"/>
        </p:xfrm>
        <a:graphic>
          <a:graphicData uri="http://schemas.openxmlformats.org/drawingml/2006/table">
            <a:tbl>
              <a:tblPr firstRow="1" bandRow="1">
                <a:tableStyleId>{5C22544A-7EE6-4342-B048-85BDC9FD1C3A}</a:tableStyleId>
              </a:tblPr>
              <a:tblGrid>
                <a:gridCol w="986051">
                  <a:extLst>
                    <a:ext uri="{9D8B030D-6E8A-4147-A177-3AD203B41FA5}">
                      <a16:colId xmlns:a16="http://schemas.microsoft.com/office/drawing/2014/main" val="455432837"/>
                    </a:ext>
                  </a:extLst>
                </a:gridCol>
                <a:gridCol w="4722125">
                  <a:extLst>
                    <a:ext uri="{9D8B030D-6E8A-4147-A177-3AD203B41FA5}">
                      <a16:colId xmlns:a16="http://schemas.microsoft.com/office/drawing/2014/main" val="1869682405"/>
                    </a:ext>
                  </a:extLst>
                </a:gridCol>
              </a:tblGrid>
              <a:tr h="629844">
                <a:tc>
                  <a:txBody>
                    <a:bodyPr/>
                    <a:lstStyle/>
                    <a:p>
                      <a:pPr algn="ctr"/>
                      <a:r>
                        <a:rPr lang="en-GB" sz="2400" b="0" dirty="0">
                          <a:solidFill>
                            <a:schemeClr val="tx1"/>
                          </a:solidFill>
                          <a:latin typeface="SassoonPrimaryInfant" pitchFamily="2" charset="0"/>
                        </a:rPr>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90092317"/>
                  </a:ext>
                </a:extLst>
              </a:tr>
              <a:tr h="629844">
                <a:tc>
                  <a:txBody>
                    <a:bodyPr/>
                    <a:lstStyle/>
                    <a:p>
                      <a:pPr algn="ctr"/>
                      <a:r>
                        <a:rPr lang="en-GB" sz="2400" dirty="0">
                          <a:solidFill>
                            <a:schemeClr val="tx1"/>
                          </a:solidFill>
                          <a:latin typeface="SassoonPrimaryInfant" pitchFamily="2" charset="0"/>
                        </a:rPr>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24880372"/>
                  </a:ext>
                </a:extLst>
              </a:tr>
              <a:tr h="629844">
                <a:tc>
                  <a:txBody>
                    <a:bodyPr/>
                    <a:lstStyle/>
                    <a:p>
                      <a:pPr algn="ctr"/>
                      <a:r>
                        <a:rPr lang="en-GB" sz="2400" dirty="0">
                          <a:solidFill>
                            <a:schemeClr val="tx1"/>
                          </a:solidFill>
                          <a:latin typeface="SassoonPrimaryInfant" pitchFamily="2" charset="0"/>
                        </a:rPr>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58687847"/>
                  </a:ext>
                </a:extLst>
              </a:tr>
              <a:tr h="629844">
                <a:tc>
                  <a:txBody>
                    <a:bodyPr/>
                    <a:lstStyle/>
                    <a:p>
                      <a:pPr algn="ctr"/>
                      <a:r>
                        <a:rPr lang="en-GB" sz="2400" dirty="0">
                          <a:solidFill>
                            <a:schemeClr val="tx1"/>
                          </a:solidFill>
                          <a:latin typeface="SassoonPrimaryInfant" pitchFamily="2" charset="0"/>
                        </a:rPr>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97083705"/>
                  </a:ext>
                </a:extLst>
              </a:tr>
              <a:tr h="629844">
                <a:tc>
                  <a:txBody>
                    <a:bodyPr/>
                    <a:lstStyle/>
                    <a:p>
                      <a:pPr algn="ctr"/>
                      <a:r>
                        <a:rPr lang="en-GB" sz="2400" dirty="0">
                          <a:solidFill>
                            <a:schemeClr val="tx1"/>
                          </a:solidFill>
                          <a:latin typeface="SassoonPrimaryInfant" pitchFamily="2" charset="0"/>
                        </a:rPr>
                        <a:t>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85967891"/>
                  </a:ext>
                </a:extLst>
              </a:tr>
              <a:tr h="629844">
                <a:tc>
                  <a:txBody>
                    <a:bodyPr/>
                    <a:lstStyle/>
                    <a:p>
                      <a:pPr algn="ctr"/>
                      <a:r>
                        <a:rPr lang="en-GB" sz="2400" dirty="0">
                          <a:solidFill>
                            <a:schemeClr val="tx1"/>
                          </a:solidFill>
                          <a:latin typeface="SassoonPrimaryInfant" pitchFamily="2" charset="0"/>
                        </a:rPr>
                        <a:t>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91216123"/>
                  </a:ext>
                </a:extLst>
              </a:tr>
              <a:tr h="629844">
                <a:tc>
                  <a:txBody>
                    <a:bodyPr/>
                    <a:lstStyle/>
                    <a:p>
                      <a:pPr algn="ctr"/>
                      <a:r>
                        <a:rPr lang="en-GB" sz="2400" dirty="0">
                          <a:solidFill>
                            <a:schemeClr val="tx1"/>
                          </a:solidFill>
                          <a:latin typeface="SassoonPrimaryInfant" pitchFamily="2" charset="0"/>
                        </a:rPr>
                        <a:t>7.</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98496034"/>
                  </a:ext>
                </a:extLst>
              </a:tr>
              <a:tr h="629844">
                <a:tc>
                  <a:txBody>
                    <a:bodyPr/>
                    <a:lstStyle/>
                    <a:p>
                      <a:pPr algn="ctr"/>
                      <a:r>
                        <a:rPr lang="en-GB" sz="2400" dirty="0">
                          <a:solidFill>
                            <a:schemeClr val="tx1"/>
                          </a:solidFill>
                          <a:latin typeface="SassoonPrimaryInfant" pitchFamily="2" charset="0"/>
                        </a:rPr>
                        <a:t>8.</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69633985"/>
                  </a:ext>
                </a:extLst>
              </a:tr>
              <a:tr h="629844">
                <a:tc>
                  <a:txBody>
                    <a:bodyPr/>
                    <a:lstStyle/>
                    <a:p>
                      <a:pPr algn="ctr"/>
                      <a:r>
                        <a:rPr lang="en-US" sz="2400" dirty="0">
                          <a:solidFill>
                            <a:schemeClr val="tx1"/>
                          </a:solidFill>
                          <a:latin typeface="SassoonPrimaryInfant" pitchFamily="2" charset="0"/>
                        </a:rPr>
                        <a:t>9.</a:t>
                      </a:r>
                      <a:endParaRPr lang="en-GB" sz="2400"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45690601"/>
                  </a:ext>
                </a:extLst>
              </a:tr>
              <a:tr h="629844">
                <a:tc>
                  <a:txBody>
                    <a:bodyPr/>
                    <a:lstStyle/>
                    <a:p>
                      <a:pPr algn="ctr"/>
                      <a:r>
                        <a:rPr lang="en-US" sz="2400" dirty="0">
                          <a:solidFill>
                            <a:schemeClr val="tx1"/>
                          </a:solidFill>
                          <a:latin typeface="SassoonPrimaryInfant" pitchFamily="2" charset="0"/>
                        </a:rPr>
                        <a:t>10.</a:t>
                      </a:r>
                      <a:endParaRPr lang="en-GB" sz="2400"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15196350"/>
                  </a:ext>
                </a:extLst>
              </a:tr>
            </a:tbl>
          </a:graphicData>
        </a:graphic>
      </p:graphicFrame>
      <p:sp>
        <p:nvSpPr>
          <p:cNvPr id="8" name="Text Box 9"/>
          <p:cNvSpPr txBox="1">
            <a:spLocks noChangeArrowheads="1"/>
          </p:cNvSpPr>
          <p:nvPr/>
        </p:nvSpPr>
        <p:spPr bwMode="auto">
          <a:xfrm>
            <a:off x="854748" y="8562924"/>
            <a:ext cx="3901372" cy="5762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GB" altLang="en-US" sz="2600" b="0" i="0" u="none" strike="noStrike" cap="none" normalizeH="0" baseline="0" dirty="0">
                <a:ln>
                  <a:noFill/>
                </a:ln>
                <a:solidFill>
                  <a:srgbClr val="000000"/>
                </a:solidFill>
                <a:effectLst/>
                <a:latin typeface="SassoonPrimaryInfant" pitchFamily="2" charset="0"/>
              </a:rPr>
              <a:t>My spelling score is ____</a:t>
            </a:r>
          </a:p>
          <a:p>
            <a:pPr marL="0" marR="0" lvl="0" indent="0" defTabSz="914400" rtl="0" eaLnBrk="0" fontAlgn="base" latinLnBrk="0" hangingPunct="0">
              <a:lnSpc>
                <a:spcPct val="100000"/>
              </a:lnSpc>
              <a:spcBef>
                <a:spcPct val="0"/>
              </a:spcBef>
              <a:spcAft>
                <a:spcPct val="0"/>
              </a:spcAft>
              <a:buClrTx/>
              <a:buSzTx/>
              <a:buFontTx/>
              <a:buNone/>
              <a:tabLst/>
            </a:pPr>
            <a:r>
              <a:rPr lang="en-GB" altLang="en-US" sz="2600" dirty="0">
                <a:solidFill>
                  <a:srgbClr val="000000"/>
                </a:solidFill>
                <a:latin typeface="SassoonPrimaryInfant" pitchFamily="2" charset="0"/>
              </a:rPr>
              <a:t>My arithmetic score is____</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pic>
        <p:nvPicPr>
          <p:cNvPr id="1030" name="Picture 6" descr="Yellow Pencil">
            <a:extLst>
              <a:ext uri="{FF2B5EF4-FFF2-40B4-BE49-F238E27FC236}">
                <a16:creationId xmlns:a16="http://schemas.microsoft.com/office/drawing/2014/main" id="{AA4C22B6-F150-4B89-BB1E-1309B7E7AE12}"/>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9306372">
            <a:off x="4851276" y="7911580"/>
            <a:ext cx="920566" cy="1302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651481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00050" y="46851"/>
            <a:ext cx="6153150" cy="1754326"/>
          </a:xfrm>
          <a:prstGeom prst="rect">
            <a:avLst/>
          </a:prstGeom>
          <a:noFill/>
        </p:spPr>
        <p:txBody>
          <a:bodyPr wrap="square" rtlCol="0">
            <a:spAutoFit/>
          </a:bodyPr>
          <a:lstStyle/>
          <a:p>
            <a:pPr algn="ctr"/>
            <a:r>
              <a:rPr lang="en-GB" dirty="0">
                <a:latin typeface="SassoonPrimaryInfant" pitchFamily="2" charset="0"/>
              </a:rPr>
              <a:t>Week 5</a:t>
            </a:r>
          </a:p>
          <a:p>
            <a:pPr algn="ctr"/>
            <a:r>
              <a:rPr lang="en-GB" b="1" dirty="0">
                <a:solidFill>
                  <a:srgbClr val="0070C0"/>
                </a:solidFill>
                <a:latin typeface="SassoonPrimaryInfant" pitchFamily="2" charset="0"/>
              </a:rPr>
              <a:t>/</a:t>
            </a:r>
            <a:r>
              <a:rPr lang="en-GB" b="1" dirty="0" err="1">
                <a:solidFill>
                  <a:srgbClr val="0070C0"/>
                </a:solidFill>
                <a:latin typeface="SassoonPrimaryInfant" pitchFamily="2" charset="0"/>
              </a:rPr>
              <a:t>oe</a:t>
            </a:r>
            <a:r>
              <a:rPr lang="en-GB" b="1" dirty="0">
                <a:solidFill>
                  <a:srgbClr val="0070C0"/>
                </a:solidFill>
                <a:latin typeface="SassoonPrimaryInfant" pitchFamily="2" charset="0"/>
              </a:rPr>
              <a:t>/</a:t>
            </a:r>
            <a:br>
              <a:rPr lang="en-GB" b="1" dirty="0">
                <a:solidFill>
                  <a:srgbClr val="0070C0"/>
                </a:solidFill>
                <a:latin typeface="SassoonPrimaryInfant" pitchFamily="2" charset="0"/>
              </a:rPr>
            </a:br>
            <a:r>
              <a:rPr lang="en-GB" u="sng" dirty="0">
                <a:latin typeface="SassoonPrimaryInfant" pitchFamily="2" charset="0"/>
              </a:rPr>
              <a:t>Date of test: Friday 5th December </a:t>
            </a:r>
            <a:endParaRPr lang="en-GB" dirty="0">
              <a:latin typeface="SassoonPrimaryInfant" pitchFamily="2" charset="0"/>
            </a:endParaRPr>
          </a:p>
          <a:p>
            <a:pPr algn="ctr"/>
            <a:endParaRPr lang="en-GB" b="1" dirty="0">
              <a:solidFill>
                <a:srgbClr val="0070C0"/>
              </a:solidFill>
              <a:latin typeface="SassoonPrimaryInfant" pitchFamily="2" charset="0"/>
            </a:endParaRPr>
          </a:p>
          <a:p>
            <a:pPr algn="ctr"/>
            <a:endParaRPr lang="en-GB" dirty="0">
              <a:solidFill>
                <a:srgbClr val="0070C0"/>
              </a:solidFill>
              <a:latin typeface="SassoonPrimaryInfant" pitchFamily="2" charset="0"/>
            </a:endParaRPr>
          </a:p>
          <a:p>
            <a:pPr algn="ctr"/>
            <a:r>
              <a:rPr lang="en-GB" u="sng" dirty="0">
                <a:latin typeface="SassoonPrimaryInfant" pitchFamily="2" charset="0"/>
              </a:rPr>
              <a:t>Date of test: Friday 28</a:t>
            </a:r>
            <a:r>
              <a:rPr lang="en-GB" u="sng" baseline="30000" dirty="0">
                <a:latin typeface="SassoonPrimaryInfant" pitchFamily="2" charset="0"/>
              </a:rPr>
              <a:t>th</a:t>
            </a:r>
            <a:r>
              <a:rPr lang="en-GB" u="sng" dirty="0">
                <a:latin typeface="SassoonPrimaryInfant" pitchFamily="2" charset="0"/>
              </a:rPr>
              <a:t> June </a:t>
            </a:r>
            <a:endParaRPr lang="en-GB" dirty="0">
              <a:latin typeface="SassoonPrimaryInfant" pitchFamily="2" charset="0"/>
            </a:endParaRPr>
          </a:p>
        </p:txBody>
      </p:sp>
      <p:graphicFrame>
        <p:nvGraphicFramePr>
          <p:cNvPr id="4" name="Table 3"/>
          <p:cNvGraphicFramePr>
            <a:graphicFrameLocks noGrp="1"/>
          </p:cNvGraphicFramePr>
          <p:nvPr>
            <p:extLst>
              <p:ext uri="{D42A27DB-BD31-4B8C-83A1-F6EECF244321}">
                <p14:modId xmlns:p14="http://schemas.microsoft.com/office/powerpoint/2010/main" val="920664407"/>
              </p:ext>
            </p:extLst>
          </p:nvPr>
        </p:nvGraphicFramePr>
        <p:xfrm>
          <a:off x="304800" y="1247180"/>
          <a:ext cx="6153150" cy="8486775"/>
        </p:xfrm>
        <a:graphic>
          <a:graphicData uri="http://schemas.openxmlformats.org/drawingml/2006/table">
            <a:tbl>
              <a:tblPr firstRow="1" bandRow="1">
                <a:tableStyleId>{5C22544A-7EE6-4342-B048-85BDC9FD1C3A}</a:tableStyleId>
              </a:tblPr>
              <a:tblGrid>
                <a:gridCol w="1483057">
                  <a:extLst>
                    <a:ext uri="{9D8B030D-6E8A-4147-A177-3AD203B41FA5}">
                      <a16:colId xmlns:a16="http://schemas.microsoft.com/office/drawing/2014/main" val="706498342"/>
                    </a:ext>
                  </a:extLst>
                </a:gridCol>
                <a:gridCol w="444061">
                  <a:extLst>
                    <a:ext uri="{9D8B030D-6E8A-4147-A177-3AD203B41FA5}">
                      <a16:colId xmlns:a16="http://schemas.microsoft.com/office/drawing/2014/main" val="1792023387"/>
                    </a:ext>
                  </a:extLst>
                </a:gridCol>
                <a:gridCol w="1452978">
                  <a:extLst>
                    <a:ext uri="{9D8B030D-6E8A-4147-A177-3AD203B41FA5}">
                      <a16:colId xmlns:a16="http://schemas.microsoft.com/office/drawing/2014/main" val="1820648888"/>
                    </a:ext>
                  </a:extLst>
                </a:gridCol>
                <a:gridCol w="395633">
                  <a:extLst>
                    <a:ext uri="{9D8B030D-6E8A-4147-A177-3AD203B41FA5}">
                      <a16:colId xmlns:a16="http://schemas.microsoft.com/office/drawing/2014/main" val="3173252016"/>
                    </a:ext>
                  </a:extLst>
                </a:gridCol>
                <a:gridCol w="1351896">
                  <a:extLst>
                    <a:ext uri="{9D8B030D-6E8A-4147-A177-3AD203B41FA5}">
                      <a16:colId xmlns:a16="http://schemas.microsoft.com/office/drawing/2014/main" val="1407362863"/>
                    </a:ext>
                  </a:extLst>
                </a:gridCol>
                <a:gridCol w="1025525">
                  <a:extLst>
                    <a:ext uri="{9D8B030D-6E8A-4147-A177-3AD203B41FA5}">
                      <a16:colId xmlns:a16="http://schemas.microsoft.com/office/drawing/2014/main" val="3577145247"/>
                    </a:ext>
                  </a:extLst>
                </a:gridCol>
              </a:tblGrid>
              <a:tr h="771525">
                <a:tc>
                  <a:txBody>
                    <a:bodyPr/>
                    <a:lstStyle/>
                    <a:p>
                      <a:pPr algn="ctr"/>
                      <a:r>
                        <a:rPr lang="en-GB" dirty="0">
                          <a:solidFill>
                            <a:schemeClr val="tx1"/>
                          </a:solidFill>
                          <a:latin typeface="SassoonPrimaryInfant" pitchFamily="2" charset="0"/>
                        </a:rPr>
                        <a:t>Look and Say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9">
                  <a:txBody>
                    <a:bodyPr/>
                    <a:lstStyle/>
                    <a:p>
                      <a:pPr algn="ctr"/>
                      <a:r>
                        <a:rPr lang="en-GB" dirty="0">
                          <a:solidFill>
                            <a:schemeClr val="tx1"/>
                          </a:solidFill>
                          <a:latin typeface="SassoonPrimaryInfant" pitchFamily="2" charset="0"/>
                        </a:rPr>
                        <a:t>Cover</a:t>
                      </a: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dirty="0">
                          <a:solidFill>
                            <a:schemeClr val="tx1"/>
                          </a:solidFill>
                          <a:latin typeface="SassoonPrimaryInfant" pitchFamily="2" charset="0"/>
                        </a:rPr>
                        <a:t>Write </a:t>
                      </a:r>
                    </a:p>
                    <a:p>
                      <a:pPr algn="ctr"/>
                      <a:r>
                        <a:rPr lang="en-GB" dirty="0">
                          <a:solidFill>
                            <a:schemeClr val="accent6"/>
                          </a:solidFill>
                          <a:latin typeface="SassoonPrimaryInfant" pitchFamily="2" charset="0"/>
                        </a:rPr>
                        <a:t>1</a:t>
                      </a:r>
                      <a:r>
                        <a:rPr lang="en-GB" baseline="30000" dirty="0">
                          <a:solidFill>
                            <a:schemeClr val="accent6"/>
                          </a:solidFill>
                          <a:latin typeface="SassoonPrimaryInfant" pitchFamily="2" charset="0"/>
                        </a:rPr>
                        <a:t>st</a:t>
                      </a:r>
                      <a:r>
                        <a:rPr lang="en-GB" dirty="0">
                          <a:solidFill>
                            <a:schemeClr val="accent6"/>
                          </a:solidFill>
                          <a:latin typeface="SassoonPrimaryInfant" pitchFamily="2" charset="0"/>
                        </a:rPr>
                        <a:t> try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9">
                  <a:txBody>
                    <a:bodyPr/>
                    <a:lstStyle/>
                    <a:p>
                      <a:pPr algn="ctr"/>
                      <a:r>
                        <a:rPr lang="en-GB" dirty="0">
                          <a:solidFill>
                            <a:schemeClr val="tx1"/>
                          </a:solidFill>
                          <a:latin typeface="SassoonPrimaryInfant" pitchFamily="2" charset="0"/>
                        </a:rPr>
                        <a:t>Check and Cover again</a:t>
                      </a: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dirty="0">
                          <a:solidFill>
                            <a:schemeClr val="tx1"/>
                          </a:solidFill>
                          <a:latin typeface="SassoonPrimaryInfant" pitchFamily="2" charset="0"/>
                        </a:rPr>
                        <a:t>Write </a:t>
                      </a:r>
                    </a:p>
                    <a:p>
                      <a:pPr algn="ctr"/>
                      <a:r>
                        <a:rPr lang="en-GB" dirty="0">
                          <a:solidFill>
                            <a:schemeClr val="accent6"/>
                          </a:solidFill>
                          <a:latin typeface="SassoonPrimaryInfant" pitchFamily="2" charset="0"/>
                        </a:rPr>
                        <a:t>2</a:t>
                      </a:r>
                      <a:r>
                        <a:rPr lang="en-GB" baseline="30000" dirty="0">
                          <a:solidFill>
                            <a:schemeClr val="accent6"/>
                          </a:solidFill>
                          <a:latin typeface="SassoonPrimaryInfant" pitchFamily="2" charset="0"/>
                        </a:rPr>
                        <a:t>nd</a:t>
                      </a:r>
                      <a:r>
                        <a:rPr lang="en-GB" dirty="0">
                          <a:solidFill>
                            <a:schemeClr val="accent6"/>
                          </a:solidFill>
                          <a:latin typeface="SassoonPrimaryInfant" pitchFamily="2" charset="0"/>
                        </a:rPr>
                        <a:t> try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dirty="0">
                          <a:solidFill>
                            <a:schemeClr val="tx1"/>
                          </a:solidFill>
                          <a:latin typeface="SassoonPrimaryInfant" pitchFamily="2" charset="0"/>
                        </a:rPr>
                        <a:t>Check</a:t>
                      </a:r>
                    </a:p>
                    <a:p>
                      <a:pPr algn="ctr"/>
                      <a:r>
                        <a:rPr lang="en-GB" dirty="0">
                          <a:solidFill>
                            <a:schemeClr val="accent6"/>
                          </a:solidFill>
                          <a:latin typeface="SassoonPrimaryInfant" pitchFamily="2" charset="0"/>
                          <a:sym typeface="Wingdings" panose="05000000000000000000" pitchFamily="2" charset="2"/>
                        </a:rPr>
                        <a:t></a:t>
                      </a:r>
                      <a:endParaRPr lang="en-GB" dirty="0">
                        <a:solidFill>
                          <a:schemeClr val="accent6"/>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6582207"/>
                  </a:ext>
                </a:extLst>
              </a:tr>
              <a:tr h="771525">
                <a:tc>
                  <a:txBody>
                    <a:bodyPr/>
                    <a:lstStyle/>
                    <a:p>
                      <a:pPr algn="ctr"/>
                      <a:r>
                        <a:rPr lang="en-GB" sz="2400" dirty="0">
                          <a:solidFill>
                            <a:schemeClr val="tx1"/>
                          </a:solidFill>
                          <a:latin typeface="Letterjoin-Air No-Lead 36" panose="02000805000000020003" pitchFamily="50" charset="0"/>
                        </a:rPr>
                        <a:t>alone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9185160"/>
                  </a:ext>
                </a:extLst>
              </a:tr>
              <a:tr h="771525">
                <a:tc>
                  <a:txBody>
                    <a:bodyPr/>
                    <a:lstStyle/>
                    <a:p>
                      <a:pPr algn="ctr"/>
                      <a:r>
                        <a:rPr lang="en-GB" sz="2400" dirty="0">
                          <a:solidFill>
                            <a:schemeClr val="tx1"/>
                          </a:solidFill>
                          <a:latin typeface="Letterjoin-Air No-Lead 36" panose="02000805000000020003" pitchFamily="50" charset="0"/>
                        </a:rPr>
                        <a:t>blow</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15309115"/>
                  </a:ext>
                </a:extLst>
              </a:tr>
              <a:tr h="771525">
                <a:tc>
                  <a:txBody>
                    <a:bodyPr/>
                    <a:lstStyle/>
                    <a:p>
                      <a:pPr algn="ctr"/>
                      <a:r>
                        <a:rPr lang="en-GB" sz="2400" dirty="0">
                          <a:solidFill>
                            <a:schemeClr val="tx1"/>
                          </a:solidFill>
                          <a:latin typeface="Letterjoin-Air No-Lead 36" panose="02000805000000020003" pitchFamily="50" charset="0"/>
                        </a:rPr>
                        <a:t>boast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51073814"/>
                  </a:ext>
                </a:extLst>
              </a:tr>
              <a:tr h="771525">
                <a:tc>
                  <a:txBody>
                    <a:bodyPr/>
                    <a:lstStyle/>
                    <a:p>
                      <a:pPr algn="ctr"/>
                      <a:r>
                        <a:rPr lang="en-GB" sz="2400" dirty="0">
                          <a:solidFill>
                            <a:schemeClr val="tx1"/>
                          </a:solidFill>
                          <a:latin typeface="Letterjoin-Air No-Lead 36" panose="02000805000000020003" pitchFamily="50" charset="0"/>
                        </a:rPr>
                        <a:t>boat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17675969"/>
                  </a:ext>
                </a:extLst>
              </a:tr>
              <a:tr h="771525">
                <a:tc>
                  <a:txBody>
                    <a:bodyPr/>
                    <a:lstStyle/>
                    <a:p>
                      <a:pPr algn="ctr"/>
                      <a:r>
                        <a:rPr lang="en-GB" sz="2400" dirty="0">
                          <a:solidFill>
                            <a:schemeClr val="tx1"/>
                          </a:solidFill>
                          <a:latin typeface="Letterjoin-Air No-Lead 36" panose="02000805000000020003" pitchFamily="50" charset="0"/>
                        </a:rPr>
                        <a:t>cloak</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30258273"/>
                  </a:ext>
                </a:extLst>
              </a:tr>
              <a:tr h="771525">
                <a:tc>
                  <a:txBody>
                    <a:bodyPr/>
                    <a:lstStyle/>
                    <a:p>
                      <a:pPr algn="ctr"/>
                      <a:r>
                        <a:rPr lang="en-GB" sz="2400" dirty="0">
                          <a:solidFill>
                            <a:schemeClr val="tx1"/>
                          </a:solidFill>
                          <a:latin typeface="Letterjoin-Air No-Lead 36" panose="02000805000000020003" pitchFamily="50" charset="0"/>
                        </a:rPr>
                        <a:t>cone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88069858"/>
                  </a:ext>
                </a:extLst>
              </a:tr>
              <a:tr h="771525">
                <a:tc>
                  <a:txBody>
                    <a:bodyPr/>
                    <a:lstStyle/>
                    <a:p>
                      <a:pPr algn="ctr"/>
                      <a:r>
                        <a:rPr lang="en-GB" sz="2400" dirty="0">
                          <a:solidFill>
                            <a:schemeClr val="tx1"/>
                          </a:solidFill>
                          <a:latin typeface="Letterjoin-Air No-Lead 36" panose="02000805000000020003" pitchFamily="50" charset="0"/>
                        </a:rPr>
                        <a:t>dough</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99412747"/>
                  </a:ext>
                </a:extLst>
              </a:tr>
              <a:tr h="771525">
                <a:tc>
                  <a:txBody>
                    <a:bodyPr/>
                    <a:lstStyle/>
                    <a:p>
                      <a:pPr algn="ctr"/>
                      <a:r>
                        <a:rPr lang="en-GB" sz="2400" dirty="0">
                          <a:solidFill>
                            <a:srgbClr val="FF0000"/>
                          </a:solidFill>
                          <a:latin typeface="Letterjoin-Air No-Lead 36" panose="02000805000000020003" pitchFamily="50" charset="0"/>
                        </a:rPr>
                        <a:t>last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155585865"/>
                  </a:ext>
                </a:extLst>
              </a:tr>
              <a:tr h="771525">
                <a:tc>
                  <a:txBody>
                    <a:bodyPr/>
                    <a:lstStyle/>
                    <a:p>
                      <a:pPr algn="ctr"/>
                      <a:r>
                        <a:rPr lang="en-GB" sz="2400" dirty="0">
                          <a:solidFill>
                            <a:srgbClr val="FF0000"/>
                          </a:solidFill>
                          <a:latin typeface="Letterjoin-Air No-Lead 36" panose="02000805000000020003" pitchFamily="50" charset="0"/>
                        </a:rPr>
                        <a:t>many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35398224"/>
                  </a:ext>
                </a:extLst>
              </a:tr>
              <a:tr h="771525">
                <a:tc>
                  <a:txBody>
                    <a:bodyPr/>
                    <a:lstStyle/>
                    <a:p>
                      <a:pPr algn="ctr"/>
                      <a:r>
                        <a:rPr lang="en-GB" sz="2400" dirty="0">
                          <a:solidFill>
                            <a:srgbClr val="FF0000"/>
                          </a:solidFill>
                          <a:latin typeface="Letterjoin-Air No-Lead 36" panose="02000805000000020003" pitchFamily="50" charset="0"/>
                        </a:rPr>
                        <a:t>mind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52985508"/>
                  </a:ext>
                </a:extLst>
              </a:tr>
            </a:tbl>
          </a:graphicData>
        </a:graphic>
      </p:graphicFrame>
    </p:spTree>
    <p:extLst>
      <p:ext uri="{BB962C8B-B14F-4D97-AF65-F5344CB8AC3E}">
        <p14:creationId xmlns:p14="http://schemas.microsoft.com/office/powerpoint/2010/main" val="7433698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7"/>
          <p:cNvSpPr txBox="1">
            <a:spLocks noChangeArrowheads="1"/>
          </p:cNvSpPr>
          <p:nvPr/>
        </p:nvSpPr>
        <p:spPr bwMode="auto">
          <a:xfrm>
            <a:off x="295736" y="579062"/>
            <a:ext cx="6119813" cy="10429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2800" b="0" i="0" u="none" strike="noStrike" cap="none" normalizeH="0" baseline="0" dirty="0">
                <a:ln>
                  <a:noFill/>
                </a:ln>
                <a:solidFill>
                  <a:srgbClr val="000000"/>
                </a:solidFill>
                <a:effectLst/>
                <a:latin typeface="SassoonPrimaryInfant" pitchFamily="2" charset="0"/>
              </a:rPr>
              <a:t>Test Page</a:t>
            </a: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GB" altLang="en-US" sz="1000" b="0" i="0" u="none" strike="noStrike" cap="none" normalizeH="0" baseline="0" dirty="0">
              <a:ln>
                <a:noFill/>
              </a:ln>
              <a:solidFill>
                <a:srgbClr val="000000"/>
              </a:solidFill>
              <a:effectLst/>
              <a:latin typeface="SassoonPrimaryInfant" pitchFamily="2"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1400" b="0" i="0" u="none" strike="noStrike" cap="none" normalizeH="0" baseline="0" dirty="0">
                <a:ln>
                  <a:noFill/>
                </a:ln>
                <a:solidFill>
                  <a:srgbClr val="000000"/>
                </a:solidFill>
                <a:effectLst/>
                <a:latin typeface="SassoonPrimaryInfant" pitchFamily="2" charset="0"/>
              </a:rPr>
              <a:t>This page will be completed at school.</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graphicFrame>
        <p:nvGraphicFramePr>
          <p:cNvPr id="7" name="Table 6"/>
          <p:cNvGraphicFramePr>
            <a:graphicFrameLocks noGrp="1"/>
          </p:cNvGraphicFramePr>
          <p:nvPr/>
        </p:nvGraphicFramePr>
        <p:xfrm>
          <a:off x="574912" y="1622050"/>
          <a:ext cx="5708176" cy="6298440"/>
        </p:xfrm>
        <a:graphic>
          <a:graphicData uri="http://schemas.openxmlformats.org/drawingml/2006/table">
            <a:tbl>
              <a:tblPr firstRow="1" bandRow="1">
                <a:tableStyleId>{5C22544A-7EE6-4342-B048-85BDC9FD1C3A}</a:tableStyleId>
              </a:tblPr>
              <a:tblGrid>
                <a:gridCol w="986051">
                  <a:extLst>
                    <a:ext uri="{9D8B030D-6E8A-4147-A177-3AD203B41FA5}">
                      <a16:colId xmlns:a16="http://schemas.microsoft.com/office/drawing/2014/main" val="455432837"/>
                    </a:ext>
                  </a:extLst>
                </a:gridCol>
                <a:gridCol w="4722125">
                  <a:extLst>
                    <a:ext uri="{9D8B030D-6E8A-4147-A177-3AD203B41FA5}">
                      <a16:colId xmlns:a16="http://schemas.microsoft.com/office/drawing/2014/main" val="1869682405"/>
                    </a:ext>
                  </a:extLst>
                </a:gridCol>
              </a:tblGrid>
              <a:tr h="629844">
                <a:tc>
                  <a:txBody>
                    <a:bodyPr/>
                    <a:lstStyle/>
                    <a:p>
                      <a:pPr algn="ctr"/>
                      <a:r>
                        <a:rPr lang="en-GB" sz="2400" b="0" dirty="0">
                          <a:solidFill>
                            <a:schemeClr val="tx1"/>
                          </a:solidFill>
                          <a:latin typeface="SassoonPrimaryInfant" pitchFamily="2" charset="0"/>
                        </a:rPr>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90092317"/>
                  </a:ext>
                </a:extLst>
              </a:tr>
              <a:tr h="629844">
                <a:tc>
                  <a:txBody>
                    <a:bodyPr/>
                    <a:lstStyle/>
                    <a:p>
                      <a:pPr algn="ctr"/>
                      <a:r>
                        <a:rPr lang="en-GB" sz="2400" dirty="0">
                          <a:solidFill>
                            <a:schemeClr val="tx1"/>
                          </a:solidFill>
                          <a:latin typeface="SassoonPrimaryInfant" pitchFamily="2" charset="0"/>
                        </a:rPr>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24880372"/>
                  </a:ext>
                </a:extLst>
              </a:tr>
              <a:tr h="629844">
                <a:tc>
                  <a:txBody>
                    <a:bodyPr/>
                    <a:lstStyle/>
                    <a:p>
                      <a:pPr algn="ctr"/>
                      <a:r>
                        <a:rPr lang="en-GB" sz="2400" dirty="0">
                          <a:solidFill>
                            <a:schemeClr val="tx1"/>
                          </a:solidFill>
                          <a:latin typeface="SassoonPrimaryInfant" pitchFamily="2" charset="0"/>
                        </a:rPr>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58687847"/>
                  </a:ext>
                </a:extLst>
              </a:tr>
              <a:tr h="629844">
                <a:tc>
                  <a:txBody>
                    <a:bodyPr/>
                    <a:lstStyle/>
                    <a:p>
                      <a:pPr algn="ctr"/>
                      <a:r>
                        <a:rPr lang="en-GB" sz="2400" dirty="0">
                          <a:solidFill>
                            <a:schemeClr val="tx1"/>
                          </a:solidFill>
                          <a:latin typeface="SassoonPrimaryInfant" pitchFamily="2" charset="0"/>
                        </a:rPr>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97083705"/>
                  </a:ext>
                </a:extLst>
              </a:tr>
              <a:tr h="629844">
                <a:tc>
                  <a:txBody>
                    <a:bodyPr/>
                    <a:lstStyle/>
                    <a:p>
                      <a:pPr algn="ctr"/>
                      <a:r>
                        <a:rPr lang="en-GB" sz="2400" dirty="0">
                          <a:solidFill>
                            <a:schemeClr val="tx1"/>
                          </a:solidFill>
                          <a:latin typeface="SassoonPrimaryInfant" pitchFamily="2" charset="0"/>
                        </a:rPr>
                        <a:t>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85967891"/>
                  </a:ext>
                </a:extLst>
              </a:tr>
              <a:tr h="629844">
                <a:tc>
                  <a:txBody>
                    <a:bodyPr/>
                    <a:lstStyle/>
                    <a:p>
                      <a:pPr algn="ctr"/>
                      <a:r>
                        <a:rPr lang="en-GB" sz="2400" dirty="0">
                          <a:solidFill>
                            <a:schemeClr val="tx1"/>
                          </a:solidFill>
                          <a:latin typeface="SassoonPrimaryInfant" pitchFamily="2" charset="0"/>
                        </a:rPr>
                        <a:t>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91216123"/>
                  </a:ext>
                </a:extLst>
              </a:tr>
              <a:tr h="629844">
                <a:tc>
                  <a:txBody>
                    <a:bodyPr/>
                    <a:lstStyle/>
                    <a:p>
                      <a:pPr algn="ctr"/>
                      <a:r>
                        <a:rPr lang="en-GB" sz="2400" dirty="0">
                          <a:solidFill>
                            <a:schemeClr val="tx1"/>
                          </a:solidFill>
                          <a:latin typeface="SassoonPrimaryInfant" pitchFamily="2" charset="0"/>
                        </a:rPr>
                        <a:t>7.</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98496034"/>
                  </a:ext>
                </a:extLst>
              </a:tr>
              <a:tr h="629844">
                <a:tc>
                  <a:txBody>
                    <a:bodyPr/>
                    <a:lstStyle/>
                    <a:p>
                      <a:pPr algn="ctr"/>
                      <a:r>
                        <a:rPr lang="en-GB" sz="2400" dirty="0">
                          <a:solidFill>
                            <a:schemeClr val="tx1"/>
                          </a:solidFill>
                          <a:latin typeface="SassoonPrimaryInfant" pitchFamily="2" charset="0"/>
                        </a:rPr>
                        <a:t>8.</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69633985"/>
                  </a:ext>
                </a:extLst>
              </a:tr>
              <a:tr h="629844">
                <a:tc>
                  <a:txBody>
                    <a:bodyPr/>
                    <a:lstStyle/>
                    <a:p>
                      <a:pPr algn="ctr"/>
                      <a:r>
                        <a:rPr lang="en-US" sz="2400" dirty="0">
                          <a:solidFill>
                            <a:schemeClr val="tx1"/>
                          </a:solidFill>
                          <a:latin typeface="SassoonPrimaryInfant" pitchFamily="2" charset="0"/>
                        </a:rPr>
                        <a:t>9.</a:t>
                      </a:r>
                      <a:endParaRPr lang="en-GB" sz="2400"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45690601"/>
                  </a:ext>
                </a:extLst>
              </a:tr>
              <a:tr h="629844">
                <a:tc>
                  <a:txBody>
                    <a:bodyPr/>
                    <a:lstStyle/>
                    <a:p>
                      <a:pPr algn="ctr"/>
                      <a:r>
                        <a:rPr lang="en-US" sz="2400" dirty="0">
                          <a:solidFill>
                            <a:schemeClr val="tx1"/>
                          </a:solidFill>
                          <a:latin typeface="SassoonPrimaryInfant" pitchFamily="2" charset="0"/>
                        </a:rPr>
                        <a:t>10.</a:t>
                      </a:r>
                      <a:endParaRPr lang="en-GB" sz="2400"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15196350"/>
                  </a:ext>
                </a:extLst>
              </a:tr>
            </a:tbl>
          </a:graphicData>
        </a:graphic>
      </p:graphicFrame>
      <p:sp>
        <p:nvSpPr>
          <p:cNvPr id="8" name="Text Box 9"/>
          <p:cNvSpPr txBox="1">
            <a:spLocks noChangeArrowheads="1"/>
          </p:cNvSpPr>
          <p:nvPr/>
        </p:nvSpPr>
        <p:spPr bwMode="auto">
          <a:xfrm>
            <a:off x="854748" y="8562924"/>
            <a:ext cx="3901372" cy="5762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GB" altLang="en-US" sz="2600" b="0" i="0" u="none" strike="noStrike" cap="none" normalizeH="0" baseline="0" dirty="0">
                <a:ln>
                  <a:noFill/>
                </a:ln>
                <a:solidFill>
                  <a:srgbClr val="000000"/>
                </a:solidFill>
                <a:effectLst/>
                <a:latin typeface="SassoonPrimaryInfant" pitchFamily="2" charset="0"/>
              </a:rPr>
              <a:t>My spelling score is ____</a:t>
            </a:r>
          </a:p>
          <a:p>
            <a:pPr marL="0" marR="0" lvl="0" indent="0" defTabSz="914400" rtl="0" eaLnBrk="0" fontAlgn="base" latinLnBrk="0" hangingPunct="0">
              <a:lnSpc>
                <a:spcPct val="100000"/>
              </a:lnSpc>
              <a:spcBef>
                <a:spcPct val="0"/>
              </a:spcBef>
              <a:spcAft>
                <a:spcPct val="0"/>
              </a:spcAft>
              <a:buClrTx/>
              <a:buSzTx/>
              <a:buFontTx/>
              <a:buNone/>
              <a:tabLst/>
            </a:pPr>
            <a:r>
              <a:rPr lang="en-GB" altLang="en-US" sz="2600" dirty="0">
                <a:solidFill>
                  <a:srgbClr val="000000"/>
                </a:solidFill>
                <a:latin typeface="SassoonPrimaryInfant" pitchFamily="2" charset="0"/>
              </a:rPr>
              <a:t>My arithmetic score is____</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pic>
        <p:nvPicPr>
          <p:cNvPr id="1030" name="Picture 6" descr="Yellow Pencil">
            <a:extLst>
              <a:ext uri="{FF2B5EF4-FFF2-40B4-BE49-F238E27FC236}">
                <a16:creationId xmlns:a16="http://schemas.microsoft.com/office/drawing/2014/main" id="{AA4C22B6-F150-4B89-BB1E-1309B7E7AE12}"/>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9306372">
            <a:off x="4851276" y="7911580"/>
            <a:ext cx="920566" cy="1302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577523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00050" y="46851"/>
            <a:ext cx="6153150" cy="1754326"/>
          </a:xfrm>
          <a:prstGeom prst="rect">
            <a:avLst/>
          </a:prstGeom>
          <a:noFill/>
        </p:spPr>
        <p:txBody>
          <a:bodyPr wrap="square" rtlCol="0">
            <a:spAutoFit/>
          </a:bodyPr>
          <a:lstStyle/>
          <a:p>
            <a:pPr algn="ctr"/>
            <a:r>
              <a:rPr lang="en-GB" dirty="0">
                <a:latin typeface="SassoonPrimaryInfant" pitchFamily="2" charset="0"/>
              </a:rPr>
              <a:t>Week 6</a:t>
            </a:r>
          </a:p>
          <a:p>
            <a:pPr algn="ctr"/>
            <a:r>
              <a:rPr lang="en-GB" dirty="0">
                <a:latin typeface="SassoonPrimaryInfant" pitchFamily="2" charset="0"/>
              </a:rPr>
              <a:t>/</a:t>
            </a:r>
            <a:r>
              <a:rPr lang="en-GB" dirty="0" err="1">
                <a:latin typeface="SassoonPrimaryInfant" pitchFamily="2" charset="0"/>
              </a:rPr>
              <a:t>oe</a:t>
            </a:r>
            <a:r>
              <a:rPr lang="en-GB" dirty="0">
                <a:latin typeface="SassoonPrimaryInfant" pitchFamily="2" charset="0"/>
              </a:rPr>
              <a:t>/</a:t>
            </a:r>
            <a:br>
              <a:rPr lang="en-GB" b="1" dirty="0">
                <a:solidFill>
                  <a:srgbClr val="0070C0"/>
                </a:solidFill>
                <a:latin typeface="SassoonPrimaryInfant" pitchFamily="2" charset="0"/>
              </a:rPr>
            </a:br>
            <a:r>
              <a:rPr lang="en-GB" u="sng" dirty="0">
                <a:latin typeface="SassoonPrimaryInfant" pitchFamily="2" charset="0"/>
              </a:rPr>
              <a:t>Date of test: Thursday 12</a:t>
            </a:r>
            <a:r>
              <a:rPr lang="en-GB" u="sng" baseline="30000" dirty="0">
                <a:latin typeface="SassoonPrimaryInfant" pitchFamily="2" charset="0"/>
              </a:rPr>
              <a:t>th</a:t>
            </a:r>
            <a:r>
              <a:rPr lang="en-GB" u="sng" dirty="0">
                <a:latin typeface="SassoonPrimaryInfant" pitchFamily="2" charset="0"/>
              </a:rPr>
              <a:t> December 2025 </a:t>
            </a:r>
            <a:endParaRPr lang="en-GB" dirty="0">
              <a:latin typeface="SassoonPrimaryInfant" pitchFamily="2" charset="0"/>
            </a:endParaRPr>
          </a:p>
          <a:p>
            <a:pPr algn="ctr"/>
            <a:endParaRPr lang="en-GB" b="1" dirty="0">
              <a:solidFill>
                <a:srgbClr val="0070C0"/>
              </a:solidFill>
              <a:latin typeface="SassoonPrimaryInfant" pitchFamily="2" charset="0"/>
            </a:endParaRPr>
          </a:p>
          <a:p>
            <a:pPr algn="ctr"/>
            <a:endParaRPr lang="en-GB" dirty="0">
              <a:solidFill>
                <a:srgbClr val="0070C0"/>
              </a:solidFill>
              <a:latin typeface="SassoonPrimaryInfant" pitchFamily="2" charset="0"/>
            </a:endParaRPr>
          </a:p>
          <a:p>
            <a:pPr algn="ctr"/>
            <a:r>
              <a:rPr lang="en-GB" u="sng" dirty="0">
                <a:latin typeface="SassoonPrimaryInfant" pitchFamily="2" charset="0"/>
              </a:rPr>
              <a:t>Date of test: Friday 28</a:t>
            </a:r>
            <a:r>
              <a:rPr lang="en-GB" u="sng" baseline="30000" dirty="0">
                <a:latin typeface="SassoonPrimaryInfant" pitchFamily="2" charset="0"/>
              </a:rPr>
              <a:t>th</a:t>
            </a:r>
            <a:r>
              <a:rPr lang="en-GB" u="sng" dirty="0">
                <a:latin typeface="SassoonPrimaryInfant" pitchFamily="2" charset="0"/>
              </a:rPr>
              <a:t> June </a:t>
            </a:r>
            <a:endParaRPr lang="en-GB" dirty="0">
              <a:latin typeface="SassoonPrimaryInfant" pitchFamily="2" charset="0"/>
            </a:endParaRPr>
          </a:p>
        </p:txBody>
      </p:sp>
      <p:graphicFrame>
        <p:nvGraphicFramePr>
          <p:cNvPr id="4" name="Table 3"/>
          <p:cNvGraphicFramePr>
            <a:graphicFrameLocks noGrp="1"/>
          </p:cNvGraphicFramePr>
          <p:nvPr>
            <p:extLst>
              <p:ext uri="{D42A27DB-BD31-4B8C-83A1-F6EECF244321}">
                <p14:modId xmlns:p14="http://schemas.microsoft.com/office/powerpoint/2010/main" val="4161847451"/>
              </p:ext>
            </p:extLst>
          </p:nvPr>
        </p:nvGraphicFramePr>
        <p:xfrm>
          <a:off x="304800" y="1247180"/>
          <a:ext cx="6153150" cy="8486775"/>
        </p:xfrm>
        <a:graphic>
          <a:graphicData uri="http://schemas.openxmlformats.org/drawingml/2006/table">
            <a:tbl>
              <a:tblPr firstRow="1" bandRow="1">
                <a:tableStyleId>{5C22544A-7EE6-4342-B048-85BDC9FD1C3A}</a:tableStyleId>
              </a:tblPr>
              <a:tblGrid>
                <a:gridCol w="1483057">
                  <a:extLst>
                    <a:ext uri="{9D8B030D-6E8A-4147-A177-3AD203B41FA5}">
                      <a16:colId xmlns:a16="http://schemas.microsoft.com/office/drawing/2014/main" val="706498342"/>
                    </a:ext>
                  </a:extLst>
                </a:gridCol>
                <a:gridCol w="444061">
                  <a:extLst>
                    <a:ext uri="{9D8B030D-6E8A-4147-A177-3AD203B41FA5}">
                      <a16:colId xmlns:a16="http://schemas.microsoft.com/office/drawing/2014/main" val="1792023387"/>
                    </a:ext>
                  </a:extLst>
                </a:gridCol>
                <a:gridCol w="1452978">
                  <a:extLst>
                    <a:ext uri="{9D8B030D-6E8A-4147-A177-3AD203B41FA5}">
                      <a16:colId xmlns:a16="http://schemas.microsoft.com/office/drawing/2014/main" val="1820648888"/>
                    </a:ext>
                  </a:extLst>
                </a:gridCol>
                <a:gridCol w="395633">
                  <a:extLst>
                    <a:ext uri="{9D8B030D-6E8A-4147-A177-3AD203B41FA5}">
                      <a16:colId xmlns:a16="http://schemas.microsoft.com/office/drawing/2014/main" val="3173252016"/>
                    </a:ext>
                  </a:extLst>
                </a:gridCol>
                <a:gridCol w="1351896">
                  <a:extLst>
                    <a:ext uri="{9D8B030D-6E8A-4147-A177-3AD203B41FA5}">
                      <a16:colId xmlns:a16="http://schemas.microsoft.com/office/drawing/2014/main" val="1407362863"/>
                    </a:ext>
                  </a:extLst>
                </a:gridCol>
                <a:gridCol w="1025525">
                  <a:extLst>
                    <a:ext uri="{9D8B030D-6E8A-4147-A177-3AD203B41FA5}">
                      <a16:colId xmlns:a16="http://schemas.microsoft.com/office/drawing/2014/main" val="3577145247"/>
                    </a:ext>
                  </a:extLst>
                </a:gridCol>
              </a:tblGrid>
              <a:tr h="771525">
                <a:tc>
                  <a:txBody>
                    <a:bodyPr/>
                    <a:lstStyle/>
                    <a:p>
                      <a:pPr algn="ctr"/>
                      <a:r>
                        <a:rPr lang="en-GB" dirty="0">
                          <a:solidFill>
                            <a:schemeClr val="tx1"/>
                          </a:solidFill>
                          <a:latin typeface="SassoonPrimaryInfant" pitchFamily="2" charset="0"/>
                        </a:rPr>
                        <a:t>Look and Say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9">
                  <a:txBody>
                    <a:bodyPr/>
                    <a:lstStyle/>
                    <a:p>
                      <a:pPr algn="ctr"/>
                      <a:r>
                        <a:rPr lang="en-GB" dirty="0">
                          <a:solidFill>
                            <a:schemeClr val="tx1"/>
                          </a:solidFill>
                          <a:latin typeface="SassoonPrimaryInfant" pitchFamily="2" charset="0"/>
                        </a:rPr>
                        <a:t>Cover</a:t>
                      </a: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dirty="0">
                          <a:solidFill>
                            <a:schemeClr val="tx1"/>
                          </a:solidFill>
                          <a:latin typeface="SassoonPrimaryInfant" pitchFamily="2" charset="0"/>
                        </a:rPr>
                        <a:t>Write </a:t>
                      </a:r>
                    </a:p>
                    <a:p>
                      <a:pPr algn="ctr"/>
                      <a:r>
                        <a:rPr lang="en-GB" dirty="0">
                          <a:solidFill>
                            <a:schemeClr val="accent6"/>
                          </a:solidFill>
                          <a:latin typeface="SassoonPrimaryInfant" pitchFamily="2" charset="0"/>
                        </a:rPr>
                        <a:t>1</a:t>
                      </a:r>
                      <a:r>
                        <a:rPr lang="en-GB" baseline="30000" dirty="0">
                          <a:solidFill>
                            <a:schemeClr val="accent6"/>
                          </a:solidFill>
                          <a:latin typeface="SassoonPrimaryInfant" pitchFamily="2" charset="0"/>
                        </a:rPr>
                        <a:t>st</a:t>
                      </a:r>
                      <a:r>
                        <a:rPr lang="en-GB" dirty="0">
                          <a:solidFill>
                            <a:schemeClr val="accent6"/>
                          </a:solidFill>
                          <a:latin typeface="SassoonPrimaryInfant" pitchFamily="2" charset="0"/>
                        </a:rPr>
                        <a:t> try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9">
                  <a:txBody>
                    <a:bodyPr/>
                    <a:lstStyle/>
                    <a:p>
                      <a:pPr algn="ctr"/>
                      <a:r>
                        <a:rPr lang="en-GB" dirty="0">
                          <a:solidFill>
                            <a:schemeClr val="tx1"/>
                          </a:solidFill>
                          <a:latin typeface="SassoonPrimaryInfant" pitchFamily="2" charset="0"/>
                        </a:rPr>
                        <a:t>Check and Cover again</a:t>
                      </a: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dirty="0">
                          <a:solidFill>
                            <a:schemeClr val="tx1"/>
                          </a:solidFill>
                          <a:latin typeface="SassoonPrimaryInfant" pitchFamily="2" charset="0"/>
                        </a:rPr>
                        <a:t>Write </a:t>
                      </a:r>
                    </a:p>
                    <a:p>
                      <a:pPr algn="ctr"/>
                      <a:r>
                        <a:rPr lang="en-GB" dirty="0">
                          <a:solidFill>
                            <a:schemeClr val="accent6"/>
                          </a:solidFill>
                          <a:latin typeface="SassoonPrimaryInfant" pitchFamily="2" charset="0"/>
                        </a:rPr>
                        <a:t>2</a:t>
                      </a:r>
                      <a:r>
                        <a:rPr lang="en-GB" baseline="30000" dirty="0">
                          <a:solidFill>
                            <a:schemeClr val="accent6"/>
                          </a:solidFill>
                          <a:latin typeface="SassoonPrimaryInfant" pitchFamily="2" charset="0"/>
                        </a:rPr>
                        <a:t>nd</a:t>
                      </a:r>
                      <a:r>
                        <a:rPr lang="en-GB" dirty="0">
                          <a:solidFill>
                            <a:schemeClr val="accent6"/>
                          </a:solidFill>
                          <a:latin typeface="SassoonPrimaryInfant" pitchFamily="2" charset="0"/>
                        </a:rPr>
                        <a:t> try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dirty="0">
                          <a:solidFill>
                            <a:schemeClr val="tx1"/>
                          </a:solidFill>
                          <a:latin typeface="SassoonPrimaryInfant" pitchFamily="2" charset="0"/>
                        </a:rPr>
                        <a:t>Check</a:t>
                      </a:r>
                    </a:p>
                    <a:p>
                      <a:pPr algn="ctr"/>
                      <a:r>
                        <a:rPr lang="en-GB" dirty="0">
                          <a:solidFill>
                            <a:schemeClr val="accent6"/>
                          </a:solidFill>
                          <a:latin typeface="SassoonPrimaryInfant" pitchFamily="2" charset="0"/>
                          <a:sym typeface="Wingdings" panose="05000000000000000000" pitchFamily="2" charset="2"/>
                        </a:rPr>
                        <a:t></a:t>
                      </a:r>
                      <a:endParaRPr lang="en-GB" dirty="0">
                        <a:solidFill>
                          <a:schemeClr val="accent6"/>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6582207"/>
                  </a:ext>
                </a:extLst>
              </a:tr>
              <a:tr h="771525">
                <a:tc>
                  <a:txBody>
                    <a:bodyPr/>
                    <a:lstStyle/>
                    <a:p>
                      <a:pPr algn="ctr"/>
                      <a:r>
                        <a:rPr lang="en-GB" sz="2400" dirty="0">
                          <a:solidFill>
                            <a:schemeClr val="tx1"/>
                          </a:solidFill>
                          <a:latin typeface="Letterjoin-Air No-Lead 36" panose="02000805000000020003" pitchFamily="50" charset="0"/>
                        </a:rPr>
                        <a:t>Joe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9185160"/>
                  </a:ext>
                </a:extLst>
              </a:tr>
              <a:tr h="771525">
                <a:tc>
                  <a:txBody>
                    <a:bodyPr/>
                    <a:lstStyle/>
                    <a:p>
                      <a:pPr algn="ctr"/>
                      <a:r>
                        <a:rPr lang="en-GB" sz="2400" dirty="0">
                          <a:solidFill>
                            <a:schemeClr val="tx1"/>
                          </a:solidFill>
                          <a:latin typeface="Letterjoin-Air No-Lead 36" panose="02000805000000020003" pitchFamily="50" charset="0"/>
                        </a:rPr>
                        <a:t>loaf</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15309115"/>
                  </a:ext>
                </a:extLst>
              </a:tr>
              <a:tr h="771525">
                <a:tc>
                  <a:txBody>
                    <a:bodyPr/>
                    <a:lstStyle/>
                    <a:p>
                      <a:pPr algn="ctr"/>
                      <a:r>
                        <a:rPr lang="en-GB" sz="2400" dirty="0">
                          <a:solidFill>
                            <a:schemeClr val="tx1"/>
                          </a:solidFill>
                          <a:latin typeface="Letterjoin-Air No-Lead 36" panose="02000805000000020003" pitchFamily="50" charset="0"/>
                        </a:rPr>
                        <a:t>most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51073814"/>
                  </a:ext>
                </a:extLst>
              </a:tr>
              <a:tr h="771525">
                <a:tc>
                  <a:txBody>
                    <a:bodyPr/>
                    <a:lstStyle/>
                    <a:p>
                      <a:pPr algn="ctr"/>
                      <a:r>
                        <a:rPr lang="en-GB" sz="2400" dirty="0">
                          <a:solidFill>
                            <a:schemeClr val="tx1"/>
                          </a:solidFill>
                          <a:latin typeface="Letterjoin-Air No-Lead 36" panose="02000805000000020003" pitchFamily="50" charset="0"/>
                        </a:rPr>
                        <a:t>mould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17675969"/>
                  </a:ext>
                </a:extLst>
              </a:tr>
              <a:tr h="771525">
                <a:tc>
                  <a:txBody>
                    <a:bodyPr/>
                    <a:lstStyle/>
                    <a:p>
                      <a:pPr algn="ctr"/>
                      <a:r>
                        <a:rPr lang="en-GB" sz="2400" dirty="0">
                          <a:solidFill>
                            <a:schemeClr val="tx1"/>
                          </a:solidFill>
                          <a:latin typeface="Letterjoin-Air No-Lead 36" panose="02000805000000020003" pitchFamily="50" charset="0"/>
                        </a:rPr>
                        <a:t>note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30258273"/>
                  </a:ext>
                </a:extLst>
              </a:tr>
              <a:tr h="771525">
                <a:tc>
                  <a:txBody>
                    <a:bodyPr/>
                    <a:lstStyle/>
                    <a:p>
                      <a:pPr algn="ctr"/>
                      <a:r>
                        <a:rPr lang="en-GB" sz="2400" dirty="0">
                          <a:solidFill>
                            <a:schemeClr val="tx1"/>
                          </a:solidFill>
                          <a:latin typeface="Letterjoin-Air No-Lead 36" panose="02000805000000020003" pitchFamily="50" charset="0"/>
                        </a:rPr>
                        <a:t>open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88069858"/>
                  </a:ext>
                </a:extLst>
              </a:tr>
              <a:tr h="771525">
                <a:tc>
                  <a:txBody>
                    <a:bodyPr/>
                    <a:lstStyle/>
                    <a:p>
                      <a:pPr algn="ctr"/>
                      <a:r>
                        <a:rPr lang="en-GB" sz="2400" dirty="0">
                          <a:solidFill>
                            <a:schemeClr val="tx1"/>
                          </a:solidFill>
                          <a:latin typeface="Letterjoin-Air No-Lead 36" panose="02000805000000020003" pitchFamily="50" charset="0"/>
                        </a:rPr>
                        <a:t>though</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99412747"/>
                  </a:ext>
                </a:extLst>
              </a:tr>
              <a:tr h="771525">
                <a:tc>
                  <a:txBody>
                    <a:bodyPr/>
                    <a:lstStyle/>
                    <a:p>
                      <a:pPr algn="ctr"/>
                      <a:r>
                        <a:rPr lang="en-GB" sz="2400" dirty="0">
                          <a:solidFill>
                            <a:srgbClr val="FF0000"/>
                          </a:solidFill>
                          <a:latin typeface="Letterjoin-Air No-Lead 36" panose="02000805000000020003" pitchFamily="50" charset="0"/>
                        </a:rPr>
                        <a:t>move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155585865"/>
                  </a:ext>
                </a:extLst>
              </a:tr>
              <a:tr h="771525">
                <a:tc>
                  <a:txBody>
                    <a:bodyPr/>
                    <a:lstStyle/>
                    <a:p>
                      <a:pPr algn="ctr"/>
                      <a:r>
                        <a:rPr lang="en-GB" sz="2400" dirty="0">
                          <a:solidFill>
                            <a:srgbClr val="FF0000"/>
                          </a:solidFill>
                          <a:latin typeface="Letterjoin-Air No-Lead 36" panose="02000805000000020003" pitchFamily="50" charset="0"/>
                        </a:rPr>
                        <a:t>Mr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35398224"/>
                  </a:ext>
                </a:extLst>
              </a:tr>
              <a:tr h="771525">
                <a:tc>
                  <a:txBody>
                    <a:bodyPr/>
                    <a:lstStyle/>
                    <a:p>
                      <a:pPr algn="ctr"/>
                      <a:r>
                        <a:rPr lang="en-GB" sz="2400" dirty="0">
                          <a:solidFill>
                            <a:srgbClr val="FF0000"/>
                          </a:solidFill>
                          <a:latin typeface="Letterjoin-Air No-Lead 36" panose="02000805000000020003" pitchFamily="50" charset="0"/>
                        </a:rPr>
                        <a:t>Mrs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52985508"/>
                  </a:ext>
                </a:extLst>
              </a:tr>
            </a:tbl>
          </a:graphicData>
        </a:graphic>
      </p:graphicFrame>
    </p:spTree>
    <p:extLst>
      <p:ext uri="{BB962C8B-B14F-4D97-AF65-F5344CB8AC3E}">
        <p14:creationId xmlns:p14="http://schemas.microsoft.com/office/powerpoint/2010/main" val="2433006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7"/>
          <p:cNvSpPr txBox="1">
            <a:spLocks noChangeArrowheads="1"/>
          </p:cNvSpPr>
          <p:nvPr/>
        </p:nvSpPr>
        <p:spPr bwMode="auto">
          <a:xfrm>
            <a:off x="295736" y="579062"/>
            <a:ext cx="6119813" cy="10429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2800" b="0" i="0" u="none" strike="noStrike" cap="none" normalizeH="0" baseline="0" dirty="0">
                <a:ln>
                  <a:noFill/>
                </a:ln>
                <a:solidFill>
                  <a:srgbClr val="000000"/>
                </a:solidFill>
                <a:effectLst/>
                <a:latin typeface="SassoonPrimaryInfant" pitchFamily="2" charset="0"/>
              </a:rPr>
              <a:t>Test Page</a:t>
            </a: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GB" altLang="en-US" sz="1000" b="0" i="0" u="none" strike="noStrike" cap="none" normalizeH="0" baseline="0" dirty="0">
              <a:ln>
                <a:noFill/>
              </a:ln>
              <a:solidFill>
                <a:srgbClr val="000000"/>
              </a:solidFill>
              <a:effectLst/>
              <a:latin typeface="SassoonPrimaryInfant" pitchFamily="2"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1400" b="0" i="0" u="none" strike="noStrike" cap="none" normalizeH="0" baseline="0" dirty="0">
                <a:ln>
                  <a:noFill/>
                </a:ln>
                <a:solidFill>
                  <a:srgbClr val="000000"/>
                </a:solidFill>
                <a:effectLst/>
                <a:latin typeface="SassoonPrimaryInfant" pitchFamily="2" charset="0"/>
              </a:rPr>
              <a:t>This page will be completed at school.</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graphicFrame>
        <p:nvGraphicFramePr>
          <p:cNvPr id="7" name="Table 6"/>
          <p:cNvGraphicFramePr>
            <a:graphicFrameLocks noGrp="1"/>
          </p:cNvGraphicFramePr>
          <p:nvPr/>
        </p:nvGraphicFramePr>
        <p:xfrm>
          <a:off x="574912" y="1622050"/>
          <a:ext cx="5708176" cy="6298440"/>
        </p:xfrm>
        <a:graphic>
          <a:graphicData uri="http://schemas.openxmlformats.org/drawingml/2006/table">
            <a:tbl>
              <a:tblPr firstRow="1" bandRow="1">
                <a:tableStyleId>{5C22544A-7EE6-4342-B048-85BDC9FD1C3A}</a:tableStyleId>
              </a:tblPr>
              <a:tblGrid>
                <a:gridCol w="986051">
                  <a:extLst>
                    <a:ext uri="{9D8B030D-6E8A-4147-A177-3AD203B41FA5}">
                      <a16:colId xmlns:a16="http://schemas.microsoft.com/office/drawing/2014/main" val="455432837"/>
                    </a:ext>
                  </a:extLst>
                </a:gridCol>
                <a:gridCol w="4722125">
                  <a:extLst>
                    <a:ext uri="{9D8B030D-6E8A-4147-A177-3AD203B41FA5}">
                      <a16:colId xmlns:a16="http://schemas.microsoft.com/office/drawing/2014/main" val="1869682405"/>
                    </a:ext>
                  </a:extLst>
                </a:gridCol>
              </a:tblGrid>
              <a:tr h="629844">
                <a:tc>
                  <a:txBody>
                    <a:bodyPr/>
                    <a:lstStyle/>
                    <a:p>
                      <a:pPr algn="ctr"/>
                      <a:r>
                        <a:rPr lang="en-GB" sz="2400" b="0" dirty="0">
                          <a:solidFill>
                            <a:schemeClr val="tx1"/>
                          </a:solidFill>
                          <a:latin typeface="SassoonPrimaryInfant" pitchFamily="2" charset="0"/>
                        </a:rPr>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90092317"/>
                  </a:ext>
                </a:extLst>
              </a:tr>
              <a:tr h="629844">
                <a:tc>
                  <a:txBody>
                    <a:bodyPr/>
                    <a:lstStyle/>
                    <a:p>
                      <a:pPr algn="ctr"/>
                      <a:r>
                        <a:rPr lang="en-GB" sz="2400" dirty="0">
                          <a:solidFill>
                            <a:schemeClr val="tx1"/>
                          </a:solidFill>
                          <a:latin typeface="SassoonPrimaryInfant" pitchFamily="2" charset="0"/>
                        </a:rPr>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24880372"/>
                  </a:ext>
                </a:extLst>
              </a:tr>
              <a:tr h="629844">
                <a:tc>
                  <a:txBody>
                    <a:bodyPr/>
                    <a:lstStyle/>
                    <a:p>
                      <a:pPr algn="ctr"/>
                      <a:r>
                        <a:rPr lang="en-GB" sz="2400" dirty="0">
                          <a:solidFill>
                            <a:schemeClr val="tx1"/>
                          </a:solidFill>
                          <a:latin typeface="SassoonPrimaryInfant" pitchFamily="2" charset="0"/>
                        </a:rPr>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58687847"/>
                  </a:ext>
                </a:extLst>
              </a:tr>
              <a:tr h="629844">
                <a:tc>
                  <a:txBody>
                    <a:bodyPr/>
                    <a:lstStyle/>
                    <a:p>
                      <a:pPr algn="ctr"/>
                      <a:r>
                        <a:rPr lang="en-GB" sz="2400" dirty="0">
                          <a:solidFill>
                            <a:schemeClr val="tx1"/>
                          </a:solidFill>
                          <a:latin typeface="SassoonPrimaryInfant" pitchFamily="2" charset="0"/>
                        </a:rPr>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97083705"/>
                  </a:ext>
                </a:extLst>
              </a:tr>
              <a:tr h="629844">
                <a:tc>
                  <a:txBody>
                    <a:bodyPr/>
                    <a:lstStyle/>
                    <a:p>
                      <a:pPr algn="ctr"/>
                      <a:r>
                        <a:rPr lang="en-GB" sz="2400" dirty="0">
                          <a:solidFill>
                            <a:schemeClr val="tx1"/>
                          </a:solidFill>
                          <a:latin typeface="SassoonPrimaryInfant" pitchFamily="2" charset="0"/>
                        </a:rPr>
                        <a:t>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85967891"/>
                  </a:ext>
                </a:extLst>
              </a:tr>
              <a:tr h="629844">
                <a:tc>
                  <a:txBody>
                    <a:bodyPr/>
                    <a:lstStyle/>
                    <a:p>
                      <a:pPr algn="ctr"/>
                      <a:r>
                        <a:rPr lang="en-GB" sz="2400" dirty="0">
                          <a:solidFill>
                            <a:schemeClr val="tx1"/>
                          </a:solidFill>
                          <a:latin typeface="SassoonPrimaryInfant" pitchFamily="2" charset="0"/>
                        </a:rPr>
                        <a:t>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91216123"/>
                  </a:ext>
                </a:extLst>
              </a:tr>
              <a:tr h="629844">
                <a:tc>
                  <a:txBody>
                    <a:bodyPr/>
                    <a:lstStyle/>
                    <a:p>
                      <a:pPr algn="ctr"/>
                      <a:r>
                        <a:rPr lang="en-GB" sz="2400" dirty="0">
                          <a:solidFill>
                            <a:schemeClr val="tx1"/>
                          </a:solidFill>
                          <a:latin typeface="SassoonPrimaryInfant" pitchFamily="2" charset="0"/>
                        </a:rPr>
                        <a:t>7.</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98496034"/>
                  </a:ext>
                </a:extLst>
              </a:tr>
              <a:tr h="629844">
                <a:tc>
                  <a:txBody>
                    <a:bodyPr/>
                    <a:lstStyle/>
                    <a:p>
                      <a:pPr algn="ctr"/>
                      <a:r>
                        <a:rPr lang="en-GB" sz="2400" dirty="0">
                          <a:solidFill>
                            <a:schemeClr val="tx1"/>
                          </a:solidFill>
                          <a:latin typeface="SassoonPrimaryInfant" pitchFamily="2" charset="0"/>
                        </a:rPr>
                        <a:t>8.</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69633985"/>
                  </a:ext>
                </a:extLst>
              </a:tr>
              <a:tr h="629844">
                <a:tc>
                  <a:txBody>
                    <a:bodyPr/>
                    <a:lstStyle/>
                    <a:p>
                      <a:pPr algn="ctr"/>
                      <a:r>
                        <a:rPr lang="en-US" sz="2400" dirty="0">
                          <a:solidFill>
                            <a:schemeClr val="tx1"/>
                          </a:solidFill>
                          <a:latin typeface="SassoonPrimaryInfant" pitchFamily="2" charset="0"/>
                        </a:rPr>
                        <a:t>9.</a:t>
                      </a:r>
                      <a:endParaRPr lang="en-GB" sz="2400"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45690601"/>
                  </a:ext>
                </a:extLst>
              </a:tr>
              <a:tr h="629844">
                <a:tc>
                  <a:txBody>
                    <a:bodyPr/>
                    <a:lstStyle/>
                    <a:p>
                      <a:pPr algn="ctr"/>
                      <a:r>
                        <a:rPr lang="en-US" sz="2400" dirty="0">
                          <a:solidFill>
                            <a:schemeClr val="tx1"/>
                          </a:solidFill>
                          <a:latin typeface="SassoonPrimaryInfant" pitchFamily="2" charset="0"/>
                        </a:rPr>
                        <a:t>10.</a:t>
                      </a:r>
                      <a:endParaRPr lang="en-GB" sz="2400"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15196350"/>
                  </a:ext>
                </a:extLst>
              </a:tr>
            </a:tbl>
          </a:graphicData>
        </a:graphic>
      </p:graphicFrame>
      <p:sp>
        <p:nvSpPr>
          <p:cNvPr id="8" name="Text Box 9"/>
          <p:cNvSpPr txBox="1">
            <a:spLocks noChangeArrowheads="1"/>
          </p:cNvSpPr>
          <p:nvPr/>
        </p:nvSpPr>
        <p:spPr bwMode="auto">
          <a:xfrm>
            <a:off x="854748" y="8562924"/>
            <a:ext cx="3901372" cy="5762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GB" altLang="en-US" sz="2600" b="0" i="0" u="none" strike="noStrike" cap="none" normalizeH="0" baseline="0" dirty="0">
                <a:ln>
                  <a:noFill/>
                </a:ln>
                <a:solidFill>
                  <a:srgbClr val="000000"/>
                </a:solidFill>
                <a:effectLst/>
                <a:latin typeface="SassoonPrimaryInfant" pitchFamily="2" charset="0"/>
              </a:rPr>
              <a:t>My spelling score is ____</a:t>
            </a:r>
          </a:p>
          <a:p>
            <a:pPr marL="0" marR="0" lvl="0" indent="0" defTabSz="914400" rtl="0" eaLnBrk="0" fontAlgn="base" latinLnBrk="0" hangingPunct="0">
              <a:lnSpc>
                <a:spcPct val="100000"/>
              </a:lnSpc>
              <a:spcBef>
                <a:spcPct val="0"/>
              </a:spcBef>
              <a:spcAft>
                <a:spcPct val="0"/>
              </a:spcAft>
              <a:buClrTx/>
              <a:buSzTx/>
              <a:buFontTx/>
              <a:buNone/>
              <a:tabLst/>
            </a:pPr>
            <a:r>
              <a:rPr lang="en-GB" altLang="en-US" sz="2600" dirty="0">
                <a:solidFill>
                  <a:srgbClr val="000000"/>
                </a:solidFill>
                <a:latin typeface="SassoonPrimaryInfant" pitchFamily="2" charset="0"/>
              </a:rPr>
              <a:t>My arithmetic score is____</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pic>
        <p:nvPicPr>
          <p:cNvPr id="1030" name="Picture 6" descr="Yellow Pencil">
            <a:extLst>
              <a:ext uri="{FF2B5EF4-FFF2-40B4-BE49-F238E27FC236}">
                <a16:creationId xmlns:a16="http://schemas.microsoft.com/office/drawing/2014/main" id="{AA4C22B6-F150-4B89-BB1E-1309B7E7AE12}"/>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9306372">
            <a:off x="4851276" y="7911580"/>
            <a:ext cx="920566" cy="1302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319786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00050" y="46851"/>
            <a:ext cx="6153150" cy="1754326"/>
          </a:xfrm>
          <a:prstGeom prst="rect">
            <a:avLst/>
          </a:prstGeom>
          <a:noFill/>
        </p:spPr>
        <p:txBody>
          <a:bodyPr wrap="square" rtlCol="0">
            <a:spAutoFit/>
          </a:bodyPr>
          <a:lstStyle/>
          <a:p>
            <a:pPr algn="ctr"/>
            <a:r>
              <a:rPr lang="en-GB" dirty="0">
                <a:latin typeface="SassoonPrimaryInfant" pitchFamily="2" charset="0"/>
              </a:rPr>
              <a:t>Week 7</a:t>
            </a:r>
          </a:p>
          <a:p>
            <a:pPr algn="ctr"/>
            <a:r>
              <a:rPr lang="en-GB" dirty="0">
                <a:latin typeface="SassoonPrimaryInfant" pitchFamily="2" charset="0"/>
              </a:rPr>
              <a:t>/n/</a:t>
            </a:r>
            <a:br>
              <a:rPr lang="en-GB" b="1" dirty="0">
                <a:solidFill>
                  <a:srgbClr val="0070C0"/>
                </a:solidFill>
                <a:latin typeface="SassoonPrimaryInfant" pitchFamily="2" charset="0"/>
              </a:rPr>
            </a:br>
            <a:r>
              <a:rPr lang="en-GB" u="sng" dirty="0">
                <a:latin typeface="SassoonPrimaryInfant" pitchFamily="2" charset="0"/>
              </a:rPr>
              <a:t>Date of test: Thursday 19th December</a:t>
            </a:r>
            <a:endParaRPr lang="en-GB" dirty="0">
              <a:latin typeface="SassoonPrimaryInfant" pitchFamily="2" charset="0"/>
            </a:endParaRPr>
          </a:p>
          <a:p>
            <a:pPr algn="ctr"/>
            <a:endParaRPr lang="en-GB" b="1" dirty="0">
              <a:solidFill>
                <a:srgbClr val="0070C0"/>
              </a:solidFill>
              <a:latin typeface="SassoonPrimaryInfant" pitchFamily="2" charset="0"/>
            </a:endParaRPr>
          </a:p>
          <a:p>
            <a:pPr algn="ctr"/>
            <a:endParaRPr lang="en-GB" dirty="0">
              <a:solidFill>
                <a:srgbClr val="0070C0"/>
              </a:solidFill>
              <a:latin typeface="SassoonPrimaryInfant" pitchFamily="2" charset="0"/>
            </a:endParaRPr>
          </a:p>
          <a:p>
            <a:pPr algn="ctr"/>
            <a:r>
              <a:rPr lang="en-GB" u="sng" dirty="0">
                <a:latin typeface="SassoonPrimaryInfant" pitchFamily="2" charset="0"/>
              </a:rPr>
              <a:t>Date of test: Friday 28</a:t>
            </a:r>
            <a:r>
              <a:rPr lang="en-GB" u="sng" baseline="30000" dirty="0">
                <a:latin typeface="SassoonPrimaryInfant" pitchFamily="2" charset="0"/>
              </a:rPr>
              <a:t>th</a:t>
            </a:r>
            <a:r>
              <a:rPr lang="en-GB" u="sng" dirty="0">
                <a:latin typeface="SassoonPrimaryInfant" pitchFamily="2" charset="0"/>
              </a:rPr>
              <a:t> June </a:t>
            </a:r>
            <a:endParaRPr lang="en-GB" dirty="0">
              <a:latin typeface="SassoonPrimaryInfant" pitchFamily="2" charset="0"/>
            </a:endParaRPr>
          </a:p>
        </p:txBody>
      </p:sp>
      <p:graphicFrame>
        <p:nvGraphicFramePr>
          <p:cNvPr id="4" name="Table 3"/>
          <p:cNvGraphicFramePr>
            <a:graphicFrameLocks noGrp="1"/>
          </p:cNvGraphicFramePr>
          <p:nvPr>
            <p:extLst>
              <p:ext uri="{D42A27DB-BD31-4B8C-83A1-F6EECF244321}">
                <p14:modId xmlns:p14="http://schemas.microsoft.com/office/powerpoint/2010/main" val="3573102593"/>
              </p:ext>
            </p:extLst>
          </p:nvPr>
        </p:nvGraphicFramePr>
        <p:xfrm>
          <a:off x="304800" y="1247180"/>
          <a:ext cx="6153150" cy="8486775"/>
        </p:xfrm>
        <a:graphic>
          <a:graphicData uri="http://schemas.openxmlformats.org/drawingml/2006/table">
            <a:tbl>
              <a:tblPr firstRow="1" bandRow="1">
                <a:tableStyleId>{5C22544A-7EE6-4342-B048-85BDC9FD1C3A}</a:tableStyleId>
              </a:tblPr>
              <a:tblGrid>
                <a:gridCol w="1379621">
                  <a:extLst>
                    <a:ext uri="{9D8B030D-6E8A-4147-A177-3AD203B41FA5}">
                      <a16:colId xmlns:a16="http://schemas.microsoft.com/office/drawing/2014/main" val="706498342"/>
                    </a:ext>
                  </a:extLst>
                </a:gridCol>
                <a:gridCol w="547497">
                  <a:extLst>
                    <a:ext uri="{9D8B030D-6E8A-4147-A177-3AD203B41FA5}">
                      <a16:colId xmlns:a16="http://schemas.microsoft.com/office/drawing/2014/main" val="1792023387"/>
                    </a:ext>
                  </a:extLst>
                </a:gridCol>
                <a:gridCol w="1452978">
                  <a:extLst>
                    <a:ext uri="{9D8B030D-6E8A-4147-A177-3AD203B41FA5}">
                      <a16:colId xmlns:a16="http://schemas.microsoft.com/office/drawing/2014/main" val="1820648888"/>
                    </a:ext>
                  </a:extLst>
                </a:gridCol>
                <a:gridCol w="395633">
                  <a:extLst>
                    <a:ext uri="{9D8B030D-6E8A-4147-A177-3AD203B41FA5}">
                      <a16:colId xmlns:a16="http://schemas.microsoft.com/office/drawing/2014/main" val="3173252016"/>
                    </a:ext>
                  </a:extLst>
                </a:gridCol>
                <a:gridCol w="1351896">
                  <a:extLst>
                    <a:ext uri="{9D8B030D-6E8A-4147-A177-3AD203B41FA5}">
                      <a16:colId xmlns:a16="http://schemas.microsoft.com/office/drawing/2014/main" val="1407362863"/>
                    </a:ext>
                  </a:extLst>
                </a:gridCol>
                <a:gridCol w="1025525">
                  <a:extLst>
                    <a:ext uri="{9D8B030D-6E8A-4147-A177-3AD203B41FA5}">
                      <a16:colId xmlns:a16="http://schemas.microsoft.com/office/drawing/2014/main" val="3577145247"/>
                    </a:ext>
                  </a:extLst>
                </a:gridCol>
              </a:tblGrid>
              <a:tr h="771525">
                <a:tc>
                  <a:txBody>
                    <a:bodyPr/>
                    <a:lstStyle/>
                    <a:p>
                      <a:pPr algn="ctr"/>
                      <a:r>
                        <a:rPr lang="en-GB" dirty="0">
                          <a:solidFill>
                            <a:schemeClr val="tx1"/>
                          </a:solidFill>
                          <a:latin typeface="Letterjoin-Air No-Lead 36" panose="02000805000000020003" pitchFamily="50" charset="0"/>
                        </a:rPr>
                        <a:t>Look and Say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9">
                  <a:txBody>
                    <a:bodyPr/>
                    <a:lstStyle/>
                    <a:p>
                      <a:pPr algn="ctr"/>
                      <a:r>
                        <a:rPr lang="en-GB" dirty="0">
                          <a:solidFill>
                            <a:schemeClr val="tx1"/>
                          </a:solidFill>
                          <a:latin typeface="Letterjoin-Air No-Lead 36" panose="02000805000000020003" pitchFamily="50" charset="0"/>
                        </a:rPr>
                        <a:t>Cover</a:t>
                      </a: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dirty="0">
                          <a:solidFill>
                            <a:schemeClr val="tx1"/>
                          </a:solidFill>
                          <a:latin typeface="Letterjoin-Air No-Lead 36" panose="02000805000000020003" pitchFamily="50" charset="0"/>
                        </a:rPr>
                        <a:t>Write </a:t>
                      </a:r>
                    </a:p>
                    <a:p>
                      <a:pPr algn="ctr"/>
                      <a:r>
                        <a:rPr lang="en-GB" dirty="0">
                          <a:solidFill>
                            <a:schemeClr val="accent6"/>
                          </a:solidFill>
                          <a:latin typeface="Letterjoin-Air No-Lead 36" panose="02000805000000020003" pitchFamily="50" charset="0"/>
                        </a:rPr>
                        <a:t>1</a:t>
                      </a:r>
                      <a:r>
                        <a:rPr lang="en-GB" baseline="30000" dirty="0">
                          <a:solidFill>
                            <a:schemeClr val="accent6"/>
                          </a:solidFill>
                          <a:latin typeface="Letterjoin-Air No-Lead 36" panose="02000805000000020003" pitchFamily="50" charset="0"/>
                        </a:rPr>
                        <a:t>st</a:t>
                      </a:r>
                      <a:r>
                        <a:rPr lang="en-GB" dirty="0">
                          <a:solidFill>
                            <a:schemeClr val="accent6"/>
                          </a:solidFill>
                          <a:latin typeface="Letterjoin-Air No-Lead 36" panose="02000805000000020003" pitchFamily="50" charset="0"/>
                        </a:rPr>
                        <a:t> try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9">
                  <a:txBody>
                    <a:bodyPr/>
                    <a:lstStyle/>
                    <a:p>
                      <a:pPr algn="ctr"/>
                      <a:r>
                        <a:rPr lang="en-GB" dirty="0">
                          <a:solidFill>
                            <a:schemeClr val="tx1"/>
                          </a:solidFill>
                          <a:latin typeface="SassoonPrimaryInfant" pitchFamily="2" charset="0"/>
                        </a:rPr>
                        <a:t>Check and Cover again</a:t>
                      </a: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dirty="0">
                          <a:solidFill>
                            <a:schemeClr val="tx1"/>
                          </a:solidFill>
                          <a:latin typeface="SassoonPrimaryInfant" pitchFamily="2" charset="0"/>
                        </a:rPr>
                        <a:t>Write </a:t>
                      </a:r>
                    </a:p>
                    <a:p>
                      <a:pPr algn="ctr"/>
                      <a:r>
                        <a:rPr lang="en-GB" dirty="0">
                          <a:solidFill>
                            <a:schemeClr val="accent6"/>
                          </a:solidFill>
                          <a:latin typeface="SassoonPrimaryInfant" pitchFamily="2" charset="0"/>
                        </a:rPr>
                        <a:t>2</a:t>
                      </a:r>
                      <a:r>
                        <a:rPr lang="en-GB" baseline="30000" dirty="0">
                          <a:solidFill>
                            <a:schemeClr val="accent6"/>
                          </a:solidFill>
                          <a:latin typeface="SassoonPrimaryInfant" pitchFamily="2" charset="0"/>
                        </a:rPr>
                        <a:t>nd</a:t>
                      </a:r>
                      <a:r>
                        <a:rPr lang="en-GB" dirty="0">
                          <a:solidFill>
                            <a:schemeClr val="accent6"/>
                          </a:solidFill>
                          <a:latin typeface="SassoonPrimaryInfant" pitchFamily="2" charset="0"/>
                        </a:rPr>
                        <a:t> try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dirty="0">
                          <a:solidFill>
                            <a:schemeClr val="tx1"/>
                          </a:solidFill>
                          <a:latin typeface="SassoonPrimaryInfant" pitchFamily="2" charset="0"/>
                        </a:rPr>
                        <a:t>Check</a:t>
                      </a:r>
                    </a:p>
                    <a:p>
                      <a:pPr algn="ctr"/>
                      <a:r>
                        <a:rPr lang="en-GB" dirty="0">
                          <a:solidFill>
                            <a:schemeClr val="accent6"/>
                          </a:solidFill>
                          <a:latin typeface="SassoonPrimaryInfant" pitchFamily="2" charset="0"/>
                          <a:sym typeface="Wingdings" panose="05000000000000000000" pitchFamily="2" charset="2"/>
                        </a:rPr>
                        <a:t></a:t>
                      </a:r>
                      <a:endParaRPr lang="en-GB" dirty="0">
                        <a:solidFill>
                          <a:schemeClr val="accent6"/>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6582207"/>
                  </a:ext>
                </a:extLst>
              </a:tr>
              <a:tr h="771525">
                <a:tc>
                  <a:txBody>
                    <a:bodyPr/>
                    <a:lstStyle/>
                    <a:p>
                      <a:pPr algn="ctr"/>
                      <a:r>
                        <a:rPr lang="en-GB" sz="2000" dirty="0">
                          <a:solidFill>
                            <a:schemeClr val="tx1"/>
                          </a:solidFill>
                          <a:latin typeface="Letterjoin-Air No-Lead 36" panose="02000805000000020003" pitchFamily="50" charset="0"/>
                        </a:rPr>
                        <a:t>banner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9185160"/>
                  </a:ext>
                </a:extLst>
              </a:tr>
              <a:tr h="771525">
                <a:tc>
                  <a:txBody>
                    <a:bodyPr/>
                    <a:lstStyle/>
                    <a:p>
                      <a:pPr algn="ctr"/>
                      <a:r>
                        <a:rPr lang="en-GB" sz="2400" dirty="0">
                          <a:solidFill>
                            <a:schemeClr val="tx1"/>
                          </a:solidFill>
                          <a:latin typeface="Letterjoin-Air No-Lead 36" panose="02000805000000020003" pitchFamily="50" charset="0"/>
                        </a:rPr>
                        <a:t>done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15309115"/>
                  </a:ext>
                </a:extLst>
              </a:tr>
              <a:tr h="771525">
                <a:tc>
                  <a:txBody>
                    <a:bodyPr/>
                    <a:lstStyle/>
                    <a:p>
                      <a:pPr algn="ctr"/>
                      <a:r>
                        <a:rPr lang="en-GB" sz="2400" dirty="0">
                          <a:solidFill>
                            <a:schemeClr val="tx1"/>
                          </a:solidFill>
                          <a:latin typeface="Letterjoin-Air No-Lead 36" panose="02000805000000020003" pitchFamily="50" charset="0"/>
                        </a:rPr>
                        <a:t>gnash</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51073814"/>
                  </a:ext>
                </a:extLst>
              </a:tr>
              <a:tr h="771525">
                <a:tc>
                  <a:txBody>
                    <a:bodyPr/>
                    <a:lstStyle/>
                    <a:p>
                      <a:pPr algn="ctr"/>
                      <a:r>
                        <a:rPr lang="en-GB" sz="2400" dirty="0">
                          <a:solidFill>
                            <a:schemeClr val="tx1"/>
                          </a:solidFill>
                          <a:latin typeface="Letterjoin-Air No-Lead 36" panose="02000805000000020003" pitchFamily="50" charset="0"/>
                        </a:rPr>
                        <a:t>knee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17675969"/>
                  </a:ext>
                </a:extLst>
              </a:tr>
              <a:tr h="771525">
                <a:tc>
                  <a:txBody>
                    <a:bodyPr/>
                    <a:lstStyle/>
                    <a:p>
                      <a:pPr algn="ctr"/>
                      <a:r>
                        <a:rPr lang="en-GB" sz="2400" dirty="0">
                          <a:solidFill>
                            <a:schemeClr val="tx1"/>
                          </a:solidFill>
                          <a:latin typeface="Letterjoin-Air No-Lead 36" panose="02000805000000020003" pitchFamily="50" charset="0"/>
                        </a:rPr>
                        <a:t>knew</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30258273"/>
                  </a:ext>
                </a:extLst>
              </a:tr>
              <a:tr h="771525">
                <a:tc>
                  <a:txBody>
                    <a:bodyPr/>
                    <a:lstStyle/>
                    <a:p>
                      <a:pPr algn="ctr"/>
                      <a:r>
                        <a:rPr lang="en-GB" sz="2400" dirty="0">
                          <a:solidFill>
                            <a:schemeClr val="tx1"/>
                          </a:solidFill>
                          <a:latin typeface="Letterjoin-Air No-Lead 36" panose="02000805000000020003" pitchFamily="50" charset="0"/>
                        </a:rPr>
                        <a:t>nail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88069858"/>
                  </a:ext>
                </a:extLst>
              </a:tr>
              <a:tr h="771525">
                <a:tc>
                  <a:txBody>
                    <a:bodyPr/>
                    <a:lstStyle/>
                    <a:p>
                      <a:pPr algn="ctr"/>
                      <a:r>
                        <a:rPr lang="en-GB" sz="2400" dirty="0">
                          <a:solidFill>
                            <a:schemeClr val="tx1"/>
                          </a:solidFill>
                          <a:latin typeface="Letterjoin-Air No-Lead 36" panose="02000805000000020003" pitchFamily="50" charset="0"/>
                        </a:rPr>
                        <a:t>reign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99412747"/>
                  </a:ext>
                </a:extLst>
              </a:tr>
              <a:tr h="771525">
                <a:tc>
                  <a:txBody>
                    <a:bodyPr/>
                    <a:lstStyle/>
                    <a:p>
                      <a:pPr algn="ctr"/>
                      <a:r>
                        <a:rPr lang="en-GB" sz="2400" dirty="0">
                          <a:solidFill>
                            <a:srgbClr val="FF0000"/>
                          </a:solidFill>
                          <a:latin typeface="Letterjoin-Air No-Lead 36" panose="02000805000000020003" pitchFamily="50" charset="0"/>
                        </a:rPr>
                        <a:t>old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155585865"/>
                  </a:ext>
                </a:extLst>
              </a:tr>
              <a:tr h="771525">
                <a:tc>
                  <a:txBody>
                    <a:bodyPr/>
                    <a:lstStyle/>
                    <a:p>
                      <a:pPr algn="ctr"/>
                      <a:r>
                        <a:rPr lang="en-GB" sz="2000" dirty="0">
                          <a:solidFill>
                            <a:srgbClr val="FF0000"/>
                          </a:solidFill>
                          <a:latin typeface="Letterjoin-Air No-Lead 36" panose="02000805000000020003" pitchFamily="50" charset="0"/>
                        </a:rPr>
                        <a:t>only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Letterjoin-Air No-Lead 36" panose="02000805000000020003" pitchFamily="50"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35398224"/>
                  </a:ext>
                </a:extLst>
              </a:tr>
              <a:tr h="771525">
                <a:tc>
                  <a:txBody>
                    <a:bodyPr/>
                    <a:lstStyle/>
                    <a:p>
                      <a:pPr algn="ctr"/>
                      <a:r>
                        <a:rPr lang="en-GB" sz="2000" dirty="0">
                          <a:solidFill>
                            <a:srgbClr val="FF0000"/>
                          </a:solidFill>
                          <a:latin typeface="Letterjoin-Air No-Lead 36" panose="02000805000000020003" pitchFamily="50" charset="0"/>
                        </a:rPr>
                        <a:t>parents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Letterjoin-Air No-Lead 36" panose="02000805000000020003" pitchFamily="50"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52985508"/>
                  </a:ext>
                </a:extLst>
              </a:tr>
            </a:tbl>
          </a:graphicData>
        </a:graphic>
      </p:graphicFrame>
    </p:spTree>
    <p:extLst>
      <p:ext uri="{BB962C8B-B14F-4D97-AF65-F5344CB8AC3E}">
        <p14:creationId xmlns:p14="http://schemas.microsoft.com/office/powerpoint/2010/main" val="29236233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7"/>
          <p:cNvSpPr txBox="1">
            <a:spLocks noChangeArrowheads="1"/>
          </p:cNvSpPr>
          <p:nvPr/>
        </p:nvSpPr>
        <p:spPr bwMode="auto">
          <a:xfrm>
            <a:off x="295736" y="579062"/>
            <a:ext cx="6119813" cy="10429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2800" b="0" i="0" u="none" strike="noStrike" cap="none" normalizeH="0" baseline="0" dirty="0">
                <a:ln>
                  <a:noFill/>
                </a:ln>
                <a:solidFill>
                  <a:srgbClr val="000000"/>
                </a:solidFill>
                <a:effectLst/>
                <a:latin typeface="SassoonPrimaryInfant" pitchFamily="2" charset="0"/>
              </a:rPr>
              <a:t>Test Page</a:t>
            </a: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GB" altLang="en-US" sz="1000" b="0" i="0" u="none" strike="noStrike" cap="none" normalizeH="0" baseline="0" dirty="0">
              <a:ln>
                <a:noFill/>
              </a:ln>
              <a:solidFill>
                <a:srgbClr val="000000"/>
              </a:solidFill>
              <a:effectLst/>
              <a:latin typeface="SassoonPrimaryInfant" pitchFamily="2"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1400" b="0" i="0" u="none" strike="noStrike" cap="none" normalizeH="0" baseline="0" dirty="0">
                <a:ln>
                  <a:noFill/>
                </a:ln>
                <a:solidFill>
                  <a:srgbClr val="000000"/>
                </a:solidFill>
                <a:effectLst/>
                <a:latin typeface="SassoonPrimaryInfant" pitchFamily="2" charset="0"/>
              </a:rPr>
              <a:t>This page will be completed at school.</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graphicFrame>
        <p:nvGraphicFramePr>
          <p:cNvPr id="7" name="Table 6"/>
          <p:cNvGraphicFramePr>
            <a:graphicFrameLocks noGrp="1"/>
          </p:cNvGraphicFramePr>
          <p:nvPr/>
        </p:nvGraphicFramePr>
        <p:xfrm>
          <a:off x="574912" y="1622050"/>
          <a:ext cx="5708176" cy="6298440"/>
        </p:xfrm>
        <a:graphic>
          <a:graphicData uri="http://schemas.openxmlformats.org/drawingml/2006/table">
            <a:tbl>
              <a:tblPr firstRow="1" bandRow="1">
                <a:tableStyleId>{5C22544A-7EE6-4342-B048-85BDC9FD1C3A}</a:tableStyleId>
              </a:tblPr>
              <a:tblGrid>
                <a:gridCol w="986051">
                  <a:extLst>
                    <a:ext uri="{9D8B030D-6E8A-4147-A177-3AD203B41FA5}">
                      <a16:colId xmlns:a16="http://schemas.microsoft.com/office/drawing/2014/main" val="455432837"/>
                    </a:ext>
                  </a:extLst>
                </a:gridCol>
                <a:gridCol w="4722125">
                  <a:extLst>
                    <a:ext uri="{9D8B030D-6E8A-4147-A177-3AD203B41FA5}">
                      <a16:colId xmlns:a16="http://schemas.microsoft.com/office/drawing/2014/main" val="1869682405"/>
                    </a:ext>
                  </a:extLst>
                </a:gridCol>
              </a:tblGrid>
              <a:tr h="629844">
                <a:tc>
                  <a:txBody>
                    <a:bodyPr/>
                    <a:lstStyle/>
                    <a:p>
                      <a:pPr algn="ctr"/>
                      <a:r>
                        <a:rPr lang="en-GB" sz="2400" b="0" dirty="0">
                          <a:solidFill>
                            <a:schemeClr val="tx1"/>
                          </a:solidFill>
                          <a:latin typeface="SassoonPrimaryInfant" pitchFamily="2" charset="0"/>
                        </a:rPr>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90092317"/>
                  </a:ext>
                </a:extLst>
              </a:tr>
              <a:tr h="629844">
                <a:tc>
                  <a:txBody>
                    <a:bodyPr/>
                    <a:lstStyle/>
                    <a:p>
                      <a:pPr algn="ctr"/>
                      <a:r>
                        <a:rPr lang="en-GB" sz="2400" dirty="0">
                          <a:solidFill>
                            <a:schemeClr val="tx1"/>
                          </a:solidFill>
                          <a:latin typeface="SassoonPrimaryInfant" pitchFamily="2" charset="0"/>
                        </a:rPr>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24880372"/>
                  </a:ext>
                </a:extLst>
              </a:tr>
              <a:tr h="629844">
                <a:tc>
                  <a:txBody>
                    <a:bodyPr/>
                    <a:lstStyle/>
                    <a:p>
                      <a:pPr algn="ctr"/>
                      <a:r>
                        <a:rPr lang="en-GB" sz="2400" dirty="0">
                          <a:solidFill>
                            <a:schemeClr val="tx1"/>
                          </a:solidFill>
                          <a:latin typeface="SassoonPrimaryInfant" pitchFamily="2" charset="0"/>
                        </a:rPr>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58687847"/>
                  </a:ext>
                </a:extLst>
              </a:tr>
              <a:tr h="629844">
                <a:tc>
                  <a:txBody>
                    <a:bodyPr/>
                    <a:lstStyle/>
                    <a:p>
                      <a:pPr algn="ctr"/>
                      <a:r>
                        <a:rPr lang="en-GB" sz="2400" dirty="0">
                          <a:solidFill>
                            <a:schemeClr val="tx1"/>
                          </a:solidFill>
                          <a:latin typeface="SassoonPrimaryInfant" pitchFamily="2" charset="0"/>
                        </a:rPr>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97083705"/>
                  </a:ext>
                </a:extLst>
              </a:tr>
              <a:tr h="629844">
                <a:tc>
                  <a:txBody>
                    <a:bodyPr/>
                    <a:lstStyle/>
                    <a:p>
                      <a:pPr algn="ctr"/>
                      <a:r>
                        <a:rPr lang="en-GB" sz="2400" dirty="0">
                          <a:solidFill>
                            <a:schemeClr val="tx1"/>
                          </a:solidFill>
                          <a:latin typeface="SassoonPrimaryInfant" pitchFamily="2" charset="0"/>
                        </a:rPr>
                        <a:t>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85967891"/>
                  </a:ext>
                </a:extLst>
              </a:tr>
              <a:tr h="629844">
                <a:tc>
                  <a:txBody>
                    <a:bodyPr/>
                    <a:lstStyle/>
                    <a:p>
                      <a:pPr algn="ctr"/>
                      <a:r>
                        <a:rPr lang="en-GB" sz="2400" dirty="0">
                          <a:solidFill>
                            <a:schemeClr val="tx1"/>
                          </a:solidFill>
                          <a:latin typeface="SassoonPrimaryInfant" pitchFamily="2" charset="0"/>
                        </a:rPr>
                        <a:t>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91216123"/>
                  </a:ext>
                </a:extLst>
              </a:tr>
              <a:tr h="629844">
                <a:tc>
                  <a:txBody>
                    <a:bodyPr/>
                    <a:lstStyle/>
                    <a:p>
                      <a:pPr algn="ctr"/>
                      <a:r>
                        <a:rPr lang="en-GB" sz="2400" dirty="0">
                          <a:solidFill>
                            <a:schemeClr val="tx1"/>
                          </a:solidFill>
                          <a:latin typeface="SassoonPrimaryInfant" pitchFamily="2" charset="0"/>
                        </a:rPr>
                        <a:t>7.</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98496034"/>
                  </a:ext>
                </a:extLst>
              </a:tr>
              <a:tr h="629844">
                <a:tc>
                  <a:txBody>
                    <a:bodyPr/>
                    <a:lstStyle/>
                    <a:p>
                      <a:pPr algn="ctr"/>
                      <a:r>
                        <a:rPr lang="en-GB" sz="2400" dirty="0">
                          <a:solidFill>
                            <a:schemeClr val="tx1"/>
                          </a:solidFill>
                          <a:latin typeface="SassoonPrimaryInfant" pitchFamily="2" charset="0"/>
                        </a:rPr>
                        <a:t>8.</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69633985"/>
                  </a:ext>
                </a:extLst>
              </a:tr>
              <a:tr h="629844">
                <a:tc>
                  <a:txBody>
                    <a:bodyPr/>
                    <a:lstStyle/>
                    <a:p>
                      <a:pPr algn="ctr"/>
                      <a:r>
                        <a:rPr lang="en-US" sz="2400" dirty="0">
                          <a:solidFill>
                            <a:schemeClr val="tx1"/>
                          </a:solidFill>
                          <a:latin typeface="SassoonPrimaryInfant" pitchFamily="2" charset="0"/>
                        </a:rPr>
                        <a:t>9.</a:t>
                      </a:r>
                      <a:endParaRPr lang="en-GB" sz="2400"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45690601"/>
                  </a:ext>
                </a:extLst>
              </a:tr>
              <a:tr h="629844">
                <a:tc>
                  <a:txBody>
                    <a:bodyPr/>
                    <a:lstStyle/>
                    <a:p>
                      <a:pPr algn="ctr"/>
                      <a:r>
                        <a:rPr lang="en-US" sz="2400" dirty="0">
                          <a:solidFill>
                            <a:schemeClr val="tx1"/>
                          </a:solidFill>
                          <a:latin typeface="SassoonPrimaryInfant" pitchFamily="2" charset="0"/>
                        </a:rPr>
                        <a:t>10.</a:t>
                      </a:r>
                      <a:endParaRPr lang="en-GB" sz="2400"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15196350"/>
                  </a:ext>
                </a:extLst>
              </a:tr>
            </a:tbl>
          </a:graphicData>
        </a:graphic>
      </p:graphicFrame>
      <p:sp>
        <p:nvSpPr>
          <p:cNvPr id="8" name="Text Box 9"/>
          <p:cNvSpPr txBox="1">
            <a:spLocks noChangeArrowheads="1"/>
          </p:cNvSpPr>
          <p:nvPr/>
        </p:nvSpPr>
        <p:spPr bwMode="auto">
          <a:xfrm>
            <a:off x="854748" y="8562924"/>
            <a:ext cx="3901372" cy="5762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GB" altLang="en-US" sz="2600" b="0" i="0" u="none" strike="noStrike" cap="none" normalizeH="0" baseline="0" dirty="0">
                <a:ln>
                  <a:noFill/>
                </a:ln>
                <a:solidFill>
                  <a:srgbClr val="000000"/>
                </a:solidFill>
                <a:effectLst/>
                <a:latin typeface="SassoonPrimaryInfant" pitchFamily="2" charset="0"/>
              </a:rPr>
              <a:t>My spelling score is ____</a:t>
            </a:r>
          </a:p>
          <a:p>
            <a:pPr marL="0" marR="0" lvl="0" indent="0" defTabSz="914400" rtl="0" eaLnBrk="0" fontAlgn="base" latinLnBrk="0" hangingPunct="0">
              <a:lnSpc>
                <a:spcPct val="100000"/>
              </a:lnSpc>
              <a:spcBef>
                <a:spcPct val="0"/>
              </a:spcBef>
              <a:spcAft>
                <a:spcPct val="0"/>
              </a:spcAft>
              <a:buClrTx/>
              <a:buSzTx/>
              <a:buFontTx/>
              <a:buNone/>
              <a:tabLst/>
            </a:pPr>
            <a:r>
              <a:rPr lang="en-GB" altLang="en-US" sz="2600" dirty="0">
                <a:solidFill>
                  <a:srgbClr val="000000"/>
                </a:solidFill>
                <a:latin typeface="SassoonPrimaryInfant" pitchFamily="2" charset="0"/>
              </a:rPr>
              <a:t>My arithmetic score is____</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pic>
        <p:nvPicPr>
          <p:cNvPr id="1030" name="Picture 6" descr="Yellow Pencil">
            <a:extLst>
              <a:ext uri="{FF2B5EF4-FFF2-40B4-BE49-F238E27FC236}">
                <a16:creationId xmlns:a16="http://schemas.microsoft.com/office/drawing/2014/main" id="{AA4C22B6-F150-4B89-BB1E-1309B7E7AE12}"/>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9306372">
            <a:off x="4851276" y="7911580"/>
            <a:ext cx="920566" cy="1302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29325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p:cNvSpPr txBox="1">
            <a:spLocks noChangeArrowheads="1"/>
          </p:cNvSpPr>
          <p:nvPr/>
        </p:nvSpPr>
        <p:spPr bwMode="auto">
          <a:xfrm>
            <a:off x="330200" y="501650"/>
            <a:ext cx="6119813" cy="4962506"/>
          </a:xfrm>
          <a:prstGeom prst="rect">
            <a:avLst/>
          </a:prstGeom>
          <a:noFill/>
          <a:ln w="3175" algn="in">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2000" b="0" i="0" u="sng" strike="noStrike" cap="none" normalizeH="0" baseline="0" dirty="0">
                <a:ln>
                  <a:noFill/>
                </a:ln>
                <a:solidFill>
                  <a:srgbClr val="000000"/>
                </a:solidFill>
                <a:effectLst/>
                <a:latin typeface="Letter-join No-Lead 36" panose="02000503000000020003" pitchFamily="50" charset="0"/>
              </a:rPr>
              <a:t>Note to Parents</a:t>
            </a: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GB" altLang="en-US" sz="2000" b="0" i="0" u="sng" strike="noStrike" cap="none" normalizeH="0" baseline="0" dirty="0">
              <a:ln>
                <a:noFill/>
              </a:ln>
              <a:solidFill>
                <a:srgbClr val="000000"/>
              </a:solidFill>
              <a:effectLst/>
              <a:latin typeface="Letter-join No-Lead 36" panose="02000503000000020003" pitchFamily="50"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2000" b="0" i="0" u="none" strike="noStrike" cap="none" normalizeH="0" baseline="0" dirty="0">
                <a:ln>
                  <a:noFill/>
                </a:ln>
                <a:solidFill>
                  <a:srgbClr val="000000"/>
                </a:solidFill>
                <a:effectLst/>
                <a:latin typeface="Letter-join No-Lead 36" panose="02000503000000020003" pitchFamily="50" charset="0"/>
              </a:rPr>
              <a:t>This book contains the spelling that your child needs to learn each week for this term. There are ten spellings to learn each week, taken</a:t>
            </a:r>
            <a:r>
              <a:rPr kumimoji="0" lang="en-GB" altLang="en-US" sz="2000" b="0" i="0" u="none" strike="noStrike" cap="none" normalizeH="0" dirty="0">
                <a:ln>
                  <a:noFill/>
                </a:ln>
                <a:solidFill>
                  <a:srgbClr val="000000"/>
                </a:solidFill>
                <a:effectLst/>
                <a:latin typeface="Letter-join No-Lead 36" panose="02000503000000020003" pitchFamily="50" charset="0"/>
              </a:rPr>
              <a:t> from the</a:t>
            </a:r>
            <a:r>
              <a:rPr kumimoji="0" lang="en-GB" altLang="en-US" sz="2000" b="0" i="0" u="none" strike="noStrike" cap="none" normalizeH="0" baseline="0" dirty="0">
                <a:ln>
                  <a:noFill/>
                </a:ln>
                <a:solidFill>
                  <a:srgbClr val="000000"/>
                </a:solidFill>
                <a:effectLst/>
                <a:latin typeface="Letter-join No-Lead 36" panose="02000503000000020003" pitchFamily="50" charset="0"/>
              </a:rPr>
              <a:t> phonics sounds that</a:t>
            </a:r>
            <a:r>
              <a:rPr kumimoji="0" lang="en-GB" altLang="en-US" sz="2000" b="0" i="0" u="none" strike="noStrike" cap="none" normalizeH="0" dirty="0">
                <a:ln>
                  <a:noFill/>
                </a:ln>
                <a:solidFill>
                  <a:srgbClr val="000000"/>
                </a:solidFill>
                <a:effectLst/>
                <a:latin typeface="Letter-join No-Lead 36" panose="02000503000000020003" pitchFamily="50" charset="0"/>
              </a:rPr>
              <a:t> have been taught in class</a:t>
            </a:r>
            <a:r>
              <a:rPr kumimoji="0" lang="en-GB" altLang="en-US" sz="2000" b="0" i="0" u="none" strike="noStrike" cap="none" normalizeH="0" baseline="0" dirty="0">
                <a:ln>
                  <a:noFill/>
                </a:ln>
                <a:solidFill>
                  <a:srgbClr val="000000"/>
                </a:solidFill>
                <a:effectLst/>
                <a:latin typeface="Letter-join No-Lead 36" panose="02000503000000020003" pitchFamily="50" charset="0"/>
              </a:rPr>
              <a:t>. </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2000" b="0" i="0" u="none" strike="noStrike" cap="none" normalizeH="0" baseline="0" dirty="0">
                <a:ln>
                  <a:noFill/>
                </a:ln>
                <a:solidFill>
                  <a:srgbClr val="000000"/>
                </a:solidFill>
                <a:effectLst/>
                <a:latin typeface="Letter-join No-Lead 36" panose="02000503000000020003" pitchFamily="50" charset="0"/>
              </a:rPr>
              <a:t>This book then needs to be returned to school every Friday, so child can complete their </a:t>
            </a:r>
            <a:r>
              <a:rPr lang="en-GB" altLang="en-US" sz="2000" dirty="0">
                <a:solidFill>
                  <a:srgbClr val="000000"/>
                </a:solidFill>
                <a:latin typeface="Letter-join No-Lead 36" panose="02000503000000020003" pitchFamily="50" charset="0"/>
              </a:rPr>
              <a:t>weekly </a:t>
            </a:r>
            <a:r>
              <a:rPr kumimoji="0" lang="en-GB" altLang="en-US" sz="2000" b="0" i="0" u="none" strike="noStrike" cap="none" normalizeH="0" baseline="0" dirty="0">
                <a:ln>
                  <a:noFill/>
                </a:ln>
                <a:solidFill>
                  <a:srgbClr val="000000"/>
                </a:solidFill>
                <a:effectLst/>
                <a:latin typeface="Letter-join No-Lead 36" panose="02000503000000020003" pitchFamily="50" charset="0"/>
              </a:rPr>
              <a:t>tests in it. The book will then be sent home again on the Friday evening so you can see how well your child has done, and learn the following week’s spellings. Any assistance that you can give your child would be greatly appreciate. </a:t>
            </a: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GB" altLang="en-US" sz="2000" b="0" i="0" u="none" strike="noStrike" cap="none" normalizeH="0" baseline="0" dirty="0">
              <a:ln>
                <a:noFill/>
              </a:ln>
              <a:solidFill>
                <a:srgbClr val="000000"/>
              </a:solidFill>
              <a:effectLst/>
              <a:latin typeface="Letter-join No-Lead 36" panose="02000503000000020003" pitchFamily="50"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2000" b="0" i="0" u="none" strike="noStrike" cap="none" normalizeH="0" baseline="0" dirty="0">
                <a:ln>
                  <a:noFill/>
                </a:ln>
                <a:solidFill>
                  <a:srgbClr val="000000"/>
                </a:solidFill>
                <a:effectLst/>
                <a:latin typeface="Letter-join No-Lead 36" panose="02000503000000020003" pitchFamily="50" charset="0"/>
              </a:rPr>
              <a:t>Many Thanks</a:t>
            </a:r>
            <a:endParaRPr kumimoji="0" lang="en-GB" altLang="en-US" sz="2000" b="0" i="0" u="none" strike="noStrike" cap="none" normalizeH="0" baseline="0" dirty="0">
              <a:ln>
                <a:noFill/>
              </a:ln>
              <a:solidFill>
                <a:srgbClr val="000000"/>
              </a:solidFill>
              <a:effectLst/>
              <a:latin typeface="SassoonPrimaryInfant" pitchFamily="2"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2000" b="0" i="0" u="none" strike="noStrike" cap="none" normalizeH="0" baseline="0" dirty="0">
                <a:ln>
                  <a:noFill/>
                </a:ln>
                <a:solidFill>
                  <a:srgbClr val="000000"/>
                </a:solidFill>
                <a:effectLst/>
                <a:latin typeface="SassoonPrimaryInfant" pitchFamily="2" charset="0"/>
              </a:rPr>
              <a:t>Mrs </a:t>
            </a:r>
            <a:r>
              <a:rPr lang="en-GB" altLang="en-US" sz="2000" dirty="0">
                <a:solidFill>
                  <a:srgbClr val="000000"/>
                </a:solidFill>
                <a:latin typeface="SassoonPrimaryInfant" pitchFamily="2" charset="0"/>
              </a:rPr>
              <a:t>McHugh</a:t>
            </a:r>
            <a:endParaRPr kumimoji="0" lang="en-US" altLang="en-US" sz="2000" b="0" i="0" u="none" strike="noStrike" cap="none" normalizeH="0" baseline="0" dirty="0">
              <a:ln>
                <a:noFill/>
              </a:ln>
              <a:solidFill>
                <a:schemeClr val="tx1"/>
              </a:solidFill>
              <a:effectLst/>
              <a:latin typeface="Arial" panose="020B0604020202020204" pitchFamily="34" charset="0"/>
            </a:endParaRPr>
          </a:p>
        </p:txBody>
      </p:sp>
      <p:pic>
        <p:nvPicPr>
          <p:cNvPr id="4098" name="Picture 2" descr="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9383" y="6051488"/>
            <a:ext cx="4369666" cy="813814"/>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439383" y="7076940"/>
            <a:ext cx="6010630" cy="1200329"/>
          </a:xfrm>
          <a:prstGeom prst="rect">
            <a:avLst/>
          </a:prstGeom>
          <a:noFill/>
        </p:spPr>
        <p:txBody>
          <a:bodyPr wrap="square" rtlCol="0">
            <a:spAutoFit/>
          </a:bodyPr>
          <a:lstStyle/>
          <a:p>
            <a:r>
              <a:rPr lang="en-GB" sz="2400" dirty="0">
                <a:latin typeface="Letter-join No-Lead 36" panose="02000503000000020003" pitchFamily="50" charset="0"/>
              </a:rPr>
              <a:t>Don’t forget to use spelling shed, where you can play games connected to each week’s spellings. </a:t>
            </a:r>
          </a:p>
        </p:txBody>
      </p:sp>
      <p:sp>
        <p:nvSpPr>
          <p:cNvPr id="6" name="TextBox 5"/>
          <p:cNvSpPr txBox="1"/>
          <p:nvPr/>
        </p:nvSpPr>
        <p:spPr>
          <a:xfrm>
            <a:off x="407987" y="8277269"/>
            <a:ext cx="5268036" cy="369332"/>
          </a:xfrm>
          <a:prstGeom prst="rect">
            <a:avLst/>
          </a:prstGeom>
          <a:noFill/>
        </p:spPr>
        <p:txBody>
          <a:bodyPr wrap="square" rtlCol="0">
            <a:spAutoFit/>
          </a:bodyPr>
          <a:lstStyle/>
          <a:p>
            <a:r>
              <a:rPr lang="en-GB" dirty="0"/>
              <a:t>https://www.spellingshed.com/en-gb</a:t>
            </a:r>
          </a:p>
        </p:txBody>
      </p:sp>
    </p:spTree>
    <p:extLst>
      <p:ext uri="{BB962C8B-B14F-4D97-AF65-F5344CB8AC3E}">
        <p14:creationId xmlns:p14="http://schemas.microsoft.com/office/powerpoint/2010/main" val="11819097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52425" y="65365"/>
            <a:ext cx="6153150" cy="1477328"/>
          </a:xfrm>
          <a:prstGeom prst="rect">
            <a:avLst/>
          </a:prstGeom>
          <a:noFill/>
        </p:spPr>
        <p:txBody>
          <a:bodyPr wrap="square" rtlCol="0">
            <a:spAutoFit/>
          </a:bodyPr>
          <a:lstStyle/>
          <a:p>
            <a:pPr algn="ctr"/>
            <a:r>
              <a:rPr lang="en-GB" dirty="0">
                <a:latin typeface="SassoonPrimaryInfant" pitchFamily="2" charset="0"/>
              </a:rPr>
              <a:t>Week 1</a:t>
            </a:r>
          </a:p>
          <a:p>
            <a:pPr algn="ctr"/>
            <a:r>
              <a:rPr lang="en-GB" b="1" dirty="0">
                <a:latin typeface="SassoonPrimaryInfant" pitchFamily="2" charset="0"/>
              </a:rPr>
              <a:t>/d/</a:t>
            </a:r>
          </a:p>
          <a:p>
            <a:pPr algn="ctr"/>
            <a:r>
              <a:rPr lang="en-GB" u="sng" dirty="0">
                <a:latin typeface="SassoonPrimaryInfant" pitchFamily="2" charset="0"/>
              </a:rPr>
              <a:t>Date of test: Thursday 7</a:t>
            </a:r>
            <a:r>
              <a:rPr lang="en-GB" u="sng" baseline="30000" dirty="0">
                <a:latin typeface="SassoonPrimaryInfant" pitchFamily="2" charset="0"/>
              </a:rPr>
              <a:t>th</a:t>
            </a:r>
            <a:r>
              <a:rPr lang="en-GB" u="sng" dirty="0">
                <a:latin typeface="SassoonPrimaryInfant" pitchFamily="2" charset="0"/>
              </a:rPr>
              <a:t> November </a:t>
            </a:r>
          </a:p>
          <a:p>
            <a:pPr algn="ctr"/>
            <a:endParaRPr lang="en-GB" u="sng" dirty="0">
              <a:solidFill>
                <a:schemeClr val="accent1"/>
              </a:solidFill>
              <a:latin typeface="SassoonPrimaryInfant" pitchFamily="2" charset="0"/>
            </a:endParaRPr>
          </a:p>
          <a:p>
            <a:pPr algn="ctr"/>
            <a:endParaRPr lang="en-GB" dirty="0">
              <a:solidFill>
                <a:schemeClr val="accent1"/>
              </a:solidFill>
              <a:latin typeface="SassoonPrimaryInfant" pitchFamily="2" charset="0"/>
            </a:endParaRPr>
          </a:p>
        </p:txBody>
      </p:sp>
      <p:graphicFrame>
        <p:nvGraphicFramePr>
          <p:cNvPr id="4" name="Table 3"/>
          <p:cNvGraphicFramePr>
            <a:graphicFrameLocks noGrp="1"/>
          </p:cNvGraphicFramePr>
          <p:nvPr>
            <p:extLst>
              <p:ext uri="{D42A27DB-BD31-4B8C-83A1-F6EECF244321}">
                <p14:modId xmlns:p14="http://schemas.microsoft.com/office/powerpoint/2010/main" val="1611401059"/>
              </p:ext>
            </p:extLst>
          </p:nvPr>
        </p:nvGraphicFramePr>
        <p:xfrm>
          <a:off x="304800" y="1247180"/>
          <a:ext cx="6153150" cy="8486775"/>
        </p:xfrm>
        <a:graphic>
          <a:graphicData uri="http://schemas.openxmlformats.org/drawingml/2006/table">
            <a:tbl>
              <a:tblPr firstRow="1" bandRow="1">
                <a:tableStyleId>{5C22544A-7EE6-4342-B048-85BDC9FD1C3A}</a:tableStyleId>
              </a:tblPr>
              <a:tblGrid>
                <a:gridCol w="1483057">
                  <a:extLst>
                    <a:ext uri="{9D8B030D-6E8A-4147-A177-3AD203B41FA5}">
                      <a16:colId xmlns:a16="http://schemas.microsoft.com/office/drawing/2014/main" val="706498342"/>
                    </a:ext>
                  </a:extLst>
                </a:gridCol>
                <a:gridCol w="444061">
                  <a:extLst>
                    <a:ext uri="{9D8B030D-6E8A-4147-A177-3AD203B41FA5}">
                      <a16:colId xmlns:a16="http://schemas.microsoft.com/office/drawing/2014/main" val="1792023387"/>
                    </a:ext>
                  </a:extLst>
                </a:gridCol>
                <a:gridCol w="1452978">
                  <a:extLst>
                    <a:ext uri="{9D8B030D-6E8A-4147-A177-3AD203B41FA5}">
                      <a16:colId xmlns:a16="http://schemas.microsoft.com/office/drawing/2014/main" val="1820648888"/>
                    </a:ext>
                  </a:extLst>
                </a:gridCol>
                <a:gridCol w="395633">
                  <a:extLst>
                    <a:ext uri="{9D8B030D-6E8A-4147-A177-3AD203B41FA5}">
                      <a16:colId xmlns:a16="http://schemas.microsoft.com/office/drawing/2014/main" val="3173252016"/>
                    </a:ext>
                  </a:extLst>
                </a:gridCol>
                <a:gridCol w="1351896">
                  <a:extLst>
                    <a:ext uri="{9D8B030D-6E8A-4147-A177-3AD203B41FA5}">
                      <a16:colId xmlns:a16="http://schemas.microsoft.com/office/drawing/2014/main" val="1407362863"/>
                    </a:ext>
                  </a:extLst>
                </a:gridCol>
                <a:gridCol w="1025525">
                  <a:extLst>
                    <a:ext uri="{9D8B030D-6E8A-4147-A177-3AD203B41FA5}">
                      <a16:colId xmlns:a16="http://schemas.microsoft.com/office/drawing/2014/main" val="3577145247"/>
                    </a:ext>
                  </a:extLst>
                </a:gridCol>
              </a:tblGrid>
              <a:tr h="771525">
                <a:tc>
                  <a:txBody>
                    <a:bodyPr/>
                    <a:lstStyle/>
                    <a:p>
                      <a:pPr algn="ctr"/>
                      <a:r>
                        <a:rPr lang="en-GB" dirty="0">
                          <a:solidFill>
                            <a:schemeClr val="tx1"/>
                          </a:solidFill>
                          <a:latin typeface="Letterjoin-Air No-Lead 36" panose="02000805000000020003" pitchFamily="50" charset="0"/>
                        </a:rPr>
                        <a:t>Look and Say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9">
                  <a:txBody>
                    <a:bodyPr/>
                    <a:lstStyle/>
                    <a:p>
                      <a:pPr algn="ctr"/>
                      <a:r>
                        <a:rPr lang="en-GB" dirty="0">
                          <a:solidFill>
                            <a:schemeClr val="tx1"/>
                          </a:solidFill>
                          <a:latin typeface="Letterjoin-Air No-Lead 36" panose="02000805000000020003" pitchFamily="50" charset="0"/>
                        </a:rPr>
                        <a:t>Cover</a:t>
                      </a: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dirty="0">
                          <a:solidFill>
                            <a:schemeClr val="tx1"/>
                          </a:solidFill>
                          <a:latin typeface="Letterjoin-Air No-Lead 36" panose="02000805000000020003" pitchFamily="50" charset="0"/>
                        </a:rPr>
                        <a:t>Write </a:t>
                      </a:r>
                    </a:p>
                    <a:p>
                      <a:pPr algn="ctr"/>
                      <a:r>
                        <a:rPr lang="en-GB" dirty="0">
                          <a:solidFill>
                            <a:schemeClr val="accent6"/>
                          </a:solidFill>
                          <a:latin typeface="Letterjoin-Air No-Lead 36" panose="02000805000000020003" pitchFamily="50" charset="0"/>
                        </a:rPr>
                        <a:t>1</a:t>
                      </a:r>
                      <a:r>
                        <a:rPr lang="en-GB" baseline="30000" dirty="0">
                          <a:solidFill>
                            <a:schemeClr val="accent6"/>
                          </a:solidFill>
                          <a:latin typeface="Letterjoin-Air No-Lead 36" panose="02000805000000020003" pitchFamily="50" charset="0"/>
                        </a:rPr>
                        <a:t>st</a:t>
                      </a:r>
                      <a:r>
                        <a:rPr lang="en-GB" dirty="0">
                          <a:solidFill>
                            <a:schemeClr val="accent6"/>
                          </a:solidFill>
                          <a:latin typeface="Letterjoin-Air No-Lead 36" panose="02000805000000020003" pitchFamily="50" charset="0"/>
                        </a:rPr>
                        <a:t> try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9">
                  <a:txBody>
                    <a:bodyPr/>
                    <a:lstStyle/>
                    <a:p>
                      <a:pPr algn="ctr"/>
                      <a:r>
                        <a:rPr lang="en-GB" dirty="0">
                          <a:solidFill>
                            <a:schemeClr val="tx1"/>
                          </a:solidFill>
                          <a:latin typeface="Letterjoin-Air No-Lead 36" panose="02000805000000020003" pitchFamily="50" charset="0"/>
                        </a:rPr>
                        <a:t>Check and Cover again</a:t>
                      </a: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dirty="0">
                          <a:solidFill>
                            <a:schemeClr val="tx1"/>
                          </a:solidFill>
                          <a:latin typeface="Letterjoin-Air No-Lead 36" panose="02000805000000020003" pitchFamily="50" charset="0"/>
                        </a:rPr>
                        <a:t>Write </a:t>
                      </a:r>
                    </a:p>
                    <a:p>
                      <a:pPr algn="ctr"/>
                      <a:r>
                        <a:rPr lang="en-GB" dirty="0">
                          <a:solidFill>
                            <a:schemeClr val="accent6"/>
                          </a:solidFill>
                          <a:latin typeface="Letterjoin-Air No-Lead 36" panose="02000805000000020003" pitchFamily="50" charset="0"/>
                        </a:rPr>
                        <a:t>2</a:t>
                      </a:r>
                      <a:r>
                        <a:rPr lang="en-GB" baseline="30000" dirty="0">
                          <a:solidFill>
                            <a:schemeClr val="accent6"/>
                          </a:solidFill>
                          <a:latin typeface="Letterjoin-Air No-Lead 36" panose="02000805000000020003" pitchFamily="50" charset="0"/>
                        </a:rPr>
                        <a:t>nd</a:t>
                      </a:r>
                      <a:r>
                        <a:rPr lang="en-GB" dirty="0">
                          <a:solidFill>
                            <a:schemeClr val="accent6"/>
                          </a:solidFill>
                          <a:latin typeface="Letterjoin-Air No-Lead 36" panose="02000805000000020003" pitchFamily="50" charset="0"/>
                        </a:rPr>
                        <a:t> try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dirty="0">
                          <a:solidFill>
                            <a:schemeClr val="tx1"/>
                          </a:solidFill>
                          <a:latin typeface="SassoonPrimaryInfant" pitchFamily="2" charset="0"/>
                        </a:rPr>
                        <a:t>Check</a:t>
                      </a:r>
                    </a:p>
                    <a:p>
                      <a:pPr algn="ctr"/>
                      <a:r>
                        <a:rPr lang="en-GB" dirty="0">
                          <a:solidFill>
                            <a:schemeClr val="accent6"/>
                          </a:solidFill>
                          <a:latin typeface="SassoonPrimaryInfant" pitchFamily="2" charset="0"/>
                          <a:sym typeface="Wingdings" panose="05000000000000000000" pitchFamily="2" charset="2"/>
                        </a:rPr>
                        <a:t></a:t>
                      </a:r>
                      <a:endParaRPr lang="en-GB" dirty="0">
                        <a:solidFill>
                          <a:schemeClr val="accent6"/>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6582207"/>
                  </a:ext>
                </a:extLst>
              </a:tr>
              <a:tr h="771525">
                <a:tc>
                  <a:txBody>
                    <a:bodyPr/>
                    <a:lstStyle/>
                    <a:p>
                      <a:pPr algn="ctr"/>
                      <a:r>
                        <a:rPr lang="en-GB" sz="2400" dirty="0">
                          <a:solidFill>
                            <a:schemeClr val="tx1"/>
                          </a:solidFill>
                          <a:latin typeface="Letterjoin-Air No-Lead 36" panose="02000805000000020003" pitchFamily="50" charset="0"/>
                        </a:rPr>
                        <a:t>band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9185160"/>
                  </a:ext>
                </a:extLst>
              </a:tr>
              <a:tr h="771525">
                <a:tc>
                  <a:txBody>
                    <a:bodyPr/>
                    <a:lstStyle/>
                    <a:p>
                      <a:pPr algn="ctr"/>
                      <a:r>
                        <a:rPr lang="en-GB" sz="2000" dirty="0">
                          <a:solidFill>
                            <a:schemeClr val="tx1"/>
                          </a:solidFill>
                          <a:latin typeface="Letterjoin-Air No-Lead 36" panose="02000805000000020003" pitchFamily="50" charset="0"/>
                        </a:rPr>
                        <a:t>dressed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15309115"/>
                  </a:ext>
                </a:extLst>
              </a:tr>
              <a:tr h="771525">
                <a:tc>
                  <a:txBody>
                    <a:bodyPr/>
                    <a:lstStyle/>
                    <a:p>
                      <a:pPr algn="ctr"/>
                      <a:r>
                        <a:rPr lang="en-GB" sz="2400" dirty="0">
                          <a:solidFill>
                            <a:schemeClr val="tx1"/>
                          </a:solidFill>
                          <a:latin typeface="Letterjoin-Air No-Lead 36" panose="02000805000000020003" pitchFamily="50" charset="0"/>
                        </a:rPr>
                        <a:t>fiddle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51073814"/>
                  </a:ext>
                </a:extLst>
              </a:tr>
              <a:tr h="771525">
                <a:tc>
                  <a:txBody>
                    <a:bodyPr/>
                    <a:lstStyle/>
                    <a:p>
                      <a:pPr algn="ctr"/>
                      <a:r>
                        <a:rPr lang="en-GB" sz="2400" dirty="0">
                          <a:solidFill>
                            <a:schemeClr val="tx1"/>
                          </a:solidFill>
                          <a:latin typeface="Letterjoin-Air No-Lead 36" panose="02000805000000020003" pitchFamily="50" charset="0"/>
                        </a:rPr>
                        <a:t>looked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17675969"/>
                  </a:ext>
                </a:extLst>
              </a:tr>
              <a:tr h="771525">
                <a:tc>
                  <a:txBody>
                    <a:bodyPr/>
                    <a:lstStyle/>
                    <a:p>
                      <a:pPr algn="ctr"/>
                      <a:r>
                        <a:rPr lang="en-GB" sz="2400" dirty="0">
                          <a:solidFill>
                            <a:schemeClr val="tx1"/>
                          </a:solidFill>
                          <a:latin typeface="Letterjoin-Air No-Lead 36" panose="02000805000000020003" pitchFamily="50" charset="0"/>
                        </a:rPr>
                        <a:t>muddy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30258273"/>
                  </a:ext>
                </a:extLst>
              </a:tr>
              <a:tr h="771525">
                <a:tc>
                  <a:txBody>
                    <a:bodyPr/>
                    <a:lstStyle/>
                    <a:p>
                      <a:pPr algn="ctr"/>
                      <a:r>
                        <a:rPr lang="en-GB" sz="2400" dirty="0">
                          <a:solidFill>
                            <a:schemeClr val="tx1"/>
                          </a:solidFill>
                          <a:latin typeface="Letterjoin-Air No-Lead 36" panose="02000805000000020003" pitchFamily="50" charset="0"/>
                        </a:rPr>
                        <a:t>made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88069858"/>
                  </a:ext>
                </a:extLst>
              </a:tr>
              <a:tr h="771525">
                <a:tc>
                  <a:txBody>
                    <a:bodyPr/>
                    <a:lstStyle/>
                    <a:p>
                      <a:pPr algn="ctr"/>
                      <a:r>
                        <a:rPr lang="en-GB" sz="2400" dirty="0">
                          <a:solidFill>
                            <a:schemeClr val="tx1"/>
                          </a:solidFill>
                          <a:latin typeface="Letterjoin-Air No-Lead 36" panose="02000805000000020003" pitchFamily="50" charset="0"/>
                        </a:rPr>
                        <a:t>sound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99412747"/>
                  </a:ext>
                </a:extLst>
              </a:tr>
              <a:tr h="771525">
                <a:tc>
                  <a:txBody>
                    <a:bodyPr/>
                    <a:lstStyle/>
                    <a:p>
                      <a:pPr algn="ctr"/>
                      <a:r>
                        <a:rPr lang="en-GB" sz="2400" dirty="0">
                          <a:solidFill>
                            <a:srgbClr val="FF0000"/>
                          </a:solidFill>
                          <a:latin typeface="Letterjoin-Air No-Lead 36" panose="02000805000000020003" pitchFamily="50" charset="0"/>
                        </a:rPr>
                        <a:t>fast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155585865"/>
                  </a:ext>
                </a:extLst>
              </a:tr>
              <a:tr h="771525">
                <a:tc>
                  <a:txBody>
                    <a:bodyPr/>
                    <a:lstStyle/>
                    <a:p>
                      <a:pPr algn="ctr"/>
                      <a:r>
                        <a:rPr lang="en-GB" sz="2400" dirty="0">
                          <a:solidFill>
                            <a:srgbClr val="FF0000"/>
                          </a:solidFill>
                          <a:latin typeface="Letterjoin-Air No-Lead 36" panose="02000805000000020003" pitchFamily="50" charset="0"/>
                        </a:rPr>
                        <a:t>father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Letterjoin-Air No-Lead 36" panose="02000805000000020003" pitchFamily="50"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Letterjoin-Air No-Lead 36" panose="02000805000000020003" pitchFamily="50"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63081523"/>
                  </a:ext>
                </a:extLst>
              </a:tr>
              <a:tr h="771525">
                <a:tc>
                  <a:txBody>
                    <a:bodyPr/>
                    <a:lstStyle/>
                    <a:p>
                      <a:pPr algn="ctr"/>
                      <a:r>
                        <a:rPr lang="en-GB" sz="2400" dirty="0">
                          <a:solidFill>
                            <a:srgbClr val="FF0000"/>
                          </a:solidFill>
                          <a:latin typeface="Letterjoin-Air No-Lead 36" panose="02000805000000020003" pitchFamily="50" charset="0"/>
                        </a:rPr>
                        <a:t>find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Letterjoin-Air No-Lead 36" panose="02000805000000020003" pitchFamily="50"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Letterjoin-Air No-Lead 36" panose="02000805000000020003" pitchFamily="50"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04155913"/>
                  </a:ext>
                </a:extLst>
              </a:tr>
            </a:tbl>
          </a:graphicData>
        </a:graphic>
      </p:graphicFrame>
    </p:spTree>
    <p:extLst>
      <p:ext uri="{BB962C8B-B14F-4D97-AF65-F5344CB8AC3E}">
        <p14:creationId xmlns:p14="http://schemas.microsoft.com/office/powerpoint/2010/main" val="33469828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7"/>
          <p:cNvSpPr txBox="1">
            <a:spLocks noChangeArrowheads="1"/>
          </p:cNvSpPr>
          <p:nvPr/>
        </p:nvSpPr>
        <p:spPr bwMode="auto">
          <a:xfrm>
            <a:off x="295736" y="579062"/>
            <a:ext cx="6119813" cy="10429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2800" b="0" i="0" u="none" strike="noStrike" cap="none" normalizeH="0" baseline="0" dirty="0">
                <a:ln>
                  <a:noFill/>
                </a:ln>
                <a:solidFill>
                  <a:srgbClr val="000000"/>
                </a:solidFill>
                <a:effectLst/>
                <a:latin typeface="SassoonPrimaryInfant" pitchFamily="2" charset="0"/>
              </a:rPr>
              <a:t>Test Page</a:t>
            </a: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GB" altLang="en-US" sz="1000" b="0" i="0" u="none" strike="noStrike" cap="none" normalizeH="0" baseline="0" dirty="0">
              <a:ln>
                <a:noFill/>
              </a:ln>
              <a:solidFill>
                <a:srgbClr val="000000"/>
              </a:solidFill>
              <a:effectLst/>
              <a:latin typeface="SassoonPrimaryInfant" pitchFamily="2"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1400" b="0" i="0" u="none" strike="noStrike" cap="none" normalizeH="0" baseline="0" dirty="0">
                <a:ln>
                  <a:noFill/>
                </a:ln>
                <a:solidFill>
                  <a:srgbClr val="000000"/>
                </a:solidFill>
                <a:effectLst/>
                <a:latin typeface="SassoonPrimaryInfant" pitchFamily="2" charset="0"/>
              </a:rPr>
              <a:t>This page will be completed at school.</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graphicFrame>
        <p:nvGraphicFramePr>
          <p:cNvPr id="7" name="Table 6"/>
          <p:cNvGraphicFramePr>
            <a:graphicFrameLocks noGrp="1"/>
          </p:cNvGraphicFramePr>
          <p:nvPr/>
        </p:nvGraphicFramePr>
        <p:xfrm>
          <a:off x="574912" y="1622050"/>
          <a:ext cx="5708176" cy="6298440"/>
        </p:xfrm>
        <a:graphic>
          <a:graphicData uri="http://schemas.openxmlformats.org/drawingml/2006/table">
            <a:tbl>
              <a:tblPr firstRow="1" bandRow="1">
                <a:tableStyleId>{5C22544A-7EE6-4342-B048-85BDC9FD1C3A}</a:tableStyleId>
              </a:tblPr>
              <a:tblGrid>
                <a:gridCol w="986051">
                  <a:extLst>
                    <a:ext uri="{9D8B030D-6E8A-4147-A177-3AD203B41FA5}">
                      <a16:colId xmlns:a16="http://schemas.microsoft.com/office/drawing/2014/main" val="455432837"/>
                    </a:ext>
                  </a:extLst>
                </a:gridCol>
                <a:gridCol w="4722125">
                  <a:extLst>
                    <a:ext uri="{9D8B030D-6E8A-4147-A177-3AD203B41FA5}">
                      <a16:colId xmlns:a16="http://schemas.microsoft.com/office/drawing/2014/main" val="1869682405"/>
                    </a:ext>
                  </a:extLst>
                </a:gridCol>
              </a:tblGrid>
              <a:tr h="629844">
                <a:tc>
                  <a:txBody>
                    <a:bodyPr/>
                    <a:lstStyle/>
                    <a:p>
                      <a:pPr algn="ctr"/>
                      <a:r>
                        <a:rPr lang="en-GB" sz="2400" b="0" dirty="0">
                          <a:solidFill>
                            <a:schemeClr val="tx1"/>
                          </a:solidFill>
                          <a:latin typeface="SassoonPrimaryInfant" pitchFamily="2" charset="0"/>
                        </a:rPr>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90092317"/>
                  </a:ext>
                </a:extLst>
              </a:tr>
              <a:tr h="629844">
                <a:tc>
                  <a:txBody>
                    <a:bodyPr/>
                    <a:lstStyle/>
                    <a:p>
                      <a:pPr algn="ctr"/>
                      <a:r>
                        <a:rPr lang="en-GB" sz="2400" dirty="0">
                          <a:solidFill>
                            <a:schemeClr val="tx1"/>
                          </a:solidFill>
                          <a:latin typeface="SassoonPrimaryInfant" pitchFamily="2" charset="0"/>
                        </a:rPr>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24880372"/>
                  </a:ext>
                </a:extLst>
              </a:tr>
              <a:tr h="629844">
                <a:tc>
                  <a:txBody>
                    <a:bodyPr/>
                    <a:lstStyle/>
                    <a:p>
                      <a:pPr algn="ctr"/>
                      <a:r>
                        <a:rPr lang="en-GB" sz="2400" dirty="0">
                          <a:solidFill>
                            <a:schemeClr val="tx1"/>
                          </a:solidFill>
                          <a:latin typeface="SassoonPrimaryInfant" pitchFamily="2" charset="0"/>
                        </a:rPr>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58687847"/>
                  </a:ext>
                </a:extLst>
              </a:tr>
              <a:tr h="629844">
                <a:tc>
                  <a:txBody>
                    <a:bodyPr/>
                    <a:lstStyle/>
                    <a:p>
                      <a:pPr algn="ctr"/>
                      <a:r>
                        <a:rPr lang="en-GB" sz="2400" dirty="0">
                          <a:solidFill>
                            <a:schemeClr val="tx1"/>
                          </a:solidFill>
                          <a:latin typeface="SassoonPrimaryInfant" pitchFamily="2" charset="0"/>
                        </a:rPr>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97083705"/>
                  </a:ext>
                </a:extLst>
              </a:tr>
              <a:tr h="629844">
                <a:tc>
                  <a:txBody>
                    <a:bodyPr/>
                    <a:lstStyle/>
                    <a:p>
                      <a:pPr algn="ctr"/>
                      <a:r>
                        <a:rPr lang="en-GB" sz="2400" dirty="0">
                          <a:solidFill>
                            <a:schemeClr val="tx1"/>
                          </a:solidFill>
                          <a:latin typeface="SassoonPrimaryInfant" pitchFamily="2" charset="0"/>
                        </a:rPr>
                        <a:t>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85967891"/>
                  </a:ext>
                </a:extLst>
              </a:tr>
              <a:tr h="629844">
                <a:tc>
                  <a:txBody>
                    <a:bodyPr/>
                    <a:lstStyle/>
                    <a:p>
                      <a:pPr algn="ctr"/>
                      <a:r>
                        <a:rPr lang="en-GB" sz="2400" dirty="0">
                          <a:solidFill>
                            <a:schemeClr val="tx1"/>
                          </a:solidFill>
                          <a:latin typeface="SassoonPrimaryInfant" pitchFamily="2" charset="0"/>
                        </a:rPr>
                        <a:t>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91216123"/>
                  </a:ext>
                </a:extLst>
              </a:tr>
              <a:tr h="629844">
                <a:tc>
                  <a:txBody>
                    <a:bodyPr/>
                    <a:lstStyle/>
                    <a:p>
                      <a:pPr algn="ctr"/>
                      <a:r>
                        <a:rPr lang="en-GB" sz="2400" dirty="0">
                          <a:solidFill>
                            <a:schemeClr val="tx1"/>
                          </a:solidFill>
                          <a:latin typeface="SassoonPrimaryInfant" pitchFamily="2" charset="0"/>
                        </a:rPr>
                        <a:t>7.</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98496034"/>
                  </a:ext>
                </a:extLst>
              </a:tr>
              <a:tr h="629844">
                <a:tc>
                  <a:txBody>
                    <a:bodyPr/>
                    <a:lstStyle/>
                    <a:p>
                      <a:pPr algn="ctr"/>
                      <a:r>
                        <a:rPr lang="en-GB" sz="2400" dirty="0">
                          <a:solidFill>
                            <a:schemeClr val="tx1"/>
                          </a:solidFill>
                          <a:latin typeface="SassoonPrimaryInfant" pitchFamily="2" charset="0"/>
                        </a:rPr>
                        <a:t>8.</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69633985"/>
                  </a:ext>
                </a:extLst>
              </a:tr>
              <a:tr h="629844">
                <a:tc>
                  <a:txBody>
                    <a:bodyPr/>
                    <a:lstStyle/>
                    <a:p>
                      <a:pPr algn="ctr"/>
                      <a:r>
                        <a:rPr lang="en-US" sz="2400" dirty="0">
                          <a:solidFill>
                            <a:schemeClr val="tx1"/>
                          </a:solidFill>
                          <a:latin typeface="SassoonPrimaryInfant" pitchFamily="2" charset="0"/>
                        </a:rPr>
                        <a:t>9.</a:t>
                      </a:r>
                      <a:endParaRPr lang="en-GB" sz="2400"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45690601"/>
                  </a:ext>
                </a:extLst>
              </a:tr>
              <a:tr h="629844">
                <a:tc>
                  <a:txBody>
                    <a:bodyPr/>
                    <a:lstStyle/>
                    <a:p>
                      <a:pPr algn="ctr"/>
                      <a:r>
                        <a:rPr lang="en-US" sz="2400" dirty="0">
                          <a:solidFill>
                            <a:schemeClr val="tx1"/>
                          </a:solidFill>
                          <a:latin typeface="SassoonPrimaryInfant" pitchFamily="2" charset="0"/>
                        </a:rPr>
                        <a:t>10.</a:t>
                      </a:r>
                      <a:endParaRPr lang="en-GB" sz="2400"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15196350"/>
                  </a:ext>
                </a:extLst>
              </a:tr>
            </a:tbl>
          </a:graphicData>
        </a:graphic>
      </p:graphicFrame>
      <p:sp>
        <p:nvSpPr>
          <p:cNvPr id="8" name="Text Box 9"/>
          <p:cNvSpPr txBox="1">
            <a:spLocks noChangeArrowheads="1"/>
          </p:cNvSpPr>
          <p:nvPr/>
        </p:nvSpPr>
        <p:spPr bwMode="auto">
          <a:xfrm>
            <a:off x="854748" y="8562924"/>
            <a:ext cx="3901372" cy="5762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GB" altLang="en-US" sz="2600" b="0" i="0" u="none" strike="noStrike" cap="none" normalizeH="0" baseline="0" dirty="0">
                <a:ln>
                  <a:noFill/>
                </a:ln>
                <a:solidFill>
                  <a:srgbClr val="000000"/>
                </a:solidFill>
                <a:effectLst/>
                <a:latin typeface="SassoonPrimaryInfant" pitchFamily="2" charset="0"/>
              </a:rPr>
              <a:t>My spelling score is ____</a:t>
            </a:r>
          </a:p>
          <a:p>
            <a:pPr marL="0" marR="0" lvl="0" indent="0" defTabSz="914400" rtl="0" eaLnBrk="0" fontAlgn="base" latinLnBrk="0" hangingPunct="0">
              <a:lnSpc>
                <a:spcPct val="100000"/>
              </a:lnSpc>
              <a:spcBef>
                <a:spcPct val="0"/>
              </a:spcBef>
              <a:spcAft>
                <a:spcPct val="0"/>
              </a:spcAft>
              <a:buClrTx/>
              <a:buSzTx/>
              <a:buFontTx/>
              <a:buNone/>
              <a:tabLst/>
            </a:pPr>
            <a:r>
              <a:rPr lang="en-GB" altLang="en-US" sz="2600" dirty="0">
                <a:solidFill>
                  <a:srgbClr val="000000"/>
                </a:solidFill>
                <a:latin typeface="SassoonPrimaryInfant" pitchFamily="2" charset="0"/>
              </a:rPr>
              <a:t>My arithmetic score is____</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pic>
        <p:nvPicPr>
          <p:cNvPr id="1030" name="Picture 6" descr="Yellow Pencil">
            <a:extLst>
              <a:ext uri="{FF2B5EF4-FFF2-40B4-BE49-F238E27FC236}">
                <a16:creationId xmlns:a16="http://schemas.microsoft.com/office/drawing/2014/main" id="{AA4C22B6-F150-4B89-BB1E-1309B7E7AE12}"/>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9306372">
            <a:off x="4851276" y="7911580"/>
            <a:ext cx="920566" cy="1302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793790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 y="0"/>
            <a:ext cx="6153150" cy="923330"/>
          </a:xfrm>
          <a:prstGeom prst="rect">
            <a:avLst/>
          </a:prstGeom>
          <a:noFill/>
        </p:spPr>
        <p:txBody>
          <a:bodyPr wrap="square" rtlCol="0">
            <a:spAutoFit/>
          </a:bodyPr>
          <a:lstStyle/>
          <a:p>
            <a:pPr algn="ctr"/>
            <a:r>
              <a:rPr lang="en-GB" dirty="0">
                <a:latin typeface="SassoonPrimaryInfant" pitchFamily="2" charset="0"/>
              </a:rPr>
              <a:t>Week 2</a:t>
            </a:r>
          </a:p>
          <a:p>
            <a:pPr algn="ctr"/>
            <a:r>
              <a:rPr lang="en-GB" b="1" dirty="0">
                <a:latin typeface="SassoonPrimaryInfant" pitchFamily="2" charset="0"/>
              </a:rPr>
              <a:t>/</a:t>
            </a:r>
            <a:r>
              <a:rPr lang="en-GB" b="1" dirty="0" err="1">
                <a:latin typeface="SassoonPrimaryInfant" pitchFamily="2" charset="0"/>
              </a:rPr>
              <a:t>ee</a:t>
            </a:r>
            <a:r>
              <a:rPr lang="en-GB" b="1" dirty="0">
                <a:latin typeface="SassoonPrimaryInfant" pitchFamily="2" charset="0"/>
              </a:rPr>
              <a:t>/</a:t>
            </a:r>
          </a:p>
          <a:p>
            <a:pPr algn="ctr"/>
            <a:r>
              <a:rPr lang="en-GB" u="sng" dirty="0">
                <a:latin typeface="SassoonPrimaryInfant" pitchFamily="2" charset="0"/>
              </a:rPr>
              <a:t>Date of test: Friday 14</a:t>
            </a:r>
            <a:r>
              <a:rPr lang="en-GB" u="sng" baseline="30000" dirty="0">
                <a:latin typeface="SassoonPrimaryInfant" pitchFamily="2" charset="0"/>
              </a:rPr>
              <a:t>th November</a:t>
            </a:r>
            <a:r>
              <a:rPr lang="en-GB" u="sng" dirty="0">
                <a:latin typeface="SassoonPrimaryInfant" pitchFamily="2" charset="0"/>
              </a:rPr>
              <a:t> </a:t>
            </a:r>
            <a:endParaRPr lang="en-GB" dirty="0">
              <a:latin typeface="SassoonPrimaryInfant" pitchFamily="2" charset="0"/>
            </a:endParaRPr>
          </a:p>
        </p:txBody>
      </p:sp>
      <p:graphicFrame>
        <p:nvGraphicFramePr>
          <p:cNvPr id="4" name="Table 3"/>
          <p:cNvGraphicFramePr>
            <a:graphicFrameLocks noGrp="1"/>
          </p:cNvGraphicFramePr>
          <p:nvPr>
            <p:extLst>
              <p:ext uri="{D42A27DB-BD31-4B8C-83A1-F6EECF244321}">
                <p14:modId xmlns:p14="http://schemas.microsoft.com/office/powerpoint/2010/main" val="2861904625"/>
              </p:ext>
            </p:extLst>
          </p:nvPr>
        </p:nvGraphicFramePr>
        <p:xfrm>
          <a:off x="304800" y="1247180"/>
          <a:ext cx="6153150" cy="8486775"/>
        </p:xfrm>
        <a:graphic>
          <a:graphicData uri="http://schemas.openxmlformats.org/drawingml/2006/table">
            <a:tbl>
              <a:tblPr firstRow="1" bandRow="1">
                <a:tableStyleId>{5C22544A-7EE6-4342-B048-85BDC9FD1C3A}</a:tableStyleId>
              </a:tblPr>
              <a:tblGrid>
                <a:gridCol w="1483057">
                  <a:extLst>
                    <a:ext uri="{9D8B030D-6E8A-4147-A177-3AD203B41FA5}">
                      <a16:colId xmlns:a16="http://schemas.microsoft.com/office/drawing/2014/main" val="706498342"/>
                    </a:ext>
                  </a:extLst>
                </a:gridCol>
                <a:gridCol w="444061">
                  <a:extLst>
                    <a:ext uri="{9D8B030D-6E8A-4147-A177-3AD203B41FA5}">
                      <a16:colId xmlns:a16="http://schemas.microsoft.com/office/drawing/2014/main" val="1792023387"/>
                    </a:ext>
                  </a:extLst>
                </a:gridCol>
                <a:gridCol w="1452978">
                  <a:extLst>
                    <a:ext uri="{9D8B030D-6E8A-4147-A177-3AD203B41FA5}">
                      <a16:colId xmlns:a16="http://schemas.microsoft.com/office/drawing/2014/main" val="1820648888"/>
                    </a:ext>
                  </a:extLst>
                </a:gridCol>
                <a:gridCol w="395633">
                  <a:extLst>
                    <a:ext uri="{9D8B030D-6E8A-4147-A177-3AD203B41FA5}">
                      <a16:colId xmlns:a16="http://schemas.microsoft.com/office/drawing/2014/main" val="3173252016"/>
                    </a:ext>
                  </a:extLst>
                </a:gridCol>
                <a:gridCol w="1351896">
                  <a:extLst>
                    <a:ext uri="{9D8B030D-6E8A-4147-A177-3AD203B41FA5}">
                      <a16:colId xmlns:a16="http://schemas.microsoft.com/office/drawing/2014/main" val="1407362863"/>
                    </a:ext>
                  </a:extLst>
                </a:gridCol>
                <a:gridCol w="1025525">
                  <a:extLst>
                    <a:ext uri="{9D8B030D-6E8A-4147-A177-3AD203B41FA5}">
                      <a16:colId xmlns:a16="http://schemas.microsoft.com/office/drawing/2014/main" val="3577145247"/>
                    </a:ext>
                  </a:extLst>
                </a:gridCol>
              </a:tblGrid>
              <a:tr h="771525">
                <a:tc>
                  <a:txBody>
                    <a:bodyPr/>
                    <a:lstStyle/>
                    <a:p>
                      <a:pPr algn="ctr"/>
                      <a:r>
                        <a:rPr lang="en-GB" dirty="0">
                          <a:solidFill>
                            <a:schemeClr val="tx1"/>
                          </a:solidFill>
                          <a:latin typeface="Letterjoin-Air No-Lead 36" panose="02000805000000020003" pitchFamily="50" charset="0"/>
                        </a:rPr>
                        <a:t>Look and Say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9">
                  <a:txBody>
                    <a:bodyPr/>
                    <a:lstStyle/>
                    <a:p>
                      <a:pPr algn="ctr"/>
                      <a:r>
                        <a:rPr lang="en-GB" dirty="0">
                          <a:solidFill>
                            <a:schemeClr val="tx1"/>
                          </a:solidFill>
                          <a:latin typeface="Letterjoin-Air No-Lead 36" panose="02000805000000020003" pitchFamily="50" charset="0"/>
                        </a:rPr>
                        <a:t>Cover</a:t>
                      </a: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dirty="0">
                          <a:solidFill>
                            <a:schemeClr val="tx1"/>
                          </a:solidFill>
                          <a:latin typeface="Letterjoin-Air No-Lead 36" panose="02000805000000020003" pitchFamily="50" charset="0"/>
                        </a:rPr>
                        <a:t>Write </a:t>
                      </a:r>
                    </a:p>
                    <a:p>
                      <a:pPr algn="ctr"/>
                      <a:r>
                        <a:rPr lang="en-GB" dirty="0">
                          <a:solidFill>
                            <a:schemeClr val="accent6"/>
                          </a:solidFill>
                          <a:latin typeface="Letterjoin-Air No-Lead 36" panose="02000805000000020003" pitchFamily="50" charset="0"/>
                        </a:rPr>
                        <a:t>1</a:t>
                      </a:r>
                      <a:r>
                        <a:rPr lang="en-GB" baseline="30000" dirty="0">
                          <a:solidFill>
                            <a:schemeClr val="accent6"/>
                          </a:solidFill>
                          <a:latin typeface="Letterjoin-Air No-Lead 36" panose="02000805000000020003" pitchFamily="50" charset="0"/>
                        </a:rPr>
                        <a:t>st</a:t>
                      </a:r>
                      <a:r>
                        <a:rPr lang="en-GB" dirty="0">
                          <a:solidFill>
                            <a:schemeClr val="accent6"/>
                          </a:solidFill>
                          <a:latin typeface="Letterjoin-Air No-Lead 36" panose="02000805000000020003" pitchFamily="50" charset="0"/>
                        </a:rPr>
                        <a:t> try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9">
                  <a:txBody>
                    <a:bodyPr/>
                    <a:lstStyle/>
                    <a:p>
                      <a:pPr algn="ctr"/>
                      <a:r>
                        <a:rPr lang="en-GB" dirty="0">
                          <a:solidFill>
                            <a:schemeClr val="tx1"/>
                          </a:solidFill>
                          <a:latin typeface="Letterjoin-Air No-Lead 36" panose="02000805000000020003" pitchFamily="50" charset="0"/>
                        </a:rPr>
                        <a:t>Check and Cover again</a:t>
                      </a: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dirty="0">
                          <a:solidFill>
                            <a:schemeClr val="tx1"/>
                          </a:solidFill>
                          <a:latin typeface="Letterjoin-Air No-Lead 36" panose="02000805000000020003" pitchFamily="50" charset="0"/>
                        </a:rPr>
                        <a:t>Write </a:t>
                      </a:r>
                    </a:p>
                    <a:p>
                      <a:pPr algn="ctr"/>
                      <a:r>
                        <a:rPr lang="en-GB" dirty="0">
                          <a:solidFill>
                            <a:schemeClr val="accent6"/>
                          </a:solidFill>
                          <a:latin typeface="Letterjoin-Air No-Lead 36" panose="02000805000000020003" pitchFamily="50" charset="0"/>
                        </a:rPr>
                        <a:t>2</a:t>
                      </a:r>
                      <a:r>
                        <a:rPr lang="en-GB" baseline="30000" dirty="0">
                          <a:solidFill>
                            <a:schemeClr val="accent6"/>
                          </a:solidFill>
                          <a:latin typeface="Letterjoin-Air No-Lead 36" panose="02000805000000020003" pitchFamily="50" charset="0"/>
                        </a:rPr>
                        <a:t>nd</a:t>
                      </a:r>
                      <a:r>
                        <a:rPr lang="en-GB" dirty="0">
                          <a:solidFill>
                            <a:schemeClr val="accent6"/>
                          </a:solidFill>
                          <a:latin typeface="Letterjoin-Air No-Lead 36" panose="02000805000000020003" pitchFamily="50" charset="0"/>
                        </a:rPr>
                        <a:t> try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dirty="0">
                          <a:solidFill>
                            <a:schemeClr val="tx1"/>
                          </a:solidFill>
                          <a:latin typeface="Letterjoin-Air No-Lead 36" panose="02000805000000020003" pitchFamily="50" charset="0"/>
                        </a:rPr>
                        <a:t>Check</a:t>
                      </a:r>
                    </a:p>
                    <a:p>
                      <a:pPr algn="ctr"/>
                      <a:r>
                        <a:rPr lang="en-GB" dirty="0">
                          <a:solidFill>
                            <a:schemeClr val="accent6"/>
                          </a:solidFill>
                          <a:latin typeface="Letterjoin-Air No-Lead 36" panose="02000805000000020003" pitchFamily="50" charset="0"/>
                          <a:sym typeface="Wingdings" panose="05000000000000000000" pitchFamily="2" charset="2"/>
                        </a:rPr>
                        <a:t></a:t>
                      </a:r>
                      <a:endParaRPr lang="en-GB" dirty="0">
                        <a:solidFill>
                          <a:schemeClr val="accent6"/>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6582207"/>
                  </a:ext>
                </a:extLst>
              </a:tr>
              <a:tr h="771525">
                <a:tc>
                  <a:txBody>
                    <a:bodyPr/>
                    <a:lstStyle/>
                    <a:p>
                      <a:pPr algn="ctr"/>
                      <a:r>
                        <a:rPr lang="en-GB" sz="2400" dirty="0">
                          <a:solidFill>
                            <a:schemeClr val="tx1"/>
                          </a:solidFill>
                          <a:latin typeface="Letterjoin-Air No-Lead 36" panose="02000805000000020003" pitchFamily="50" charset="0"/>
                        </a:rPr>
                        <a:t>Annie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9185160"/>
                  </a:ext>
                </a:extLst>
              </a:tr>
              <a:tr h="771525">
                <a:tc>
                  <a:txBody>
                    <a:bodyPr/>
                    <a:lstStyle/>
                    <a:p>
                      <a:pPr algn="ctr"/>
                      <a:r>
                        <a:rPr lang="en-GB" sz="2400" dirty="0">
                          <a:solidFill>
                            <a:schemeClr val="tx1"/>
                          </a:solidFill>
                          <a:latin typeface="Letterjoin-Air No-Lead 36" panose="02000805000000020003" pitchFamily="50" charset="0"/>
                        </a:rPr>
                        <a:t>be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15309115"/>
                  </a:ext>
                </a:extLst>
              </a:tr>
              <a:tr h="771525">
                <a:tc>
                  <a:txBody>
                    <a:bodyPr/>
                    <a:lstStyle/>
                    <a:p>
                      <a:pPr algn="ctr"/>
                      <a:r>
                        <a:rPr lang="en-GB" sz="2400" dirty="0">
                          <a:solidFill>
                            <a:schemeClr val="tx1"/>
                          </a:solidFill>
                          <a:latin typeface="Letterjoin-Air No-Lead 36" panose="02000805000000020003" pitchFamily="50" charset="0"/>
                        </a:rPr>
                        <a:t>bikini</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51073814"/>
                  </a:ext>
                </a:extLst>
              </a:tr>
              <a:tr h="771525">
                <a:tc>
                  <a:txBody>
                    <a:bodyPr/>
                    <a:lstStyle/>
                    <a:p>
                      <a:pPr algn="ctr"/>
                      <a:r>
                        <a:rPr lang="en-GB" sz="2000" dirty="0">
                          <a:solidFill>
                            <a:schemeClr val="tx1"/>
                          </a:solidFill>
                          <a:latin typeface="Letterjoin-Air No-Lead 36" panose="02000805000000020003" pitchFamily="50" charset="0"/>
                        </a:rPr>
                        <a:t>breathe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17675969"/>
                  </a:ext>
                </a:extLst>
              </a:tr>
              <a:tr h="771525">
                <a:tc>
                  <a:txBody>
                    <a:bodyPr/>
                    <a:lstStyle/>
                    <a:p>
                      <a:pPr algn="ctr"/>
                      <a:r>
                        <a:rPr lang="en-GB" sz="2400" dirty="0">
                          <a:solidFill>
                            <a:schemeClr val="tx1"/>
                          </a:solidFill>
                          <a:latin typeface="Letterjoin-Air No-Lead 36" panose="02000805000000020003" pitchFamily="50" charset="0"/>
                        </a:rPr>
                        <a:t>bunny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30258273"/>
                  </a:ext>
                </a:extLst>
              </a:tr>
              <a:tr h="771525">
                <a:tc>
                  <a:txBody>
                    <a:bodyPr/>
                    <a:lstStyle/>
                    <a:p>
                      <a:pPr algn="ctr"/>
                      <a:r>
                        <a:rPr lang="en-GB" sz="2400" dirty="0">
                          <a:solidFill>
                            <a:schemeClr val="tx1"/>
                          </a:solidFill>
                          <a:latin typeface="Letterjoin-Air No-Lead 36" panose="02000805000000020003" pitchFamily="50" charset="0"/>
                        </a:rPr>
                        <a:t>chief</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88069858"/>
                  </a:ext>
                </a:extLst>
              </a:tr>
              <a:tr h="771525">
                <a:tc>
                  <a:txBody>
                    <a:bodyPr/>
                    <a:lstStyle/>
                    <a:p>
                      <a:pPr algn="ctr"/>
                      <a:r>
                        <a:rPr lang="en-GB" sz="2000" dirty="0">
                          <a:solidFill>
                            <a:schemeClr val="tx1"/>
                          </a:solidFill>
                          <a:latin typeface="Letterjoin-Air No-Lead 36" panose="02000805000000020003" pitchFamily="50" charset="0"/>
                        </a:rPr>
                        <a:t>chimney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99412747"/>
                  </a:ext>
                </a:extLst>
              </a:tr>
              <a:tr h="771525">
                <a:tc>
                  <a:txBody>
                    <a:bodyPr/>
                    <a:lstStyle/>
                    <a:p>
                      <a:pPr algn="ctr"/>
                      <a:r>
                        <a:rPr lang="en-GB" sz="2400" dirty="0">
                          <a:solidFill>
                            <a:srgbClr val="FF0000"/>
                          </a:solidFill>
                          <a:latin typeface="Letterjoin-Air No-Lead 36" panose="02000805000000020003" pitchFamily="50" charset="0"/>
                        </a:rPr>
                        <a:t>floor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155585865"/>
                  </a:ext>
                </a:extLst>
              </a:tr>
              <a:tr h="771525">
                <a:tc>
                  <a:txBody>
                    <a:bodyPr/>
                    <a:lstStyle/>
                    <a:p>
                      <a:pPr algn="ctr"/>
                      <a:r>
                        <a:rPr lang="en-GB" sz="2400" dirty="0">
                          <a:solidFill>
                            <a:srgbClr val="FF0000"/>
                          </a:solidFill>
                          <a:latin typeface="Letterjoin-Air No-Lead 36" panose="02000805000000020003" pitchFamily="50" charset="0"/>
                        </a:rPr>
                        <a:t>gold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Letterjoin-Air No-Lead 36" panose="02000805000000020003" pitchFamily="50"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Letterjoin-Air No-Lead 36" panose="02000805000000020003" pitchFamily="50"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89867331"/>
                  </a:ext>
                </a:extLst>
              </a:tr>
              <a:tr h="771525">
                <a:tc>
                  <a:txBody>
                    <a:bodyPr/>
                    <a:lstStyle/>
                    <a:p>
                      <a:pPr algn="ctr"/>
                      <a:r>
                        <a:rPr lang="en-GB" sz="2400" dirty="0">
                          <a:solidFill>
                            <a:srgbClr val="FF0000"/>
                          </a:solidFill>
                          <a:latin typeface="Letterjoin-Air No-Lead 36" panose="02000805000000020003" pitchFamily="50" charset="0"/>
                        </a:rPr>
                        <a:t>grass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Letterjoin-Air No-Lead 36" panose="02000805000000020003" pitchFamily="50"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Letterjoin-Air No-Lead 36" panose="02000805000000020003" pitchFamily="50"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67104318"/>
                  </a:ext>
                </a:extLst>
              </a:tr>
            </a:tbl>
          </a:graphicData>
        </a:graphic>
      </p:graphicFrame>
    </p:spTree>
    <p:extLst>
      <p:ext uri="{BB962C8B-B14F-4D97-AF65-F5344CB8AC3E}">
        <p14:creationId xmlns:p14="http://schemas.microsoft.com/office/powerpoint/2010/main" val="4387017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7"/>
          <p:cNvSpPr txBox="1">
            <a:spLocks noChangeArrowheads="1"/>
          </p:cNvSpPr>
          <p:nvPr/>
        </p:nvSpPr>
        <p:spPr bwMode="auto">
          <a:xfrm>
            <a:off x="295736" y="579062"/>
            <a:ext cx="6119813" cy="10429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2800" b="0" i="0" u="none" strike="noStrike" cap="none" normalizeH="0" baseline="0" dirty="0">
                <a:ln>
                  <a:noFill/>
                </a:ln>
                <a:solidFill>
                  <a:srgbClr val="000000"/>
                </a:solidFill>
                <a:effectLst/>
                <a:latin typeface="SassoonPrimaryInfant" pitchFamily="2" charset="0"/>
              </a:rPr>
              <a:t>Test Page</a:t>
            </a: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GB" altLang="en-US" sz="1000" b="0" i="0" u="none" strike="noStrike" cap="none" normalizeH="0" baseline="0" dirty="0">
              <a:ln>
                <a:noFill/>
              </a:ln>
              <a:solidFill>
                <a:srgbClr val="000000"/>
              </a:solidFill>
              <a:effectLst/>
              <a:latin typeface="SassoonPrimaryInfant" pitchFamily="2"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1400" b="0" i="0" u="none" strike="noStrike" cap="none" normalizeH="0" baseline="0" dirty="0">
                <a:ln>
                  <a:noFill/>
                </a:ln>
                <a:solidFill>
                  <a:srgbClr val="000000"/>
                </a:solidFill>
                <a:effectLst/>
                <a:latin typeface="SassoonPrimaryInfant" pitchFamily="2" charset="0"/>
              </a:rPr>
              <a:t>This page will be completed at school.</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graphicFrame>
        <p:nvGraphicFramePr>
          <p:cNvPr id="7" name="Table 6"/>
          <p:cNvGraphicFramePr>
            <a:graphicFrameLocks noGrp="1"/>
          </p:cNvGraphicFramePr>
          <p:nvPr/>
        </p:nvGraphicFramePr>
        <p:xfrm>
          <a:off x="574912" y="1622050"/>
          <a:ext cx="5708176" cy="6298440"/>
        </p:xfrm>
        <a:graphic>
          <a:graphicData uri="http://schemas.openxmlformats.org/drawingml/2006/table">
            <a:tbl>
              <a:tblPr firstRow="1" bandRow="1">
                <a:tableStyleId>{5C22544A-7EE6-4342-B048-85BDC9FD1C3A}</a:tableStyleId>
              </a:tblPr>
              <a:tblGrid>
                <a:gridCol w="986051">
                  <a:extLst>
                    <a:ext uri="{9D8B030D-6E8A-4147-A177-3AD203B41FA5}">
                      <a16:colId xmlns:a16="http://schemas.microsoft.com/office/drawing/2014/main" val="455432837"/>
                    </a:ext>
                  </a:extLst>
                </a:gridCol>
                <a:gridCol w="4722125">
                  <a:extLst>
                    <a:ext uri="{9D8B030D-6E8A-4147-A177-3AD203B41FA5}">
                      <a16:colId xmlns:a16="http://schemas.microsoft.com/office/drawing/2014/main" val="1869682405"/>
                    </a:ext>
                  </a:extLst>
                </a:gridCol>
              </a:tblGrid>
              <a:tr h="629844">
                <a:tc>
                  <a:txBody>
                    <a:bodyPr/>
                    <a:lstStyle/>
                    <a:p>
                      <a:pPr algn="ctr"/>
                      <a:r>
                        <a:rPr lang="en-GB" sz="2400" b="0" dirty="0">
                          <a:solidFill>
                            <a:schemeClr val="tx1"/>
                          </a:solidFill>
                          <a:latin typeface="SassoonPrimaryInfant" pitchFamily="2" charset="0"/>
                        </a:rPr>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90092317"/>
                  </a:ext>
                </a:extLst>
              </a:tr>
              <a:tr h="629844">
                <a:tc>
                  <a:txBody>
                    <a:bodyPr/>
                    <a:lstStyle/>
                    <a:p>
                      <a:pPr algn="ctr"/>
                      <a:r>
                        <a:rPr lang="en-GB" sz="2400" dirty="0">
                          <a:solidFill>
                            <a:schemeClr val="tx1"/>
                          </a:solidFill>
                          <a:latin typeface="SassoonPrimaryInfant" pitchFamily="2" charset="0"/>
                        </a:rPr>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24880372"/>
                  </a:ext>
                </a:extLst>
              </a:tr>
              <a:tr h="629844">
                <a:tc>
                  <a:txBody>
                    <a:bodyPr/>
                    <a:lstStyle/>
                    <a:p>
                      <a:pPr algn="ctr"/>
                      <a:r>
                        <a:rPr lang="en-GB" sz="2400" dirty="0">
                          <a:solidFill>
                            <a:schemeClr val="tx1"/>
                          </a:solidFill>
                          <a:latin typeface="SassoonPrimaryInfant" pitchFamily="2" charset="0"/>
                        </a:rPr>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58687847"/>
                  </a:ext>
                </a:extLst>
              </a:tr>
              <a:tr h="629844">
                <a:tc>
                  <a:txBody>
                    <a:bodyPr/>
                    <a:lstStyle/>
                    <a:p>
                      <a:pPr algn="ctr"/>
                      <a:r>
                        <a:rPr lang="en-GB" sz="2400" dirty="0">
                          <a:solidFill>
                            <a:schemeClr val="tx1"/>
                          </a:solidFill>
                          <a:latin typeface="SassoonPrimaryInfant" pitchFamily="2" charset="0"/>
                        </a:rPr>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97083705"/>
                  </a:ext>
                </a:extLst>
              </a:tr>
              <a:tr h="629844">
                <a:tc>
                  <a:txBody>
                    <a:bodyPr/>
                    <a:lstStyle/>
                    <a:p>
                      <a:pPr algn="ctr"/>
                      <a:r>
                        <a:rPr lang="en-GB" sz="2400" dirty="0">
                          <a:solidFill>
                            <a:schemeClr val="tx1"/>
                          </a:solidFill>
                          <a:latin typeface="SassoonPrimaryInfant" pitchFamily="2" charset="0"/>
                        </a:rPr>
                        <a:t>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85967891"/>
                  </a:ext>
                </a:extLst>
              </a:tr>
              <a:tr h="629844">
                <a:tc>
                  <a:txBody>
                    <a:bodyPr/>
                    <a:lstStyle/>
                    <a:p>
                      <a:pPr algn="ctr"/>
                      <a:r>
                        <a:rPr lang="en-GB" sz="2400" dirty="0">
                          <a:solidFill>
                            <a:schemeClr val="tx1"/>
                          </a:solidFill>
                          <a:latin typeface="SassoonPrimaryInfant" pitchFamily="2" charset="0"/>
                        </a:rPr>
                        <a:t>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91216123"/>
                  </a:ext>
                </a:extLst>
              </a:tr>
              <a:tr h="629844">
                <a:tc>
                  <a:txBody>
                    <a:bodyPr/>
                    <a:lstStyle/>
                    <a:p>
                      <a:pPr algn="ctr"/>
                      <a:r>
                        <a:rPr lang="en-GB" sz="2400" dirty="0">
                          <a:solidFill>
                            <a:schemeClr val="tx1"/>
                          </a:solidFill>
                          <a:latin typeface="SassoonPrimaryInfant" pitchFamily="2" charset="0"/>
                        </a:rPr>
                        <a:t>7.</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98496034"/>
                  </a:ext>
                </a:extLst>
              </a:tr>
              <a:tr h="629844">
                <a:tc>
                  <a:txBody>
                    <a:bodyPr/>
                    <a:lstStyle/>
                    <a:p>
                      <a:pPr algn="ctr"/>
                      <a:r>
                        <a:rPr lang="en-GB" sz="2400" dirty="0">
                          <a:solidFill>
                            <a:schemeClr val="tx1"/>
                          </a:solidFill>
                          <a:latin typeface="SassoonPrimaryInfant" pitchFamily="2" charset="0"/>
                        </a:rPr>
                        <a:t>8.</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69633985"/>
                  </a:ext>
                </a:extLst>
              </a:tr>
              <a:tr h="629844">
                <a:tc>
                  <a:txBody>
                    <a:bodyPr/>
                    <a:lstStyle/>
                    <a:p>
                      <a:pPr algn="ctr"/>
                      <a:r>
                        <a:rPr lang="en-US" sz="2400" dirty="0">
                          <a:solidFill>
                            <a:schemeClr val="tx1"/>
                          </a:solidFill>
                          <a:latin typeface="SassoonPrimaryInfant" pitchFamily="2" charset="0"/>
                        </a:rPr>
                        <a:t>9.</a:t>
                      </a:r>
                      <a:endParaRPr lang="en-GB" sz="2400"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45690601"/>
                  </a:ext>
                </a:extLst>
              </a:tr>
              <a:tr h="629844">
                <a:tc>
                  <a:txBody>
                    <a:bodyPr/>
                    <a:lstStyle/>
                    <a:p>
                      <a:pPr algn="ctr"/>
                      <a:r>
                        <a:rPr lang="en-US" sz="2400" dirty="0">
                          <a:solidFill>
                            <a:schemeClr val="tx1"/>
                          </a:solidFill>
                          <a:latin typeface="SassoonPrimaryInfant" pitchFamily="2" charset="0"/>
                        </a:rPr>
                        <a:t>10.</a:t>
                      </a:r>
                      <a:endParaRPr lang="en-GB" sz="2400"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15196350"/>
                  </a:ext>
                </a:extLst>
              </a:tr>
            </a:tbl>
          </a:graphicData>
        </a:graphic>
      </p:graphicFrame>
      <p:sp>
        <p:nvSpPr>
          <p:cNvPr id="8" name="Text Box 9"/>
          <p:cNvSpPr txBox="1">
            <a:spLocks noChangeArrowheads="1"/>
          </p:cNvSpPr>
          <p:nvPr/>
        </p:nvSpPr>
        <p:spPr bwMode="auto">
          <a:xfrm>
            <a:off x="854748" y="8562924"/>
            <a:ext cx="3901372" cy="5762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GB" altLang="en-US" sz="2600" b="0" i="0" u="none" strike="noStrike" cap="none" normalizeH="0" baseline="0" dirty="0">
                <a:ln>
                  <a:noFill/>
                </a:ln>
                <a:solidFill>
                  <a:srgbClr val="000000"/>
                </a:solidFill>
                <a:effectLst/>
                <a:latin typeface="SassoonPrimaryInfant" pitchFamily="2" charset="0"/>
              </a:rPr>
              <a:t>My spelling score is ____</a:t>
            </a:r>
          </a:p>
          <a:p>
            <a:pPr marL="0" marR="0" lvl="0" indent="0" defTabSz="914400" rtl="0" eaLnBrk="0" fontAlgn="base" latinLnBrk="0" hangingPunct="0">
              <a:lnSpc>
                <a:spcPct val="100000"/>
              </a:lnSpc>
              <a:spcBef>
                <a:spcPct val="0"/>
              </a:spcBef>
              <a:spcAft>
                <a:spcPct val="0"/>
              </a:spcAft>
              <a:buClrTx/>
              <a:buSzTx/>
              <a:buFontTx/>
              <a:buNone/>
              <a:tabLst/>
            </a:pPr>
            <a:r>
              <a:rPr lang="en-GB" altLang="en-US" sz="2600" dirty="0">
                <a:solidFill>
                  <a:srgbClr val="000000"/>
                </a:solidFill>
                <a:latin typeface="SassoonPrimaryInfant" pitchFamily="2" charset="0"/>
              </a:rPr>
              <a:t>My arithmetic score is____</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pic>
        <p:nvPicPr>
          <p:cNvPr id="1030" name="Picture 6" descr="Yellow Pencil">
            <a:extLst>
              <a:ext uri="{FF2B5EF4-FFF2-40B4-BE49-F238E27FC236}">
                <a16:creationId xmlns:a16="http://schemas.microsoft.com/office/drawing/2014/main" id="{AA4C22B6-F150-4B89-BB1E-1309B7E7AE12}"/>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9306372">
            <a:off x="4851276" y="7911580"/>
            <a:ext cx="920566" cy="1302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51359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 y="0"/>
            <a:ext cx="6153150" cy="923330"/>
          </a:xfrm>
          <a:prstGeom prst="rect">
            <a:avLst/>
          </a:prstGeom>
          <a:noFill/>
        </p:spPr>
        <p:txBody>
          <a:bodyPr wrap="square" rtlCol="0">
            <a:spAutoFit/>
          </a:bodyPr>
          <a:lstStyle/>
          <a:p>
            <a:pPr algn="ctr"/>
            <a:r>
              <a:rPr lang="en-GB" dirty="0">
                <a:latin typeface="SassoonPrimaryInfant" pitchFamily="2" charset="0"/>
              </a:rPr>
              <a:t>Week 3</a:t>
            </a:r>
          </a:p>
          <a:p>
            <a:pPr algn="ctr"/>
            <a:r>
              <a:rPr lang="en-GB" b="1" dirty="0">
                <a:latin typeface="SassoonPrimaryInfant" pitchFamily="2" charset="0"/>
              </a:rPr>
              <a:t>/</a:t>
            </a:r>
            <a:r>
              <a:rPr lang="en-GB" b="1" dirty="0" err="1">
                <a:latin typeface="SassoonPrimaryInfant" pitchFamily="2" charset="0"/>
              </a:rPr>
              <a:t>ee</a:t>
            </a:r>
            <a:r>
              <a:rPr lang="en-GB" b="1" dirty="0">
                <a:latin typeface="SassoonPrimaryInfant" pitchFamily="2" charset="0"/>
              </a:rPr>
              <a:t>/</a:t>
            </a:r>
          </a:p>
          <a:p>
            <a:pPr algn="ctr"/>
            <a:r>
              <a:rPr lang="en-GB" u="sng" dirty="0">
                <a:latin typeface="SassoonPrimaryInfant" pitchFamily="2" charset="0"/>
              </a:rPr>
              <a:t>Date of test: Thursday 21st November </a:t>
            </a:r>
            <a:endParaRPr lang="en-GB" dirty="0">
              <a:latin typeface="SassoonPrimaryInfant" pitchFamily="2" charset="0"/>
            </a:endParaRPr>
          </a:p>
        </p:txBody>
      </p:sp>
      <p:graphicFrame>
        <p:nvGraphicFramePr>
          <p:cNvPr id="4" name="Table 3"/>
          <p:cNvGraphicFramePr>
            <a:graphicFrameLocks noGrp="1"/>
          </p:cNvGraphicFramePr>
          <p:nvPr>
            <p:extLst>
              <p:ext uri="{D42A27DB-BD31-4B8C-83A1-F6EECF244321}">
                <p14:modId xmlns:p14="http://schemas.microsoft.com/office/powerpoint/2010/main" val="1129709479"/>
              </p:ext>
            </p:extLst>
          </p:nvPr>
        </p:nvGraphicFramePr>
        <p:xfrm>
          <a:off x="304800" y="1247180"/>
          <a:ext cx="6153150" cy="8486775"/>
        </p:xfrm>
        <a:graphic>
          <a:graphicData uri="http://schemas.openxmlformats.org/drawingml/2006/table">
            <a:tbl>
              <a:tblPr firstRow="1" bandRow="1">
                <a:tableStyleId>{5C22544A-7EE6-4342-B048-85BDC9FD1C3A}</a:tableStyleId>
              </a:tblPr>
              <a:tblGrid>
                <a:gridCol w="1483057">
                  <a:extLst>
                    <a:ext uri="{9D8B030D-6E8A-4147-A177-3AD203B41FA5}">
                      <a16:colId xmlns:a16="http://schemas.microsoft.com/office/drawing/2014/main" val="706498342"/>
                    </a:ext>
                  </a:extLst>
                </a:gridCol>
                <a:gridCol w="444061">
                  <a:extLst>
                    <a:ext uri="{9D8B030D-6E8A-4147-A177-3AD203B41FA5}">
                      <a16:colId xmlns:a16="http://schemas.microsoft.com/office/drawing/2014/main" val="1792023387"/>
                    </a:ext>
                  </a:extLst>
                </a:gridCol>
                <a:gridCol w="1452978">
                  <a:extLst>
                    <a:ext uri="{9D8B030D-6E8A-4147-A177-3AD203B41FA5}">
                      <a16:colId xmlns:a16="http://schemas.microsoft.com/office/drawing/2014/main" val="1820648888"/>
                    </a:ext>
                  </a:extLst>
                </a:gridCol>
                <a:gridCol w="395633">
                  <a:extLst>
                    <a:ext uri="{9D8B030D-6E8A-4147-A177-3AD203B41FA5}">
                      <a16:colId xmlns:a16="http://schemas.microsoft.com/office/drawing/2014/main" val="3173252016"/>
                    </a:ext>
                  </a:extLst>
                </a:gridCol>
                <a:gridCol w="1351896">
                  <a:extLst>
                    <a:ext uri="{9D8B030D-6E8A-4147-A177-3AD203B41FA5}">
                      <a16:colId xmlns:a16="http://schemas.microsoft.com/office/drawing/2014/main" val="1407362863"/>
                    </a:ext>
                  </a:extLst>
                </a:gridCol>
                <a:gridCol w="1025525">
                  <a:extLst>
                    <a:ext uri="{9D8B030D-6E8A-4147-A177-3AD203B41FA5}">
                      <a16:colId xmlns:a16="http://schemas.microsoft.com/office/drawing/2014/main" val="3577145247"/>
                    </a:ext>
                  </a:extLst>
                </a:gridCol>
              </a:tblGrid>
              <a:tr h="771525">
                <a:tc>
                  <a:txBody>
                    <a:bodyPr/>
                    <a:lstStyle/>
                    <a:p>
                      <a:pPr algn="ctr"/>
                      <a:r>
                        <a:rPr lang="en-GB" dirty="0">
                          <a:solidFill>
                            <a:schemeClr val="tx1"/>
                          </a:solidFill>
                          <a:latin typeface="Letterjoin-Air No-Lead 36" panose="02000805000000020003" pitchFamily="50" charset="0"/>
                        </a:rPr>
                        <a:t>Look and Say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9">
                  <a:txBody>
                    <a:bodyPr/>
                    <a:lstStyle/>
                    <a:p>
                      <a:pPr algn="ctr"/>
                      <a:r>
                        <a:rPr lang="en-GB" dirty="0">
                          <a:solidFill>
                            <a:schemeClr val="tx1"/>
                          </a:solidFill>
                          <a:latin typeface="Letterjoin-Air No-Lead 36" panose="02000805000000020003" pitchFamily="50" charset="0"/>
                        </a:rPr>
                        <a:t>Cover</a:t>
                      </a: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dirty="0">
                          <a:solidFill>
                            <a:schemeClr val="tx1"/>
                          </a:solidFill>
                          <a:latin typeface="Letterjoin-Air No-Lead 36" panose="02000805000000020003" pitchFamily="50" charset="0"/>
                        </a:rPr>
                        <a:t>Write </a:t>
                      </a:r>
                    </a:p>
                    <a:p>
                      <a:pPr algn="ctr"/>
                      <a:r>
                        <a:rPr lang="en-GB" dirty="0">
                          <a:solidFill>
                            <a:schemeClr val="accent6"/>
                          </a:solidFill>
                          <a:latin typeface="Letterjoin-Air No-Lead 36" panose="02000805000000020003" pitchFamily="50" charset="0"/>
                        </a:rPr>
                        <a:t>1</a:t>
                      </a:r>
                      <a:r>
                        <a:rPr lang="en-GB" baseline="30000" dirty="0">
                          <a:solidFill>
                            <a:schemeClr val="accent6"/>
                          </a:solidFill>
                          <a:latin typeface="Letterjoin-Air No-Lead 36" panose="02000805000000020003" pitchFamily="50" charset="0"/>
                        </a:rPr>
                        <a:t>st</a:t>
                      </a:r>
                      <a:r>
                        <a:rPr lang="en-GB" dirty="0">
                          <a:solidFill>
                            <a:schemeClr val="accent6"/>
                          </a:solidFill>
                          <a:latin typeface="Letterjoin-Air No-Lead 36" panose="02000805000000020003" pitchFamily="50" charset="0"/>
                        </a:rPr>
                        <a:t> try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9">
                  <a:txBody>
                    <a:bodyPr/>
                    <a:lstStyle/>
                    <a:p>
                      <a:pPr algn="ctr"/>
                      <a:r>
                        <a:rPr lang="en-GB" dirty="0">
                          <a:solidFill>
                            <a:schemeClr val="tx1"/>
                          </a:solidFill>
                          <a:latin typeface="Letterjoin-Air No-Lead 36" panose="02000805000000020003" pitchFamily="50" charset="0"/>
                        </a:rPr>
                        <a:t>Check and Cover again</a:t>
                      </a: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dirty="0">
                          <a:solidFill>
                            <a:schemeClr val="tx1"/>
                          </a:solidFill>
                          <a:latin typeface="Letterjoin-Air No-Lead 36" panose="02000805000000020003" pitchFamily="50" charset="0"/>
                        </a:rPr>
                        <a:t>Write </a:t>
                      </a:r>
                    </a:p>
                    <a:p>
                      <a:pPr algn="ctr"/>
                      <a:r>
                        <a:rPr lang="en-GB" dirty="0">
                          <a:solidFill>
                            <a:schemeClr val="accent6"/>
                          </a:solidFill>
                          <a:latin typeface="Letterjoin-Air No-Lead 36" panose="02000805000000020003" pitchFamily="50" charset="0"/>
                        </a:rPr>
                        <a:t>2</a:t>
                      </a:r>
                      <a:r>
                        <a:rPr lang="en-GB" baseline="30000" dirty="0">
                          <a:solidFill>
                            <a:schemeClr val="accent6"/>
                          </a:solidFill>
                          <a:latin typeface="Letterjoin-Air No-Lead 36" panose="02000805000000020003" pitchFamily="50" charset="0"/>
                        </a:rPr>
                        <a:t>nd</a:t>
                      </a:r>
                      <a:r>
                        <a:rPr lang="en-GB" dirty="0">
                          <a:solidFill>
                            <a:schemeClr val="accent6"/>
                          </a:solidFill>
                          <a:latin typeface="Letterjoin-Air No-Lead 36" panose="02000805000000020003" pitchFamily="50" charset="0"/>
                        </a:rPr>
                        <a:t> try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dirty="0">
                          <a:solidFill>
                            <a:schemeClr val="tx1"/>
                          </a:solidFill>
                          <a:latin typeface="Letterjoin-Air No-Lead 36" panose="02000805000000020003" pitchFamily="50" charset="0"/>
                        </a:rPr>
                        <a:t>Check</a:t>
                      </a:r>
                    </a:p>
                    <a:p>
                      <a:pPr algn="ctr"/>
                      <a:r>
                        <a:rPr lang="en-GB" dirty="0">
                          <a:solidFill>
                            <a:schemeClr val="accent6"/>
                          </a:solidFill>
                          <a:latin typeface="Letterjoin-Air No-Lead 36" panose="02000805000000020003" pitchFamily="50" charset="0"/>
                          <a:sym typeface="Wingdings" panose="05000000000000000000" pitchFamily="2" charset="2"/>
                        </a:rPr>
                        <a:t></a:t>
                      </a:r>
                      <a:endParaRPr lang="en-GB" dirty="0">
                        <a:solidFill>
                          <a:schemeClr val="accent6"/>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6582207"/>
                  </a:ext>
                </a:extLst>
              </a:tr>
              <a:tr h="771525">
                <a:tc>
                  <a:txBody>
                    <a:bodyPr/>
                    <a:lstStyle/>
                    <a:p>
                      <a:pPr algn="ctr"/>
                      <a:r>
                        <a:rPr lang="en-GB" sz="2400" dirty="0">
                          <a:solidFill>
                            <a:schemeClr val="tx1"/>
                          </a:solidFill>
                          <a:latin typeface="Letterjoin-Air No-Lead 36" panose="02000805000000020003" pitchFamily="50" charset="0"/>
                        </a:rPr>
                        <a:t>donkey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9185160"/>
                  </a:ext>
                </a:extLst>
              </a:tr>
              <a:tr h="771525">
                <a:tc>
                  <a:txBody>
                    <a:bodyPr/>
                    <a:lstStyle/>
                    <a:p>
                      <a:pPr algn="ctr"/>
                      <a:r>
                        <a:rPr lang="en-GB" sz="2400" dirty="0">
                          <a:solidFill>
                            <a:schemeClr val="tx1"/>
                          </a:solidFill>
                          <a:latin typeface="Letterjoin-Air No-Lead 36" panose="02000805000000020003" pitchFamily="50" charset="0"/>
                        </a:rPr>
                        <a:t>dream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15309115"/>
                  </a:ext>
                </a:extLst>
              </a:tr>
              <a:tr h="771525">
                <a:tc>
                  <a:txBody>
                    <a:bodyPr/>
                    <a:lstStyle/>
                    <a:p>
                      <a:pPr algn="ctr"/>
                      <a:r>
                        <a:rPr lang="en-GB" sz="2400" dirty="0">
                          <a:solidFill>
                            <a:schemeClr val="tx1"/>
                          </a:solidFill>
                          <a:latin typeface="Letterjoin-Air No-Lead 36" panose="02000805000000020003" pitchFamily="50" charset="0"/>
                        </a:rPr>
                        <a:t>eve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51073814"/>
                  </a:ext>
                </a:extLst>
              </a:tr>
              <a:tr h="771525">
                <a:tc>
                  <a:txBody>
                    <a:bodyPr/>
                    <a:lstStyle/>
                    <a:p>
                      <a:pPr algn="ctr"/>
                      <a:r>
                        <a:rPr lang="en-GB" sz="2400" dirty="0">
                          <a:solidFill>
                            <a:schemeClr val="tx1"/>
                          </a:solidFill>
                          <a:latin typeface="Letterjoin-Air No-Lead 36" panose="02000805000000020003" pitchFamily="50" charset="0"/>
                        </a:rPr>
                        <a:t>feet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17675969"/>
                  </a:ext>
                </a:extLst>
              </a:tr>
              <a:tr h="771525">
                <a:tc>
                  <a:txBody>
                    <a:bodyPr/>
                    <a:lstStyle/>
                    <a:p>
                      <a:pPr algn="ctr"/>
                      <a:r>
                        <a:rPr lang="en-GB" sz="2400" dirty="0">
                          <a:solidFill>
                            <a:schemeClr val="tx1"/>
                          </a:solidFill>
                          <a:latin typeface="Letterjoin-Air No-Lead 36" panose="02000805000000020003" pitchFamily="50" charset="0"/>
                        </a:rPr>
                        <a:t>field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30258273"/>
                  </a:ext>
                </a:extLst>
              </a:tr>
              <a:tr h="771525">
                <a:tc>
                  <a:txBody>
                    <a:bodyPr/>
                    <a:lstStyle/>
                    <a:p>
                      <a:pPr algn="ctr"/>
                      <a:r>
                        <a:rPr lang="en-GB" sz="2400" dirty="0">
                          <a:solidFill>
                            <a:schemeClr val="tx1"/>
                          </a:solidFill>
                          <a:latin typeface="Letterjoin-Air No-Lead 36" panose="02000805000000020003" pitchFamily="50" charset="0"/>
                        </a:rPr>
                        <a:t>flee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88069858"/>
                  </a:ext>
                </a:extLst>
              </a:tr>
              <a:tr h="771525">
                <a:tc>
                  <a:txBody>
                    <a:bodyPr/>
                    <a:lstStyle/>
                    <a:p>
                      <a:pPr algn="ctr"/>
                      <a:r>
                        <a:rPr lang="en-GB" sz="2400" dirty="0">
                          <a:solidFill>
                            <a:schemeClr val="tx1"/>
                          </a:solidFill>
                          <a:latin typeface="Letterjoin-Air No-Lead 36" panose="02000805000000020003" pitchFamily="50" charset="0"/>
                        </a:rPr>
                        <a:t>freeze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99412747"/>
                  </a:ext>
                </a:extLst>
              </a:tr>
              <a:tr h="771525">
                <a:tc>
                  <a:txBody>
                    <a:bodyPr/>
                    <a:lstStyle/>
                    <a:p>
                      <a:pPr algn="ctr"/>
                      <a:r>
                        <a:rPr lang="en-GB" sz="2400" dirty="0">
                          <a:solidFill>
                            <a:srgbClr val="FF0000"/>
                          </a:solidFill>
                          <a:latin typeface="Letterjoin-Air No-Lead 36" panose="02000805000000020003" pitchFamily="50" charset="0"/>
                        </a:rPr>
                        <a:t>great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155585865"/>
                  </a:ext>
                </a:extLst>
              </a:tr>
              <a:tr h="771525">
                <a:tc>
                  <a:txBody>
                    <a:bodyPr/>
                    <a:lstStyle/>
                    <a:p>
                      <a:pPr algn="ctr"/>
                      <a:r>
                        <a:rPr lang="en-GB" sz="2400" dirty="0">
                          <a:solidFill>
                            <a:srgbClr val="FF0000"/>
                          </a:solidFill>
                          <a:latin typeface="Letterjoin-Air No-Lead 36" panose="02000805000000020003" pitchFamily="50" charset="0"/>
                        </a:rPr>
                        <a:t>half</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Letterjoin-Air No-Lead 36" panose="02000805000000020003" pitchFamily="50"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Letterjoin-Air No-Lead 36" panose="02000805000000020003" pitchFamily="50"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89867331"/>
                  </a:ext>
                </a:extLst>
              </a:tr>
              <a:tr h="771525">
                <a:tc>
                  <a:txBody>
                    <a:bodyPr/>
                    <a:lstStyle/>
                    <a:p>
                      <a:pPr algn="ctr"/>
                      <a:r>
                        <a:rPr lang="en-GB" sz="2400" dirty="0">
                          <a:solidFill>
                            <a:srgbClr val="FF0000"/>
                          </a:solidFill>
                          <a:latin typeface="Letterjoin-Air No-Lead 36" panose="02000805000000020003" pitchFamily="50" charset="0"/>
                        </a:rPr>
                        <a:t>hold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Letterjoin-Air No-Lead 36" panose="02000805000000020003" pitchFamily="50"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Letterjoin-Air No-Lead 36" panose="02000805000000020003" pitchFamily="50"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Letterjoin-Air No-Lead 36" panose="02000805000000020003" pitchFamily="50"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67104318"/>
                  </a:ext>
                </a:extLst>
              </a:tr>
            </a:tbl>
          </a:graphicData>
        </a:graphic>
      </p:graphicFrame>
    </p:spTree>
    <p:extLst>
      <p:ext uri="{BB962C8B-B14F-4D97-AF65-F5344CB8AC3E}">
        <p14:creationId xmlns:p14="http://schemas.microsoft.com/office/powerpoint/2010/main" val="29193574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7"/>
          <p:cNvSpPr txBox="1">
            <a:spLocks noChangeArrowheads="1"/>
          </p:cNvSpPr>
          <p:nvPr/>
        </p:nvSpPr>
        <p:spPr bwMode="auto">
          <a:xfrm>
            <a:off x="295736" y="579062"/>
            <a:ext cx="6119813" cy="10429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2800" b="0" i="0" u="none" strike="noStrike" cap="none" normalizeH="0" baseline="0" dirty="0">
                <a:ln>
                  <a:noFill/>
                </a:ln>
                <a:solidFill>
                  <a:srgbClr val="000000"/>
                </a:solidFill>
                <a:effectLst/>
                <a:latin typeface="SassoonPrimaryInfant" pitchFamily="2" charset="0"/>
              </a:rPr>
              <a:t>Test Page</a:t>
            </a: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GB" altLang="en-US" sz="1000" b="0" i="0" u="none" strike="noStrike" cap="none" normalizeH="0" baseline="0" dirty="0">
              <a:ln>
                <a:noFill/>
              </a:ln>
              <a:solidFill>
                <a:srgbClr val="000000"/>
              </a:solidFill>
              <a:effectLst/>
              <a:latin typeface="SassoonPrimaryInfant" pitchFamily="2"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1400" b="0" i="0" u="none" strike="noStrike" cap="none" normalizeH="0" baseline="0" dirty="0">
                <a:ln>
                  <a:noFill/>
                </a:ln>
                <a:solidFill>
                  <a:srgbClr val="000000"/>
                </a:solidFill>
                <a:effectLst/>
                <a:latin typeface="SassoonPrimaryInfant" pitchFamily="2" charset="0"/>
              </a:rPr>
              <a:t>This page will be completed at school.</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graphicFrame>
        <p:nvGraphicFramePr>
          <p:cNvPr id="7" name="Table 6"/>
          <p:cNvGraphicFramePr>
            <a:graphicFrameLocks noGrp="1"/>
          </p:cNvGraphicFramePr>
          <p:nvPr/>
        </p:nvGraphicFramePr>
        <p:xfrm>
          <a:off x="574912" y="1622050"/>
          <a:ext cx="5708176" cy="6298440"/>
        </p:xfrm>
        <a:graphic>
          <a:graphicData uri="http://schemas.openxmlformats.org/drawingml/2006/table">
            <a:tbl>
              <a:tblPr firstRow="1" bandRow="1">
                <a:tableStyleId>{5C22544A-7EE6-4342-B048-85BDC9FD1C3A}</a:tableStyleId>
              </a:tblPr>
              <a:tblGrid>
                <a:gridCol w="986051">
                  <a:extLst>
                    <a:ext uri="{9D8B030D-6E8A-4147-A177-3AD203B41FA5}">
                      <a16:colId xmlns:a16="http://schemas.microsoft.com/office/drawing/2014/main" val="455432837"/>
                    </a:ext>
                  </a:extLst>
                </a:gridCol>
                <a:gridCol w="4722125">
                  <a:extLst>
                    <a:ext uri="{9D8B030D-6E8A-4147-A177-3AD203B41FA5}">
                      <a16:colId xmlns:a16="http://schemas.microsoft.com/office/drawing/2014/main" val="1869682405"/>
                    </a:ext>
                  </a:extLst>
                </a:gridCol>
              </a:tblGrid>
              <a:tr h="629844">
                <a:tc>
                  <a:txBody>
                    <a:bodyPr/>
                    <a:lstStyle/>
                    <a:p>
                      <a:pPr algn="ctr"/>
                      <a:r>
                        <a:rPr lang="en-GB" sz="2400" b="0" dirty="0">
                          <a:solidFill>
                            <a:schemeClr val="tx1"/>
                          </a:solidFill>
                          <a:latin typeface="SassoonPrimaryInfant" pitchFamily="2" charset="0"/>
                        </a:rPr>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90092317"/>
                  </a:ext>
                </a:extLst>
              </a:tr>
              <a:tr h="629844">
                <a:tc>
                  <a:txBody>
                    <a:bodyPr/>
                    <a:lstStyle/>
                    <a:p>
                      <a:pPr algn="ctr"/>
                      <a:r>
                        <a:rPr lang="en-GB" sz="2400" dirty="0">
                          <a:solidFill>
                            <a:schemeClr val="tx1"/>
                          </a:solidFill>
                          <a:latin typeface="SassoonPrimaryInfant" pitchFamily="2" charset="0"/>
                        </a:rPr>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24880372"/>
                  </a:ext>
                </a:extLst>
              </a:tr>
              <a:tr h="629844">
                <a:tc>
                  <a:txBody>
                    <a:bodyPr/>
                    <a:lstStyle/>
                    <a:p>
                      <a:pPr algn="ctr"/>
                      <a:r>
                        <a:rPr lang="en-GB" sz="2400" dirty="0">
                          <a:solidFill>
                            <a:schemeClr val="tx1"/>
                          </a:solidFill>
                          <a:latin typeface="SassoonPrimaryInfant" pitchFamily="2" charset="0"/>
                        </a:rPr>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58687847"/>
                  </a:ext>
                </a:extLst>
              </a:tr>
              <a:tr h="629844">
                <a:tc>
                  <a:txBody>
                    <a:bodyPr/>
                    <a:lstStyle/>
                    <a:p>
                      <a:pPr algn="ctr"/>
                      <a:r>
                        <a:rPr lang="en-GB" sz="2400" dirty="0">
                          <a:solidFill>
                            <a:schemeClr val="tx1"/>
                          </a:solidFill>
                          <a:latin typeface="SassoonPrimaryInfant" pitchFamily="2" charset="0"/>
                        </a:rPr>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97083705"/>
                  </a:ext>
                </a:extLst>
              </a:tr>
              <a:tr h="629844">
                <a:tc>
                  <a:txBody>
                    <a:bodyPr/>
                    <a:lstStyle/>
                    <a:p>
                      <a:pPr algn="ctr"/>
                      <a:r>
                        <a:rPr lang="en-GB" sz="2400" dirty="0">
                          <a:solidFill>
                            <a:schemeClr val="tx1"/>
                          </a:solidFill>
                          <a:latin typeface="SassoonPrimaryInfant" pitchFamily="2" charset="0"/>
                        </a:rPr>
                        <a:t>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85967891"/>
                  </a:ext>
                </a:extLst>
              </a:tr>
              <a:tr h="629844">
                <a:tc>
                  <a:txBody>
                    <a:bodyPr/>
                    <a:lstStyle/>
                    <a:p>
                      <a:pPr algn="ctr"/>
                      <a:r>
                        <a:rPr lang="en-GB" sz="2400" dirty="0">
                          <a:solidFill>
                            <a:schemeClr val="tx1"/>
                          </a:solidFill>
                          <a:latin typeface="SassoonPrimaryInfant" pitchFamily="2" charset="0"/>
                        </a:rPr>
                        <a:t>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91216123"/>
                  </a:ext>
                </a:extLst>
              </a:tr>
              <a:tr h="629844">
                <a:tc>
                  <a:txBody>
                    <a:bodyPr/>
                    <a:lstStyle/>
                    <a:p>
                      <a:pPr algn="ctr"/>
                      <a:r>
                        <a:rPr lang="en-GB" sz="2400" dirty="0">
                          <a:solidFill>
                            <a:schemeClr val="tx1"/>
                          </a:solidFill>
                          <a:latin typeface="SassoonPrimaryInfant" pitchFamily="2" charset="0"/>
                        </a:rPr>
                        <a:t>7.</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98496034"/>
                  </a:ext>
                </a:extLst>
              </a:tr>
              <a:tr h="629844">
                <a:tc>
                  <a:txBody>
                    <a:bodyPr/>
                    <a:lstStyle/>
                    <a:p>
                      <a:pPr algn="ctr"/>
                      <a:r>
                        <a:rPr lang="en-GB" sz="2400" dirty="0">
                          <a:solidFill>
                            <a:schemeClr val="tx1"/>
                          </a:solidFill>
                          <a:latin typeface="SassoonPrimaryInfant" pitchFamily="2" charset="0"/>
                        </a:rPr>
                        <a:t>8.</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69633985"/>
                  </a:ext>
                </a:extLst>
              </a:tr>
              <a:tr h="629844">
                <a:tc>
                  <a:txBody>
                    <a:bodyPr/>
                    <a:lstStyle/>
                    <a:p>
                      <a:pPr algn="ctr"/>
                      <a:r>
                        <a:rPr lang="en-US" sz="2400" dirty="0">
                          <a:solidFill>
                            <a:schemeClr val="tx1"/>
                          </a:solidFill>
                          <a:latin typeface="SassoonPrimaryInfant" pitchFamily="2" charset="0"/>
                        </a:rPr>
                        <a:t>9.</a:t>
                      </a:r>
                      <a:endParaRPr lang="en-GB" sz="2400"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45690601"/>
                  </a:ext>
                </a:extLst>
              </a:tr>
              <a:tr h="629844">
                <a:tc>
                  <a:txBody>
                    <a:bodyPr/>
                    <a:lstStyle/>
                    <a:p>
                      <a:pPr algn="ctr"/>
                      <a:r>
                        <a:rPr lang="en-US" sz="2400" dirty="0">
                          <a:solidFill>
                            <a:schemeClr val="tx1"/>
                          </a:solidFill>
                          <a:latin typeface="SassoonPrimaryInfant" pitchFamily="2" charset="0"/>
                        </a:rPr>
                        <a:t>10.</a:t>
                      </a:r>
                      <a:endParaRPr lang="en-GB" sz="2400"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15196350"/>
                  </a:ext>
                </a:extLst>
              </a:tr>
            </a:tbl>
          </a:graphicData>
        </a:graphic>
      </p:graphicFrame>
      <p:sp>
        <p:nvSpPr>
          <p:cNvPr id="8" name="Text Box 9"/>
          <p:cNvSpPr txBox="1">
            <a:spLocks noChangeArrowheads="1"/>
          </p:cNvSpPr>
          <p:nvPr/>
        </p:nvSpPr>
        <p:spPr bwMode="auto">
          <a:xfrm>
            <a:off x="854748" y="8562924"/>
            <a:ext cx="3901372" cy="5762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GB" altLang="en-US" sz="2600" b="0" i="0" u="none" strike="noStrike" cap="none" normalizeH="0" baseline="0" dirty="0">
                <a:ln>
                  <a:noFill/>
                </a:ln>
                <a:solidFill>
                  <a:srgbClr val="000000"/>
                </a:solidFill>
                <a:effectLst/>
                <a:latin typeface="SassoonPrimaryInfant" pitchFamily="2" charset="0"/>
              </a:rPr>
              <a:t>My spelling score is ____</a:t>
            </a:r>
          </a:p>
          <a:p>
            <a:pPr marL="0" marR="0" lvl="0" indent="0" defTabSz="914400" rtl="0" eaLnBrk="0" fontAlgn="base" latinLnBrk="0" hangingPunct="0">
              <a:lnSpc>
                <a:spcPct val="100000"/>
              </a:lnSpc>
              <a:spcBef>
                <a:spcPct val="0"/>
              </a:spcBef>
              <a:spcAft>
                <a:spcPct val="0"/>
              </a:spcAft>
              <a:buClrTx/>
              <a:buSzTx/>
              <a:buFontTx/>
              <a:buNone/>
              <a:tabLst/>
            </a:pPr>
            <a:r>
              <a:rPr lang="en-GB" altLang="en-US" sz="2600" dirty="0">
                <a:solidFill>
                  <a:srgbClr val="000000"/>
                </a:solidFill>
                <a:latin typeface="SassoonPrimaryInfant" pitchFamily="2" charset="0"/>
              </a:rPr>
              <a:t>My arithmetic score is____</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pic>
        <p:nvPicPr>
          <p:cNvPr id="1030" name="Picture 6" descr="Yellow Pencil">
            <a:extLst>
              <a:ext uri="{FF2B5EF4-FFF2-40B4-BE49-F238E27FC236}">
                <a16:creationId xmlns:a16="http://schemas.microsoft.com/office/drawing/2014/main" id="{AA4C22B6-F150-4B89-BB1E-1309B7E7AE12}"/>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9306372">
            <a:off x="4851276" y="7911580"/>
            <a:ext cx="920566" cy="1302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163048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 y="0"/>
            <a:ext cx="6153150" cy="923330"/>
          </a:xfrm>
          <a:prstGeom prst="rect">
            <a:avLst/>
          </a:prstGeom>
          <a:noFill/>
        </p:spPr>
        <p:txBody>
          <a:bodyPr wrap="square" rtlCol="0">
            <a:spAutoFit/>
          </a:bodyPr>
          <a:lstStyle/>
          <a:p>
            <a:pPr algn="ctr"/>
            <a:r>
              <a:rPr lang="en-GB" dirty="0">
                <a:latin typeface="SassoonPrimaryInfant" pitchFamily="2" charset="0"/>
              </a:rPr>
              <a:t>Week 4</a:t>
            </a:r>
          </a:p>
          <a:p>
            <a:pPr algn="ctr"/>
            <a:r>
              <a:rPr lang="en-GB" b="1" dirty="0">
                <a:latin typeface="SassoonPrimaryInfant" pitchFamily="2" charset="0"/>
              </a:rPr>
              <a:t>/</a:t>
            </a:r>
            <a:r>
              <a:rPr lang="en-GB" b="1" dirty="0" err="1">
                <a:latin typeface="SassoonPrimaryInfant" pitchFamily="2" charset="0"/>
              </a:rPr>
              <a:t>i</a:t>
            </a:r>
            <a:r>
              <a:rPr lang="en-GB" b="1" dirty="0">
                <a:latin typeface="SassoonPrimaryInfant" pitchFamily="2" charset="0"/>
              </a:rPr>
              <a:t>/</a:t>
            </a:r>
          </a:p>
          <a:p>
            <a:pPr algn="ctr"/>
            <a:r>
              <a:rPr lang="en-GB" u="sng" dirty="0">
                <a:latin typeface="SassoonPrimaryInfant" pitchFamily="2" charset="0"/>
              </a:rPr>
              <a:t>Date of test: Friday 28</a:t>
            </a:r>
            <a:r>
              <a:rPr lang="en-GB" u="sng" baseline="30000" dirty="0">
                <a:latin typeface="SassoonPrimaryInfant" pitchFamily="2" charset="0"/>
              </a:rPr>
              <a:t>th</a:t>
            </a:r>
            <a:r>
              <a:rPr lang="en-GB" u="sng" dirty="0">
                <a:latin typeface="SassoonPrimaryInfant" pitchFamily="2" charset="0"/>
              </a:rPr>
              <a:t> November 2024 </a:t>
            </a:r>
            <a:endParaRPr lang="en-GB" dirty="0">
              <a:latin typeface="SassoonPrimaryInfant" pitchFamily="2" charset="0"/>
            </a:endParaRPr>
          </a:p>
        </p:txBody>
      </p:sp>
      <p:graphicFrame>
        <p:nvGraphicFramePr>
          <p:cNvPr id="4" name="Table 3"/>
          <p:cNvGraphicFramePr>
            <a:graphicFrameLocks noGrp="1"/>
          </p:cNvGraphicFramePr>
          <p:nvPr>
            <p:extLst>
              <p:ext uri="{D42A27DB-BD31-4B8C-83A1-F6EECF244321}">
                <p14:modId xmlns:p14="http://schemas.microsoft.com/office/powerpoint/2010/main" val="1695915763"/>
              </p:ext>
            </p:extLst>
          </p:nvPr>
        </p:nvGraphicFramePr>
        <p:xfrm>
          <a:off x="304800" y="1247180"/>
          <a:ext cx="6153150" cy="8486775"/>
        </p:xfrm>
        <a:graphic>
          <a:graphicData uri="http://schemas.openxmlformats.org/drawingml/2006/table">
            <a:tbl>
              <a:tblPr firstRow="1" bandRow="1">
                <a:tableStyleId>{5C22544A-7EE6-4342-B048-85BDC9FD1C3A}</a:tableStyleId>
              </a:tblPr>
              <a:tblGrid>
                <a:gridCol w="1483057">
                  <a:extLst>
                    <a:ext uri="{9D8B030D-6E8A-4147-A177-3AD203B41FA5}">
                      <a16:colId xmlns:a16="http://schemas.microsoft.com/office/drawing/2014/main" val="706498342"/>
                    </a:ext>
                  </a:extLst>
                </a:gridCol>
                <a:gridCol w="444061">
                  <a:extLst>
                    <a:ext uri="{9D8B030D-6E8A-4147-A177-3AD203B41FA5}">
                      <a16:colId xmlns:a16="http://schemas.microsoft.com/office/drawing/2014/main" val="1792023387"/>
                    </a:ext>
                  </a:extLst>
                </a:gridCol>
                <a:gridCol w="1452978">
                  <a:extLst>
                    <a:ext uri="{9D8B030D-6E8A-4147-A177-3AD203B41FA5}">
                      <a16:colId xmlns:a16="http://schemas.microsoft.com/office/drawing/2014/main" val="1820648888"/>
                    </a:ext>
                  </a:extLst>
                </a:gridCol>
                <a:gridCol w="395633">
                  <a:extLst>
                    <a:ext uri="{9D8B030D-6E8A-4147-A177-3AD203B41FA5}">
                      <a16:colId xmlns:a16="http://schemas.microsoft.com/office/drawing/2014/main" val="3173252016"/>
                    </a:ext>
                  </a:extLst>
                </a:gridCol>
                <a:gridCol w="1351896">
                  <a:extLst>
                    <a:ext uri="{9D8B030D-6E8A-4147-A177-3AD203B41FA5}">
                      <a16:colId xmlns:a16="http://schemas.microsoft.com/office/drawing/2014/main" val="1407362863"/>
                    </a:ext>
                  </a:extLst>
                </a:gridCol>
                <a:gridCol w="1025525">
                  <a:extLst>
                    <a:ext uri="{9D8B030D-6E8A-4147-A177-3AD203B41FA5}">
                      <a16:colId xmlns:a16="http://schemas.microsoft.com/office/drawing/2014/main" val="3577145247"/>
                    </a:ext>
                  </a:extLst>
                </a:gridCol>
              </a:tblGrid>
              <a:tr h="771525">
                <a:tc>
                  <a:txBody>
                    <a:bodyPr/>
                    <a:lstStyle/>
                    <a:p>
                      <a:pPr algn="ctr"/>
                      <a:r>
                        <a:rPr lang="en-GB" dirty="0">
                          <a:solidFill>
                            <a:schemeClr val="tx1"/>
                          </a:solidFill>
                          <a:latin typeface="Letter-join Plus 36" panose="02000505000000020003" pitchFamily="50" charset="0"/>
                        </a:rPr>
                        <a:t>Look and Say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9">
                  <a:txBody>
                    <a:bodyPr/>
                    <a:lstStyle/>
                    <a:p>
                      <a:pPr algn="ctr"/>
                      <a:r>
                        <a:rPr lang="en-GB" dirty="0">
                          <a:solidFill>
                            <a:schemeClr val="tx1"/>
                          </a:solidFill>
                          <a:latin typeface="SassoonPrimaryInfant" pitchFamily="2" charset="0"/>
                        </a:rPr>
                        <a:t>Cover</a:t>
                      </a: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dirty="0">
                          <a:solidFill>
                            <a:schemeClr val="tx1"/>
                          </a:solidFill>
                          <a:latin typeface="SassoonPrimaryInfant" pitchFamily="2" charset="0"/>
                        </a:rPr>
                        <a:t>Write </a:t>
                      </a:r>
                    </a:p>
                    <a:p>
                      <a:pPr algn="ctr"/>
                      <a:r>
                        <a:rPr lang="en-GB" dirty="0">
                          <a:solidFill>
                            <a:schemeClr val="accent6"/>
                          </a:solidFill>
                          <a:latin typeface="SassoonPrimaryInfant" pitchFamily="2" charset="0"/>
                        </a:rPr>
                        <a:t>1</a:t>
                      </a:r>
                      <a:r>
                        <a:rPr lang="en-GB" baseline="30000" dirty="0">
                          <a:solidFill>
                            <a:schemeClr val="accent6"/>
                          </a:solidFill>
                          <a:latin typeface="SassoonPrimaryInfant" pitchFamily="2" charset="0"/>
                        </a:rPr>
                        <a:t>st</a:t>
                      </a:r>
                      <a:r>
                        <a:rPr lang="en-GB" dirty="0">
                          <a:solidFill>
                            <a:schemeClr val="accent6"/>
                          </a:solidFill>
                          <a:latin typeface="SassoonPrimaryInfant" pitchFamily="2" charset="0"/>
                        </a:rPr>
                        <a:t> try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9">
                  <a:txBody>
                    <a:bodyPr/>
                    <a:lstStyle/>
                    <a:p>
                      <a:pPr algn="ctr"/>
                      <a:r>
                        <a:rPr lang="en-GB" dirty="0">
                          <a:solidFill>
                            <a:schemeClr val="tx1"/>
                          </a:solidFill>
                          <a:latin typeface="SassoonPrimaryInfant" pitchFamily="2" charset="0"/>
                        </a:rPr>
                        <a:t>Check and Cover again</a:t>
                      </a: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dirty="0">
                          <a:solidFill>
                            <a:schemeClr val="tx1"/>
                          </a:solidFill>
                          <a:latin typeface="SassoonPrimaryInfant" pitchFamily="2" charset="0"/>
                        </a:rPr>
                        <a:t>Write </a:t>
                      </a:r>
                    </a:p>
                    <a:p>
                      <a:pPr algn="ctr"/>
                      <a:r>
                        <a:rPr lang="en-GB" dirty="0">
                          <a:solidFill>
                            <a:schemeClr val="accent6"/>
                          </a:solidFill>
                          <a:latin typeface="SassoonPrimaryInfant" pitchFamily="2" charset="0"/>
                        </a:rPr>
                        <a:t>2</a:t>
                      </a:r>
                      <a:r>
                        <a:rPr lang="en-GB" baseline="30000" dirty="0">
                          <a:solidFill>
                            <a:schemeClr val="accent6"/>
                          </a:solidFill>
                          <a:latin typeface="SassoonPrimaryInfant" pitchFamily="2" charset="0"/>
                        </a:rPr>
                        <a:t>nd</a:t>
                      </a:r>
                      <a:r>
                        <a:rPr lang="en-GB" dirty="0">
                          <a:solidFill>
                            <a:schemeClr val="accent6"/>
                          </a:solidFill>
                          <a:latin typeface="SassoonPrimaryInfant" pitchFamily="2" charset="0"/>
                        </a:rPr>
                        <a:t> try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dirty="0">
                          <a:solidFill>
                            <a:schemeClr val="tx1"/>
                          </a:solidFill>
                          <a:latin typeface="SassoonPrimaryInfant" pitchFamily="2" charset="0"/>
                        </a:rPr>
                        <a:t>Check</a:t>
                      </a:r>
                    </a:p>
                    <a:p>
                      <a:pPr algn="ctr"/>
                      <a:r>
                        <a:rPr lang="en-GB" dirty="0">
                          <a:solidFill>
                            <a:schemeClr val="accent6"/>
                          </a:solidFill>
                          <a:latin typeface="SassoonPrimaryInfant" pitchFamily="2" charset="0"/>
                          <a:sym typeface="Wingdings" panose="05000000000000000000" pitchFamily="2" charset="2"/>
                        </a:rPr>
                        <a:t></a:t>
                      </a:r>
                      <a:endParaRPr lang="en-GB" dirty="0">
                        <a:solidFill>
                          <a:schemeClr val="accent6"/>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6582207"/>
                  </a:ext>
                </a:extLst>
              </a:tr>
              <a:tr h="771525">
                <a:tc>
                  <a:txBody>
                    <a:bodyPr/>
                    <a:lstStyle/>
                    <a:p>
                      <a:pPr algn="ctr"/>
                      <a:r>
                        <a:rPr lang="en-GB" sz="2400" dirty="0">
                          <a:solidFill>
                            <a:schemeClr val="tx1"/>
                          </a:solidFill>
                          <a:latin typeface="Letterjoin-Air No-Lead 36" panose="02000805000000020003" pitchFamily="50" charset="0"/>
                        </a:rPr>
                        <a:t>biscuit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9185160"/>
                  </a:ext>
                </a:extLst>
              </a:tr>
              <a:tr h="771525">
                <a:tc>
                  <a:txBody>
                    <a:bodyPr/>
                    <a:lstStyle/>
                    <a:p>
                      <a:pPr algn="ctr"/>
                      <a:r>
                        <a:rPr lang="en-GB" sz="2400" dirty="0">
                          <a:solidFill>
                            <a:schemeClr val="tx1"/>
                          </a:solidFill>
                          <a:latin typeface="Letterjoin-Air No-Lead 36" panose="02000805000000020003" pitchFamily="50" charset="0"/>
                        </a:rPr>
                        <a:t>bin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15309115"/>
                  </a:ext>
                </a:extLst>
              </a:tr>
              <a:tr h="771525">
                <a:tc>
                  <a:txBody>
                    <a:bodyPr/>
                    <a:lstStyle/>
                    <a:p>
                      <a:pPr algn="ctr"/>
                      <a:r>
                        <a:rPr lang="en-GB" sz="2400" dirty="0">
                          <a:solidFill>
                            <a:schemeClr val="tx1"/>
                          </a:solidFill>
                          <a:latin typeface="Letterjoin-Air No-Lead 36" panose="02000805000000020003" pitchFamily="50" charset="0"/>
                        </a:rPr>
                        <a:t>build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51073814"/>
                  </a:ext>
                </a:extLst>
              </a:tr>
              <a:tr h="771525">
                <a:tc>
                  <a:txBody>
                    <a:bodyPr/>
                    <a:lstStyle/>
                    <a:p>
                      <a:pPr algn="ctr"/>
                      <a:r>
                        <a:rPr lang="en-GB" sz="2400" dirty="0">
                          <a:solidFill>
                            <a:schemeClr val="tx1"/>
                          </a:solidFill>
                          <a:latin typeface="Letterjoin-Air No-Lead 36" panose="02000805000000020003" pitchFamily="50" charset="0"/>
                        </a:rPr>
                        <a:t>grin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17675969"/>
                  </a:ext>
                </a:extLst>
              </a:tr>
              <a:tr h="771525">
                <a:tc>
                  <a:txBody>
                    <a:bodyPr/>
                    <a:lstStyle/>
                    <a:p>
                      <a:pPr algn="ctr"/>
                      <a:r>
                        <a:rPr lang="en-GB" sz="2400" dirty="0">
                          <a:solidFill>
                            <a:schemeClr val="tx1"/>
                          </a:solidFill>
                          <a:latin typeface="Letterjoin-Air No-Lead 36" panose="02000805000000020003" pitchFamily="50" charset="0"/>
                        </a:rPr>
                        <a:t>guilt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30258273"/>
                  </a:ext>
                </a:extLst>
              </a:tr>
              <a:tr h="771525">
                <a:tc>
                  <a:txBody>
                    <a:bodyPr/>
                    <a:lstStyle/>
                    <a:p>
                      <a:pPr algn="ctr"/>
                      <a:r>
                        <a:rPr lang="en-GB" sz="2400" dirty="0">
                          <a:solidFill>
                            <a:schemeClr val="tx1"/>
                          </a:solidFill>
                          <a:latin typeface="Letterjoin-Air No-Lead 36" panose="02000805000000020003" pitchFamily="50" charset="0"/>
                        </a:rPr>
                        <a:t>gypsy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88069858"/>
                  </a:ext>
                </a:extLst>
              </a:tr>
              <a:tr h="771525">
                <a:tc>
                  <a:txBody>
                    <a:bodyPr/>
                    <a:lstStyle/>
                    <a:p>
                      <a:pPr algn="ctr"/>
                      <a:r>
                        <a:rPr lang="en-GB" sz="2400" dirty="0">
                          <a:solidFill>
                            <a:schemeClr val="tx1"/>
                          </a:solidFill>
                          <a:latin typeface="Letterjoin-Air No-Lead 36" panose="02000805000000020003" pitchFamily="50" charset="0"/>
                        </a:rPr>
                        <a:t>his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99412747"/>
                  </a:ext>
                </a:extLst>
              </a:tr>
              <a:tr h="771525">
                <a:tc>
                  <a:txBody>
                    <a:bodyPr/>
                    <a:lstStyle/>
                    <a:p>
                      <a:pPr algn="ctr"/>
                      <a:r>
                        <a:rPr lang="en-GB" sz="2000" dirty="0">
                          <a:solidFill>
                            <a:srgbClr val="FF0000"/>
                          </a:solidFill>
                          <a:latin typeface="Letterjoin-Air No-Lead 36" panose="02000805000000020003" pitchFamily="50" charset="0"/>
                        </a:rPr>
                        <a:t>hour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155585865"/>
                  </a:ext>
                </a:extLst>
              </a:tr>
              <a:tr h="771525">
                <a:tc>
                  <a:txBody>
                    <a:bodyPr/>
                    <a:lstStyle/>
                    <a:p>
                      <a:pPr algn="ctr"/>
                      <a:r>
                        <a:rPr lang="en-GB" sz="2000" dirty="0">
                          <a:solidFill>
                            <a:srgbClr val="FF0000"/>
                          </a:solidFill>
                          <a:latin typeface="Letterjoin-Air No-Lead 36" panose="02000805000000020003" pitchFamily="50" charset="0"/>
                        </a:rPr>
                        <a:t>improve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89867331"/>
                  </a:ext>
                </a:extLst>
              </a:tr>
              <a:tr h="771525">
                <a:tc>
                  <a:txBody>
                    <a:bodyPr/>
                    <a:lstStyle/>
                    <a:p>
                      <a:pPr algn="ctr"/>
                      <a:r>
                        <a:rPr lang="en-GB" sz="2400" dirty="0">
                          <a:solidFill>
                            <a:srgbClr val="FF0000"/>
                          </a:solidFill>
                          <a:latin typeface="Letterjoin-Air No-Lead 36" panose="02000805000000020003" pitchFamily="50" charset="0"/>
                        </a:rPr>
                        <a:t>kind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dirty="0">
                        <a:solidFill>
                          <a:schemeClr val="tx1"/>
                        </a:solidFill>
                        <a:latin typeface="SassoonPrimaryInfant" pitchFamily="2"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67104318"/>
                  </a:ext>
                </a:extLst>
              </a:tr>
            </a:tbl>
          </a:graphicData>
        </a:graphic>
      </p:graphicFrame>
    </p:spTree>
    <p:extLst>
      <p:ext uri="{BB962C8B-B14F-4D97-AF65-F5344CB8AC3E}">
        <p14:creationId xmlns:p14="http://schemas.microsoft.com/office/powerpoint/2010/main" val="158073017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3146</TotalTime>
  <Words>727</Words>
  <Application>Microsoft Office PowerPoint</Application>
  <PresentationFormat>A4 Paper (210x297 mm)</PresentationFormat>
  <Paragraphs>287</Paragraphs>
  <Slides>16</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16</vt:i4>
      </vt:variant>
    </vt:vector>
  </HeadingPairs>
  <TitlesOfParts>
    <vt:vector size="24" baseType="lpstr">
      <vt:lpstr>Arial</vt:lpstr>
      <vt:lpstr>Calibri</vt:lpstr>
      <vt:lpstr>Calibri Light</vt:lpstr>
      <vt:lpstr>Letter-join No-Lead 36</vt:lpstr>
      <vt:lpstr>Letter-join Plus 36</vt:lpstr>
      <vt:lpstr>Letterjoin-Air No-Lead 36</vt:lpstr>
      <vt:lpstr>SassoonPrimaryInfant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Staff</dc:creator>
  <cp:lastModifiedBy>Samantha McHugh</cp:lastModifiedBy>
  <cp:revision>79</cp:revision>
  <cp:lastPrinted>2025-10-24T11:31:11Z</cp:lastPrinted>
  <dcterms:created xsi:type="dcterms:W3CDTF">2022-01-20T21:23:49Z</dcterms:created>
  <dcterms:modified xsi:type="dcterms:W3CDTF">2025-10-24T11:42:02Z</dcterms:modified>
</cp:coreProperties>
</file>