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96" r:id="rId5"/>
    <p:sldId id="265" r:id="rId6"/>
    <p:sldId id="294" r:id="rId7"/>
    <p:sldId id="298" r:id="rId8"/>
    <p:sldId id="299" r:id="rId9"/>
    <p:sldId id="281" r:id="rId10"/>
    <p:sldId id="295" r:id="rId11"/>
    <p:sldId id="258" r:id="rId12"/>
    <p:sldId id="297" r:id="rId13"/>
    <p:sldId id="300" r:id="rId14"/>
    <p:sldId id="301" r:id="rId15"/>
    <p:sldId id="302" r:id="rId16"/>
    <p:sldId id="303" r:id="rId17"/>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66" autoAdjust="0"/>
    <p:restoredTop sz="94660"/>
  </p:normalViewPr>
  <p:slideViewPr>
    <p:cSldViewPr snapToGrid="0">
      <p:cViewPr varScale="1">
        <p:scale>
          <a:sx n="60" d="100"/>
          <a:sy n="60" d="100"/>
        </p:scale>
        <p:origin x="235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17/12/2025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2231003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17/12/2025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40282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17/12/2025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1564115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17/12/2025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1582233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966B98-F106-490D-9251-90DDFD1F5964}" type="datetimeFigureOut">
              <a:rPr lang="en-GB" smtClean="0"/>
              <a:t>17/12/2025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555130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966B98-F106-490D-9251-90DDFD1F5964}" type="datetimeFigureOut">
              <a:rPr lang="en-GB" smtClean="0"/>
              <a:t>17/12/2025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3665580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966B98-F106-490D-9251-90DDFD1F5964}" type="datetimeFigureOut">
              <a:rPr lang="en-GB" smtClean="0"/>
              <a:t>17/12/2025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3756735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966B98-F106-490D-9251-90DDFD1F5964}" type="datetimeFigureOut">
              <a:rPr lang="en-GB" smtClean="0"/>
              <a:t>17/12/2025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48921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966B98-F106-490D-9251-90DDFD1F5964}" type="datetimeFigureOut">
              <a:rPr lang="en-GB" smtClean="0"/>
              <a:t>17/12/2025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680636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A966B98-F106-490D-9251-90DDFD1F5964}" type="datetimeFigureOut">
              <a:rPr lang="en-GB" smtClean="0"/>
              <a:t>17/12/2025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2622097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A966B98-F106-490D-9251-90DDFD1F5964}" type="datetimeFigureOut">
              <a:rPr lang="en-GB" smtClean="0"/>
              <a:t>17/12/2025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377809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A966B98-F106-490D-9251-90DDFD1F5964}" type="datetimeFigureOut">
              <a:rPr lang="en-GB" smtClean="0"/>
              <a:t>17/12/2025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0202AE3-E825-4A32-9596-B77EC7925DB1}" type="slidenum">
              <a:rPr lang="en-GB" smtClean="0"/>
              <a:t>‹#›</a:t>
            </a:fld>
            <a:endParaRPr lang="en-GB"/>
          </a:p>
        </p:txBody>
      </p:sp>
    </p:spTree>
    <p:extLst>
      <p:ext uri="{BB962C8B-B14F-4D97-AF65-F5344CB8AC3E}">
        <p14:creationId xmlns:p14="http://schemas.microsoft.com/office/powerpoint/2010/main" val="26673343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7162" t="25356" r="69270" b="14893"/>
          <a:stretch>
            <a:fillRect/>
          </a:stretch>
        </p:blipFill>
        <p:spPr bwMode="auto">
          <a:xfrm>
            <a:off x="415925" y="1"/>
            <a:ext cx="6119813" cy="8932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4" name="Text Box 3"/>
          <p:cNvSpPr txBox="1">
            <a:spLocks noChangeArrowheads="1"/>
          </p:cNvSpPr>
          <p:nvPr/>
        </p:nvSpPr>
        <p:spPr bwMode="auto">
          <a:xfrm>
            <a:off x="1196975" y="616269"/>
            <a:ext cx="4464050" cy="7423784"/>
          </a:xfrm>
          <a:prstGeom prst="rect">
            <a:avLst/>
          </a:prstGeom>
          <a:solidFill>
            <a:srgbClr val="FFFFFF"/>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Letter-join No-Lead 36" panose="02000503000000020003" pitchFamily="50"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600" dirty="0">
                <a:solidFill>
                  <a:srgbClr val="000000"/>
                </a:solidFill>
                <a:latin typeface="Letterjoin-Air No-Lead 36" panose="02000805000000020003" pitchFamily="50" charset="0"/>
              </a:rPr>
              <a:t>Spring 1</a:t>
            </a:r>
            <a:endParaRPr kumimoji="0" lang="en-GB" altLang="en-US" sz="3600" b="0" i="0" u="none" strike="noStrike" cap="none" normalizeH="0" baseline="0" dirty="0">
              <a:ln>
                <a:noFill/>
              </a:ln>
              <a:solidFill>
                <a:srgbClr val="000000"/>
              </a:solidFill>
              <a:effectLst/>
              <a:latin typeface="Letterjoin-Air No-Lead 36" panose="02000805000000020003" pitchFamily="50"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rgbClr val="000000"/>
                </a:solidFill>
                <a:effectLst/>
                <a:latin typeface="Letterjoin-Air No-Lead 36" panose="02000805000000020003" pitchFamily="50" charset="0"/>
              </a:rPr>
              <a:t>Year 2</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rgbClr val="000000"/>
                </a:solidFill>
                <a:effectLst/>
                <a:latin typeface="Letterjoin-Air No-Lead 36" panose="02000805000000020003" pitchFamily="50" charset="0"/>
              </a:rPr>
              <a:t>Weekly Spelling  Booklet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3600" dirty="0">
              <a:solidFill>
                <a:srgbClr val="000000"/>
              </a:solidFill>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Letterjoin-Air No-Lead 36" panose="02000805000000020003" pitchFamily="50" charset="0"/>
              </a:rPr>
              <a:t>Name:</a:t>
            </a:r>
            <a:endParaRPr kumimoji="0" lang="en-US" altLang="en-US" sz="1800" b="0" i="0" u="none" strike="noStrike" cap="none" normalizeH="0" baseline="0" dirty="0">
              <a:ln>
                <a:noFill/>
              </a:ln>
              <a:solidFill>
                <a:schemeClr val="tx1"/>
              </a:solidFill>
              <a:effectLst/>
              <a:latin typeface="Letterjoin-Air No-Lead 36" panose="02000805000000020003" pitchFamily="50" charset="0"/>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2810" y="4424363"/>
            <a:ext cx="1792288" cy="2663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17926" y="4483735"/>
            <a:ext cx="1868487" cy="2663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6"/>
          <p:cNvSpPr txBox="1">
            <a:spLocks noChangeArrowheads="1"/>
          </p:cNvSpPr>
          <p:nvPr/>
        </p:nvSpPr>
        <p:spPr bwMode="auto">
          <a:xfrm>
            <a:off x="443706" y="8932545"/>
            <a:ext cx="6119813"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a:ln>
                  <a:noFill/>
                </a:ln>
                <a:solidFill>
                  <a:srgbClr val="000000"/>
                </a:solidFill>
                <a:effectLst/>
                <a:latin typeface="Letter-join No-Lead 36" panose="02000503000000020003" pitchFamily="50" charset="0"/>
              </a:rPr>
              <a:t>Please return this book to school every Friday.</a:t>
            </a:r>
            <a:endParaRPr kumimoji="0" lang="en-US" altLang="en-US" sz="1800" b="0" i="0" u="none" strike="noStrike" cap="none" normalizeH="0" baseline="0" dirty="0">
              <a:ln>
                <a:noFill/>
              </a:ln>
              <a:solidFill>
                <a:schemeClr val="tx1"/>
              </a:solidFill>
              <a:effectLst/>
              <a:latin typeface="Letter-join No-Lead 36" panose="02000503000000020003" pitchFamily="50" charset="0"/>
            </a:endParaRPr>
          </a:p>
        </p:txBody>
      </p:sp>
    </p:spTree>
    <p:extLst>
      <p:ext uri="{BB962C8B-B14F-4D97-AF65-F5344CB8AC3E}">
        <p14:creationId xmlns:p14="http://schemas.microsoft.com/office/powerpoint/2010/main" val="2626958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5148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050" y="46851"/>
            <a:ext cx="6153150" cy="1754326"/>
          </a:xfrm>
          <a:prstGeom prst="rect">
            <a:avLst/>
          </a:prstGeom>
          <a:noFill/>
        </p:spPr>
        <p:txBody>
          <a:bodyPr wrap="square" rtlCol="0">
            <a:spAutoFit/>
          </a:bodyPr>
          <a:lstStyle/>
          <a:p>
            <a:pPr algn="ctr"/>
            <a:r>
              <a:rPr lang="en-GB" dirty="0">
                <a:latin typeface="SassoonPrimaryInfant" pitchFamily="2" charset="0"/>
              </a:rPr>
              <a:t>Week 5</a:t>
            </a:r>
          </a:p>
          <a:p>
            <a:pPr algn="ctr"/>
            <a:r>
              <a:rPr lang="en-GB" b="1" dirty="0">
                <a:solidFill>
                  <a:srgbClr val="0070C0"/>
                </a:solidFill>
                <a:latin typeface="SassoonPrimaryInfant" pitchFamily="2" charset="0"/>
              </a:rPr>
              <a:t>/v/</a:t>
            </a:r>
            <a:br>
              <a:rPr lang="en-GB" b="1" dirty="0">
                <a:solidFill>
                  <a:srgbClr val="0070C0"/>
                </a:solidFill>
                <a:latin typeface="SassoonPrimaryInfant" pitchFamily="2" charset="0"/>
              </a:rPr>
            </a:br>
            <a:r>
              <a:rPr lang="en-GB" u="sng" dirty="0">
                <a:latin typeface="SassoonPrimaryInfant" pitchFamily="2" charset="0"/>
              </a:rPr>
              <a:t>Date of test: Thursday 5th February  </a:t>
            </a:r>
            <a:endParaRPr lang="en-GB" dirty="0">
              <a:latin typeface="SassoonPrimaryInfant" pitchFamily="2" charset="0"/>
            </a:endParaRPr>
          </a:p>
          <a:p>
            <a:pPr algn="ctr"/>
            <a:endParaRPr lang="en-GB" b="1" dirty="0">
              <a:solidFill>
                <a:srgbClr val="0070C0"/>
              </a:solidFill>
              <a:latin typeface="SassoonPrimaryInfant" pitchFamily="2" charset="0"/>
            </a:endParaRPr>
          </a:p>
          <a:p>
            <a:pPr algn="ctr"/>
            <a:endParaRPr lang="en-GB" dirty="0">
              <a:solidFill>
                <a:srgbClr val="0070C0"/>
              </a:solidFill>
              <a:latin typeface="SassoonPrimaryInfant" pitchFamily="2" charset="0"/>
            </a:endParaRPr>
          </a:p>
          <a:p>
            <a:pPr algn="ctr"/>
            <a:r>
              <a:rPr lang="en-GB" u="sng" dirty="0">
                <a:latin typeface="SassoonPrimaryInfant" pitchFamily="2" charset="0"/>
              </a:rPr>
              <a:t>Date of test: Friday 28</a:t>
            </a:r>
            <a:r>
              <a:rPr lang="en-GB" u="sng" baseline="30000" dirty="0">
                <a:latin typeface="SassoonPrimaryInfant" pitchFamily="2" charset="0"/>
              </a:rPr>
              <a:t>th</a:t>
            </a:r>
            <a:r>
              <a:rPr lang="en-GB" u="sng" dirty="0">
                <a:latin typeface="SassoonPrimaryInfant" pitchFamily="2" charset="0"/>
              </a:rPr>
              <a:t> June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221350501"/>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SassoonPrimaryInfant" pitchFamily="2"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vest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very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000" dirty="0">
                          <a:solidFill>
                            <a:schemeClr val="tx1"/>
                          </a:solidFill>
                          <a:latin typeface="Letterjoin-Air No-Lead 36" panose="02000805000000020003" pitchFamily="50" charset="0"/>
                        </a:rPr>
                        <a:t>van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have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river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endParaRPr lang="en-GB" sz="2400" dirty="0">
                        <a:solidFill>
                          <a:schemeClr val="tx1">
                            <a:lumMod val="95000"/>
                            <a:lumOff val="5000"/>
                          </a:schemeClr>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398224"/>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2985508"/>
                  </a:ext>
                </a:extLst>
              </a:tr>
            </a:tbl>
          </a:graphicData>
        </a:graphic>
      </p:graphicFrame>
    </p:spTree>
    <p:extLst>
      <p:ext uri="{BB962C8B-B14F-4D97-AF65-F5344CB8AC3E}">
        <p14:creationId xmlns:p14="http://schemas.microsoft.com/office/powerpoint/2010/main" val="743369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7752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050" y="46851"/>
            <a:ext cx="6153150" cy="1754326"/>
          </a:xfrm>
          <a:prstGeom prst="rect">
            <a:avLst/>
          </a:prstGeom>
          <a:noFill/>
        </p:spPr>
        <p:txBody>
          <a:bodyPr wrap="square" rtlCol="0">
            <a:spAutoFit/>
          </a:bodyPr>
          <a:lstStyle/>
          <a:p>
            <a:pPr algn="ctr"/>
            <a:r>
              <a:rPr lang="en-GB" dirty="0">
                <a:latin typeface="SassoonPrimaryInfant" pitchFamily="2" charset="0"/>
              </a:rPr>
              <a:t>Week 6</a:t>
            </a:r>
          </a:p>
          <a:p>
            <a:pPr algn="ctr"/>
            <a:r>
              <a:rPr lang="en-GB" dirty="0">
                <a:latin typeface="SassoonPrimaryInfant" pitchFamily="2" charset="0"/>
              </a:rPr>
              <a:t>/v/</a:t>
            </a:r>
            <a:br>
              <a:rPr lang="en-GB" b="1" dirty="0">
                <a:solidFill>
                  <a:srgbClr val="0070C0"/>
                </a:solidFill>
                <a:latin typeface="SassoonPrimaryInfant" pitchFamily="2" charset="0"/>
              </a:rPr>
            </a:br>
            <a:r>
              <a:rPr lang="en-GB" u="sng" dirty="0">
                <a:latin typeface="SassoonPrimaryInfant" pitchFamily="2" charset="0"/>
              </a:rPr>
              <a:t>Date of test: Thursday 12</a:t>
            </a:r>
            <a:r>
              <a:rPr lang="en-GB" u="sng" baseline="30000" dirty="0">
                <a:latin typeface="SassoonPrimaryInfant" pitchFamily="2" charset="0"/>
              </a:rPr>
              <a:t>th</a:t>
            </a:r>
            <a:r>
              <a:rPr lang="en-GB" u="sng" dirty="0">
                <a:latin typeface="SassoonPrimaryInfant" pitchFamily="2" charset="0"/>
              </a:rPr>
              <a:t> February 2026 </a:t>
            </a:r>
            <a:endParaRPr lang="en-GB" dirty="0">
              <a:latin typeface="SassoonPrimaryInfant" pitchFamily="2" charset="0"/>
            </a:endParaRPr>
          </a:p>
          <a:p>
            <a:pPr algn="ctr"/>
            <a:endParaRPr lang="en-GB" b="1" dirty="0">
              <a:solidFill>
                <a:srgbClr val="0070C0"/>
              </a:solidFill>
              <a:latin typeface="SassoonPrimaryInfant" pitchFamily="2" charset="0"/>
            </a:endParaRPr>
          </a:p>
          <a:p>
            <a:pPr algn="ctr"/>
            <a:endParaRPr lang="en-GB" dirty="0">
              <a:solidFill>
                <a:srgbClr val="0070C0"/>
              </a:solidFill>
              <a:latin typeface="SassoonPrimaryInfant" pitchFamily="2" charset="0"/>
            </a:endParaRPr>
          </a:p>
          <a:p>
            <a:pPr algn="ctr"/>
            <a:r>
              <a:rPr lang="en-GB" u="sng" dirty="0">
                <a:latin typeface="SassoonPrimaryInfant" pitchFamily="2" charset="0"/>
              </a:rPr>
              <a:t>Date of test: Friday 28</a:t>
            </a:r>
            <a:r>
              <a:rPr lang="en-GB" u="sng" baseline="30000" dirty="0">
                <a:latin typeface="SassoonPrimaryInfant" pitchFamily="2" charset="0"/>
              </a:rPr>
              <a:t>th</a:t>
            </a:r>
            <a:r>
              <a:rPr lang="en-GB" u="sng" dirty="0">
                <a:latin typeface="SassoonPrimaryInfant" pitchFamily="2" charset="0"/>
              </a:rPr>
              <a:t> June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604528508"/>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SassoonPrimaryInfant" pitchFamily="2"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olive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Dave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give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vet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oven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398224"/>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2985508"/>
                  </a:ext>
                </a:extLst>
              </a:tr>
            </a:tbl>
          </a:graphicData>
        </a:graphic>
      </p:graphicFrame>
    </p:spTree>
    <p:extLst>
      <p:ext uri="{BB962C8B-B14F-4D97-AF65-F5344CB8AC3E}">
        <p14:creationId xmlns:p14="http://schemas.microsoft.com/office/powerpoint/2010/main" val="243300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1978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050" y="46851"/>
            <a:ext cx="6153150" cy="1754326"/>
          </a:xfrm>
          <a:prstGeom prst="rect">
            <a:avLst/>
          </a:prstGeom>
          <a:noFill/>
        </p:spPr>
        <p:txBody>
          <a:bodyPr wrap="square" rtlCol="0">
            <a:spAutoFit/>
          </a:bodyPr>
          <a:lstStyle/>
          <a:p>
            <a:pPr algn="ctr"/>
            <a:r>
              <a:rPr lang="en-GB" dirty="0">
                <a:latin typeface="SassoonPrimaryInfant" pitchFamily="2" charset="0"/>
              </a:rPr>
              <a:t>Week 7</a:t>
            </a:r>
          </a:p>
          <a:p>
            <a:pPr algn="ctr"/>
            <a:r>
              <a:rPr lang="en-GB" dirty="0">
                <a:latin typeface="SassoonPrimaryInfant" pitchFamily="2" charset="0"/>
              </a:rPr>
              <a:t>/</a:t>
            </a:r>
            <a:r>
              <a:rPr lang="en-GB" dirty="0" err="1">
                <a:latin typeface="SassoonPrimaryInfant" pitchFamily="2" charset="0"/>
              </a:rPr>
              <a:t>oo</a:t>
            </a:r>
            <a:r>
              <a:rPr lang="en-GB" dirty="0">
                <a:latin typeface="SassoonPrimaryInfant" pitchFamily="2" charset="0"/>
              </a:rPr>
              <a:t>/</a:t>
            </a:r>
            <a:br>
              <a:rPr lang="en-GB" b="1" dirty="0">
                <a:solidFill>
                  <a:srgbClr val="0070C0"/>
                </a:solidFill>
                <a:latin typeface="SassoonPrimaryInfant" pitchFamily="2" charset="0"/>
              </a:rPr>
            </a:br>
            <a:r>
              <a:rPr lang="en-GB" u="sng" dirty="0">
                <a:latin typeface="SassoonPrimaryInfant" pitchFamily="2" charset="0"/>
              </a:rPr>
              <a:t>Date of test: Thursday 19th February</a:t>
            </a:r>
            <a:endParaRPr lang="en-GB" dirty="0">
              <a:latin typeface="SassoonPrimaryInfant" pitchFamily="2" charset="0"/>
            </a:endParaRPr>
          </a:p>
          <a:p>
            <a:pPr algn="ctr"/>
            <a:endParaRPr lang="en-GB" b="1" dirty="0">
              <a:solidFill>
                <a:srgbClr val="0070C0"/>
              </a:solidFill>
              <a:latin typeface="SassoonPrimaryInfant" pitchFamily="2" charset="0"/>
            </a:endParaRPr>
          </a:p>
          <a:p>
            <a:pPr algn="ctr"/>
            <a:endParaRPr lang="en-GB" dirty="0">
              <a:solidFill>
                <a:srgbClr val="0070C0"/>
              </a:solidFill>
              <a:latin typeface="SassoonPrimaryInfant" pitchFamily="2" charset="0"/>
            </a:endParaRPr>
          </a:p>
          <a:p>
            <a:pPr algn="ctr"/>
            <a:r>
              <a:rPr lang="en-GB" u="sng" dirty="0">
                <a:latin typeface="SassoonPrimaryInfant" pitchFamily="2" charset="0"/>
              </a:rPr>
              <a:t>Date of test: Friday 28</a:t>
            </a:r>
            <a:r>
              <a:rPr lang="en-GB" u="sng" baseline="30000" dirty="0">
                <a:latin typeface="SassoonPrimaryInfant" pitchFamily="2" charset="0"/>
              </a:rPr>
              <a:t>th</a:t>
            </a:r>
            <a:r>
              <a:rPr lang="en-GB" u="sng" dirty="0">
                <a:latin typeface="SassoonPrimaryInfant" pitchFamily="2" charset="0"/>
              </a:rPr>
              <a:t> June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235732702"/>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379621">
                  <a:extLst>
                    <a:ext uri="{9D8B030D-6E8A-4147-A177-3AD203B41FA5}">
                      <a16:colId xmlns:a16="http://schemas.microsoft.com/office/drawing/2014/main" val="706498342"/>
                    </a:ext>
                  </a:extLst>
                </a:gridCol>
                <a:gridCol w="547497">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Letterjoin-Air No-Lead 36" panose="02000805000000020003" pitchFamily="50"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1</a:t>
                      </a:r>
                      <a:r>
                        <a:rPr lang="en-GB" baseline="30000" dirty="0">
                          <a:solidFill>
                            <a:schemeClr val="accent6"/>
                          </a:solidFill>
                          <a:latin typeface="Letterjoin-Air No-Lead 36" panose="02000805000000020003" pitchFamily="50" charset="0"/>
                        </a:rPr>
                        <a:t>st</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000" dirty="0">
                          <a:solidFill>
                            <a:schemeClr val="tx1"/>
                          </a:solidFill>
                          <a:latin typeface="Letterjoin-Air No-Lead 36" panose="02000805000000020003" pitchFamily="50" charset="0"/>
                        </a:rPr>
                        <a:t>you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who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Sue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into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brew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398224"/>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2985508"/>
                  </a:ext>
                </a:extLst>
              </a:tr>
            </a:tbl>
          </a:graphicData>
        </a:graphic>
      </p:graphicFrame>
    </p:spTree>
    <p:extLst>
      <p:ext uri="{BB962C8B-B14F-4D97-AF65-F5344CB8AC3E}">
        <p14:creationId xmlns:p14="http://schemas.microsoft.com/office/powerpoint/2010/main" val="2923623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32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30200" y="501650"/>
            <a:ext cx="6119813" cy="4962506"/>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sng" strike="noStrike" cap="none" normalizeH="0" baseline="0" dirty="0">
                <a:ln>
                  <a:noFill/>
                </a:ln>
                <a:solidFill>
                  <a:srgbClr val="000000"/>
                </a:solidFill>
                <a:effectLst/>
                <a:latin typeface="Letter-join No-Lead 36" panose="02000503000000020003" pitchFamily="50" charset="0"/>
              </a:rPr>
              <a:t>Note to Parents</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2000" b="0" i="0" u="sng" strike="noStrike" cap="none" normalizeH="0" baseline="0" dirty="0">
              <a:ln>
                <a:noFill/>
              </a:ln>
              <a:solidFill>
                <a:srgbClr val="000000"/>
              </a:solidFill>
              <a:effectLst/>
              <a:latin typeface="Letter-join No-Lead 36" panose="02000503000000020003" pitchFamily="50"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Letter-join No-Lead 36" panose="02000503000000020003" pitchFamily="50" charset="0"/>
              </a:rPr>
              <a:t>This book contains the spelling that your child needs to learn each week for this term. There are ten spellings to learn each week, taken</a:t>
            </a:r>
            <a:r>
              <a:rPr kumimoji="0" lang="en-GB" altLang="en-US" sz="2000" b="0" i="0" u="none" strike="noStrike" cap="none" normalizeH="0" dirty="0">
                <a:ln>
                  <a:noFill/>
                </a:ln>
                <a:solidFill>
                  <a:srgbClr val="000000"/>
                </a:solidFill>
                <a:effectLst/>
                <a:latin typeface="Letter-join No-Lead 36" panose="02000503000000020003" pitchFamily="50" charset="0"/>
              </a:rPr>
              <a:t> from the</a:t>
            </a:r>
            <a:r>
              <a:rPr kumimoji="0" lang="en-GB" altLang="en-US" sz="2000" b="0" i="0" u="none" strike="noStrike" cap="none" normalizeH="0" baseline="0" dirty="0">
                <a:ln>
                  <a:noFill/>
                </a:ln>
                <a:solidFill>
                  <a:srgbClr val="000000"/>
                </a:solidFill>
                <a:effectLst/>
                <a:latin typeface="Letter-join No-Lead 36" panose="02000503000000020003" pitchFamily="50" charset="0"/>
              </a:rPr>
              <a:t> phonics sounds that</a:t>
            </a:r>
            <a:r>
              <a:rPr kumimoji="0" lang="en-GB" altLang="en-US" sz="2000" b="0" i="0" u="none" strike="noStrike" cap="none" normalizeH="0" dirty="0">
                <a:ln>
                  <a:noFill/>
                </a:ln>
                <a:solidFill>
                  <a:srgbClr val="000000"/>
                </a:solidFill>
                <a:effectLst/>
                <a:latin typeface="Letter-join No-Lead 36" panose="02000503000000020003" pitchFamily="50" charset="0"/>
              </a:rPr>
              <a:t> have been taught in class</a:t>
            </a:r>
            <a:r>
              <a:rPr kumimoji="0" lang="en-GB" altLang="en-US" sz="2000" b="0" i="0" u="none" strike="noStrike" cap="none" normalizeH="0" baseline="0" dirty="0">
                <a:ln>
                  <a:noFill/>
                </a:ln>
                <a:solidFill>
                  <a:srgbClr val="000000"/>
                </a:solidFill>
                <a:effectLst/>
                <a:latin typeface="Letter-join No-Lead 36" panose="02000503000000020003" pitchFamily="50"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Letter-join No-Lead 36" panose="02000503000000020003" pitchFamily="50" charset="0"/>
              </a:rPr>
              <a:t>This book then needs to be returned to school every Friday, so child can complete their </a:t>
            </a:r>
            <a:r>
              <a:rPr lang="en-GB" altLang="en-US" sz="2000" dirty="0">
                <a:solidFill>
                  <a:srgbClr val="000000"/>
                </a:solidFill>
                <a:latin typeface="Letter-join No-Lead 36" panose="02000503000000020003" pitchFamily="50" charset="0"/>
              </a:rPr>
              <a:t>weekly </a:t>
            </a:r>
            <a:r>
              <a:rPr kumimoji="0" lang="en-GB" altLang="en-US" sz="2000" b="0" i="0" u="none" strike="noStrike" cap="none" normalizeH="0" baseline="0" dirty="0">
                <a:ln>
                  <a:noFill/>
                </a:ln>
                <a:solidFill>
                  <a:srgbClr val="000000"/>
                </a:solidFill>
                <a:effectLst/>
                <a:latin typeface="Letter-join No-Lead 36" panose="02000503000000020003" pitchFamily="50" charset="0"/>
              </a:rPr>
              <a:t>tests in it. The book will then be sent home again on the Friday evening so you can see how well your child has done, and learn the following week’s spellings. Any assistance that you can give your child would be greatly appreciate.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2000" b="0" i="0" u="none" strike="noStrike" cap="none" normalizeH="0" baseline="0" dirty="0">
              <a:ln>
                <a:noFill/>
              </a:ln>
              <a:solidFill>
                <a:srgbClr val="000000"/>
              </a:solidFill>
              <a:effectLst/>
              <a:latin typeface="Letter-join No-Lead 36" panose="02000503000000020003" pitchFamily="50"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Letter-join No-Lead 36" panose="02000503000000020003" pitchFamily="50" charset="0"/>
              </a:rPr>
              <a:t>Many Thanks</a:t>
            </a:r>
            <a:endParaRPr kumimoji="0" lang="en-GB" altLang="en-US" sz="2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SassoonPrimaryInfant" pitchFamily="2" charset="0"/>
              </a:rPr>
              <a:t>Mrs </a:t>
            </a:r>
            <a:r>
              <a:rPr lang="en-GB" altLang="en-US" sz="2000" dirty="0">
                <a:solidFill>
                  <a:srgbClr val="000000"/>
                </a:solidFill>
                <a:latin typeface="SassoonPrimaryInfant" pitchFamily="2" charset="0"/>
              </a:rPr>
              <a:t>McHugh</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pic>
        <p:nvPicPr>
          <p:cNvPr id="4098"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383" y="6051488"/>
            <a:ext cx="4369666" cy="81381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39383" y="7076940"/>
            <a:ext cx="6010630" cy="1200329"/>
          </a:xfrm>
          <a:prstGeom prst="rect">
            <a:avLst/>
          </a:prstGeom>
          <a:noFill/>
        </p:spPr>
        <p:txBody>
          <a:bodyPr wrap="square" rtlCol="0">
            <a:spAutoFit/>
          </a:bodyPr>
          <a:lstStyle/>
          <a:p>
            <a:r>
              <a:rPr lang="en-GB" sz="2400" dirty="0">
                <a:latin typeface="Letter-join No-Lead 36" panose="02000503000000020003" pitchFamily="50" charset="0"/>
              </a:rPr>
              <a:t>Don’t forget to use spelling shed, where you can play games connected to each week’s spellings. </a:t>
            </a:r>
          </a:p>
        </p:txBody>
      </p:sp>
      <p:sp>
        <p:nvSpPr>
          <p:cNvPr id="6" name="TextBox 5"/>
          <p:cNvSpPr txBox="1"/>
          <p:nvPr/>
        </p:nvSpPr>
        <p:spPr>
          <a:xfrm>
            <a:off x="407987" y="8277269"/>
            <a:ext cx="5268036" cy="369332"/>
          </a:xfrm>
          <a:prstGeom prst="rect">
            <a:avLst/>
          </a:prstGeom>
          <a:noFill/>
        </p:spPr>
        <p:txBody>
          <a:bodyPr wrap="square" rtlCol="0">
            <a:spAutoFit/>
          </a:bodyPr>
          <a:lstStyle/>
          <a:p>
            <a:r>
              <a:rPr lang="en-GB" dirty="0"/>
              <a:t>https://www.spellingshed.com/en-gb</a:t>
            </a:r>
          </a:p>
        </p:txBody>
      </p:sp>
    </p:spTree>
    <p:extLst>
      <p:ext uri="{BB962C8B-B14F-4D97-AF65-F5344CB8AC3E}">
        <p14:creationId xmlns:p14="http://schemas.microsoft.com/office/powerpoint/2010/main" val="1181909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425" y="65365"/>
            <a:ext cx="6153150" cy="1477328"/>
          </a:xfrm>
          <a:prstGeom prst="rect">
            <a:avLst/>
          </a:prstGeom>
          <a:noFill/>
        </p:spPr>
        <p:txBody>
          <a:bodyPr wrap="square" rtlCol="0">
            <a:spAutoFit/>
          </a:bodyPr>
          <a:lstStyle/>
          <a:p>
            <a:pPr algn="ctr"/>
            <a:r>
              <a:rPr lang="en-GB" dirty="0">
                <a:latin typeface="SassoonPrimaryInfant" pitchFamily="2" charset="0"/>
              </a:rPr>
              <a:t>Week 1</a:t>
            </a:r>
          </a:p>
          <a:p>
            <a:pPr algn="ctr"/>
            <a:r>
              <a:rPr lang="en-GB" b="1" dirty="0">
                <a:latin typeface="SassoonPrimaryInfant" pitchFamily="2" charset="0"/>
              </a:rPr>
              <a:t>/n/</a:t>
            </a:r>
          </a:p>
          <a:p>
            <a:pPr algn="ctr"/>
            <a:r>
              <a:rPr lang="en-GB" u="sng" dirty="0">
                <a:latin typeface="SassoonPrimaryInfant" pitchFamily="2" charset="0"/>
              </a:rPr>
              <a:t>Date of test: Thursday 8</a:t>
            </a:r>
            <a:r>
              <a:rPr lang="en-GB" u="sng" baseline="30000" dirty="0">
                <a:latin typeface="SassoonPrimaryInfant" pitchFamily="2" charset="0"/>
              </a:rPr>
              <a:t>th January</a:t>
            </a:r>
            <a:r>
              <a:rPr lang="en-GB" u="sng" dirty="0">
                <a:latin typeface="SassoonPrimaryInfant" pitchFamily="2" charset="0"/>
              </a:rPr>
              <a:t> </a:t>
            </a:r>
          </a:p>
          <a:p>
            <a:pPr algn="ctr"/>
            <a:endParaRPr lang="en-GB" u="sng" dirty="0">
              <a:solidFill>
                <a:schemeClr val="accent1"/>
              </a:solidFill>
              <a:latin typeface="SassoonPrimaryInfant" pitchFamily="2" charset="0"/>
            </a:endParaRPr>
          </a:p>
          <a:p>
            <a:pPr algn="ctr"/>
            <a:endParaRPr lang="en-GB" dirty="0">
              <a:solidFill>
                <a:schemeClr val="accent1"/>
              </a:solidFill>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604181595"/>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Letterjoin-Air No-Lead 36" panose="02000805000000020003" pitchFamily="50"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1</a:t>
                      </a:r>
                      <a:r>
                        <a:rPr lang="en-GB" baseline="30000" dirty="0">
                          <a:solidFill>
                            <a:schemeClr val="accent6"/>
                          </a:solidFill>
                          <a:latin typeface="Letterjoin-Air No-Lead 36" panose="02000805000000020003" pitchFamily="50" charset="0"/>
                        </a:rPr>
                        <a:t>st</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2</a:t>
                      </a:r>
                      <a:r>
                        <a:rPr lang="en-GB" baseline="30000" dirty="0">
                          <a:solidFill>
                            <a:schemeClr val="accent6"/>
                          </a:solidFill>
                          <a:latin typeface="Letterjoin-Air No-Lead 36" panose="02000805000000020003" pitchFamily="50" charset="0"/>
                        </a:rPr>
                        <a:t>nd</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and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000" dirty="0">
                          <a:solidFill>
                            <a:schemeClr val="tx1"/>
                          </a:solidFill>
                          <a:latin typeface="Letterjoin-Air No-Lead 36" panose="02000805000000020003" pitchFamily="50" charset="0"/>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new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went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done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3081523"/>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4155913"/>
                  </a:ext>
                </a:extLst>
              </a:tr>
            </a:tbl>
          </a:graphicData>
        </a:graphic>
      </p:graphicFrame>
    </p:spTree>
    <p:extLst>
      <p:ext uri="{BB962C8B-B14F-4D97-AF65-F5344CB8AC3E}">
        <p14:creationId xmlns:p14="http://schemas.microsoft.com/office/powerpoint/2010/main" val="3346982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9379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6153150" cy="923330"/>
          </a:xfrm>
          <a:prstGeom prst="rect">
            <a:avLst/>
          </a:prstGeom>
          <a:noFill/>
        </p:spPr>
        <p:txBody>
          <a:bodyPr wrap="square" rtlCol="0">
            <a:spAutoFit/>
          </a:bodyPr>
          <a:lstStyle/>
          <a:p>
            <a:pPr algn="ctr"/>
            <a:r>
              <a:rPr lang="en-GB" dirty="0">
                <a:latin typeface="SassoonPrimaryInfant" pitchFamily="2" charset="0"/>
              </a:rPr>
              <a:t>Week 2</a:t>
            </a:r>
          </a:p>
          <a:p>
            <a:pPr algn="ctr"/>
            <a:r>
              <a:rPr lang="en-GB" b="1" dirty="0">
                <a:latin typeface="SassoonPrimaryInfant" pitchFamily="2" charset="0"/>
              </a:rPr>
              <a:t>/er/</a:t>
            </a:r>
          </a:p>
          <a:p>
            <a:pPr algn="ctr"/>
            <a:r>
              <a:rPr lang="en-GB" u="sng" dirty="0">
                <a:latin typeface="SassoonPrimaryInfant" pitchFamily="2" charset="0"/>
              </a:rPr>
              <a:t>Date of test: Thursday 15</a:t>
            </a:r>
            <a:r>
              <a:rPr lang="en-GB" u="sng" baseline="30000" dirty="0">
                <a:latin typeface="SassoonPrimaryInfant" pitchFamily="2" charset="0"/>
              </a:rPr>
              <a:t>th</a:t>
            </a:r>
            <a:r>
              <a:rPr lang="en-GB" u="sng" dirty="0">
                <a:latin typeface="SassoonPrimaryInfant" pitchFamily="2" charset="0"/>
              </a:rPr>
              <a:t> Jan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077274911"/>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Letterjoin-Air No-Lead 36" panose="02000805000000020003" pitchFamily="50"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1</a:t>
                      </a:r>
                      <a:r>
                        <a:rPr lang="en-GB" baseline="30000" dirty="0">
                          <a:solidFill>
                            <a:schemeClr val="accent6"/>
                          </a:solidFill>
                          <a:latin typeface="Letterjoin-Air No-Lead 36" panose="02000805000000020003" pitchFamily="50" charset="0"/>
                        </a:rPr>
                        <a:t>st</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2</a:t>
                      </a:r>
                      <a:r>
                        <a:rPr lang="en-GB" baseline="30000" dirty="0">
                          <a:solidFill>
                            <a:schemeClr val="accent6"/>
                          </a:solidFill>
                          <a:latin typeface="Letterjoin-Air No-Lead 36" panose="02000805000000020003" pitchFamily="50" charset="0"/>
                        </a:rPr>
                        <a:t>nd</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Check</a:t>
                      </a:r>
                    </a:p>
                    <a:p>
                      <a:pPr algn="ctr"/>
                      <a:r>
                        <a:rPr lang="en-GB" dirty="0">
                          <a:solidFill>
                            <a:schemeClr val="accent6"/>
                          </a:solidFill>
                          <a:latin typeface="Letterjoin-Air No-Lead 36" panose="02000805000000020003" pitchFamily="50" charset="0"/>
                          <a:sym typeface="Wingdings" panose="05000000000000000000" pitchFamily="2" charset="2"/>
                        </a:rPr>
                        <a:t></a:t>
                      </a:r>
                      <a:endParaRPr lang="en-GB" dirty="0">
                        <a:solidFill>
                          <a:schemeClr val="accent6"/>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burn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burp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early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000" dirty="0">
                          <a:solidFill>
                            <a:schemeClr val="tx1"/>
                          </a:solidFill>
                          <a:latin typeface="Letterjoin-Air No-Lead 36" panose="02000805000000020003" pitchFamily="50" charset="0"/>
                        </a:rPr>
                        <a:t>earn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enter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endParaRPr lang="en-GB" sz="20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endParaRPr lang="en-GB" sz="2400" dirty="0">
                        <a:solidFill>
                          <a:schemeClr val="tx1">
                            <a:lumMod val="95000"/>
                            <a:lumOff val="5000"/>
                          </a:schemeClr>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9867331"/>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7104318"/>
                  </a:ext>
                </a:extLst>
              </a:tr>
            </a:tbl>
          </a:graphicData>
        </a:graphic>
      </p:graphicFrame>
    </p:spTree>
    <p:extLst>
      <p:ext uri="{BB962C8B-B14F-4D97-AF65-F5344CB8AC3E}">
        <p14:creationId xmlns:p14="http://schemas.microsoft.com/office/powerpoint/2010/main" val="438701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13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6153150" cy="923330"/>
          </a:xfrm>
          <a:prstGeom prst="rect">
            <a:avLst/>
          </a:prstGeom>
          <a:noFill/>
        </p:spPr>
        <p:txBody>
          <a:bodyPr wrap="square" rtlCol="0">
            <a:spAutoFit/>
          </a:bodyPr>
          <a:lstStyle/>
          <a:p>
            <a:pPr algn="ctr"/>
            <a:r>
              <a:rPr lang="en-GB" dirty="0">
                <a:latin typeface="SassoonPrimaryInfant" pitchFamily="2" charset="0"/>
              </a:rPr>
              <a:t>Week 3</a:t>
            </a:r>
          </a:p>
          <a:p>
            <a:pPr algn="ctr"/>
            <a:r>
              <a:rPr lang="en-GB" b="1" dirty="0">
                <a:latin typeface="SassoonPrimaryInfant" pitchFamily="2" charset="0"/>
              </a:rPr>
              <a:t>/er/</a:t>
            </a:r>
          </a:p>
          <a:p>
            <a:pPr algn="ctr"/>
            <a:r>
              <a:rPr lang="en-GB" u="sng" dirty="0">
                <a:latin typeface="SassoonPrimaryInfant" pitchFamily="2" charset="0"/>
              </a:rPr>
              <a:t>Date of test: Thursday 22nd January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277109611"/>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Letterjoin-Air No-Lead 36" panose="02000805000000020003" pitchFamily="50"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1</a:t>
                      </a:r>
                      <a:r>
                        <a:rPr lang="en-GB" baseline="30000" dirty="0">
                          <a:solidFill>
                            <a:schemeClr val="accent6"/>
                          </a:solidFill>
                          <a:latin typeface="Letterjoin-Air No-Lead 36" panose="02000805000000020003" pitchFamily="50" charset="0"/>
                        </a:rPr>
                        <a:t>st</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2</a:t>
                      </a:r>
                      <a:r>
                        <a:rPr lang="en-GB" baseline="30000" dirty="0">
                          <a:solidFill>
                            <a:schemeClr val="accent6"/>
                          </a:solidFill>
                          <a:latin typeface="Letterjoin-Air No-Lead 36" panose="02000805000000020003" pitchFamily="50" charset="0"/>
                        </a:rPr>
                        <a:t>nd</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Check</a:t>
                      </a:r>
                    </a:p>
                    <a:p>
                      <a:pPr algn="ctr"/>
                      <a:r>
                        <a:rPr lang="en-GB" dirty="0">
                          <a:solidFill>
                            <a:schemeClr val="accent6"/>
                          </a:solidFill>
                          <a:latin typeface="Letterjoin-Air No-Lead 36" panose="02000805000000020003" pitchFamily="50" charset="0"/>
                          <a:sym typeface="Wingdings" panose="05000000000000000000" pitchFamily="2" charset="2"/>
                        </a:rPr>
                        <a:t></a:t>
                      </a:r>
                      <a:endParaRPr lang="en-GB" dirty="0">
                        <a:solidFill>
                          <a:schemeClr val="accent6"/>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first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stir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word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work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worm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endParaRPr lang="en-GB" sz="2400" dirty="0">
                        <a:solidFill>
                          <a:schemeClr val="tx1">
                            <a:lumMod val="95000"/>
                            <a:lumOff val="5000"/>
                          </a:schemeClr>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9867331"/>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7104318"/>
                  </a:ext>
                </a:extLst>
              </a:tr>
            </a:tbl>
          </a:graphicData>
        </a:graphic>
      </p:graphicFrame>
    </p:spTree>
    <p:extLst>
      <p:ext uri="{BB962C8B-B14F-4D97-AF65-F5344CB8AC3E}">
        <p14:creationId xmlns:p14="http://schemas.microsoft.com/office/powerpoint/2010/main" val="2919357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6304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6153150" cy="923330"/>
          </a:xfrm>
          <a:prstGeom prst="rect">
            <a:avLst/>
          </a:prstGeom>
          <a:noFill/>
        </p:spPr>
        <p:txBody>
          <a:bodyPr wrap="square" rtlCol="0">
            <a:spAutoFit/>
          </a:bodyPr>
          <a:lstStyle/>
          <a:p>
            <a:pPr algn="ctr"/>
            <a:r>
              <a:rPr lang="en-GB" dirty="0">
                <a:latin typeface="SassoonPrimaryInfant" pitchFamily="2" charset="0"/>
              </a:rPr>
              <a:t>Week 4</a:t>
            </a:r>
          </a:p>
          <a:p>
            <a:pPr algn="ctr"/>
            <a:endParaRPr lang="en-GB" b="1" dirty="0">
              <a:latin typeface="SassoonPrimaryInfant" pitchFamily="2" charset="0"/>
            </a:endParaRPr>
          </a:p>
          <a:p>
            <a:pPr algn="ctr"/>
            <a:r>
              <a:rPr lang="en-GB" u="sng" dirty="0">
                <a:latin typeface="SassoonPrimaryInfant" pitchFamily="2" charset="0"/>
              </a:rPr>
              <a:t>Date of test: Friday 29</a:t>
            </a:r>
            <a:r>
              <a:rPr lang="en-GB" u="sng" baseline="30000" dirty="0">
                <a:latin typeface="SassoonPrimaryInfant" pitchFamily="2" charset="0"/>
              </a:rPr>
              <a:t>th</a:t>
            </a:r>
            <a:r>
              <a:rPr lang="en-GB" u="sng" dirty="0">
                <a:latin typeface="SassoonPrimaryInfant" pitchFamily="2" charset="0"/>
              </a:rPr>
              <a:t> January 2026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528197870"/>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Letter-join Plus 36" panose="02000505000000020003" pitchFamily="50"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any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bath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both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child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class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endParaRPr lang="en-GB" sz="2400"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endParaRPr lang="en-GB" sz="2400" dirty="0">
                        <a:solidFill>
                          <a:schemeClr val="tx1">
                            <a:lumMod val="95000"/>
                            <a:lumOff val="5000"/>
                          </a:schemeClr>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9867331"/>
                  </a:ext>
                </a:extLst>
              </a:tr>
              <a:tr h="771525">
                <a:tc>
                  <a:txBody>
                    <a:bodyPr/>
                    <a:lstStyle/>
                    <a:p>
                      <a:pPr algn="ctr"/>
                      <a:endParaRPr lang="en-GB" sz="2400" dirty="0">
                        <a:solidFill>
                          <a:srgbClr val="FF0000"/>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7104318"/>
                  </a:ext>
                </a:extLst>
              </a:tr>
            </a:tbl>
          </a:graphicData>
        </a:graphic>
      </p:graphicFrame>
    </p:spTree>
    <p:extLst>
      <p:ext uri="{BB962C8B-B14F-4D97-AF65-F5344CB8AC3E}">
        <p14:creationId xmlns:p14="http://schemas.microsoft.com/office/powerpoint/2010/main" val="15807301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3298</TotalTime>
  <Words>689</Words>
  <Application>Microsoft Office PowerPoint</Application>
  <PresentationFormat>A4 Paper (210x297 mm)</PresentationFormat>
  <Paragraphs>252</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Calibri Light</vt:lpstr>
      <vt:lpstr>Letter-join No-Lead 36</vt:lpstr>
      <vt:lpstr>Letter-join Plus 36</vt:lpstr>
      <vt:lpstr>Letterjoin-Air No-Lead 36</vt:lpstr>
      <vt:lpstr>SassoonPrimaryInfant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Staff</dc:creator>
  <cp:lastModifiedBy>Samantha McHugh</cp:lastModifiedBy>
  <cp:revision>81</cp:revision>
  <cp:lastPrinted>2025-12-17T14:11:15Z</cp:lastPrinted>
  <dcterms:created xsi:type="dcterms:W3CDTF">2022-01-20T21:23:49Z</dcterms:created>
  <dcterms:modified xsi:type="dcterms:W3CDTF">2025-12-17T16:02:43Z</dcterms:modified>
</cp:coreProperties>
</file>